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73" r:id="rId5"/>
    <p:sldId id="275" r:id="rId6"/>
    <p:sldId id="277" r:id="rId7"/>
    <p:sldId id="280" r:id="rId8"/>
    <p:sldId id="281" r:id="rId9"/>
    <p:sldId id="285" r:id="rId10"/>
    <p:sldId id="282" r:id="rId11"/>
    <p:sldId id="286" r:id="rId12"/>
    <p:sldId id="279" r:id="rId13"/>
    <p:sldId id="287" r:id="rId14"/>
    <p:sldId id="283" r:id="rId15"/>
    <p:sldId id="278" r:id="rId16"/>
    <p:sldId id="284" r:id="rId17"/>
    <p:sldId id="274" r:id="rId18"/>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2766BC-F143-4356-31A2-5B2A2FAC90EC}" v="1217" dt="2026-08-23T22:00:36.5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82"/>
    <p:restoredTop sz="96327"/>
  </p:normalViewPr>
  <p:slideViewPr>
    <p:cSldViewPr snapToGrid="0">
      <p:cViewPr>
        <p:scale>
          <a:sx n="80" d="100"/>
          <a:sy n="80" d="100"/>
        </p:scale>
        <p:origin x="1692" y="102"/>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8B30D67-EB7C-4323-A6AB-20071C4FCC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B26DD94-0E47-FE33-5C0F-9E497B99B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433F7E-3633-4FA3-974D-CA21FB24834F}" type="datetimeFigureOut">
              <a:rPr lang="en-US" smtClean="0"/>
              <a:t>8/24/2026</a:t>
            </a:fld>
            <a:endParaRPr lang="en-US"/>
          </a:p>
        </p:txBody>
      </p:sp>
      <p:sp>
        <p:nvSpPr>
          <p:cNvPr id="4" name="Footer Placeholder 3">
            <a:extLst>
              <a:ext uri="{FF2B5EF4-FFF2-40B4-BE49-F238E27FC236}">
                <a16:creationId xmlns:a16="http://schemas.microsoft.com/office/drawing/2014/main" id="{B9636FF0-1B83-FCD7-197D-6F6CBEA8FE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A88305-7C09-5A95-A84B-C7CEA8D00F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482836-E43C-41FF-A11B-3D8AB6E68FC7}" type="slidenum">
              <a:rPr lang="en-US" smtClean="0"/>
              <a:t>‹#›</a:t>
            </a:fld>
            <a:endParaRPr lang="en-US"/>
          </a:p>
        </p:txBody>
      </p:sp>
    </p:spTree>
    <p:extLst>
      <p:ext uri="{BB962C8B-B14F-4D97-AF65-F5344CB8AC3E}">
        <p14:creationId xmlns:p14="http://schemas.microsoft.com/office/powerpoint/2010/main" val="38009817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8/24/2026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dirty="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CDE012-9E2E-4477-8B5C-4E7D4E9BCBA6}" type="slidenum">
              <a:rPr lang="en-US" smtClean="0"/>
              <a:t>1</a:t>
            </a:fld>
            <a:endParaRPr lang="en-US"/>
          </a:p>
        </p:txBody>
      </p:sp>
    </p:spTree>
    <p:extLst>
      <p:ext uri="{BB962C8B-B14F-4D97-AF65-F5344CB8AC3E}">
        <p14:creationId xmlns:p14="http://schemas.microsoft.com/office/powerpoint/2010/main" val="1498192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CDE012-9E2E-4477-8B5C-4E7D4E9BCBA6}" type="slidenum">
              <a:rPr lang="en-US" noProof="0" smtClean="0"/>
              <a:t>2</a:t>
            </a:fld>
            <a:endParaRPr lang="en-US" noProof="0"/>
          </a:p>
        </p:txBody>
      </p:sp>
    </p:spTree>
    <p:extLst>
      <p:ext uri="{BB962C8B-B14F-4D97-AF65-F5344CB8AC3E}">
        <p14:creationId xmlns:p14="http://schemas.microsoft.com/office/powerpoint/2010/main" val="2032439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CDE012-9E2E-4477-8B5C-4E7D4E9BCBA6}" type="slidenum">
              <a:rPr lang="en-US" noProof="0" smtClean="0"/>
              <a:t>3</a:t>
            </a:fld>
            <a:endParaRPr lang="en-US" noProof="0"/>
          </a:p>
        </p:txBody>
      </p:sp>
    </p:spTree>
    <p:extLst>
      <p:ext uri="{BB962C8B-B14F-4D97-AF65-F5344CB8AC3E}">
        <p14:creationId xmlns:p14="http://schemas.microsoft.com/office/powerpoint/2010/main" val="1673130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CDE012-9E2E-4477-8B5C-4E7D4E9BCBA6}" type="slidenum">
              <a:rPr lang="en-US" noProof="0" smtClean="0"/>
              <a:t>11</a:t>
            </a:fld>
            <a:endParaRPr lang="en-US" noProof="0" dirty="0"/>
          </a:p>
        </p:txBody>
      </p:sp>
    </p:spTree>
    <p:extLst>
      <p:ext uri="{BB962C8B-B14F-4D97-AF65-F5344CB8AC3E}">
        <p14:creationId xmlns:p14="http://schemas.microsoft.com/office/powerpoint/2010/main" val="2461587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US" dirty="0"/>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US" dirty="0"/>
              <a:t>Click to edit Master title style</a:t>
            </a:r>
            <a:endParaRPr lang="en-PK" dirty="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US" dirty="0"/>
              <a:t>Click to edit Master text styles</a:t>
            </a:r>
          </a:p>
          <a:p>
            <a:pPr lvl="1"/>
            <a:r>
              <a:rPr lang="en-US" dirty="0"/>
              <a:t>Second level</a:t>
            </a:r>
          </a:p>
          <a:p>
            <a:pPr lvl="2"/>
            <a:endParaRPr lang="en-PK" dirty="0"/>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dirty="0"/>
              <a:t>Presentation title</a:t>
            </a:r>
            <a:endParaRPr lang="en-PK"/>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US" dirty="0"/>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US" noProof="0"/>
              <a:t>Click to edit Master title style</a:t>
            </a:r>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US" noProof="0"/>
              <a:t>Click to edit Master title style</a:t>
            </a:r>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dirty="0"/>
              <a:t>Presentation title</a:t>
            </a:r>
            <a:endParaRPr lang="en-PK"/>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US" dirty="0"/>
              <a:t>Click to edit Master title style</a:t>
            </a:r>
            <a:endParaRPr lang="en-PK" dirty="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US" dirty="0"/>
              <a:t>Click to edit Master title style</a:t>
            </a:r>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C28C00-D101-DFF8-7E0A-1AEBF0DBE72B}"/>
              </a:ext>
            </a:extLst>
          </p:cNvPr>
          <p:cNvSpPr>
            <a:spLocks noGrp="1"/>
          </p:cNvSpPr>
          <p:nvPr>
            <p:ph type="dt" sz="half" idx="10"/>
          </p:nvPr>
        </p:nvSpPr>
        <p:spPr/>
        <p:txBody>
          <a:bodyPr/>
          <a:lstStyle/>
          <a:p>
            <a:endParaRPr lang="en-US" noProof="0" dirty="0"/>
          </a:p>
        </p:txBody>
      </p:sp>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dirty="0"/>
              <a:t>Presentation title</a:t>
            </a:r>
            <a:endParaRPr lang="en-PK"/>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64B432-06C2-E932-E96F-67CECC2E9658}"/>
              </a:ext>
            </a:extLst>
          </p:cNvPr>
          <p:cNvSpPr>
            <a:spLocks noGrp="1"/>
          </p:cNvSpPr>
          <p:nvPr>
            <p:ph type="dt" sz="half" idx="10"/>
          </p:nvPr>
        </p:nvSpPr>
        <p:spPr/>
        <p:txBody>
          <a:bodyPr/>
          <a:lstStyle/>
          <a:p>
            <a:endParaRPr lang="en-US" noProof="0" dirty="0"/>
          </a:p>
        </p:txBody>
      </p:sp>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dirty="0"/>
              <a:t>Presentation title</a:t>
            </a:r>
            <a:endParaRPr lang="en-PK"/>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6493B1-79A4-1FA9-B462-853856DE870E}"/>
              </a:ext>
            </a:extLst>
          </p:cNvPr>
          <p:cNvSpPr>
            <a:spLocks noGrp="1"/>
          </p:cNvSpPr>
          <p:nvPr>
            <p:ph type="dt" sz="half" idx="10"/>
          </p:nvPr>
        </p:nvSpPr>
        <p:spPr/>
        <p:txBody>
          <a:bodyPr/>
          <a:lstStyle/>
          <a:p>
            <a:endParaRPr lang="en-US" noProof="0" dirty="0"/>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dirty="0"/>
              <a:t>Presentation title</a:t>
            </a:r>
            <a:endParaRPr lang="en-PK"/>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D4464F27-6C3B-1E36-B1DC-ECB72DCF22AC}"/>
              </a:ext>
            </a:extLst>
          </p:cNvPr>
          <p:cNvSpPr>
            <a:spLocks noGrp="1"/>
          </p:cNvSpPr>
          <p:nvPr>
            <p:ph type="dt" sz="half" idx="10"/>
          </p:nvPr>
        </p:nvSpPr>
        <p:spPr/>
        <p:txBody>
          <a:bodyPr/>
          <a:lstStyle/>
          <a:p>
            <a:endParaRPr lang="en-US" noProof="0"/>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PK"/>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dirty="0"/>
              <a:t>Presentation title</a:t>
            </a:r>
            <a:endParaRPr lang="en-PK" dirty="0"/>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04B07C7A-8E1D-7BF7-31C8-5C68C6D2F9CF}"/>
              </a:ext>
            </a:extLst>
          </p:cNvPr>
          <p:cNvSpPr>
            <a:spLocks noGrp="1"/>
          </p:cNvSpPr>
          <p:nvPr>
            <p:ph type="ctrTitle"/>
          </p:nvPr>
        </p:nvSpPr>
        <p:spPr>
          <a:xfrm>
            <a:off x="1697928" y="1085527"/>
            <a:ext cx="6400800" cy="3846534"/>
          </a:xfrm>
        </p:spPr>
        <p:txBody>
          <a:bodyPr>
            <a:normAutofit fontScale="90000"/>
          </a:bodyPr>
          <a:lstStyle/>
          <a:p>
            <a:r>
              <a:rPr lang="en-US" sz="2400" b="1" i="1" dirty="0">
                <a:ea typeface="+mj-lt"/>
                <a:cs typeface="+mj-lt"/>
              </a:rPr>
              <a:t>Student Name: Randy </a:t>
            </a:r>
            <a:r>
              <a:rPr lang="en-US" sz="2400" b="1" i="1" dirty="0" err="1">
                <a:ea typeface="+mj-lt"/>
                <a:cs typeface="+mj-lt"/>
              </a:rPr>
              <a:t>lara</a:t>
            </a:r>
            <a:br>
              <a:rPr lang="en-US" sz="2400" b="1" i="1" dirty="0">
                <a:ea typeface="+mj-lt"/>
                <a:cs typeface="+mj-lt"/>
              </a:rPr>
            </a:br>
            <a:br>
              <a:rPr lang="en-US" sz="2400" b="1" i="1" dirty="0">
                <a:ea typeface="+mj-lt"/>
                <a:cs typeface="+mj-lt"/>
              </a:rPr>
            </a:br>
            <a:r>
              <a:rPr lang="en-US" sz="2400" b="1" i="1" dirty="0">
                <a:ea typeface="+mj-lt"/>
                <a:cs typeface="+mj-lt"/>
              </a:rPr>
              <a:t>Student ID: 2519261</a:t>
            </a:r>
            <a:br>
              <a:rPr lang="en-US" sz="2400" b="1" i="1" dirty="0">
                <a:ea typeface="+mj-lt"/>
                <a:cs typeface="+mj-lt"/>
              </a:rPr>
            </a:br>
            <a:br>
              <a:rPr lang="en-US" sz="2400" b="1" i="1" dirty="0">
                <a:ea typeface="+mj-lt"/>
                <a:cs typeface="+mj-lt"/>
              </a:rPr>
            </a:br>
            <a:r>
              <a:rPr lang="en-US" sz="2400" b="1" i="1" dirty="0">
                <a:ea typeface="+mj-lt"/>
                <a:cs typeface="+mj-lt"/>
              </a:rPr>
              <a:t>Assignment Title: Business</a:t>
            </a:r>
            <a:br>
              <a:rPr lang="en-US" sz="2400" b="1" i="1" dirty="0">
                <a:ea typeface="+mj-lt"/>
                <a:cs typeface="+mj-lt"/>
              </a:rPr>
            </a:br>
            <a:r>
              <a:rPr lang="en-US" sz="2400" b="1" i="1" dirty="0">
                <a:ea typeface="+mj-lt"/>
                <a:cs typeface="+mj-lt"/>
              </a:rPr>
              <a:t> Strategy Report for Basil's Bakery</a:t>
            </a:r>
            <a:br>
              <a:rPr lang="en-US" sz="2400" b="1" i="1" dirty="0">
                <a:ea typeface="+mj-lt"/>
                <a:cs typeface="+mj-lt"/>
              </a:rPr>
            </a:br>
            <a:br>
              <a:rPr lang="en-US" sz="2400" b="1" i="1" dirty="0">
                <a:ea typeface="+mj-lt"/>
                <a:cs typeface="+mj-lt"/>
              </a:rPr>
            </a:br>
            <a:r>
              <a:rPr lang="en-US" sz="2400" b="1" i="1" dirty="0">
                <a:ea typeface="+mj-lt"/>
                <a:cs typeface="+mj-lt"/>
              </a:rPr>
              <a:t>Module Name: </a:t>
            </a:r>
            <a:r>
              <a:rPr lang="en-US" sz="2400" b="1" dirty="0">
                <a:ea typeface="+mj-lt"/>
                <a:cs typeface="+mj-lt"/>
              </a:rPr>
              <a:t>Problem Solving and Decision Making</a:t>
            </a:r>
          </a:p>
          <a:p>
            <a:br>
              <a:rPr lang="en-US" sz="2400" b="1" i="1" dirty="0">
                <a:ea typeface="+mj-lt"/>
                <a:cs typeface="+mj-lt"/>
              </a:rPr>
            </a:br>
            <a:r>
              <a:rPr lang="en-US" sz="2400" b="1" i="1" dirty="0">
                <a:ea typeface="+mj-lt"/>
                <a:cs typeface="+mj-lt"/>
              </a:rPr>
              <a:t>Module Code: </a:t>
            </a:r>
            <a:r>
              <a:rPr lang="en-US" sz="2400" b="1" i="1" dirty="0" err="1">
                <a:ea typeface="+mj-lt"/>
                <a:cs typeface="+mj-lt"/>
              </a:rPr>
              <a:t>lclm</a:t>
            </a:r>
            <a:r>
              <a:rPr lang="en-US" sz="2400" b="1" i="1" dirty="0">
                <a:ea typeface="+mj-lt"/>
                <a:cs typeface="+mj-lt"/>
              </a:rPr>
              <a:t> 4004</a:t>
            </a:r>
            <a:br>
              <a:rPr lang="en-US" sz="2400" b="1" i="1" dirty="0">
                <a:ea typeface="+mj-lt"/>
                <a:cs typeface="+mj-lt"/>
              </a:rPr>
            </a:br>
            <a:br>
              <a:rPr lang="en-US" sz="2400" b="1" i="1" dirty="0">
                <a:ea typeface="+mj-lt"/>
                <a:cs typeface="+mj-lt"/>
              </a:rPr>
            </a:br>
            <a:r>
              <a:rPr lang="en-US" sz="2400" b="1" i="1" dirty="0">
                <a:ea typeface="+mj-lt"/>
                <a:cs typeface="+mj-lt"/>
              </a:rPr>
              <a:t>Lecturer’s Name: Thomas </a:t>
            </a:r>
            <a:r>
              <a:rPr lang="en-US" sz="2400" b="1" i="1" dirty="0" err="1">
                <a:ea typeface="+mj-lt"/>
                <a:cs typeface="+mj-lt"/>
              </a:rPr>
              <a:t>adeyemi</a:t>
            </a:r>
            <a:endParaRPr lang="en-US" sz="2400" b="1" dirty="0">
              <a:cs typeface="Arial"/>
            </a:endParaRPr>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p:txBody>
          <a:bodyPr/>
          <a:lstStyle/>
          <a:p>
            <a:r>
              <a:rPr lang="en-US" sz="4000" b="1">
                <a:ea typeface="+mj-lt"/>
                <a:cs typeface="+mj-lt"/>
              </a:rPr>
              <a:t>Contents Page</a:t>
            </a:r>
            <a:endParaRPr lang="en-US" sz="4000">
              <a:cs typeface="Arial"/>
            </a:endParaRPr>
          </a:p>
        </p:txBody>
      </p:sp>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2</a:t>
            </a:fld>
            <a:endParaRPr lang="en-US"/>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1954730" y="3024205"/>
            <a:ext cx="4956996" cy="4038332"/>
          </a:xfrm>
        </p:spPr>
        <p:txBody>
          <a:bodyPr vert="horz" lIns="91440" tIns="45720" rIns="91440" bIns="45720" rtlCol="0" anchor="t">
            <a:noAutofit/>
          </a:bodyPr>
          <a:lstStyle/>
          <a:p>
            <a:pPr marL="285750" indent="-285750">
              <a:buFont typeface="Wingdings" panose="020B0604020202020204" pitchFamily="34" charset="0"/>
              <a:buChar char="§"/>
            </a:pPr>
            <a:r>
              <a:rPr lang="en-US" sz="1200" b="0" dirty="0">
                <a:ea typeface="+mn-lt"/>
                <a:cs typeface="+mn-lt"/>
              </a:rPr>
              <a:t>Overview of Case Study and Problem Definition</a:t>
            </a:r>
            <a:endParaRPr lang="en-US" sz="1200" dirty="0">
              <a:cs typeface="Arial"/>
            </a:endParaRPr>
          </a:p>
          <a:p>
            <a:pPr marL="285750" indent="-285750">
              <a:buFont typeface="Wingdings" panose="020B0604020202020204" pitchFamily="34" charset="0"/>
              <a:buChar char="§"/>
            </a:pPr>
            <a:r>
              <a:rPr lang="en-US" sz="1200" b="0" dirty="0">
                <a:ea typeface="+mn-lt"/>
                <a:cs typeface="+mn-lt"/>
              </a:rPr>
              <a:t>Proposed Solutions</a:t>
            </a:r>
            <a:br>
              <a:rPr lang="en-US" sz="1200" b="0" dirty="0">
                <a:ea typeface="+mn-lt"/>
                <a:cs typeface="+mn-lt"/>
              </a:rPr>
            </a:br>
            <a:r>
              <a:rPr lang="en-US" sz="1200" b="0" dirty="0">
                <a:ea typeface="+mn-lt"/>
                <a:cs typeface="+mn-lt"/>
              </a:rPr>
              <a:t>2.1 Solution 1: Delivery Service</a:t>
            </a:r>
            <a:br>
              <a:rPr lang="en-US" sz="1200" b="0" dirty="0">
                <a:ea typeface="+mn-lt"/>
                <a:cs typeface="+mn-lt"/>
              </a:rPr>
            </a:br>
            <a:r>
              <a:rPr lang="en-US" sz="1200" b="0" dirty="0">
                <a:ea typeface="+mn-lt"/>
                <a:cs typeface="+mn-lt"/>
              </a:rPr>
              <a:t>2.2 Solution 2: Pre-Order System</a:t>
            </a:r>
            <a:endParaRPr lang="en-US" sz="1200" dirty="0">
              <a:cs typeface="Arial"/>
            </a:endParaRPr>
          </a:p>
          <a:p>
            <a:pPr marL="285750" indent="-285750">
              <a:buFont typeface="Wingdings" panose="020B0604020202020204" pitchFamily="34" charset="0"/>
              <a:buChar char="§"/>
            </a:pPr>
            <a:r>
              <a:rPr lang="en-US" sz="1200" b="0" dirty="0">
                <a:ea typeface="+mn-lt"/>
                <a:cs typeface="+mn-lt"/>
              </a:rPr>
              <a:t>Evaluation of Proposed Solutions</a:t>
            </a:r>
            <a:endParaRPr lang="en-US" sz="1200" dirty="0">
              <a:cs typeface="Arial"/>
            </a:endParaRPr>
          </a:p>
          <a:p>
            <a:pPr marL="285750" indent="-285750">
              <a:buFont typeface="Wingdings" panose="020B0604020202020204" pitchFamily="34" charset="0"/>
              <a:buChar char="§"/>
            </a:pPr>
            <a:r>
              <a:rPr lang="en-US" sz="1200" b="0" dirty="0">
                <a:ea typeface="+mn-lt"/>
                <a:cs typeface="+mn-lt"/>
              </a:rPr>
              <a:t>Implementation Plan</a:t>
            </a:r>
            <a:endParaRPr lang="en-US" sz="1200" dirty="0">
              <a:cs typeface="Arial"/>
            </a:endParaRPr>
          </a:p>
          <a:p>
            <a:pPr marL="285750" indent="-285750">
              <a:buFont typeface="Wingdings" panose="020B0604020202020204" pitchFamily="34" charset="0"/>
              <a:buChar char="§"/>
            </a:pPr>
            <a:r>
              <a:rPr lang="en-US" sz="1200" b="0" dirty="0">
                <a:ea typeface="+mn-lt"/>
                <a:cs typeface="+mn-lt"/>
              </a:rPr>
              <a:t>Key Performance Indicator and SMART Objectives</a:t>
            </a:r>
            <a:endParaRPr lang="en-US" sz="1200" dirty="0">
              <a:cs typeface="Arial"/>
            </a:endParaRPr>
          </a:p>
          <a:p>
            <a:pPr marL="285750" indent="-285750">
              <a:buFont typeface="Wingdings" panose="020B0604020202020204" pitchFamily="34" charset="0"/>
              <a:buChar char="§"/>
            </a:pPr>
            <a:endParaRPr lang="en-US" sz="1400" b="0" dirty="0">
              <a:cs typeface="Arial"/>
            </a:endParaRPr>
          </a:p>
          <a:p>
            <a:endParaRPr lang="en-US" dirty="0">
              <a:cs typeface="Arial"/>
            </a:endParaRPr>
          </a:p>
          <a:p>
            <a:pPr lvl="1"/>
            <a:endParaRPr lang="en-US" dirty="0">
              <a:cs typeface="Arial"/>
            </a:endParaRPr>
          </a:p>
          <a:p>
            <a:endParaRPr lang="en-US" dirty="0">
              <a:cs typeface="Arial"/>
            </a:endParaRPr>
          </a:p>
          <a:p>
            <a:endParaRPr lang="en-US" dirty="0">
              <a:cs typeface="Arial"/>
            </a:endParaRPr>
          </a:p>
        </p:txBody>
      </p:sp>
      <p:sp>
        <p:nvSpPr>
          <p:cNvPr id="9" name="Content Placeholder 4">
            <a:extLst>
              <a:ext uri="{FF2B5EF4-FFF2-40B4-BE49-F238E27FC236}">
                <a16:creationId xmlns:a16="http://schemas.microsoft.com/office/drawing/2014/main" id="{EFE18581-2F11-0D4D-DE05-59A27721B34B}"/>
              </a:ext>
            </a:extLst>
          </p:cNvPr>
          <p:cNvSpPr txBox="1">
            <a:spLocks/>
          </p:cNvSpPr>
          <p:nvPr/>
        </p:nvSpPr>
        <p:spPr>
          <a:xfrm>
            <a:off x="7150580" y="2264120"/>
            <a:ext cx="4645180" cy="4038332"/>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spcAft>
                <a:spcPts val="1500"/>
              </a:spcAft>
              <a:buFont typeface="Arial" panose="020B0604020202020204" pitchFamily="34" charset="0"/>
              <a:buNone/>
              <a:defRPr sz="2200" b="1" kern="1200">
                <a:solidFill>
                  <a:schemeClr val="tx2"/>
                </a:solidFill>
                <a:latin typeface="+mn-lt"/>
                <a:ea typeface="+mn-ea"/>
                <a:cs typeface="+mn-cs"/>
              </a:defRPr>
            </a:lvl1pPr>
            <a:lvl2pPr marL="0" indent="0" algn="l" defTabSz="914400" rtl="0" eaLnBrk="1" latinLnBrk="0" hangingPunct="1">
              <a:lnSpc>
                <a:spcPct val="100000"/>
              </a:lnSpc>
              <a:spcBef>
                <a:spcPts val="0"/>
              </a:spcBef>
              <a:buFont typeface="Arial" panose="020B0604020202020204" pitchFamily="34" charset="0"/>
              <a:buNone/>
              <a:defRPr sz="1600" i="1"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1400" b="0" dirty="0">
              <a:ea typeface="+mn-lt"/>
              <a:cs typeface="+mn-lt"/>
            </a:endParaRPr>
          </a:p>
          <a:p>
            <a:endParaRPr lang="en-US" sz="1200" b="0" dirty="0">
              <a:ea typeface="+mn-lt"/>
              <a:cs typeface="+mn-lt"/>
            </a:endParaRPr>
          </a:p>
          <a:p>
            <a:pPr marL="285750" indent="-285750">
              <a:buFont typeface="Wingdings" panose="020B0604020202020204" pitchFamily="34" charset="0"/>
              <a:buChar char="§"/>
            </a:pPr>
            <a:r>
              <a:rPr lang="en-US" sz="1200" b="0" dirty="0">
                <a:ea typeface="+mn-lt"/>
                <a:cs typeface="+mn-lt"/>
              </a:rPr>
              <a:t>Monitoring and Evaluation</a:t>
            </a:r>
            <a:endParaRPr lang="en-US" sz="1200" dirty="0">
              <a:cs typeface="Arial"/>
            </a:endParaRPr>
          </a:p>
          <a:p>
            <a:pPr marL="285750" indent="-285750">
              <a:buFont typeface="Wingdings" panose="020B0604020202020204" pitchFamily="34" charset="0"/>
              <a:buChar char="§"/>
            </a:pPr>
            <a:r>
              <a:rPr lang="en-US" sz="1200" b="0" dirty="0">
                <a:ea typeface="+mn-lt"/>
                <a:cs typeface="+mn-lt"/>
              </a:rPr>
              <a:t>Key Findings</a:t>
            </a:r>
            <a:endParaRPr lang="en-US" sz="1200" dirty="0">
              <a:cs typeface="Arial"/>
            </a:endParaRPr>
          </a:p>
          <a:p>
            <a:pPr marL="285750" indent="-285750">
              <a:buFont typeface="Wingdings" panose="020B0604020202020204" pitchFamily="34" charset="0"/>
              <a:buChar char="§"/>
            </a:pPr>
            <a:r>
              <a:rPr lang="en-US" sz="1200" b="0" dirty="0">
                <a:ea typeface="+mn-lt"/>
                <a:cs typeface="+mn-lt"/>
              </a:rPr>
              <a:t>References</a:t>
            </a:r>
            <a:endParaRPr lang="en-US" sz="1200" dirty="0">
              <a:cs typeface="Arial"/>
            </a:endParaRPr>
          </a:p>
          <a:p>
            <a:pPr marL="285750" indent="-285750">
              <a:buFont typeface="Wingdings" panose="020B0604020202020204" pitchFamily="34" charset="0"/>
              <a:buChar char="§"/>
            </a:pPr>
            <a:r>
              <a:rPr lang="en-US" sz="1200" b="0" dirty="0">
                <a:ea typeface="+mn-lt"/>
                <a:cs typeface="+mn-lt"/>
              </a:rPr>
              <a:t>Appendices</a:t>
            </a:r>
            <a:endParaRPr lang="en-US" sz="1200" dirty="0">
              <a:cs typeface="Arial"/>
            </a:endParaRPr>
          </a:p>
          <a:p>
            <a:endParaRPr lang="en-US" dirty="0">
              <a:cs typeface="Arial"/>
            </a:endParaRPr>
          </a:p>
          <a:p>
            <a:pPr lvl="1"/>
            <a:endParaRPr lang="en-US" dirty="0">
              <a:cs typeface="Arial"/>
            </a:endParaRPr>
          </a:p>
          <a:p>
            <a:endParaRPr lang="en-US" dirty="0"/>
          </a:p>
          <a:p>
            <a:endParaRPr lang="en-US" dirty="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a:xfrm>
            <a:off x="1173288" y="1401256"/>
            <a:ext cx="6705595" cy="911699"/>
          </a:xfrm>
        </p:spPr>
        <p:txBody>
          <a:bodyPr/>
          <a:lstStyle/>
          <a:p>
            <a:r>
              <a:rPr lang="en-US" sz="3000" b="1"/>
              <a:t>1.Overview of Case Study and Problem </a:t>
            </a:r>
            <a:r>
              <a:rPr lang="en-US" sz="3000" b="1" dirty="0"/>
              <a:t>Definition</a:t>
            </a:r>
            <a:endParaRPr lang="en-US" sz="3000" b="1">
              <a:cs typeface="Arial"/>
            </a:endParaRPr>
          </a:p>
          <a:p>
            <a:endParaRPr lang="en-US" dirty="0">
              <a:cs typeface="Arial"/>
            </a:endParaRPr>
          </a:p>
        </p:txBody>
      </p:sp>
      <p:sp>
        <p:nvSpPr>
          <p:cNvPr id="5" name="Text Placeholder 4">
            <a:extLst>
              <a:ext uri="{FF2B5EF4-FFF2-40B4-BE49-F238E27FC236}">
                <a16:creationId xmlns:a16="http://schemas.microsoft.com/office/drawing/2014/main" id="{51683C73-2637-AC0E-5A6B-47B6C6CB9E2A}"/>
              </a:ext>
            </a:extLst>
          </p:cNvPr>
          <p:cNvSpPr>
            <a:spLocks noGrp="1"/>
          </p:cNvSpPr>
          <p:nvPr>
            <p:ph type="body" sz="quarter" idx="15"/>
          </p:nvPr>
        </p:nvSpPr>
        <p:spPr>
          <a:xfrm>
            <a:off x="914949" y="2728811"/>
            <a:ext cx="10857739" cy="3131235"/>
          </a:xfrm>
        </p:spPr>
        <p:txBody>
          <a:bodyPr vert="horz" lIns="91440" tIns="45720" rIns="91440" bIns="45720" rtlCol="0" anchor="t">
            <a:noAutofit/>
          </a:bodyPr>
          <a:lstStyle/>
          <a:p>
            <a:pPr marL="0" indent="0">
              <a:buNone/>
            </a:pPr>
            <a:r>
              <a:rPr lang="en-US" sz="1200" dirty="0">
                <a:ea typeface="+mn-lt"/>
                <a:cs typeface="+mn-lt"/>
              </a:rPr>
              <a:t>This report analysis Basil’s Bakery, an artisan bakery based in Coventry, UK and was established in 2015. The bakery enjoyed year-on-year sales growth until 2020, when footfall and sales decreased dramatically due to lockdown restrictions caused by the Covid Epidemic. While sales did recover after lockdown restrictions were lifted, they remained approximately  25% below pre-2020 levels. The key challenges Basil faced include reduced foot traffic, local workers in the area not frequenting the shop due them losing their jobs, a change to customer work patterns, the retail park becoming less busy, increased operating costs, and a lack of delivery and pre-order services.</a:t>
            </a:r>
            <a:endParaRPr lang="en-US" sz="1200" dirty="0">
              <a:cs typeface="Arial"/>
            </a:endParaRPr>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3</a:t>
            </a:fld>
            <a:endParaRPr lang="en-US"/>
          </a:p>
        </p:txBody>
      </p:sp>
      <p:sp>
        <p:nvSpPr>
          <p:cNvPr id="3" name="Footer Placeholder 2">
            <a:extLst>
              <a:ext uri="{FF2B5EF4-FFF2-40B4-BE49-F238E27FC236}">
                <a16:creationId xmlns:a16="http://schemas.microsoft.com/office/drawing/2014/main" id="{B2C3C1A8-2252-18AA-F00A-33A56F2B8919}"/>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93CE-9363-72CB-FD40-73A65C0DCC57}"/>
              </a:ext>
            </a:extLst>
          </p:cNvPr>
          <p:cNvSpPr>
            <a:spLocks noGrp="1"/>
          </p:cNvSpPr>
          <p:nvPr>
            <p:ph type="title"/>
          </p:nvPr>
        </p:nvSpPr>
        <p:spPr/>
        <p:txBody>
          <a:bodyPr/>
          <a:lstStyle/>
          <a:p>
            <a:r>
              <a:rPr lang="en-US" b="1" dirty="0"/>
              <a:t>2. Proposed Solutions</a:t>
            </a:r>
            <a:endParaRPr lang="en-US" b="1" dirty="0">
              <a:cs typeface="Arial"/>
            </a:endParaRPr>
          </a:p>
          <a:p>
            <a:br>
              <a:rPr lang="en-US" dirty="0"/>
            </a:br>
            <a:endParaRPr lang="en-US" dirty="0">
              <a:cs typeface="Arial"/>
            </a:endParaRPr>
          </a:p>
        </p:txBody>
      </p:sp>
      <p:sp>
        <p:nvSpPr>
          <p:cNvPr id="3" name="Text Placeholder 2">
            <a:extLst>
              <a:ext uri="{FF2B5EF4-FFF2-40B4-BE49-F238E27FC236}">
                <a16:creationId xmlns:a16="http://schemas.microsoft.com/office/drawing/2014/main" id="{FACB5A03-99D2-C953-F227-3E1620258992}"/>
              </a:ext>
            </a:extLst>
          </p:cNvPr>
          <p:cNvSpPr>
            <a:spLocks noGrp="1"/>
          </p:cNvSpPr>
          <p:nvPr>
            <p:ph type="body" sz="quarter" idx="13"/>
          </p:nvPr>
        </p:nvSpPr>
        <p:spPr>
          <a:xfrm>
            <a:off x="5720047" y="330803"/>
            <a:ext cx="4828032" cy="490538"/>
          </a:xfrm>
        </p:spPr>
        <p:txBody>
          <a:bodyPr vert="horz" lIns="91440" tIns="45720" rIns="91440" bIns="45720" rtlCol="0" anchor="t">
            <a:noAutofit/>
          </a:bodyPr>
          <a:lstStyle/>
          <a:p>
            <a:r>
              <a:rPr lang="en-US" dirty="0">
                <a:ea typeface="+mn-lt"/>
                <a:cs typeface="+mn-lt"/>
              </a:rPr>
              <a:t>1 Solution 1: Delivery Service</a:t>
            </a:r>
            <a:endParaRPr lang="en-US" dirty="0"/>
          </a:p>
        </p:txBody>
      </p:sp>
      <p:sp>
        <p:nvSpPr>
          <p:cNvPr id="5" name="Text Placeholder 4">
            <a:extLst>
              <a:ext uri="{FF2B5EF4-FFF2-40B4-BE49-F238E27FC236}">
                <a16:creationId xmlns:a16="http://schemas.microsoft.com/office/drawing/2014/main" id="{3F16C050-0EBC-234C-AB93-E7868D85A2B0}"/>
              </a:ext>
            </a:extLst>
          </p:cNvPr>
          <p:cNvSpPr>
            <a:spLocks noGrp="1"/>
          </p:cNvSpPr>
          <p:nvPr>
            <p:ph type="body" sz="quarter" idx="15"/>
          </p:nvPr>
        </p:nvSpPr>
        <p:spPr>
          <a:xfrm>
            <a:off x="5720048" y="301752"/>
            <a:ext cx="6158100" cy="3578263"/>
          </a:xfrm>
        </p:spPr>
        <p:txBody>
          <a:bodyPr vert="horz" lIns="91440" tIns="45720" rIns="91440" bIns="45720" rtlCol="0" anchor="t">
            <a:noAutofit/>
          </a:bodyPr>
          <a:lstStyle/>
          <a:p>
            <a:pPr marL="283210" indent="-283210">
              <a:buNone/>
            </a:pPr>
            <a:endParaRPr lang="en-US" sz="1200" dirty="0">
              <a:cs typeface="Arial"/>
            </a:endParaRPr>
          </a:p>
          <a:p>
            <a:pPr marL="0" indent="0">
              <a:buNone/>
            </a:pPr>
            <a:endParaRPr lang="en-GB" sz="1200" dirty="0"/>
          </a:p>
          <a:p>
            <a:pPr marL="0" indent="0">
              <a:buNone/>
            </a:pPr>
            <a:r>
              <a:rPr lang="en-GB" sz="1200" dirty="0"/>
              <a:t>Implementing a delivery service could attract customers who work from home, have limited mobility, or are unable to visit the business because of reduced foot traffic in the retail park. This service would increase sales by making products more accessible and convenient for existing customers. It could also help the business reach people living farther away, expanding its customer base and strengthening its reputation far and wide. In addition, offering delivery would provide greater flexibility for customers with busy schedules, encouraging repeat purchases and improving satisfaction. Overall, a reliable delivery service could support business growth, increase competitiveness, and attract a wider range of new customers.</a:t>
            </a:r>
            <a:br>
              <a:rPr lang="en-US" dirty="0"/>
            </a:br>
            <a:endParaRPr lang="en-US" dirty="0"/>
          </a:p>
        </p:txBody>
      </p:sp>
      <p:sp>
        <p:nvSpPr>
          <p:cNvPr id="4" name="Text Placeholder 3">
            <a:extLst>
              <a:ext uri="{FF2B5EF4-FFF2-40B4-BE49-F238E27FC236}">
                <a16:creationId xmlns:a16="http://schemas.microsoft.com/office/drawing/2014/main" id="{59013870-8786-7090-C9CF-E1E30DC7B922}"/>
              </a:ext>
            </a:extLst>
          </p:cNvPr>
          <p:cNvSpPr>
            <a:spLocks noGrp="1"/>
          </p:cNvSpPr>
          <p:nvPr>
            <p:ph type="body" sz="quarter" idx="14"/>
          </p:nvPr>
        </p:nvSpPr>
        <p:spPr>
          <a:xfrm>
            <a:off x="5720047" y="3527766"/>
            <a:ext cx="4828032" cy="490538"/>
          </a:xfrm>
        </p:spPr>
        <p:txBody>
          <a:bodyPr vert="horz" lIns="91440" tIns="45720" rIns="91440" bIns="45720" rtlCol="0" anchor="t">
            <a:noAutofit/>
          </a:bodyPr>
          <a:lstStyle/>
          <a:p>
            <a:r>
              <a:rPr lang="en-US" dirty="0"/>
              <a:t>2. Proposed Solutions</a:t>
            </a:r>
          </a:p>
          <a:p>
            <a:endParaRPr lang="en-US" dirty="0">
              <a:cs typeface="Arial"/>
            </a:endParaRPr>
          </a:p>
        </p:txBody>
      </p:sp>
      <p:sp>
        <p:nvSpPr>
          <p:cNvPr id="6" name="Text Placeholder 5">
            <a:extLst>
              <a:ext uri="{FF2B5EF4-FFF2-40B4-BE49-F238E27FC236}">
                <a16:creationId xmlns:a16="http://schemas.microsoft.com/office/drawing/2014/main" id="{FC51C3F1-54D5-8F63-473C-F7876B8CE120}"/>
              </a:ext>
            </a:extLst>
          </p:cNvPr>
          <p:cNvSpPr>
            <a:spLocks noGrp="1"/>
          </p:cNvSpPr>
          <p:nvPr>
            <p:ph type="body" sz="quarter" idx="16"/>
          </p:nvPr>
        </p:nvSpPr>
        <p:spPr>
          <a:xfrm>
            <a:off x="5438778" y="3948363"/>
            <a:ext cx="6439370" cy="5276153"/>
          </a:xfrm>
        </p:spPr>
        <p:txBody>
          <a:bodyPr vert="horz" lIns="91440" tIns="45720" rIns="91440" bIns="45720" rtlCol="0" anchor="t">
            <a:noAutofit/>
          </a:bodyPr>
          <a:lstStyle/>
          <a:p>
            <a:pPr marL="283210" indent="-283210">
              <a:buNone/>
            </a:pPr>
            <a:r>
              <a:rPr lang="en-US" sz="1200" dirty="0">
                <a:ea typeface="+mn-lt"/>
                <a:cs typeface="+mn-lt"/>
              </a:rPr>
              <a:t>       </a:t>
            </a:r>
            <a:r>
              <a:rPr lang="en-GB" sz="1200" dirty="0"/>
              <a:t>Introducing a pre-order system would help eradicate long wait times during busy periods at Basil Bakery. This service would allow loyal customers to reserve their favourite products in advance, ensuring greater convenience and reducing frustration caused by long queues. Customers could place their orders through a website or mobile application and select a suitable collection time. This would also help Basil manage its inventory more effectively by providing a better understanding of customer demand. In addition, employees could prepare orders in advance, improving efficiency and reducing pressure during peak hours. Overall, a pre-order system could enhance customer satisfaction while supporting smoother daily operations at Basil.</a:t>
            </a:r>
            <a:br>
              <a:rPr lang="en-US" dirty="0"/>
            </a:br>
            <a:endParaRPr lang="en-US" dirty="0"/>
          </a:p>
        </p:txBody>
      </p:sp>
      <p:sp>
        <p:nvSpPr>
          <p:cNvPr id="13" name="Slide Number Placeholder 12">
            <a:extLst>
              <a:ext uri="{FF2B5EF4-FFF2-40B4-BE49-F238E27FC236}">
                <a16:creationId xmlns:a16="http://schemas.microsoft.com/office/drawing/2014/main" id="{CB0BAE21-4E4A-BE6E-EE84-D535446B94CD}"/>
              </a:ext>
            </a:extLst>
          </p:cNvPr>
          <p:cNvSpPr>
            <a:spLocks noGrp="1"/>
          </p:cNvSpPr>
          <p:nvPr>
            <p:ph type="sldNum" sz="quarter" idx="12"/>
          </p:nvPr>
        </p:nvSpPr>
        <p:spPr/>
        <p:txBody>
          <a:bodyPr/>
          <a:lstStyle/>
          <a:p>
            <a:fld id="{5BFCF61C-3B18-4C03-8326-CC3B32D710C9}" type="slidenum">
              <a:rPr lang="en-US" smtClean="0"/>
              <a:pPr/>
              <a:t>4</a:t>
            </a:fld>
            <a:endParaRPr lang="en-US"/>
          </a:p>
        </p:txBody>
      </p:sp>
      <p:sp>
        <p:nvSpPr>
          <p:cNvPr id="7" name="Footer Placeholder 2">
            <a:extLst>
              <a:ext uri="{FF2B5EF4-FFF2-40B4-BE49-F238E27FC236}">
                <a16:creationId xmlns:a16="http://schemas.microsoft.com/office/drawing/2014/main" id="{B564F362-BE97-1769-C979-40CD12793F10}"/>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4122396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a:xfrm>
            <a:off x="1579575" y="1405465"/>
            <a:ext cx="10515600" cy="575321"/>
          </a:xfrm>
        </p:spPr>
        <p:txBody>
          <a:bodyPr/>
          <a:lstStyle/>
          <a:p>
            <a:r>
              <a:rPr lang="en-US" sz="3200" b="1" dirty="0"/>
              <a:t>3. Evaluation of Proposed Solutions</a:t>
            </a:r>
            <a:endParaRPr lang="en-US" sz="3200" b="1" dirty="0">
              <a:cs typeface="Arial"/>
            </a:endParaRPr>
          </a:p>
          <a:p>
            <a:br>
              <a:rPr lang="en-US" dirty="0"/>
            </a:br>
            <a:endParaRPr lang="en-US" dirty="0">
              <a:cs typeface="Arial"/>
            </a:endParaRPr>
          </a:p>
        </p:txBody>
      </p:sp>
      <p:sp>
        <p:nvSpPr>
          <p:cNvPr id="3" name="Text Placeholder 2">
            <a:extLst>
              <a:ext uri="{FF2B5EF4-FFF2-40B4-BE49-F238E27FC236}">
                <a16:creationId xmlns:a16="http://schemas.microsoft.com/office/drawing/2014/main" id="{330480BD-3EF5-7A7E-9E81-E73191A1D49D}"/>
              </a:ext>
            </a:extLst>
          </p:cNvPr>
          <p:cNvSpPr>
            <a:spLocks noGrp="1"/>
          </p:cNvSpPr>
          <p:nvPr>
            <p:ph type="body" sz="quarter" idx="13"/>
          </p:nvPr>
        </p:nvSpPr>
        <p:spPr>
          <a:xfrm>
            <a:off x="4779208" y="3298816"/>
            <a:ext cx="4828032" cy="490538"/>
          </a:xfrm>
        </p:spPr>
        <p:txBody>
          <a:bodyPr vert="horz" lIns="91440" tIns="45720" rIns="91440" bIns="45720" rtlCol="0" anchor="t">
            <a:noAutofit/>
          </a:bodyPr>
          <a:lstStyle/>
          <a:p>
            <a:r>
              <a:rPr lang="en-US" sz="1800" dirty="0">
                <a:ea typeface="+mn-lt"/>
                <a:cs typeface="+mn-lt"/>
              </a:rPr>
              <a:t>Delivery Service</a:t>
            </a:r>
            <a:endParaRPr lang="en-US" sz="1800" dirty="0">
              <a:cs typeface="Arial"/>
            </a:endParaRPr>
          </a:p>
          <a:p>
            <a:endParaRPr lang="en-US" dirty="0"/>
          </a:p>
        </p:txBody>
      </p:sp>
      <p:sp>
        <p:nvSpPr>
          <p:cNvPr id="4" name="Text Placeholder 3">
            <a:extLst>
              <a:ext uri="{FF2B5EF4-FFF2-40B4-BE49-F238E27FC236}">
                <a16:creationId xmlns:a16="http://schemas.microsoft.com/office/drawing/2014/main" id="{C86737C8-4322-77C9-4E34-94E5EE136DBC}"/>
              </a:ext>
            </a:extLst>
          </p:cNvPr>
          <p:cNvSpPr>
            <a:spLocks noGrp="1"/>
          </p:cNvSpPr>
          <p:nvPr>
            <p:ph type="body" sz="quarter" idx="15"/>
          </p:nvPr>
        </p:nvSpPr>
        <p:spPr>
          <a:xfrm>
            <a:off x="517948" y="3789402"/>
            <a:ext cx="10796395" cy="2813049"/>
          </a:xfrm>
        </p:spPr>
        <p:txBody>
          <a:bodyPr vert="horz" lIns="91440" tIns="45720" rIns="91440" bIns="45720" rtlCol="0" anchor="t">
            <a:noAutofit/>
          </a:bodyPr>
          <a:lstStyle/>
          <a:p>
            <a:pPr marL="0" indent="0">
              <a:buNone/>
            </a:pPr>
            <a:r>
              <a:rPr lang="en-GB" sz="1200" dirty="0"/>
              <a:t>The PMI analysis shows that both solutions could help Basil increase sales, but they address different problems. The delivery service could potentially attract customers who are no longer visiting the retail park, particularly people working from home. However, it would involve higher operating costs and could create additional pressure on Basil because he is already responsible for baking the products.</a:t>
            </a:r>
          </a:p>
          <a:p>
            <a:pPr marL="0" indent="0">
              <a:buNone/>
            </a:pPr>
            <a:r>
              <a:rPr lang="en-GB" sz="1200" dirty="0"/>
              <a:t>The pre-order system appears to be the more practical solution for Basil at present.  It directly addresses customers’ complaints about long waiting times while requiring fewer additional resources than a delivery service. It could also improve inventory management and reduce the pressure on Basil during busy periods. Although there would be some initial costs involved in setting up the system, these are likely to be more manageable than the ongoing costs of delivery. Therefore, I would recommend that Basil introduces a pre-order system first and considers delivery in the future if sales improve.</a:t>
            </a:r>
          </a:p>
          <a:p>
            <a:pPr marL="0" indent="0">
              <a:buNone/>
            </a:pPr>
            <a:endParaRPr lang="en-US" dirty="0">
              <a:cs typeface="Arial"/>
            </a:endParaRPr>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5</a:t>
            </a:fld>
            <a:endParaRPr lang="en-US"/>
          </a:p>
        </p:txBody>
      </p:sp>
      <p:sp>
        <p:nvSpPr>
          <p:cNvPr id="7" name="TextBox 6">
            <a:extLst>
              <a:ext uri="{FF2B5EF4-FFF2-40B4-BE49-F238E27FC236}">
                <a16:creationId xmlns:a16="http://schemas.microsoft.com/office/drawing/2014/main" id="{A4DF590A-C682-CA5B-0B63-D00D641E084F}"/>
              </a:ext>
            </a:extLst>
          </p:cNvPr>
          <p:cNvSpPr txBox="1"/>
          <p:nvPr/>
        </p:nvSpPr>
        <p:spPr>
          <a:xfrm>
            <a:off x="1579575" y="2102868"/>
            <a:ext cx="903284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D8BEB2"/>
                </a:solidFill>
                <a:ea typeface="+mn-lt"/>
                <a:cs typeface="+mn-lt"/>
              </a:rPr>
              <a:t>To evaluate the proposed solutions effectively, we can use the PMI (Plus-Minus-Implications) technique.</a:t>
            </a:r>
            <a:endParaRPr lang="en-US" sz="2000" b="1" dirty="0">
              <a:solidFill>
                <a:srgbClr val="D8BEB2"/>
              </a:solidFill>
              <a:cs typeface="Arial"/>
            </a:endParaRPr>
          </a:p>
        </p:txBody>
      </p:sp>
      <p:sp>
        <p:nvSpPr>
          <p:cNvPr id="13" name="Footer Placeholder 2">
            <a:extLst>
              <a:ext uri="{FF2B5EF4-FFF2-40B4-BE49-F238E27FC236}">
                <a16:creationId xmlns:a16="http://schemas.microsoft.com/office/drawing/2014/main" id="{CDA660F4-EBF9-0ECC-E336-0D594E9EF801}"/>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90152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80EFB6E-CD02-9DDE-1A5B-1B9A1FD0F499}"/>
              </a:ext>
            </a:extLst>
          </p:cNvPr>
          <p:cNvSpPr>
            <a:spLocks noGrp="1"/>
          </p:cNvSpPr>
          <p:nvPr>
            <p:ph type="sldNum" sz="quarter" idx="12"/>
          </p:nvPr>
        </p:nvSpPr>
        <p:spPr/>
        <p:txBody>
          <a:bodyPr/>
          <a:lstStyle/>
          <a:p>
            <a:fld id="{5BFCF61C-3B18-4C03-8326-CC3B32D710C9}" type="slidenum">
              <a:rPr lang="en-US" noProof="0" smtClean="0"/>
              <a:pPr/>
              <a:t>6</a:t>
            </a:fld>
            <a:endParaRPr lang="en-US" noProof="0"/>
          </a:p>
        </p:txBody>
      </p:sp>
      <p:sp>
        <p:nvSpPr>
          <p:cNvPr id="4" name="Title 3">
            <a:extLst>
              <a:ext uri="{FF2B5EF4-FFF2-40B4-BE49-F238E27FC236}">
                <a16:creationId xmlns:a16="http://schemas.microsoft.com/office/drawing/2014/main" id="{32A6A086-8C95-1C74-7C65-ECE326D7BE27}"/>
              </a:ext>
            </a:extLst>
          </p:cNvPr>
          <p:cNvSpPr>
            <a:spLocks noGrp="1"/>
          </p:cNvSpPr>
          <p:nvPr>
            <p:ph type="title"/>
          </p:nvPr>
        </p:nvSpPr>
        <p:spPr>
          <a:xfrm>
            <a:off x="1325880" y="1284749"/>
            <a:ext cx="10515600" cy="1370695"/>
          </a:xfrm>
        </p:spPr>
        <p:txBody>
          <a:bodyPr/>
          <a:lstStyle/>
          <a:p>
            <a:r>
              <a:rPr lang="en-US" sz="3200" b="1" dirty="0"/>
              <a:t>3A. Evaluation of Proposed Solutions</a:t>
            </a:r>
            <a:endParaRPr lang="en-GB" sz="3200" dirty="0"/>
          </a:p>
        </p:txBody>
      </p:sp>
      <p:sp>
        <p:nvSpPr>
          <p:cNvPr id="9" name="Text Placeholder 2">
            <a:extLst>
              <a:ext uri="{FF2B5EF4-FFF2-40B4-BE49-F238E27FC236}">
                <a16:creationId xmlns:a16="http://schemas.microsoft.com/office/drawing/2014/main" id="{F5566566-5EEF-1F4A-33DF-C5C096FA49F1}"/>
              </a:ext>
            </a:extLst>
          </p:cNvPr>
          <p:cNvSpPr txBox="1">
            <a:spLocks noGrp="1"/>
          </p:cNvSpPr>
          <p:nvPr>
            <p:ph type="body" sz="quarter" idx="13"/>
          </p:nvPr>
        </p:nvSpPr>
        <p:spPr>
          <a:xfrm>
            <a:off x="4980843" y="3118852"/>
            <a:ext cx="4828032" cy="490538"/>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2200" b="1"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cs typeface="Arial"/>
              </a:rPr>
              <a:t>Pre - Order</a:t>
            </a:r>
          </a:p>
          <a:p>
            <a:endParaRPr lang="en-US" dirty="0"/>
          </a:p>
        </p:txBody>
      </p:sp>
      <p:sp>
        <p:nvSpPr>
          <p:cNvPr id="14" name="Text Placeholder 4">
            <a:extLst>
              <a:ext uri="{FF2B5EF4-FFF2-40B4-BE49-F238E27FC236}">
                <a16:creationId xmlns:a16="http://schemas.microsoft.com/office/drawing/2014/main" id="{4E238CE7-6D24-6195-F5E7-348A63473004}"/>
              </a:ext>
            </a:extLst>
          </p:cNvPr>
          <p:cNvSpPr txBox="1">
            <a:spLocks/>
          </p:cNvSpPr>
          <p:nvPr/>
        </p:nvSpPr>
        <p:spPr>
          <a:xfrm>
            <a:off x="6096000" y="4214746"/>
            <a:ext cx="5036339" cy="2067182"/>
          </a:xfrm>
          <a:prstGeom prst="rect">
            <a:avLst/>
          </a:prstGeom>
        </p:spPr>
        <p:txBody>
          <a:bodyPr vert="horz" lIns="91440" tIns="45720" rIns="91440" bIns="45720" rtlCol="0" anchor="t">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cs typeface="Arial"/>
            </a:endParaRPr>
          </a:p>
        </p:txBody>
      </p:sp>
      <p:sp>
        <p:nvSpPr>
          <p:cNvPr id="16" name="TextBox 15">
            <a:extLst>
              <a:ext uri="{FF2B5EF4-FFF2-40B4-BE49-F238E27FC236}">
                <a16:creationId xmlns:a16="http://schemas.microsoft.com/office/drawing/2014/main" id="{7DAFDB17-378B-EE2C-9589-DCF94F044831}"/>
              </a:ext>
            </a:extLst>
          </p:cNvPr>
          <p:cNvSpPr txBox="1"/>
          <p:nvPr/>
        </p:nvSpPr>
        <p:spPr>
          <a:xfrm>
            <a:off x="2057646" y="1947558"/>
            <a:ext cx="789211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D8BEB2"/>
                </a:solidFill>
                <a:ea typeface="+mn-lt"/>
                <a:cs typeface="+mn-lt"/>
              </a:rPr>
              <a:t>To evaluate the proposed solutions effectively, we can use the PMI (Plus-Minus-Implications) technique.</a:t>
            </a:r>
            <a:endParaRPr lang="en-US" sz="2000" b="1" dirty="0">
              <a:solidFill>
                <a:srgbClr val="D8BEB2"/>
              </a:solidFill>
              <a:cs typeface="Arial"/>
            </a:endParaRPr>
          </a:p>
        </p:txBody>
      </p:sp>
      <p:sp>
        <p:nvSpPr>
          <p:cNvPr id="21" name="Text Placeholder 3">
            <a:extLst>
              <a:ext uri="{FF2B5EF4-FFF2-40B4-BE49-F238E27FC236}">
                <a16:creationId xmlns:a16="http://schemas.microsoft.com/office/drawing/2014/main" id="{7BC0284E-83A6-BC9E-7A9F-89D38D04E030}"/>
              </a:ext>
            </a:extLst>
          </p:cNvPr>
          <p:cNvSpPr>
            <a:spLocks noGrp="1"/>
          </p:cNvSpPr>
          <p:nvPr>
            <p:ph type="body" sz="quarter" idx="15"/>
          </p:nvPr>
        </p:nvSpPr>
        <p:spPr>
          <a:xfrm>
            <a:off x="782796" y="3609390"/>
            <a:ext cx="10796395" cy="4185554"/>
          </a:xfrm>
        </p:spPr>
        <p:txBody>
          <a:bodyPr vert="horz" lIns="91440" tIns="45720" rIns="91440" bIns="45720" rtlCol="0" anchor="t">
            <a:noAutofit/>
          </a:bodyPr>
          <a:lstStyle/>
          <a:p>
            <a:pPr marL="0" indent="0">
              <a:buNone/>
            </a:pPr>
            <a:r>
              <a:rPr lang="en-GB" sz="1200" dirty="0"/>
              <a:t>The first proposed solution is to introduce a pre-order system. The plus points are that customers could order products in advance, reducing waiting times during busy periods and improving customer satisfaction. It would also help Basil understand demand and manage stock more effectively. A minus point is that Basil may need to invest in an online ordering system and learn how to manage it. There is also a risk of orders being cancelled or customers not collecting them. An interesting point is that pre-ordering could encourage customers to purchase more products because they can see the full range before ordering.</a:t>
            </a:r>
          </a:p>
          <a:p>
            <a:pPr marL="0" indent="0">
              <a:buNone/>
            </a:pPr>
            <a:r>
              <a:rPr lang="en-GB" sz="1200" dirty="0"/>
              <a:t>The second solution is to introduce a delivery service. The plus points are that Basil could reach customers who work from home or no longer work at the retail park, potentially increasing sales. A minus point is that delivery would create additional costs, such as fuel, packaging and possibly employing a delivery driver. It could also take Basil away from baking. An interesting point is that delivery could allow Basil to expand beyond the retail park and attract customers from nearby areas.</a:t>
            </a:r>
          </a:p>
          <a:p>
            <a:pPr marL="0" indent="0">
              <a:buNone/>
            </a:pPr>
            <a:endParaRPr lang="en-US" dirty="0">
              <a:cs typeface="Arial"/>
            </a:endParaRPr>
          </a:p>
        </p:txBody>
      </p:sp>
      <p:sp>
        <p:nvSpPr>
          <p:cNvPr id="22" name="Footer Placeholder 2">
            <a:extLst>
              <a:ext uri="{FF2B5EF4-FFF2-40B4-BE49-F238E27FC236}">
                <a16:creationId xmlns:a16="http://schemas.microsoft.com/office/drawing/2014/main" id="{7BDE4BDD-EE99-2E3C-0456-E9B9D5EAA314}"/>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3055376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10AA-DDBA-D5A2-A34D-69E21671333A}"/>
              </a:ext>
            </a:extLst>
          </p:cNvPr>
          <p:cNvSpPr>
            <a:spLocks noGrp="1"/>
          </p:cNvSpPr>
          <p:nvPr>
            <p:ph type="title"/>
          </p:nvPr>
        </p:nvSpPr>
        <p:spPr>
          <a:xfrm>
            <a:off x="2475207" y="1107997"/>
            <a:ext cx="7518675" cy="745277"/>
          </a:xfrm>
        </p:spPr>
        <p:txBody>
          <a:bodyPr/>
          <a:lstStyle/>
          <a:p>
            <a:r>
              <a:rPr lang="en-US" sz="4000" b="1" dirty="0"/>
              <a:t>4a. Implementation Plan</a:t>
            </a:r>
            <a:endParaRPr lang="en-US" sz="4000" b="1" dirty="0">
              <a:cs typeface="Arial"/>
            </a:endParaRPr>
          </a:p>
          <a:p>
            <a:endParaRPr lang="en-US" sz="4000" dirty="0">
              <a:cs typeface="Arial"/>
            </a:endParaRPr>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7</a:t>
            </a:fld>
            <a:endParaRPr lang="en-US"/>
          </a:p>
        </p:txBody>
      </p:sp>
      <p:graphicFrame>
        <p:nvGraphicFramePr>
          <p:cNvPr id="3" name="Table 2">
            <a:extLst>
              <a:ext uri="{FF2B5EF4-FFF2-40B4-BE49-F238E27FC236}">
                <a16:creationId xmlns:a16="http://schemas.microsoft.com/office/drawing/2014/main" id="{EB3DFEEC-0347-FE51-84F7-86EF9A8044C1}"/>
              </a:ext>
            </a:extLst>
          </p:cNvPr>
          <p:cNvGraphicFramePr>
            <a:graphicFrameLocks noGrp="1"/>
          </p:cNvGraphicFramePr>
          <p:nvPr>
            <p:extLst>
              <p:ext uri="{D42A27DB-BD31-4B8C-83A1-F6EECF244321}">
                <p14:modId xmlns:p14="http://schemas.microsoft.com/office/powerpoint/2010/main" val="3501182553"/>
              </p:ext>
            </p:extLst>
          </p:nvPr>
        </p:nvGraphicFramePr>
        <p:xfrm>
          <a:off x="5466579" y="2689036"/>
          <a:ext cx="6329181" cy="3881121"/>
        </p:xfrm>
        <a:graphic>
          <a:graphicData uri="http://schemas.openxmlformats.org/drawingml/2006/table">
            <a:tbl>
              <a:tblPr/>
              <a:tblGrid>
                <a:gridCol w="2109727">
                  <a:extLst>
                    <a:ext uri="{9D8B030D-6E8A-4147-A177-3AD203B41FA5}">
                      <a16:colId xmlns:a16="http://schemas.microsoft.com/office/drawing/2014/main" val="3066128797"/>
                    </a:ext>
                  </a:extLst>
                </a:gridCol>
                <a:gridCol w="2109727">
                  <a:extLst>
                    <a:ext uri="{9D8B030D-6E8A-4147-A177-3AD203B41FA5}">
                      <a16:colId xmlns:a16="http://schemas.microsoft.com/office/drawing/2014/main" val="3398791141"/>
                    </a:ext>
                  </a:extLst>
                </a:gridCol>
                <a:gridCol w="2109727">
                  <a:extLst>
                    <a:ext uri="{9D8B030D-6E8A-4147-A177-3AD203B41FA5}">
                      <a16:colId xmlns:a16="http://schemas.microsoft.com/office/drawing/2014/main" val="3914342411"/>
                    </a:ext>
                  </a:extLst>
                </a:gridCol>
              </a:tblGrid>
              <a:tr h="238108">
                <a:tc>
                  <a:txBody>
                    <a:bodyPr/>
                    <a:lstStyle/>
                    <a:p>
                      <a:pPr marL="0" marR="0" algn="l">
                        <a:buNone/>
                      </a:pPr>
                      <a:r>
                        <a:rPr lang="en-GB" sz="1200" b="1">
                          <a:solidFill>
                            <a:schemeClr val="tx1">
                              <a:lumMod val="75000"/>
                              <a:lumOff val="25000"/>
                            </a:schemeClr>
                          </a:solidFill>
                          <a:effectLst/>
                        </a:rPr>
                        <a:t>Activity</a:t>
                      </a:r>
                    </a:p>
                  </a:txBody>
                  <a:tcPr marL="72522" marR="72522" marT="36261" marB="36261" anchor="ctr">
                    <a:lnL>
                      <a:noFill/>
                    </a:lnL>
                    <a:lnR>
                      <a:noFill/>
                    </a:lnR>
                    <a:lnT>
                      <a:noFill/>
                    </a:lnT>
                    <a:lnB>
                      <a:noFill/>
                    </a:lnB>
                    <a:noFill/>
                  </a:tcPr>
                </a:tc>
                <a:tc>
                  <a:txBody>
                    <a:bodyPr/>
                    <a:lstStyle/>
                    <a:p>
                      <a:pPr marL="0" marR="0" algn="l">
                        <a:buNone/>
                      </a:pPr>
                      <a:r>
                        <a:rPr lang="en-GB" sz="1200" b="1">
                          <a:solidFill>
                            <a:schemeClr val="tx1">
                              <a:lumMod val="75000"/>
                              <a:lumOff val="25000"/>
                            </a:schemeClr>
                          </a:solidFill>
                          <a:effectLst/>
                        </a:rPr>
                        <a:t>Timing</a:t>
                      </a:r>
                    </a:p>
                  </a:txBody>
                  <a:tcPr marL="72522" marR="72522" marT="36261" marB="36261" anchor="ctr">
                    <a:lnL>
                      <a:noFill/>
                    </a:lnL>
                    <a:lnR>
                      <a:noFill/>
                    </a:lnR>
                    <a:lnT>
                      <a:noFill/>
                    </a:lnT>
                    <a:lnB>
                      <a:noFill/>
                    </a:lnB>
                    <a:noFill/>
                  </a:tcPr>
                </a:tc>
                <a:tc>
                  <a:txBody>
                    <a:bodyPr/>
                    <a:lstStyle/>
                    <a:p>
                      <a:pPr marL="0" marR="0" algn="l">
                        <a:buNone/>
                      </a:pPr>
                      <a:r>
                        <a:rPr lang="en-GB" sz="1200" b="1" dirty="0">
                          <a:solidFill>
                            <a:schemeClr val="tx1">
                              <a:lumMod val="75000"/>
                              <a:lumOff val="25000"/>
                            </a:schemeClr>
                          </a:solidFill>
                          <a:effectLst/>
                        </a:rPr>
                        <a:t>Responsibility</a:t>
                      </a:r>
                    </a:p>
                  </a:txBody>
                  <a:tcPr marL="72522" marR="72522" marT="36261" marB="36261" anchor="ctr">
                    <a:lnL>
                      <a:noFill/>
                    </a:lnL>
                    <a:lnR>
                      <a:noFill/>
                    </a:lnR>
                    <a:lnT>
                      <a:noFill/>
                    </a:lnT>
                    <a:lnB>
                      <a:noFill/>
                    </a:lnB>
                    <a:noFill/>
                  </a:tcPr>
                </a:tc>
                <a:extLst>
                  <a:ext uri="{0D108BD9-81ED-4DB2-BD59-A6C34878D82A}">
                    <a16:rowId xmlns:a16="http://schemas.microsoft.com/office/drawing/2014/main" val="3732851970"/>
                  </a:ext>
                </a:extLst>
              </a:tr>
              <a:tr h="408605">
                <a:tc>
                  <a:txBody>
                    <a:bodyPr/>
                    <a:lstStyle/>
                    <a:p>
                      <a:pPr marL="0" marR="0" algn="l">
                        <a:buNone/>
                      </a:pPr>
                      <a:r>
                        <a:rPr lang="en-GB" sz="1200" dirty="0">
                          <a:solidFill>
                            <a:schemeClr val="tx1">
                              <a:lumMod val="75000"/>
                              <a:lumOff val="25000"/>
                            </a:schemeClr>
                          </a:solidFill>
                          <a:effectLst/>
                        </a:rPr>
                        <a:t>Research suitable pre-order systems and compare costs</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Week 1</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3465100328"/>
                  </a:ext>
                </a:extLst>
              </a:tr>
              <a:tr h="408605">
                <a:tc>
                  <a:txBody>
                    <a:bodyPr/>
                    <a:lstStyle/>
                    <a:p>
                      <a:pPr marL="0" marR="0" algn="l">
                        <a:buNone/>
                      </a:pPr>
                      <a:r>
                        <a:rPr lang="en-GB" sz="1200" dirty="0">
                          <a:solidFill>
                            <a:schemeClr val="tx1">
                              <a:lumMod val="75000"/>
                              <a:lumOff val="25000"/>
                            </a:schemeClr>
                          </a:solidFill>
                          <a:effectLst/>
                        </a:rPr>
                        <a:t>Select an affordable website or ordering platform</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 2</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3491367518"/>
                  </a:ext>
                </a:extLst>
              </a:tr>
              <a:tr h="408605">
                <a:tc>
                  <a:txBody>
                    <a:bodyPr/>
                    <a:lstStyle/>
                    <a:p>
                      <a:pPr marL="0" marR="0" algn="l">
                        <a:buNone/>
                      </a:pPr>
                      <a:r>
                        <a:rPr lang="en-GB" sz="1200" dirty="0">
                          <a:solidFill>
                            <a:schemeClr val="tx1">
                              <a:lumMod val="75000"/>
                              <a:lumOff val="25000"/>
                            </a:schemeClr>
                          </a:solidFill>
                          <a:effectLst/>
                        </a:rPr>
                        <a:t>Create the online product menu and ordering process</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Weeks 3–4</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Basil / website provider</a:t>
                      </a:r>
                    </a:p>
                  </a:txBody>
                  <a:tcPr marL="72522" marR="72522" marT="36261" marB="36261" anchor="ctr">
                    <a:lnL>
                      <a:noFill/>
                    </a:lnL>
                    <a:lnR>
                      <a:noFill/>
                    </a:lnR>
                    <a:lnT>
                      <a:noFill/>
                    </a:lnT>
                    <a:lnB>
                      <a:noFill/>
                    </a:lnB>
                    <a:noFill/>
                  </a:tcPr>
                </a:tc>
                <a:extLst>
                  <a:ext uri="{0D108BD9-81ED-4DB2-BD59-A6C34878D82A}">
                    <a16:rowId xmlns:a16="http://schemas.microsoft.com/office/drawing/2014/main" val="3804514132"/>
                  </a:ext>
                </a:extLst>
              </a:tr>
              <a:tr h="408605">
                <a:tc>
                  <a:txBody>
                    <a:bodyPr/>
                    <a:lstStyle/>
                    <a:p>
                      <a:pPr marL="0" marR="0" algn="l">
                        <a:buNone/>
                      </a:pPr>
                      <a:r>
                        <a:rPr lang="en-GB" sz="1200">
                          <a:solidFill>
                            <a:schemeClr val="tx1">
                              <a:lumMod val="75000"/>
                              <a:lumOff val="25000"/>
                            </a:schemeClr>
                          </a:solidFill>
                          <a:effectLst/>
                        </a:rPr>
                        <a:t>Test the system and identify any problems</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 5</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Basil and selected customers</a:t>
                      </a:r>
                    </a:p>
                  </a:txBody>
                  <a:tcPr marL="72522" marR="72522" marT="36261" marB="36261" anchor="ctr">
                    <a:lnL>
                      <a:noFill/>
                    </a:lnL>
                    <a:lnR>
                      <a:noFill/>
                    </a:lnR>
                    <a:lnT>
                      <a:noFill/>
                    </a:lnT>
                    <a:lnB>
                      <a:noFill/>
                    </a:lnB>
                    <a:noFill/>
                  </a:tcPr>
                </a:tc>
                <a:extLst>
                  <a:ext uri="{0D108BD9-81ED-4DB2-BD59-A6C34878D82A}">
                    <a16:rowId xmlns:a16="http://schemas.microsoft.com/office/drawing/2014/main" val="1111510289"/>
                  </a:ext>
                </a:extLst>
              </a:tr>
              <a:tr h="408605">
                <a:tc>
                  <a:txBody>
                    <a:bodyPr/>
                    <a:lstStyle/>
                    <a:p>
                      <a:pPr marL="0" marR="0" algn="l">
                        <a:buNone/>
                      </a:pPr>
                      <a:r>
                        <a:rPr lang="en-GB" sz="1200" dirty="0">
                          <a:solidFill>
                            <a:schemeClr val="tx1">
                              <a:lumMod val="75000"/>
                              <a:lumOff val="25000"/>
                            </a:schemeClr>
                          </a:solidFill>
                          <a:effectLst/>
                        </a:rPr>
                        <a:t>Train staff to manage online orders and collection times</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Week 6</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1865702534"/>
                  </a:ext>
                </a:extLst>
              </a:tr>
              <a:tr h="579102">
                <a:tc>
                  <a:txBody>
                    <a:bodyPr/>
                    <a:lstStyle/>
                    <a:p>
                      <a:pPr marL="0" marR="0" algn="l">
                        <a:buNone/>
                      </a:pPr>
                      <a:r>
                        <a:rPr lang="en-GB" sz="1200" dirty="0">
                          <a:solidFill>
                            <a:schemeClr val="tx1">
                              <a:lumMod val="75000"/>
                              <a:lumOff val="25000"/>
                            </a:schemeClr>
                          </a:solidFill>
                          <a:effectLst/>
                        </a:rPr>
                        <a:t>Advertise the new service through posters, social media and receipts</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 6–7</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2792785004"/>
                  </a:ext>
                </a:extLst>
              </a:tr>
              <a:tr h="374865">
                <a:tc>
                  <a:txBody>
                    <a:bodyPr/>
                    <a:lstStyle/>
                    <a:p>
                      <a:pPr marL="0" marR="0" algn="l">
                        <a:buNone/>
                      </a:pPr>
                      <a:r>
                        <a:rPr lang="en-GB" sz="1200">
                          <a:solidFill>
                            <a:schemeClr val="tx1">
                              <a:lumMod val="75000"/>
                              <a:lumOff val="25000"/>
                            </a:schemeClr>
                          </a:solidFill>
                          <a:effectLst/>
                        </a:rPr>
                        <a:t>Launch the pre-order system</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 7</a:t>
                      </a:r>
                    </a:p>
                  </a:txBody>
                  <a:tcPr marL="72522" marR="72522" marT="36261" marB="36261" anchor="ctr">
                    <a:lnL>
                      <a:noFill/>
                    </a:lnL>
                    <a:lnR>
                      <a:noFill/>
                    </a:lnR>
                    <a:lnT>
                      <a:noFill/>
                    </a:lnT>
                    <a:lnB>
                      <a:noFill/>
                    </a:lnB>
                    <a:noFill/>
                  </a:tcPr>
                </a:tc>
                <a:tc>
                  <a:txBody>
                    <a:bodyPr/>
                    <a:lstStyle/>
                    <a:p>
                      <a:pPr marL="0" marR="0" algn="l">
                        <a:buNone/>
                      </a:pPr>
                      <a:r>
                        <a:rPr lang="en-GB" sz="120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1518067810"/>
                  </a:ext>
                </a:extLst>
              </a:tr>
              <a:tr h="408605">
                <a:tc>
                  <a:txBody>
                    <a:bodyPr/>
                    <a:lstStyle/>
                    <a:p>
                      <a:pPr marL="0" marR="0" algn="l">
                        <a:buNone/>
                      </a:pPr>
                      <a:r>
                        <a:rPr lang="en-GB" sz="1200" dirty="0">
                          <a:solidFill>
                            <a:schemeClr val="tx1">
                              <a:lumMod val="75000"/>
                              <a:lumOff val="25000"/>
                            </a:schemeClr>
                          </a:solidFill>
                          <a:effectLst/>
                        </a:rPr>
                        <a:t>Monitor customer feedback, sales and waiting times</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Week 8 onwards</a:t>
                      </a:r>
                    </a:p>
                  </a:txBody>
                  <a:tcPr marL="72522" marR="72522" marT="36261" marB="36261" anchor="ctr">
                    <a:lnL>
                      <a:noFill/>
                    </a:lnL>
                    <a:lnR>
                      <a:noFill/>
                    </a:lnR>
                    <a:lnT>
                      <a:noFill/>
                    </a:lnT>
                    <a:lnB>
                      <a:noFill/>
                    </a:lnB>
                    <a:noFill/>
                  </a:tcPr>
                </a:tc>
                <a:tc>
                  <a:txBody>
                    <a:bodyPr/>
                    <a:lstStyle/>
                    <a:p>
                      <a:pPr marL="0" marR="0" algn="l">
                        <a:buNone/>
                      </a:pPr>
                      <a:r>
                        <a:rPr lang="en-GB" sz="1200" dirty="0">
                          <a:solidFill>
                            <a:schemeClr val="tx1">
                              <a:lumMod val="75000"/>
                              <a:lumOff val="25000"/>
                            </a:schemeClr>
                          </a:solidFill>
                          <a:effectLst/>
                        </a:rPr>
                        <a:t>Basil</a:t>
                      </a:r>
                    </a:p>
                  </a:txBody>
                  <a:tcPr marL="72522" marR="72522" marT="36261" marB="36261" anchor="ctr">
                    <a:lnL>
                      <a:noFill/>
                    </a:lnL>
                    <a:lnR>
                      <a:noFill/>
                    </a:lnR>
                    <a:lnT>
                      <a:noFill/>
                    </a:lnT>
                    <a:lnB>
                      <a:noFill/>
                    </a:lnB>
                    <a:noFill/>
                  </a:tcPr>
                </a:tc>
                <a:extLst>
                  <a:ext uri="{0D108BD9-81ED-4DB2-BD59-A6C34878D82A}">
                    <a16:rowId xmlns:a16="http://schemas.microsoft.com/office/drawing/2014/main" val="4114180555"/>
                  </a:ext>
                </a:extLst>
              </a:tr>
            </a:tbl>
          </a:graphicData>
        </a:graphic>
      </p:graphicFrame>
      <p:sp>
        <p:nvSpPr>
          <p:cNvPr id="8" name="Text Placeholder 3">
            <a:extLst>
              <a:ext uri="{FF2B5EF4-FFF2-40B4-BE49-F238E27FC236}">
                <a16:creationId xmlns:a16="http://schemas.microsoft.com/office/drawing/2014/main" id="{A7C878FD-B884-1782-68E1-881122074800}"/>
              </a:ext>
            </a:extLst>
          </p:cNvPr>
          <p:cNvSpPr txBox="1">
            <a:spLocks/>
          </p:cNvSpPr>
          <p:nvPr/>
        </p:nvSpPr>
        <p:spPr>
          <a:xfrm>
            <a:off x="2336662" y="7678051"/>
            <a:ext cx="10796395" cy="4185554"/>
          </a:xfrm>
          <a:prstGeom prst="rect">
            <a:avLst/>
          </a:prstGeom>
        </p:spPr>
        <p:txBody>
          <a:bodyPr vert="horz" lIns="91440" tIns="45720" rIns="91440" bIns="45720" numCol="2" spcCol="91440" rtlCol="0" anchor="t">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cs typeface="Arial"/>
            </a:endParaRPr>
          </a:p>
        </p:txBody>
      </p:sp>
      <p:sp>
        <p:nvSpPr>
          <p:cNvPr id="16" name="Text Placeholder 15">
            <a:extLst>
              <a:ext uri="{FF2B5EF4-FFF2-40B4-BE49-F238E27FC236}">
                <a16:creationId xmlns:a16="http://schemas.microsoft.com/office/drawing/2014/main" id="{5D1CF2EF-D584-895D-F003-2B18D072BD67}"/>
              </a:ext>
            </a:extLst>
          </p:cNvPr>
          <p:cNvSpPr>
            <a:spLocks noGrp="1"/>
          </p:cNvSpPr>
          <p:nvPr>
            <p:ph type="body" sz="quarter" idx="15"/>
          </p:nvPr>
        </p:nvSpPr>
        <p:spPr>
          <a:xfrm>
            <a:off x="572439" y="2892858"/>
            <a:ext cx="7909823" cy="3643705"/>
          </a:xfrm>
        </p:spPr>
        <p:txBody>
          <a:bodyPr/>
          <a:lstStyle/>
          <a:p>
            <a:pPr marL="0" indent="0">
              <a:buNone/>
            </a:pPr>
            <a:r>
              <a:rPr lang="en-GB" sz="1200" dirty="0">
                <a:solidFill>
                  <a:schemeClr val="tx1">
                    <a:lumMod val="75000"/>
                    <a:lumOff val="25000"/>
                  </a:schemeClr>
                </a:solidFill>
              </a:rPr>
              <a:t>The implementation of the pre-order system should take place over approximately eight weeks. Customers should be able to view available products, place orders and select a collection time. Basil should set a daily cut-off time for orders to ensure he has enough time to prepare them. During the first few weeks, Basil should monitor the number of orders, customer satisfaction, stock levels and waiting times. Any problems should be addressed quickly so that the system operates efficiently and provides a positive experience for customers.</a:t>
            </a:r>
          </a:p>
        </p:txBody>
      </p:sp>
      <p:sp>
        <p:nvSpPr>
          <p:cNvPr id="18" name="Text Placeholder 3">
            <a:extLst>
              <a:ext uri="{FF2B5EF4-FFF2-40B4-BE49-F238E27FC236}">
                <a16:creationId xmlns:a16="http://schemas.microsoft.com/office/drawing/2014/main" id="{883330CF-35C7-EA59-0820-5BE6B113AB8E}"/>
              </a:ext>
            </a:extLst>
          </p:cNvPr>
          <p:cNvSpPr txBox="1">
            <a:spLocks/>
          </p:cNvSpPr>
          <p:nvPr/>
        </p:nvSpPr>
        <p:spPr>
          <a:xfrm>
            <a:off x="5194610" y="3852157"/>
            <a:ext cx="10796395" cy="4185554"/>
          </a:xfrm>
          <a:prstGeom prst="rect">
            <a:avLst/>
          </a:prstGeom>
        </p:spPr>
        <p:txBody>
          <a:bodyPr vert="horz" lIns="91440" tIns="45720" rIns="91440" bIns="45720" numCol="2" spcCol="91440" rtlCol="0" anchor="t">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cs typeface="Arial"/>
            </a:endParaRPr>
          </a:p>
        </p:txBody>
      </p:sp>
      <p:sp>
        <p:nvSpPr>
          <p:cNvPr id="21" name="Footer Placeholder 2">
            <a:extLst>
              <a:ext uri="{FF2B5EF4-FFF2-40B4-BE49-F238E27FC236}">
                <a16:creationId xmlns:a16="http://schemas.microsoft.com/office/drawing/2014/main" id="{E02865E1-F6C0-CA58-48A5-49E14FF53822}"/>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1125054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0A1A667-D7EA-D83D-9AE3-32CB8147B17C}"/>
              </a:ext>
            </a:extLst>
          </p:cNvPr>
          <p:cNvSpPr>
            <a:spLocks noGrp="1"/>
          </p:cNvSpPr>
          <p:nvPr>
            <p:ph type="sldNum" sz="quarter" idx="12"/>
          </p:nvPr>
        </p:nvSpPr>
        <p:spPr/>
        <p:txBody>
          <a:bodyPr/>
          <a:lstStyle/>
          <a:p>
            <a:fld id="{5BFCF61C-3B18-4C03-8326-CC3B32D710C9}" type="slidenum">
              <a:rPr lang="en-US" noProof="0" smtClean="0"/>
              <a:t>8</a:t>
            </a:fld>
            <a:endParaRPr lang="en-US" noProof="0"/>
          </a:p>
        </p:txBody>
      </p:sp>
      <p:sp>
        <p:nvSpPr>
          <p:cNvPr id="4" name="Title 3">
            <a:extLst>
              <a:ext uri="{FF2B5EF4-FFF2-40B4-BE49-F238E27FC236}">
                <a16:creationId xmlns:a16="http://schemas.microsoft.com/office/drawing/2014/main" id="{69C6B0F4-E459-E5BF-2ADB-0318AF30EFBD}"/>
              </a:ext>
            </a:extLst>
          </p:cNvPr>
          <p:cNvSpPr>
            <a:spLocks noGrp="1"/>
          </p:cNvSpPr>
          <p:nvPr>
            <p:ph type="title"/>
          </p:nvPr>
        </p:nvSpPr>
        <p:spPr>
          <a:xfrm>
            <a:off x="2624328" y="1235490"/>
            <a:ext cx="7498080" cy="704088"/>
          </a:xfrm>
        </p:spPr>
        <p:txBody>
          <a:bodyPr/>
          <a:lstStyle/>
          <a:p>
            <a:r>
              <a:rPr lang="en-US" sz="3200" b="1" dirty="0"/>
              <a:t>4b. Implementation Plan</a:t>
            </a:r>
            <a:endParaRPr lang="en-GB" sz="3200" dirty="0"/>
          </a:p>
        </p:txBody>
      </p:sp>
      <p:sp>
        <p:nvSpPr>
          <p:cNvPr id="7" name="Text Placeholder 6">
            <a:extLst>
              <a:ext uri="{FF2B5EF4-FFF2-40B4-BE49-F238E27FC236}">
                <a16:creationId xmlns:a16="http://schemas.microsoft.com/office/drawing/2014/main" id="{C5064621-33AC-8A27-559E-5097262E9B0D}"/>
              </a:ext>
            </a:extLst>
          </p:cNvPr>
          <p:cNvSpPr>
            <a:spLocks noGrp="1"/>
          </p:cNvSpPr>
          <p:nvPr>
            <p:ph type="body" sz="quarter" idx="15"/>
          </p:nvPr>
        </p:nvSpPr>
        <p:spPr>
          <a:xfrm>
            <a:off x="2055553" y="2995561"/>
            <a:ext cx="15641319" cy="4717654"/>
          </a:xfrm>
        </p:spPr>
        <p:txBody>
          <a:bodyPr/>
          <a:lstStyle/>
          <a:p>
            <a:pPr marL="0" indent="0">
              <a:buNone/>
            </a:pPr>
            <a:r>
              <a:rPr lang="en-GB" sz="1200" dirty="0">
                <a:solidFill>
                  <a:schemeClr val="tx1">
                    <a:lumMod val="75000"/>
                    <a:lumOff val="25000"/>
                  </a:schemeClr>
                </a:solidFill>
              </a:rPr>
              <a:t>The activities are arranged in this order because Basil needs to understand the available options and costs before choosing a suitable pre-order system. This is important because Basil is already experiencing increased overheads and should avoid unnecessary expenditure. Once the system has been selected, the product menu and ordering process can be created before testing takes place.</a:t>
            </a:r>
          </a:p>
          <a:p>
            <a:pPr marL="0" indent="0">
              <a:buNone/>
            </a:pPr>
            <a:r>
              <a:rPr lang="en-GB" sz="1200" dirty="0">
                <a:solidFill>
                  <a:schemeClr val="tx1">
                    <a:lumMod val="75000"/>
                    <a:lumOff val="25000"/>
                  </a:schemeClr>
                </a:solidFill>
              </a:rPr>
              <a:t>Testing in Week 5 allows Basil to identify technical problems before the system is made available to all customers. Training is then required so that Basil and any employees understand how to receive, prepare and organise orders. Advertising should take place shortly before launch, so customers are aware of the new service.</a:t>
            </a:r>
          </a:p>
          <a:p>
            <a:pPr marL="0" indent="0">
              <a:buNone/>
            </a:pPr>
            <a:r>
              <a:rPr lang="en-GB" sz="1200" dirty="0">
                <a:solidFill>
                  <a:schemeClr val="tx1">
                    <a:lumMod val="75000"/>
                    <a:lumOff val="25000"/>
                  </a:schemeClr>
                </a:solidFill>
              </a:rPr>
              <a:t>Basil should remain responsible for the project because he understands his customers and products best. However, a website provider can assist with technical development. Monitoring should continue after launch because Basil needs to determine whether the system is reducing waiting times and increasing sales. This will allow him to make improvements where necessary.</a:t>
            </a:r>
          </a:p>
          <a:p>
            <a:pPr marL="0" indent="0">
              <a:buNone/>
            </a:pPr>
            <a:endParaRPr lang="en-GB" dirty="0"/>
          </a:p>
        </p:txBody>
      </p:sp>
      <p:sp>
        <p:nvSpPr>
          <p:cNvPr id="9" name="Footer Placeholder 2">
            <a:extLst>
              <a:ext uri="{FF2B5EF4-FFF2-40B4-BE49-F238E27FC236}">
                <a16:creationId xmlns:a16="http://schemas.microsoft.com/office/drawing/2014/main" id="{D3CC9334-1AE5-4EA0-8683-96A7F6C5C122}"/>
              </a:ext>
            </a:extLst>
          </p:cNvPr>
          <p:cNvSpPr>
            <a:spLocks noGrp="1"/>
          </p:cNvSpPr>
          <p:nvPr>
            <p:ph type="ftr" sz="quarter" idx="11"/>
          </p:nvPr>
        </p:nvSpPr>
        <p:spPr>
          <a:xfrm>
            <a:off x="396240" y="255549"/>
            <a:ext cx="3116981" cy="456237"/>
          </a:xfrm>
        </p:spPr>
        <p:txBody>
          <a:bodyPr/>
          <a:lstStyle/>
          <a:p>
            <a:r>
              <a:rPr lang="en-US" b="1" dirty="0">
                <a:ea typeface="+mj-lt"/>
                <a:cs typeface="+mj-lt"/>
              </a:rPr>
              <a:t>Problem Solving and Decision Making</a:t>
            </a:r>
            <a:endParaRPr lang="en-PK" dirty="0"/>
          </a:p>
        </p:txBody>
      </p:sp>
    </p:spTree>
    <p:extLst>
      <p:ext uri="{BB962C8B-B14F-4D97-AF65-F5344CB8AC3E}">
        <p14:creationId xmlns:p14="http://schemas.microsoft.com/office/powerpoint/2010/main" val="1616892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2C4D-3F97-1652-3A4A-C989986D9B65}"/>
              </a:ext>
            </a:extLst>
          </p:cNvPr>
          <p:cNvSpPr>
            <a:spLocks noGrp="1"/>
          </p:cNvSpPr>
          <p:nvPr>
            <p:ph type="title"/>
          </p:nvPr>
        </p:nvSpPr>
        <p:spPr>
          <a:xfrm>
            <a:off x="4554673" y="205167"/>
            <a:ext cx="7345130" cy="4922965"/>
          </a:xfrm>
        </p:spPr>
        <p:txBody>
          <a:bodyPr/>
          <a:lstStyle/>
          <a:p>
            <a:r>
              <a:rPr lang="en-US" dirty="0"/>
              <a:t>5a. </a:t>
            </a:r>
            <a:r>
              <a:rPr lang="en-US" sz="2800" dirty="0">
                <a:solidFill>
                  <a:schemeClr val="accent1">
                    <a:lumMod val="60000"/>
                    <a:lumOff val="40000"/>
                  </a:schemeClr>
                </a:solidFill>
              </a:rPr>
              <a:t>Key Performance Indicator and SMART Objectives</a:t>
            </a:r>
            <a:endParaRPr lang="en-US" sz="2800" dirty="0">
              <a:solidFill>
                <a:schemeClr val="accent1">
                  <a:lumMod val="60000"/>
                  <a:lumOff val="40000"/>
                </a:schemeClr>
              </a:solidFill>
              <a:cs typeface="Arial"/>
            </a:endParaRPr>
          </a:p>
          <a:p>
            <a:endParaRPr lang="en-US" dirty="0">
              <a:cs typeface="Arial"/>
            </a:endParaRPr>
          </a:p>
        </p:txBody>
      </p:sp>
      <p:sp>
        <p:nvSpPr>
          <p:cNvPr id="12" name="Footer Placeholder 11">
            <a:extLst>
              <a:ext uri="{FF2B5EF4-FFF2-40B4-BE49-F238E27FC236}">
                <a16:creationId xmlns:a16="http://schemas.microsoft.com/office/drawing/2014/main" id="{BEC1259C-0A50-37A0-081E-E36D391D7A08}"/>
              </a:ext>
            </a:extLst>
          </p:cNvPr>
          <p:cNvSpPr>
            <a:spLocks noGrp="1"/>
          </p:cNvSpPr>
          <p:nvPr>
            <p:ph type="ftr" sz="quarter" idx="11"/>
          </p:nvPr>
        </p:nvSpPr>
        <p:spPr/>
        <p:txBody>
          <a:bodyPr/>
          <a:lstStyle/>
          <a:p>
            <a:r>
              <a:rPr lang="en-US" dirty="0"/>
              <a:t>Presentation title</a:t>
            </a:r>
            <a:endParaRPr lang="en-PK" dirty="0"/>
          </a:p>
        </p:txBody>
      </p:sp>
      <p:sp>
        <p:nvSpPr>
          <p:cNvPr id="5" name="Text Placeholder 4">
            <a:extLst>
              <a:ext uri="{FF2B5EF4-FFF2-40B4-BE49-F238E27FC236}">
                <a16:creationId xmlns:a16="http://schemas.microsoft.com/office/drawing/2014/main" id="{E194D589-C330-607E-B446-0DA52AACC4E4}"/>
              </a:ext>
            </a:extLst>
          </p:cNvPr>
          <p:cNvSpPr>
            <a:spLocks noGrp="1"/>
          </p:cNvSpPr>
          <p:nvPr>
            <p:ph type="body" sz="quarter" idx="15"/>
          </p:nvPr>
        </p:nvSpPr>
        <p:spPr>
          <a:xfrm>
            <a:off x="4770290" y="1272098"/>
            <a:ext cx="7129513" cy="1236364"/>
          </a:xfrm>
        </p:spPr>
        <p:txBody>
          <a:bodyPr vert="horz" lIns="91440" tIns="45720" rIns="91440" bIns="45720" rtlCol="0" anchor="t">
            <a:noAutofit/>
          </a:bodyPr>
          <a:lstStyle/>
          <a:p>
            <a:pPr marL="0" indent="0">
              <a:buNone/>
            </a:pPr>
            <a:r>
              <a:rPr lang="en-US" sz="1200" b="1" dirty="0">
                <a:ea typeface="+mn-lt"/>
                <a:cs typeface="+mn-lt"/>
              </a:rPr>
              <a:t>Key Performance Indicator (KPI): </a:t>
            </a:r>
            <a:r>
              <a:rPr lang="en-US" sz="1200" dirty="0">
                <a:ea typeface="+mn-lt"/>
                <a:cs typeface="+mn-lt"/>
              </a:rPr>
              <a:t>Monthly sales growth percentage.</a:t>
            </a:r>
            <a:br>
              <a:rPr lang="en-US" sz="1200" dirty="0">
                <a:ea typeface="+mn-lt"/>
                <a:cs typeface="+mn-lt"/>
              </a:rPr>
            </a:br>
            <a:r>
              <a:rPr lang="en-US" sz="1200" b="1" dirty="0">
                <a:ea typeface="+mn-lt"/>
                <a:cs typeface="+mn-lt"/>
              </a:rPr>
              <a:t>SMART Objective: </a:t>
            </a:r>
            <a:r>
              <a:rPr lang="en-US" sz="1200" dirty="0">
                <a:ea typeface="+mn-lt"/>
                <a:cs typeface="+mn-lt"/>
              </a:rPr>
              <a:t>Increase sales by 20% over the next six months through the implementation of the delivery and pre-order systems.</a:t>
            </a:r>
            <a:endParaRPr lang="en-US" sz="1200" dirty="0"/>
          </a:p>
        </p:txBody>
      </p:sp>
      <p:sp>
        <p:nvSpPr>
          <p:cNvPr id="6" name="Text Placeholder 5">
            <a:extLst>
              <a:ext uri="{FF2B5EF4-FFF2-40B4-BE49-F238E27FC236}">
                <a16:creationId xmlns:a16="http://schemas.microsoft.com/office/drawing/2014/main" id="{7F8B4CE7-99C9-BD2D-17D0-2B34D13B367F}"/>
              </a:ext>
            </a:extLst>
          </p:cNvPr>
          <p:cNvSpPr>
            <a:spLocks noGrp="1"/>
          </p:cNvSpPr>
          <p:nvPr>
            <p:ph type="body" sz="quarter" idx="16"/>
          </p:nvPr>
        </p:nvSpPr>
        <p:spPr>
          <a:xfrm>
            <a:off x="4293768" y="2666649"/>
            <a:ext cx="7866939" cy="7562626"/>
          </a:xfrm>
        </p:spPr>
        <p:txBody>
          <a:bodyPr vert="horz" lIns="91440" tIns="45720" rIns="91440" bIns="45720" rtlCol="0" anchor="t">
            <a:noAutofit/>
          </a:bodyPr>
          <a:lstStyle/>
          <a:p>
            <a:r>
              <a:rPr lang="en-GB" sz="1100" dirty="0"/>
              <a:t>The key performance indicator (KPI) for Basil’s Bakery will be </a:t>
            </a:r>
            <a:r>
              <a:rPr lang="en-GB" sz="1100" b="1" dirty="0"/>
              <a:t>pre-order sales revenue</a:t>
            </a:r>
            <a:r>
              <a:rPr lang="en-GB" sz="1100" dirty="0"/>
              <a:t>. This KPI will measure how much revenue is generated from customers using the new pre-order system. It will help Basil determine whether the solution is contributing to increased sales.</a:t>
            </a:r>
          </a:p>
          <a:p>
            <a:r>
              <a:rPr lang="en-GB" sz="1100" dirty="0"/>
              <a:t>The SMART objectives are:</a:t>
            </a:r>
          </a:p>
          <a:p>
            <a:r>
              <a:rPr lang="en-GB" sz="1100" b="1" dirty="0"/>
              <a:t>Specific:</a:t>
            </a:r>
            <a:r>
              <a:rPr lang="en-GB" sz="1100" dirty="0"/>
              <a:t> Introduce an online pre-order system that allows customers to order bakery products in advance and select a collection time.</a:t>
            </a:r>
          </a:p>
          <a:p>
            <a:r>
              <a:rPr lang="en-GB" sz="1100" b="1" dirty="0"/>
              <a:t>Measurable:</a:t>
            </a:r>
            <a:r>
              <a:rPr lang="en-GB" sz="1100" dirty="0"/>
              <a:t> Achieve at least </a:t>
            </a:r>
            <a:r>
              <a:rPr lang="en-GB" sz="1100" b="1" dirty="0"/>
              <a:t>20 pre-orders per week</a:t>
            </a:r>
            <a:r>
              <a:rPr lang="en-GB" sz="1100" dirty="0"/>
              <a:t> within the first three months of launching the system.</a:t>
            </a:r>
          </a:p>
          <a:p>
            <a:r>
              <a:rPr lang="en-GB" sz="1100" b="1" dirty="0"/>
              <a:t>Achievable:</a:t>
            </a:r>
            <a:r>
              <a:rPr lang="en-GB" sz="1100" dirty="0"/>
              <a:t> Promote the system to existing loyal customers through posters, social media, receipts and in-store advertising.</a:t>
            </a:r>
          </a:p>
          <a:p>
            <a:r>
              <a:rPr lang="en-GB" sz="1100" b="1" dirty="0"/>
              <a:t>Relevant:</a:t>
            </a:r>
            <a:r>
              <a:rPr lang="en-GB" sz="1100" dirty="0"/>
              <a:t> Increase customer convenience, reduce waiting times and help recover some of the sales lost since 2019.</a:t>
            </a:r>
          </a:p>
          <a:p>
            <a:r>
              <a:rPr lang="en-GB" sz="1100" b="1" dirty="0"/>
              <a:t>Time-bound:</a:t>
            </a:r>
            <a:r>
              <a:rPr lang="en-GB" sz="1100" dirty="0"/>
              <a:t> Within </a:t>
            </a:r>
            <a:r>
              <a:rPr lang="en-GB" sz="1100" b="1" dirty="0"/>
              <a:t>six months of implementation</a:t>
            </a:r>
            <a:r>
              <a:rPr lang="en-GB" sz="1100" dirty="0"/>
              <a:t>, increase total bakery sales by </a:t>
            </a:r>
            <a:r>
              <a:rPr lang="en-GB" sz="1100" b="1" dirty="0"/>
              <a:t>10% compared with the six months before the system was introduced</a:t>
            </a:r>
            <a:r>
              <a:rPr lang="en-GB" sz="1100" dirty="0"/>
              <a:t>.</a:t>
            </a:r>
          </a:p>
          <a:p>
            <a:r>
              <a:rPr lang="en-GB" sz="1100" dirty="0"/>
              <a:t>Basil should also aim to reduce average customer waiting times during busy periods by </a:t>
            </a:r>
            <a:r>
              <a:rPr lang="en-GB" sz="1100" b="1" dirty="0"/>
              <a:t>25% within three months</a:t>
            </a:r>
            <a:r>
              <a:rPr lang="en-GB" sz="1100" dirty="0"/>
              <a:t>. These objectives give Basil clear targets that can be measured over a specific period and will help determine whether the pre-order system is successful.</a:t>
            </a:r>
          </a:p>
          <a:p>
            <a:pPr marL="0" indent="0">
              <a:buNone/>
            </a:pPr>
            <a:endParaRPr lang="en-US" dirty="0">
              <a:cs typeface="Arial"/>
            </a:endParaRPr>
          </a:p>
        </p:txBody>
      </p:sp>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fld id="{5BFCF61C-3B18-4C03-8326-CC3B32D710C9}" type="slidenum">
              <a:rPr lang="en-US" smtClean="0"/>
              <a:pPr/>
              <a:t>9</a:t>
            </a:fld>
            <a:endParaRPr lang="en-US"/>
          </a:p>
        </p:txBody>
      </p:sp>
    </p:spTree>
    <p:extLst>
      <p:ext uri="{BB962C8B-B14F-4D97-AF65-F5344CB8AC3E}">
        <p14:creationId xmlns:p14="http://schemas.microsoft.com/office/powerpoint/2010/main" val="61635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F17C7E2-BD81-418B-7CCE-12069082A019}"/>
              </a:ext>
            </a:extLst>
          </p:cNvPr>
          <p:cNvSpPr>
            <a:spLocks noGrp="1"/>
          </p:cNvSpPr>
          <p:nvPr>
            <p:ph type="ftr" sz="quarter" idx="11"/>
          </p:nvPr>
        </p:nvSpPr>
        <p:spPr/>
        <p:txBody>
          <a:bodyPr/>
          <a:lstStyle/>
          <a:p>
            <a:r>
              <a:rPr lang="en-US" noProof="0"/>
              <a:t>Presentation title</a:t>
            </a:r>
          </a:p>
        </p:txBody>
      </p:sp>
      <p:sp>
        <p:nvSpPr>
          <p:cNvPr id="3" name="Slide Number Placeholder 2">
            <a:extLst>
              <a:ext uri="{FF2B5EF4-FFF2-40B4-BE49-F238E27FC236}">
                <a16:creationId xmlns:a16="http://schemas.microsoft.com/office/drawing/2014/main" id="{3E8E041E-4018-2745-9135-0442B3DAD755}"/>
              </a:ext>
            </a:extLst>
          </p:cNvPr>
          <p:cNvSpPr>
            <a:spLocks noGrp="1"/>
          </p:cNvSpPr>
          <p:nvPr>
            <p:ph type="sldNum" sz="quarter" idx="12"/>
          </p:nvPr>
        </p:nvSpPr>
        <p:spPr/>
        <p:txBody>
          <a:bodyPr/>
          <a:lstStyle/>
          <a:p>
            <a:fld id="{5BFCF61C-3B18-4C03-8326-CC3B32D710C9}" type="slidenum">
              <a:rPr lang="en-US" noProof="0" smtClean="0"/>
              <a:pPr/>
              <a:t>10</a:t>
            </a:fld>
            <a:endParaRPr lang="en-US" noProof="0"/>
          </a:p>
        </p:txBody>
      </p:sp>
      <p:sp>
        <p:nvSpPr>
          <p:cNvPr id="4" name="Title 3">
            <a:extLst>
              <a:ext uri="{FF2B5EF4-FFF2-40B4-BE49-F238E27FC236}">
                <a16:creationId xmlns:a16="http://schemas.microsoft.com/office/drawing/2014/main" id="{0D870C57-B097-9605-AF7F-B790C12722C6}"/>
              </a:ext>
            </a:extLst>
          </p:cNvPr>
          <p:cNvSpPr>
            <a:spLocks noGrp="1"/>
          </p:cNvSpPr>
          <p:nvPr>
            <p:ph type="title"/>
          </p:nvPr>
        </p:nvSpPr>
        <p:spPr>
          <a:xfrm>
            <a:off x="4477282" y="1041144"/>
            <a:ext cx="7566900" cy="1682749"/>
          </a:xfrm>
        </p:spPr>
        <p:txBody>
          <a:bodyPr/>
          <a:lstStyle/>
          <a:p>
            <a:r>
              <a:rPr lang="en-US" sz="3200" dirty="0"/>
              <a:t>5b. </a:t>
            </a:r>
            <a:r>
              <a:rPr lang="en-US" sz="3200" dirty="0">
                <a:solidFill>
                  <a:schemeClr val="accent1">
                    <a:lumMod val="60000"/>
                    <a:lumOff val="40000"/>
                  </a:schemeClr>
                </a:solidFill>
              </a:rPr>
              <a:t>Key Performance Indicator and SMART Objectives</a:t>
            </a:r>
            <a:endParaRPr lang="en-GB" sz="3200" dirty="0"/>
          </a:p>
        </p:txBody>
      </p:sp>
      <p:sp>
        <p:nvSpPr>
          <p:cNvPr id="9" name="Text Placeholder 5">
            <a:extLst>
              <a:ext uri="{FF2B5EF4-FFF2-40B4-BE49-F238E27FC236}">
                <a16:creationId xmlns:a16="http://schemas.microsoft.com/office/drawing/2014/main" id="{C28CDD78-0E3B-1B94-C408-04950AED21B8}"/>
              </a:ext>
            </a:extLst>
          </p:cNvPr>
          <p:cNvSpPr txBox="1">
            <a:spLocks/>
          </p:cNvSpPr>
          <p:nvPr/>
        </p:nvSpPr>
        <p:spPr>
          <a:xfrm>
            <a:off x="4177243" y="2666650"/>
            <a:ext cx="7866939" cy="7562626"/>
          </a:xfrm>
          <a:prstGeom prst="rect">
            <a:avLst/>
          </a:prstGeom>
        </p:spPr>
        <p:txBody>
          <a:bodyPr vert="horz" lIns="91440" tIns="45720" rIns="91440" bIns="45720" rtlCol="0" anchor="t">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dirty="0">
              <a:cs typeface="Arial"/>
            </a:endParaRPr>
          </a:p>
        </p:txBody>
      </p:sp>
      <p:sp>
        <p:nvSpPr>
          <p:cNvPr id="12" name="Text Placeholder 6">
            <a:extLst>
              <a:ext uri="{FF2B5EF4-FFF2-40B4-BE49-F238E27FC236}">
                <a16:creationId xmlns:a16="http://schemas.microsoft.com/office/drawing/2014/main" id="{E52CCB47-BD48-CAAA-E9D1-E2624AD7AE97}"/>
              </a:ext>
            </a:extLst>
          </p:cNvPr>
          <p:cNvSpPr txBox="1">
            <a:spLocks/>
          </p:cNvSpPr>
          <p:nvPr/>
        </p:nvSpPr>
        <p:spPr>
          <a:xfrm>
            <a:off x="2055553" y="3031656"/>
            <a:ext cx="15641319" cy="4717654"/>
          </a:xfrm>
          <a:prstGeom prst="rect">
            <a:avLst/>
          </a:prstGeom>
        </p:spPr>
        <p:txBody>
          <a:bodyPr vert="horz" lIns="91440" tIns="45720" rIns="91440" bIns="45720" rtlCol="0">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200" dirty="0">
              <a:solidFill>
                <a:schemeClr val="tx1">
                  <a:lumMod val="75000"/>
                  <a:lumOff val="25000"/>
                </a:schemeClr>
              </a:solidFill>
            </a:endParaRPr>
          </a:p>
          <a:p>
            <a:pPr marL="0" indent="0">
              <a:buFont typeface="Arial" panose="020B0604020202020204" pitchFamily="34" charset="0"/>
              <a:buNone/>
            </a:pPr>
            <a:endParaRPr lang="en-GB" dirty="0"/>
          </a:p>
        </p:txBody>
      </p:sp>
      <p:sp>
        <p:nvSpPr>
          <p:cNvPr id="15" name="Text Placeholder 6">
            <a:extLst>
              <a:ext uri="{FF2B5EF4-FFF2-40B4-BE49-F238E27FC236}">
                <a16:creationId xmlns:a16="http://schemas.microsoft.com/office/drawing/2014/main" id="{079CDC8D-C153-356E-0514-0739DB6CA6E5}"/>
              </a:ext>
            </a:extLst>
          </p:cNvPr>
          <p:cNvSpPr txBox="1">
            <a:spLocks/>
          </p:cNvSpPr>
          <p:nvPr/>
        </p:nvSpPr>
        <p:spPr>
          <a:xfrm>
            <a:off x="4080834" y="2826481"/>
            <a:ext cx="7866939" cy="6317518"/>
          </a:xfrm>
          <a:prstGeom prst="rect">
            <a:avLst/>
          </a:prstGeom>
        </p:spPr>
        <p:txBody>
          <a:bodyPr vert="horz" lIns="91440" tIns="45720" rIns="91440" bIns="45720" rtlCol="0">
            <a:noAutofit/>
          </a:bodyPr>
          <a:lstStyle>
            <a:lvl1pPr marL="283464"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1pPr>
            <a:lvl2pPr marL="6858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2pPr>
            <a:lvl3pPr marL="11430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3pPr>
            <a:lvl4pPr marL="1600200" indent="-283464" algn="l" defTabSz="914400" rtl="0" eaLnBrk="1" latinLnBrk="0" hangingPunct="1">
              <a:lnSpc>
                <a:spcPct val="150000"/>
              </a:lnSpc>
              <a:spcBef>
                <a:spcPts val="0"/>
              </a:spcBef>
              <a:buFont typeface="Arial" panose="020B0604020202020204" pitchFamily="34" charset="0"/>
              <a:buChar char="•"/>
              <a:defRPr sz="1600" kern="1200">
                <a:solidFill>
                  <a:schemeClr val="accent5"/>
                </a:solidFill>
                <a:latin typeface="+mn-lt"/>
                <a:ea typeface="+mn-ea"/>
                <a:cs typeface="+mn-cs"/>
              </a:defRPr>
            </a:lvl4pPr>
            <a:lvl5pPr marL="2057400" indent="-283464" algn="l" defTabSz="914400" rtl="0" eaLnBrk="1" latinLnBrk="0" hangingPunct="1">
              <a:lnSpc>
                <a:spcPct val="150000"/>
              </a:lnSpc>
              <a:spcBef>
                <a:spcPts val="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00" dirty="0"/>
              <a:t>Basil can use the KPI and SMART objectives to regularly monitor whether the pre-order system is achieving its intended results. The main KPI, </a:t>
            </a:r>
            <a:r>
              <a:rPr lang="en-GB" sz="1200" b="1" dirty="0"/>
              <a:t>pre-order sales revenue</a:t>
            </a:r>
            <a:r>
              <a:rPr lang="en-GB" sz="1200" dirty="0"/>
              <a:t>, should be recorded weekly and compared with sales before the system was introduced. Basil can also track the number of pre-orders received each week to determine whether the target of 20 orders per week is being achieved.</a:t>
            </a:r>
          </a:p>
          <a:p>
            <a:r>
              <a:rPr lang="en-GB" sz="1200" dirty="0"/>
              <a:t>Every month, Basil should review the results and compare them with the SMART objectives. For example, if pre-order numbers are increasing but total sales are not improving, Basil may need to review the products offered or encourage customers to purchase additional items. Customer waiting times can also be measured during busy periods and compared with the target reduction of 25%.</a:t>
            </a:r>
          </a:p>
          <a:p>
            <a:r>
              <a:rPr lang="en-GB" sz="1200" dirty="0"/>
              <a:t>Customer feedback should be collected through short surveys or online reviews to identify problems with the ordering and collection process. After three and six months, Basil should conduct a more detailed evaluation. If sales have increased by 10%, waiting times have reduced and customers are satisfied, the solution can be considered effective. If targets are not met, Basil can make improvements to the system, advertising or product range.</a:t>
            </a:r>
          </a:p>
        </p:txBody>
      </p:sp>
    </p:spTree>
    <p:extLst>
      <p:ext uri="{BB962C8B-B14F-4D97-AF65-F5344CB8AC3E}">
        <p14:creationId xmlns:p14="http://schemas.microsoft.com/office/powerpoint/2010/main" val="2887988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C85805-79DB-07ED-6BDE-11B8962D463A}"/>
              </a:ext>
            </a:extLst>
          </p:cNvPr>
          <p:cNvSpPr>
            <a:spLocks noGrp="1"/>
          </p:cNvSpPr>
          <p:nvPr>
            <p:ph type="title"/>
          </p:nvPr>
        </p:nvSpPr>
        <p:spPr>
          <a:xfrm>
            <a:off x="1493841" y="1499134"/>
            <a:ext cx="10871708" cy="1232034"/>
          </a:xfrm>
        </p:spPr>
        <p:txBody>
          <a:bodyPr/>
          <a:lstStyle/>
          <a:p>
            <a:r>
              <a:rPr lang="en-US" sz="3200" b="1" dirty="0"/>
              <a:t>6. </a:t>
            </a:r>
            <a:r>
              <a:rPr lang="en-GB" sz="3200" b="1" dirty="0"/>
              <a:t>summary of the Key Findings </a:t>
            </a:r>
            <a:br>
              <a:rPr lang="en-GB" dirty="0"/>
            </a:br>
            <a:br>
              <a:rPr lang="en-US" sz="5000" dirty="0">
                <a:latin typeface="Arial" panose="020B0604020202020204" pitchFamily="34" charset="0"/>
                <a:cs typeface="Arial" panose="020B0604020202020204" pitchFamily="34" charset="0"/>
              </a:rPr>
            </a:br>
            <a:endParaRPr lang="en-US" dirty="0">
              <a:cs typeface="Arial"/>
            </a:endParaRPr>
          </a:p>
        </p:txBody>
      </p:sp>
      <p:sp>
        <p:nvSpPr>
          <p:cNvPr id="2" name="Footer Placeholder 1">
            <a:extLst>
              <a:ext uri="{FF2B5EF4-FFF2-40B4-BE49-F238E27FC236}">
                <a16:creationId xmlns:a16="http://schemas.microsoft.com/office/drawing/2014/main" id="{4CEA3CB1-AF25-EA4C-A297-4DDC6E0EDC13}"/>
              </a:ext>
            </a:extLst>
          </p:cNvPr>
          <p:cNvSpPr>
            <a:spLocks noGrp="1"/>
          </p:cNvSpPr>
          <p:nvPr>
            <p:ph type="ftr" sz="quarter" idx="11"/>
          </p:nvPr>
        </p:nvSpPr>
        <p:spPr/>
        <p:txBody>
          <a:bodyPr/>
          <a:lstStyle/>
          <a:p>
            <a:r>
              <a:rPr lang="en-US"/>
              <a:t>Presentation title</a:t>
            </a:r>
            <a:endParaRPr lang="en-US" dirty="0"/>
          </a:p>
        </p:txBody>
      </p:sp>
      <p:sp>
        <p:nvSpPr>
          <p:cNvPr id="3" name="Slide Number Placeholder 2">
            <a:extLst>
              <a:ext uri="{FF2B5EF4-FFF2-40B4-BE49-F238E27FC236}">
                <a16:creationId xmlns:a16="http://schemas.microsoft.com/office/drawing/2014/main" id="{583E68DE-3756-7E72-3F5A-34338BB312B3}"/>
              </a:ext>
            </a:extLst>
          </p:cNvPr>
          <p:cNvSpPr>
            <a:spLocks noGrp="1"/>
          </p:cNvSpPr>
          <p:nvPr>
            <p:ph type="sldNum" sz="quarter" idx="12"/>
          </p:nvPr>
        </p:nvSpPr>
        <p:spPr/>
        <p:txBody>
          <a:bodyPr/>
          <a:lstStyle/>
          <a:p>
            <a:fld id="{5BFCF61C-3B18-4C03-8326-CC3B32D710C9}" type="slidenum">
              <a:rPr lang="en-US" smtClean="0"/>
              <a:t>11</a:t>
            </a:fld>
            <a:endParaRPr lang="en-US" dirty="0"/>
          </a:p>
        </p:txBody>
      </p:sp>
      <p:sp>
        <p:nvSpPr>
          <p:cNvPr id="7" name="Text Placeholder 6">
            <a:extLst>
              <a:ext uri="{FF2B5EF4-FFF2-40B4-BE49-F238E27FC236}">
                <a16:creationId xmlns:a16="http://schemas.microsoft.com/office/drawing/2014/main" id="{2749D3A3-A012-454F-EFFD-30D72C9C8AE7}"/>
              </a:ext>
            </a:extLst>
          </p:cNvPr>
          <p:cNvSpPr>
            <a:spLocks noGrp="1"/>
          </p:cNvSpPr>
          <p:nvPr>
            <p:ph type="body" sz="quarter" idx="15"/>
          </p:nvPr>
        </p:nvSpPr>
        <p:spPr>
          <a:xfrm>
            <a:off x="531796" y="2839452"/>
            <a:ext cx="11403532" cy="4596064"/>
          </a:xfrm>
        </p:spPr>
        <p:txBody>
          <a:bodyPr vert="horz" lIns="91440" tIns="45720" rIns="91440" bIns="45720" numCol="1" spcCol="91440" rtlCol="0" anchor="t">
            <a:noAutofit/>
          </a:bodyPr>
          <a:lstStyle/>
          <a:p>
            <a:pPr marL="283210" indent="-283210">
              <a:buNone/>
            </a:pPr>
            <a:endParaRPr lang="en-US" sz="1200" dirty="0">
              <a:solidFill>
                <a:schemeClr val="tx1"/>
              </a:solidFill>
              <a:ea typeface="+mn-lt"/>
              <a:cs typeface="+mn-lt"/>
            </a:endParaRPr>
          </a:p>
          <a:p>
            <a:r>
              <a:rPr lang="en-GB" sz="1200" dirty="0">
                <a:solidFill>
                  <a:schemeClr val="tx1"/>
                </a:solidFill>
              </a:rPr>
              <a:t>Basil’s Bakery has experienced a 25% decline in average sales compared with 2019, mainly due to reduced footfall at the retail park and changes in customer working patterns.</a:t>
            </a:r>
          </a:p>
          <a:p>
            <a:r>
              <a:rPr lang="en-GB" sz="1200" dirty="0">
                <a:solidFill>
                  <a:schemeClr val="tx1"/>
                </a:solidFill>
              </a:rPr>
              <a:t>Rising rent, utilities, business rates, insurance and organic ingredient costs are putting additional pressure on profitability.</a:t>
            </a:r>
          </a:p>
          <a:p>
            <a:r>
              <a:rPr lang="en-GB" sz="1200" dirty="0">
                <a:solidFill>
                  <a:schemeClr val="tx1"/>
                </a:solidFill>
              </a:rPr>
              <a:t>Some loyal customers now work from home or no longer work at the retail park, reducing regular visits to the bakery.</a:t>
            </a:r>
          </a:p>
          <a:p>
            <a:r>
              <a:rPr lang="en-GB" sz="1200" dirty="0">
                <a:solidFill>
                  <a:schemeClr val="tx1"/>
                </a:solidFill>
              </a:rPr>
              <a:t>Customers have shown interest in a delivery service, but this could create significant additional costs and increase pressure on Basil.</a:t>
            </a:r>
          </a:p>
          <a:p>
            <a:r>
              <a:rPr lang="en-GB" sz="1200" dirty="0">
                <a:solidFill>
                  <a:schemeClr val="tx1"/>
                </a:solidFill>
              </a:rPr>
              <a:t>A pre-order system was identified as the preferred solution because it can reduce waiting times and improve inventory management.</a:t>
            </a:r>
          </a:p>
          <a:p>
            <a:r>
              <a:rPr lang="en-GB" sz="1200" dirty="0">
                <a:solidFill>
                  <a:schemeClr val="tx1"/>
                </a:solidFill>
              </a:rPr>
              <a:t>The proposed system should be monitored using pre-order sales revenue, order numbers, customer waiting times and customer feedback.</a:t>
            </a:r>
          </a:p>
          <a:p>
            <a:r>
              <a:rPr lang="en-GB" sz="1200" dirty="0">
                <a:solidFill>
                  <a:schemeClr val="tx1"/>
                </a:solidFill>
              </a:rPr>
              <a:t>The aim is to increase sales while improving customer convenience and operational efficiency.</a:t>
            </a:r>
          </a:p>
          <a:p>
            <a:pPr marL="0" indent="0">
              <a:lnSpc>
                <a:spcPct val="150000"/>
              </a:lnSpc>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6614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2E563-D2B2-A0AD-3574-E8C8FDCE3DAC}"/>
              </a:ext>
            </a:extLst>
          </p:cNvPr>
          <p:cNvSpPr>
            <a:spLocks noGrp="1"/>
          </p:cNvSpPr>
          <p:nvPr>
            <p:ph type="title"/>
          </p:nvPr>
        </p:nvSpPr>
        <p:spPr>
          <a:xfrm>
            <a:off x="6489495" y="780697"/>
            <a:ext cx="5306265" cy="1648425"/>
          </a:xfrm>
        </p:spPr>
        <p:txBody>
          <a:bodyPr/>
          <a:lstStyle/>
          <a:p>
            <a:r>
              <a:rPr lang="en-US" sz="4000" b="1" dirty="0"/>
              <a:t>8. References</a:t>
            </a:r>
            <a:endParaRPr lang="en-US" sz="4000" b="1" dirty="0">
              <a:cs typeface="Arial"/>
            </a:endParaRPr>
          </a:p>
          <a:p>
            <a:endParaRPr lang="en-US" dirty="0">
              <a:cs typeface="Arial"/>
            </a:endParaRPr>
          </a:p>
        </p:txBody>
      </p:sp>
      <p:sp>
        <p:nvSpPr>
          <p:cNvPr id="13" name="Footer Placeholder 12">
            <a:extLst>
              <a:ext uri="{FF2B5EF4-FFF2-40B4-BE49-F238E27FC236}">
                <a16:creationId xmlns:a16="http://schemas.microsoft.com/office/drawing/2014/main" id="{B83AAE15-CE16-991A-C05F-0BD97418193D}"/>
              </a:ext>
            </a:extLst>
          </p:cNvPr>
          <p:cNvSpPr>
            <a:spLocks noGrp="1"/>
          </p:cNvSpPr>
          <p:nvPr>
            <p:ph type="ftr" sz="quarter" idx="11"/>
          </p:nvPr>
        </p:nvSpPr>
        <p:spPr/>
        <p:txBody>
          <a:bodyPr/>
          <a:lstStyle/>
          <a:p>
            <a:r>
              <a:rPr lang="en-US" dirty="0"/>
              <a:t>Presentation title</a:t>
            </a:r>
            <a:endParaRPr lang="en-PK" dirty="0"/>
          </a:p>
        </p:txBody>
      </p:sp>
      <p:sp>
        <p:nvSpPr>
          <p:cNvPr id="21" name="Text Placeholder 20">
            <a:extLst>
              <a:ext uri="{FF2B5EF4-FFF2-40B4-BE49-F238E27FC236}">
                <a16:creationId xmlns:a16="http://schemas.microsoft.com/office/drawing/2014/main" id="{6047A6BF-476B-7D5D-EE4E-C50B34AFE8AF}"/>
              </a:ext>
            </a:extLst>
          </p:cNvPr>
          <p:cNvSpPr>
            <a:spLocks noGrp="1"/>
          </p:cNvSpPr>
          <p:nvPr>
            <p:ph type="body" sz="quarter" idx="17"/>
          </p:nvPr>
        </p:nvSpPr>
        <p:spPr>
          <a:xfrm>
            <a:off x="693500" y="3154639"/>
            <a:ext cx="7189590" cy="730764"/>
          </a:xfrm>
        </p:spPr>
        <p:txBody>
          <a:bodyPr/>
          <a:lstStyle/>
          <a:p>
            <a:r>
              <a:rPr lang="en-US" sz="1200" b="0" dirty="0"/>
              <a:t>Dublin City University (2025) </a:t>
            </a:r>
            <a:r>
              <a:rPr lang="en-US" sz="1200" b="0" i="1" dirty="0"/>
              <a:t>Plus Minus Interesting </a:t>
            </a:r>
          </a:p>
        </p:txBody>
      </p:sp>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fld id="{5BFCF61C-3B18-4C03-8326-CC3B32D710C9}" type="slidenum">
              <a:rPr lang="en-US" smtClean="0"/>
              <a:pPr/>
              <a:t>12</a:t>
            </a:fld>
            <a:endParaRPr lang="en-US"/>
          </a:p>
        </p:txBody>
      </p:sp>
      <p:sp>
        <p:nvSpPr>
          <p:cNvPr id="4" name="Text Placeholder 11">
            <a:extLst>
              <a:ext uri="{FF2B5EF4-FFF2-40B4-BE49-F238E27FC236}">
                <a16:creationId xmlns:a16="http://schemas.microsoft.com/office/drawing/2014/main" id="{0D775342-B398-D058-62EA-D657A2192D69}"/>
              </a:ext>
            </a:extLst>
          </p:cNvPr>
          <p:cNvSpPr>
            <a:spLocks noGrp="1"/>
          </p:cNvSpPr>
          <p:nvPr>
            <p:ph type="body" sz="quarter" idx="13"/>
          </p:nvPr>
        </p:nvSpPr>
        <p:spPr>
          <a:xfrm>
            <a:off x="609279" y="1760499"/>
            <a:ext cx="6901530" cy="1145102"/>
          </a:xfrm>
        </p:spPr>
        <p:txBody>
          <a:bodyPr/>
          <a:lstStyle/>
          <a:p>
            <a:r>
              <a:rPr lang="en-GB" sz="1200" b="0" dirty="0"/>
              <a:t>de Bono, E. (2026) </a:t>
            </a:r>
            <a:r>
              <a:rPr lang="en-GB" sz="1200" b="0" i="1" dirty="0"/>
              <a:t>PMI Lesson Plan</a:t>
            </a:r>
            <a:r>
              <a:rPr lang="en-GB" sz="1200" b="0" dirty="0"/>
              <a:t>. Available at: (Accessed: 24 August 2026).</a:t>
            </a:r>
            <a:endParaRPr lang="en-GB" sz="1200" dirty="0"/>
          </a:p>
        </p:txBody>
      </p:sp>
      <p:sp>
        <p:nvSpPr>
          <p:cNvPr id="8" name="Text Placeholder 7">
            <a:extLst>
              <a:ext uri="{FF2B5EF4-FFF2-40B4-BE49-F238E27FC236}">
                <a16:creationId xmlns:a16="http://schemas.microsoft.com/office/drawing/2014/main" id="{89975E6E-8DAB-5217-3CB7-B4636207418B}"/>
              </a:ext>
            </a:extLst>
          </p:cNvPr>
          <p:cNvSpPr>
            <a:spLocks noGrp="1"/>
          </p:cNvSpPr>
          <p:nvPr>
            <p:ph type="body" sz="quarter" idx="14"/>
          </p:nvPr>
        </p:nvSpPr>
        <p:spPr>
          <a:xfrm>
            <a:off x="693500" y="2429122"/>
            <a:ext cx="7057244" cy="605313"/>
          </a:xfrm>
        </p:spPr>
        <p:txBody>
          <a:bodyPr/>
          <a:lstStyle/>
          <a:p>
            <a:r>
              <a:rPr lang="en-GB" sz="1200" b="0" dirty="0"/>
              <a:t>University Of </a:t>
            </a:r>
            <a:r>
              <a:rPr lang="en-GB" sz="1200" b="0" i="1" dirty="0"/>
              <a:t>Newcastle (2022) Plus Minus Interesting </a:t>
            </a:r>
          </a:p>
        </p:txBody>
      </p:sp>
    </p:spTree>
    <p:extLst>
      <p:ext uri="{BB962C8B-B14F-4D97-AF65-F5344CB8AC3E}">
        <p14:creationId xmlns:p14="http://schemas.microsoft.com/office/powerpoint/2010/main" val="73848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1B33D-B55E-2943-67F2-A16E7D3B7190}"/>
              </a:ext>
            </a:extLst>
          </p:cNvPr>
          <p:cNvSpPr>
            <a:spLocks noGrp="1"/>
          </p:cNvSpPr>
          <p:nvPr>
            <p:ph type="title"/>
          </p:nvPr>
        </p:nvSpPr>
        <p:spPr>
          <a:xfrm>
            <a:off x="2601152" y="883995"/>
            <a:ext cx="7306687" cy="1702816"/>
          </a:xfrm>
        </p:spPr>
        <p:txBody>
          <a:bodyPr/>
          <a:lstStyle/>
          <a:p>
            <a:r>
              <a:rPr lang="en-GB" sz="3600" b="1" dirty="0"/>
              <a:t>9. Appendices</a:t>
            </a:r>
            <a:endParaRPr lang="en-US" sz="3600" b="1" dirty="0">
              <a:cs typeface="Arial"/>
            </a:endParaRPr>
          </a:p>
          <a:p>
            <a:endParaRPr lang="en-GB" dirty="0">
              <a:cs typeface="Arial"/>
            </a:endParaRPr>
          </a:p>
        </p:txBody>
      </p:sp>
      <p:sp>
        <p:nvSpPr>
          <p:cNvPr id="3" name="Text Placeholder 2">
            <a:extLst>
              <a:ext uri="{FF2B5EF4-FFF2-40B4-BE49-F238E27FC236}">
                <a16:creationId xmlns:a16="http://schemas.microsoft.com/office/drawing/2014/main" id="{68EDE120-5712-D86F-189F-C74551249CAE}"/>
              </a:ext>
            </a:extLst>
          </p:cNvPr>
          <p:cNvSpPr>
            <a:spLocks noGrp="1"/>
          </p:cNvSpPr>
          <p:nvPr>
            <p:ph type="body" sz="quarter" idx="10"/>
          </p:nvPr>
        </p:nvSpPr>
        <p:spPr>
          <a:xfrm>
            <a:off x="2601152" y="1855248"/>
            <a:ext cx="5838610" cy="2415942"/>
          </a:xfrm>
        </p:spPr>
        <p:txBody>
          <a:bodyPr/>
          <a:lstStyle/>
          <a:p>
            <a:r>
              <a:rPr lang="en-GB" sz="1200" b="0" dirty="0"/>
              <a:t>Appendix A – Sales and footfall data (2015–2025)</a:t>
            </a:r>
          </a:p>
          <a:p>
            <a:r>
              <a:rPr lang="en-GB" sz="1200" b="0" dirty="0"/>
              <a:t>Appendix B – SWOT analysis</a:t>
            </a:r>
          </a:p>
          <a:p>
            <a:r>
              <a:rPr lang="en-GB" sz="1200" b="0" dirty="0"/>
              <a:t>Appendix C – PESTLE analysis</a:t>
            </a:r>
          </a:p>
          <a:p>
            <a:r>
              <a:rPr lang="en-GB" sz="1200" b="0" dirty="0"/>
              <a:t>Appendix D – Customer survey/questionnaire</a:t>
            </a:r>
          </a:p>
          <a:p>
            <a:r>
              <a:rPr lang="en-GB" sz="1200" b="0" dirty="0"/>
              <a:t>Appendix E – Competitor analysis</a:t>
            </a:r>
          </a:p>
          <a:p>
            <a:r>
              <a:rPr lang="en-GB" sz="1200" b="0" dirty="0"/>
              <a:t>Appendix F – Financial/overhead analysis</a:t>
            </a:r>
          </a:p>
          <a:p>
            <a:r>
              <a:rPr lang="en-GB" sz="1200" b="0" dirty="0"/>
              <a:t>Appendix G – Research sources and references</a:t>
            </a:r>
          </a:p>
          <a:p>
            <a:endParaRPr lang="en-GB" dirty="0"/>
          </a:p>
        </p:txBody>
      </p:sp>
    </p:spTree>
    <p:extLst>
      <p:ext uri="{BB962C8B-B14F-4D97-AF65-F5344CB8AC3E}">
        <p14:creationId xmlns:p14="http://schemas.microsoft.com/office/powerpoint/2010/main" val="1239510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4AE1-C6FD-2EFB-79A7-7C9A6C853EF8}"/>
              </a:ext>
            </a:extLst>
          </p:cNvPr>
          <p:cNvSpPr>
            <a:spLocks noGrp="1"/>
          </p:cNvSpPr>
          <p:nvPr>
            <p:ph type="title"/>
          </p:nvPr>
        </p:nvSpPr>
        <p:spPr/>
        <p:txBody>
          <a:bodyPr/>
          <a:lstStyle/>
          <a:p>
            <a:r>
              <a:rPr lang="en-US"/>
              <a:t>Thank</a:t>
            </a:r>
            <a:br>
              <a:rPr lang="en-US"/>
            </a:br>
            <a:r>
              <a:rPr lang="en-US"/>
              <a:t>You</a:t>
            </a:r>
          </a:p>
        </p:txBody>
      </p:sp>
    </p:spTree>
    <p:extLst>
      <p:ext uri="{BB962C8B-B14F-4D97-AF65-F5344CB8AC3E}">
        <p14:creationId xmlns:p14="http://schemas.microsoft.com/office/powerpoint/2010/main" val="226236345"/>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2" id="{5D6FBA16-B4D1-4307-B1D7-61285FA0D9C0}" vid="{1DA9E459-46CB-4408-AA4C-63950E2E54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5B4CAA5-BE7A-46AB-97ED-63B24C46A3A8}">
  <ds:schemaRefs>
    <ds:schemaRef ds:uri="http://schemas.microsoft.com/sharepoint/v3/contenttype/forms"/>
  </ds:schemaRefs>
</ds:datastoreItem>
</file>

<file path=customXml/itemProps2.xml><?xml version="1.0" encoding="utf-8"?>
<ds:datastoreItem xmlns:ds="http://schemas.openxmlformats.org/officeDocument/2006/customXml" ds:itemID="{5783CE7D-BFC6-4030-A335-E7F88DB664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1F98F7-6576-47F1-AD63-56E26C33974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8c970d48-f7b9-48b0-9606-072fbefb514d}" enabled="1" method="Standard" siteId="{049e3382-8cdc-477b-9317-951b04689668}" contentBits="0" removed="0"/>
</clbl:labelList>
</file>

<file path=docProps/app.xml><?xml version="1.0" encoding="utf-8"?>
<Properties xmlns="http://schemas.openxmlformats.org/officeDocument/2006/extended-properties" xmlns:vt="http://schemas.openxmlformats.org/officeDocument/2006/docPropsVTypes">
  <Template/>
  <TotalTime>225</TotalTime>
  <Words>2034</Words>
  <Application>Microsoft Office PowerPoint</Application>
  <PresentationFormat>Widescreen</PresentationFormat>
  <Paragraphs>135</Paragraphs>
  <Slides>14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Wingdings</vt:lpstr>
      <vt:lpstr>Office Theme</vt:lpstr>
      <vt:lpstr>Student Name: Randy lara  Student ID: 2519261  Assignment Title: Business  Strategy Report for Basil's Bakery  Module Name: Problem Solving and Decision Making  Module Code: lclm 4004  Lecturer’s Name: Thomas adeyemi</vt:lpstr>
      <vt:lpstr>Contents Page</vt:lpstr>
      <vt:lpstr>1.Overview of Case Study and Problem Definition </vt:lpstr>
      <vt:lpstr>2. Proposed Solutions  </vt:lpstr>
      <vt:lpstr>3. Evaluation of Proposed Solutions  </vt:lpstr>
      <vt:lpstr>3A. Evaluation of Proposed Solutions</vt:lpstr>
      <vt:lpstr>4a. Implementation Plan </vt:lpstr>
      <vt:lpstr>4b. Implementation Plan</vt:lpstr>
      <vt:lpstr>5a. Key Performance Indicator and SMART Objectives </vt:lpstr>
      <vt:lpstr>5b. Key Performance Indicator and SMART Objectives</vt:lpstr>
      <vt:lpstr>6. summary of the Key Findings   </vt:lpstr>
      <vt:lpstr>8. References </vt:lpstr>
      <vt:lpstr>9. Appendices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 Randy</dc:creator>
  <cp:lastModifiedBy>Lara, Randy</cp:lastModifiedBy>
  <cp:revision>541</cp:revision>
  <dcterms:created xsi:type="dcterms:W3CDTF">2026-08-20T18:34:44Z</dcterms:created>
  <dcterms:modified xsi:type="dcterms:W3CDTF">2026-08-24T14:16:25Z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