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4"/>
  </p:notesMasterIdLst>
  <p:handoutMasterIdLst>
    <p:handoutMasterId r:id="rId5"/>
  </p:handoutMasterIdLst>
  <p:sldIdLst>
    <p:sldId id="256" r:id="rId3"/>
  </p:sldIdLst>
  <p:sldSz cx="43891200" cy="32918400"/>
  <p:notesSz cx="6858000" cy="9144000"/>
  <p:defaultTextStyle>
    <a:defPPr>
      <a:defRPr lang="en-US"/>
    </a:defPPr>
    <a:lvl1pPr marL="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1pPr>
    <a:lvl2pPr marL="184343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2pPr>
    <a:lvl3pPr marL="368686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3pPr>
    <a:lvl4pPr marL="553029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4pPr>
    <a:lvl5pPr marL="737372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5pPr>
    <a:lvl6pPr marL="921715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6pPr>
    <a:lvl7pPr marL="1106058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7pPr>
    <a:lvl8pPr marL="1290401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8pPr>
    <a:lvl9pPr marL="1474744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770" autoAdjust="0"/>
  </p:normalViewPr>
  <p:slideViewPr>
    <p:cSldViewPr snapToGrid="0">
      <p:cViewPr varScale="1">
        <p:scale>
          <a:sx n="17" d="100"/>
          <a:sy n="17" d="100"/>
        </p:scale>
        <p:origin x="1507" y="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5" d="100"/>
          <a:sy n="65" d="100"/>
        </p:scale>
        <p:origin x="2796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C0B079-A316-4C9B-B165-DF9EA8325D2C}" type="datetimeFigureOut">
              <a:rPr lang="en-US" smtClean="0"/>
              <a:t>10/5/2017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0EAE6-B4B6-49B7-9049-B371250BE0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466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28AB8-57D1-494F-9851-055AD867E790}" type="datetimeFigureOut">
              <a:rPr lang="en-US" smtClean="0"/>
              <a:t>10/5/2017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7F044-5458-4B2E-BFA0-52AAA1C52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08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0" y="990600"/>
            <a:ext cx="31089600" cy="2514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1" name="Text Placeholder 6"/>
          <p:cNvSpPr>
            <a:spLocks noGrp="1"/>
          </p:cNvSpPr>
          <p:nvPr>
            <p:ph type="body" sz="quarter" idx="36"/>
          </p:nvPr>
        </p:nvSpPr>
        <p:spPr bwMode="auto">
          <a:xfrm>
            <a:off x="6400800" y="3588603"/>
            <a:ext cx="31089600" cy="830997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A57DF-1C19-4726-AB84-014692BAD8F5}" type="datetimeFigureOut">
              <a:rPr lang="en-US" smtClean="0"/>
              <a:t>10/5/2017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C631-C489-4C11-812F-2172FBEAE82B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1143000" y="5852160"/>
            <a:ext cx="12801600" cy="1219200"/>
          </a:xfrm>
          <a:prstGeom prst="round1Rect">
            <a:avLst/>
          </a:prstGeom>
          <a:solidFill>
            <a:schemeClr val="accent2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19" name="Content Placeholder 17"/>
          <p:cNvSpPr>
            <a:spLocks noGrp="1"/>
          </p:cNvSpPr>
          <p:nvPr>
            <p:ph sz="quarter" idx="24" hasCustomPrompt="1"/>
          </p:nvPr>
        </p:nvSpPr>
        <p:spPr>
          <a:xfrm>
            <a:off x="1143000" y="7071360"/>
            <a:ext cx="12801600" cy="6858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7" hasCustomPrompt="1"/>
          </p:nvPr>
        </p:nvSpPr>
        <p:spPr>
          <a:xfrm>
            <a:off x="1143000" y="15032736"/>
            <a:ext cx="12801600" cy="1219200"/>
          </a:xfrm>
          <a:prstGeom prst="round1Rect">
            <a:avLst/>
          </a:prstGeom>
          <a:solidFill>
            <a:schemeClr val="accent3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0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1143000" y="16251936"/>
            <a:ext cx="12801600" cy="9088165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9" hasCustomPrompt="1"/>
          </p:nvPr>
        </p:nvSpPr>
        <p:spPr>
          <a:xfrm>
            <a:off x="1143000" y="25804853"/>
            <a:ext cx="12801600" cy="1219200"/>
          </a:xfrm>
          <a:prstGeom prst="round1Rect">
            <a:avLst/>
          </a:prstGeom>
          <a:solidFill>
            <a:schemeClr val="accent4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1" name="Content Placeholder 17"/>
          <p:cNvSpPr>
            <a:spLocks noGrp="1"/>
          </p:cNvSpPr>
          <p:nvPr>
            <p:ph sz="quarter" idx="26" hasCustomPrompt="1"/>
          </p:nvPr>
        </p:nvSpPr>
        <p:spPr>
          <a:xfrm>
            <a:off x="1143000" y="27057096"/>
            <a:ext cx="12801600" cy="4572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5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15544800" y="5852160"/>
            <a:ext cx="12801600" cy="1219200"/>
          </a:xfrm>
          <a:prstGeom prst="round1Rect">
            <a:avLst/>
          </a:prstGeom>
          <a:solidFill>
            <a:schemeClr val="accent5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2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15544800" y="7071360"/>
            <a:ext cx="12801600" cy="4572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3" hasCustomPrompt="1"/>
          </p:nvPr>
        </p:nvSpPr>
        <p:spPr>
          <a:xfrm>
            <a:off x="15544800" y="11948160"/>
            <a:ext cx="12801600" cy="61722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3" name="Content Placeholder 17"/>
          <p:cNvSpPr>
            <a:spLocks noGrp="1"/>
          </p:cNvSpPr>
          <p:nvPr>
            <p:ph sz="quarter" idx="28" hasCustomPrompt="1"/>
          </p:nvPr>
        </p:nvSpPr>
        <p:spPr>
          <a:xfrm>
            <a:off x="15544800" y="23469600"/>
            <a:ext cx="12801600" cy="1752600"/>
          </a:xfrm>
        </p:spPr>
        <p:txBody>
          <a:bodyPr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9" hasCustomPrompt="1"/>
          </p:nvPr>
        </p:nvSpPr>
        <p:spPr>
          <a:xfrm>
            <a:off x="15544800" y="25831800"/>
            <a:ext cx="12801600" cy="1219200"/>
          </a:xfrm>
          <a:prstGeom prst="round1Rect">
            <a:avLst/>
          </a:prstGeom>
          <a:solidFill>
            <a:schemeClr val="accent6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15544800" y="27057096"/>
            <a:ext cx="12801600" cy="4572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6" name="Text Placeholder 6"/>
          <p:cNvSpPr>
            <a:spLocks noGrp="1"/>
          </p:cNvSpPr>
          <p:nvPr>
            <p:ph type="body" sz="quarter" idx="31" hasCustomPrompt="1"/>
          </p:nvPr>
        </p:nvSpPr>
        <p:spPr>
          <a:xfrm>
            <a:off x="29900880" y="5852160"/>
            <a:ext cx="12801600" cy="1219200"/>
          </a:xfrm>
          <a:prstGeom prst="round1Rect">
            <a:avLst/>
          </a:prstGeom>
          <a:solidFill>
            <a:schemeClr val="accent6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7" name="Content Placeholder 17"/>
          <p:cNvSpPr>
            <a:spLocks noGrp="1"/>
          </p:cNvSpPr>
          <p:nvPr>
            <p:ph sz="quarter" idx="32" hasCustomPrompt="1"/>
          </p:nvPr>
        </p:nvSpPr>
        <p:spPr>
          <a:xfrm>
            <a:off x="29900880" y="7071360"/>
            <a:ext cx="12801600" cy="73152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8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29900880" y="15837408"/>
            <a:ext cx="12801600" cy="73152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9" name="Text Placeholder 6"/>
          <p:cNvSpPr>
            <a:spLocks noGrp="1"/>
          </p:cNvSpPr>
          <p:nvPr>
            <p:ph type="body" sz="quarter" idx="34" hasCustomPrompt="1"/>
          </p:nvPr>
        </p:nvSpPr>
        <p:spPr>
          <a:xfrm>
            <a:off x="29900880" y="25831800"/>
            <a:ext cx="12801600" cy="1219200"/>
          </a:xfrm>
          <a:prstGeom prst="round1Rect">
            <a:avLst/>
          </a:prstGeom>
          <a:solidFill>
            <a:schemeClr val="accent1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30" name="Content Placeholder 17"/>
          <p:cNvSpPr>
            <a:spLocks noGrp="1"/>
          </p:cNvSpPr>
          <p:nvPr>
            <p:ph sz="quarter" idx="35" hasCustomPrompt="1"/>
          </p:nvPr>
        </p:nvSpPr>
        <p:spPr>
          <a:xfrm>
            <a:off x="29900880" y="27057096"/>
            <a:ext cx="12801600" cy="4572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32" name="Instructions"/>
          <p:cNvSpPr/>
          <p:nvPr userDrawn="1"/>
        </p:nvSpPr>
        <p:spPr>
          <a:xfrm>
            <a:off x="43891200" y="2552699"/>
            <a:ext cx="12447270" cy="329184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4320" rIns="274320" rtlCol="0" anchor="t"/>
          <a:lstStyle/>
          <a:p>
            <a:pPr lvl="0">
              <a:spcBef>
                <a:spcPts val="1200"/>
              </a:spcBef>
            </a:pPr>
            <a:r>
              <a:rPr sz="9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Printing:</a:t>
            </a:r>
          </a:p>
          <a:p>
            <a:pPr lvl="0">
              <a:spcBef>
                <a:spcPts val="1200"/>
              </a:spcBef>
            </a:pP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This poster is 48” wide by 36” high. It’s designed to be printed on a large-format printer.</a:t>
            </a:r>
          </a:p>
          <a:p>
            <a:pPr lvl="0">
              <a:spcBef>
                <a:spcPts val="300"/>
              </a:spcBef>
            </a:pPr>
            <a:endParaRPr sz="6000" dirty="0">
              <a:solidFill>
                <a:prstClr val="white">
                  <a:lumMod val="50000"/>
                </a:prstClr>
              </a:solidFill>
              <a:latin typeface="Calibri Light" panose="020F0302020204030204" pitchFamily="34" charset="0"/>
              <a:cs typeface="Calibri" panose="020F0502020204030204" pitchFamily="34" charset="0"/>
            </a:endParaRPr>
          </a:p>
          <a:p>
            <a:pPr lvl="0">
              <a:spcBef>
                <a:spcPts val="1200"/>
              </a:spcBef>
            </a:pPr>
            <a:r>
              <a:rPr sz="88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Customizing the Content:</a:t>
            </a:r>
          </a:p>
          <a:p>
            <a:pPr lvl="0">
              <a:spcBef>
                <a:spcPts val="1200"/>
              </a:spcBef>
            </a:pP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The placeholders in this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poster </a:t>
            </a: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are formatted for you.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</a:t>
            </a:r>
            <a:r>
              <a:rPr lang="en-US" sz="6600" baseline="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in the placeholders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to add text, or c</a:t>
            </a:r>
            <a:r>
              <a:rPr lang="en-US" sz="6600" baseline="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lick an icon to add a table, chart, SmartArt graphic, picture or multimedia file.</a:t>
            </a:r>
          </a:p>
          <a:p>
            <a:pPr lvl="0">
              <a:spcBef>
                <a:spcPts val="2400"/>
              </a:spcBef>
            </a:pP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</a:t>
            </a: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o add or remove bullet points from text, just click the Bullets button on the Home tab.</a:t>
            </a:r>
          </a:p>
          <a:p>
            <a:pPr lvl="0">
              <a:spcBef>
                <a:spcPts val="2400"/>
              </a:spcBef>
            </a:pP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If you need more placeholders for titles,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content</a:t>
            </a: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or body text, just make a copy of what you need and drag it into place. PowerPoint’s Smart Guides will help you align it with everything else.</a:t>
            </a:r>
          </a:p>
          <a:p>
            <a:pPr lvl="0">
              <a:spcBef>
                <a:spcPts val="2400"/>
              </a:spcBef>
            </a:pP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Want to use your own pictures instead of ours? No problem! Just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right-</a:t>
            </a: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click a picture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and choose Change Picture. Maintain the</a:t>
            </a:r>
            <a:r>
              <a:rPr lang="en-US" sz="6600" baseline="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proportion of pictures as you r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esize</a:t>
            </a:r>
            <a:r>
              <a:rPr lang="en-US" sz="6600" baseline="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by dragging a corner.</a:t>
            </a:r>
            <a:endParaRPr sz="6600" dirty="0">
              <a:solidFill>
                <a:prstClr val="white">
                  <a:lumMod val="50000"/>
                </a:prstClr>
              </a:solidFill>
              <a:latin typeface="Calibri Light" panose="020F03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077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9168">
          <p15:clr>
            <a:srgbClr val="A4A3A4"/>
          </p15:clr>
        </p15:guide>
        <p15:guide id="2" pos="18480">
          <p15:clr>
            <a:srgbClr val="A4A3A4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1000">
              <a:schemeClr val="accent1">
                <a:lumMod val="40000"/>
                <a:lumOff val="60000"/>
              </a:schemeClr>
            </a:gs>
            <a:gs pos="70000">
              <a:schemeClr val="accent5">
                <a:lumMod val="0"/>
                <a:lumOff val="100000"/>
              </a:schemeClr>
            </a:gs>
            <a:gs pos="96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invGray">
          <a:xfrm>
            <a:off x="0" y="0"/>
            <a:ext cx="43891200" cy="502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6400800" y="990600"/>
            <a:ext cx="31089600" cy="25145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0" y="6019800"/>
            <a:ext cx="31089600" cy="2362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A57DF-1C19-4726-AB84-014692BAD8F5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18520" y="32114698"/>
            <a:ext cx="2185416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87268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4C631-C489-4C11-812F-2172FBEAE8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80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4389120" rtl="0" eaLnBrk="1" latinLnBrk="0" hangingPunct="1">
        <a:lnSpc>
          <a:spcPct val="90000"/>
        </a:lnSpc>
        <a:spcBef>
          <a:spcPct val="0"/>
        </a:spcBef>
        <a:buNone/>
        <a:defRPr sz="88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720">
          <p15:clr>
            <a:srgbClr val="A4A3A4"/>
          </p15:clr>
        </p15:guide>
        <p15:guide id="3" pos="26928">
          <p15:clr>
            <a:srgbClr val="A4A3A4"/>
          </p15:clr>
        </p15:guide>
        <p15:guide id="4" pos="13824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10700" dirty="0"/>
              <a:t>Plug And Play Firewall</a:t>
            </a:r>
            <a:endParaRPr lang="en-US" dirty="0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36"/>
          </p:nvPr>
        </p:nvSpPr>
        <p:spPr>
          <a:xfrm>
            <a:off x="35320712" y="2392066"/>
            <a:ext cx="6918960" cy="2286584"/>
          </a:xfrm>
        </p:spPr>
        <p:txBody>
          <a:bodyPr/>
          <a:lstStyle/>
          <a:p>
            <a:r>
              <a:rPr lang="en-US" sz="4000" dirty="0"/>
              <a:t>Contact Details </a:t>
            </a:r>
          </a:p>
          <a:p>
            <a:r>
              <a:rPr lang="en-US" sz="4000" dirty="0"/>
              <a:t>Laurance Cutforth</a:t>
            </a:r>
          </a:p>
          <a:p>
            <a:r>
              <a:rPr lang="en-US" sz="4000" dirty="0"/>
              <a:t>Laurancecutforth22@gmail.com</a:t>
            </a:r>
          </a:p>
          <a:p>
            <a:r>
              <a:rPr lang="en-US" sz="4000" dirty="0"/>
              <a:t>Tel : 07597 313405</a:t>
            </a:r>
          </a:p>
          <a:p>
            <a:endParaRPr lang="en-US" sz="32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4"/>
          </p:nvPr>
        </p:nvSpPr>
        <p:spPr>
          <a:xfrm>
            <a:off x="1143000" y="7071360"/>
            <a:ext cx="12801600" cy="64617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4000" dirty="0"/>
              <a:t>Firewalls are a group of Security gateways that are used to control access between networks. Firewalls can be classed into two groups, circuit – level gateways and application – level gateways, otherwise known as Physical firewall devices (</a:t>
            </a:r>
            <a:r>
              <a:rPr lang="en-GB" sz="4000" dirty="0"/>
              <a:t>Cisco Firepower 9000 Series</a:t>
            </a:r>
            <a:r>
              <a:rPr lang="en-US" sz="4000" dirty="0"/>
              <a:t>) and Software based firewalls (</a:t>
            </a:r>
            <a:r>
              <a:rPr lang="en-GB" sz="4000" dirty="0"/>
              <a:t>FR-</a:t>
            </a:r>
            <a:r>
              <a:rPr lang="en-GB" sz="4000" dirty="0" err="1"/>
              <a:t>WinFirewall</a:t>
            </a:r>
            <a:r>
              <a:rPr lang="en-US" sz="4000" dirty="0"/>
              <a:t>). The author of this project plans to provide a theory for a firewall device, that has little impact on the speed of network traffic.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7"/>
          </p:nvPr>
        </p:nvSpPr>
        <p:spPr>
          <a:xfrm>
            <a:off x="1790617" y="21964609"/>
            <a:ext cx="12801600" cy="1219200"/>
          </a:xfrm>
        </p:spPr>
        <p:txBody>
          <a:bodyPr/>
          <a:lstStyle/>
          <a:p>
            <a:r>
              <a:rPr lang="en-GB" dirty="0"/>
              <a:t>objective</a:t>
            </a:r>
            <a:r>
              <a:rPr lang="en-US" dirty="0"/>
              <a:t> 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quarter" idx="25"/>
          </p:nvPr>
        </p:nvSpPr>
        <p:spPr>
          <a:xfrm>
            <a:off x="1790617" y="23122849"/>
            <a:ext cx="12801600" cy="9088165"/>
          </a:xfrm>
        </p:spPr>
        <p:txBody>
          <a:bodyPr>
            <a:noAutofit/>
          </a:bodyPr>
          <a:lstStyle/>
          <a:p>
            <a:pPr marL="640080" lvl="1" indent="0">
              <a:buNone/>
            </a:pPr>
            <a:r>
              <a:rPr lang="en-US" sz="4000" dirty="0"/>
              <a:t>The Objectives of this project is to monitor traffic flow on a network, to suggest a means of securing the network using a firewall, while causing the minimum of impact on the network. To achieve these objectives that author needs to: - </a:t>
            </a:r>
          </a:p>
          <a:p>
            <a:pPr lvl="1"/>
            <a:r>
              <a:rPr lang="en-US" sz="4000" dirty="0"/>
              <a:t>Monitor the traffic of a network using an external device (Raspberry pi)).</a:t>
            </a:r>
          </a:p>
          <a:p>
            <a:pPr lvl="1"/>
            <a:r>
              <a:rPr lang="en-US" sz="4000" dirty="0"/>
              <a:t>Using the external device to manage traffic, allowing  and denying access to users.</a:t>
            </a:r>
          </a:p>
          <a:p>
            <a:pPr lvl="1"/>
            <a:r>
              <a:rPr lang="en-US" sz="4000" dirty="0"/>
              <a:t>Monitoring the effects this device has on traffic speed on a network using software such as Wireshark.</a:t>
            </a:r>
          </a:p>
          <a:p>
            <a:endParaRPr lang="en-US" sz="4000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21"/>
          </p:nvPr>
        </p:nvSpPr>
        <p:spPr>
          <a:xfrm>
            <a:off x="15544800" y="5852160"/>
            <a:ext cx="12801600" cy="1219200"/>
          </a:xfrm>
        </p:spPr>
        <p:txBody>
          <a:bodyPr/>
          <a:lstStyle/>
          <a:p>
            <a:r>
              <a:rPr lang="en-US" dirty="0"/>
              <a:t>methods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27"/>
          </p:nvPr>
        </p:nvSpPr>
        <p:spPr>
          <a:xfrm>
            <a:off x="15544800" y="7198901"/>
            <a:ext cx="12801600" cy="106831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4000" dirty="0"/>
              <a:t>To achieve their Objectives, the author is going to need to use two methods to create and record data.</a:t>
            </a:r>
          </a:p>
          <a:p>
            <a:r>
              <a:rPr lang="en-US" sz="4000" dirty="0"/>
              <a:t>Simulations:- using software such as cisco Packet tracer the author hopes to create a network simulation, that can give them an understanding of how the traffic travels through a large network.</a:t>
            </a:r>
          </a:p>
          <a:p>
            <a:r>
              <a:rPr lang="en-US" sz="4000" dirty="0"/>
              <a:t>Physical testbed :- the author is planning to create and manage a small network, containing a switch, router, server and 2 -3 personal computers. This will allow them to install their external device an get real world data of an active network using a firewall.</a:t>
            </a:r>
          </a:p>
        </p:txBody>
      </p:sp>
      <p:sp>
        <p:nvSpPr>
          <p:cNvPr id="15" name="Content Placeholder 14"/>
          <p:cNvSpPr>
            <a:spLocks noGrp="1"/>
          </p:cNvSpPr>
          <p:nvPr>
            <p:ph sz="quarter" idx="28"/>
          </p:nvPr>
        </p:nvSpPr>
        <p:spPr>
          <a:xfrm>
            <a:off x="1143000" y="19892624"/>
            <a:ext cx="12801600" cy="1752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/>
              <a:t>Figure 1 and Figure 2 show images of cisco Firewall (</a:t>
            </a:r>
            <a:r>
              <a:rPr lang="en-GB" sz="4000" dirty="0"/>
              <a:t>Cisco Firepower 9000 Series</a:t>
            </a:r>
            <a:r>
              <a:rPr lang="en-US" sz="4000" dirty="0"/>
              <a:t>),the Logo For the Wireshark software.</a:t>
            </a:r>
            <a:endParaRPr lang="en-GB" sz="4000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9"/>
          </p:nvPr>
        </p:nvSpPr>
        <p:spPr>
          <a:xfrm>
            <a:off x="15709636" y="21903649"/>
            <a:ext cx="12801600" cy="1219200"/>
          </a:xfrm>
        </p:spPr>
        <p:txBody>
          <a:bodyPr/>
          <a:lstStyle/>
          <a:p>
            <a:r>
              <a:rPr lang="en-US" dirty="0"/>
              <a:t>Risks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30"/>
          </p:nvPr>
        </p:nvSpPr>
        <p:spPr>
          <a:xfrm>
            <a:off x="15544800" y="22879604"/>
            <a:ext cx="12801600" cy="98591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/>
              <a:t>All projects have risks involved, be them monetary, legal, or physical. Such risks are unavoidable, luckily the author has minimized the risks of this project to two problems that can </a:t>
            </a:r>
            <a:r>
              <a:rPr lang="en-GB" sz="4000" dirty="0"/>
              <a:t>occur</a:t>
            </a:r>
            <a:r>
              <a:rPr lang="en-US" sz="4000" dirty="0"/>
              <a:t>. </a:t>
            </a:r>
          </a:p>
          <a:p>
            <a:r>
              <a:rPr lang="en-US" sz="4000" dirty="0"/>
              <a:t>Time scale, as the author of this project is a student there is a possibility that more time sensitive, projects will pop up, such as module assignment. The time sensitivity of these issues will mean delays can happen during the Project.</a:t>
            </a:r>
          </a:p>
          <a:p>
            <a:r>
              <a:rPr lang="en-US" sz="4000" dirty="0"/>
              <a:t>Malware, as the project is designed to be a security device, the uses of malware to test the system is advisable. The problem with using Malware, is that it is a type of software that is designed to attack a network. This means that extra precautions must be taken to provide a secure work environment.</a:t>
            </a:r>
          </a:p>
          <a:p>
            <a:endParaRPr lang="en-US" sz="40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34"/>
          </p:nvPr>
        </p:nvSpPr>
        <p:spPr>
          <a:xfrm>
            <a:off x="30276272" y="12437694"/>
            <a:ext cx="12801600" cy="1219200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22" name="Content Placeholder 21"/>
          <p:cNvSpPr>
            <a:spLocks noGrp="1"/>
          </p:cNvSpPr>
          <p:nvPr>
            <p:ph sz="quarter" idx="35"/>
          </p:nvPr>
        </p:nvSpPr>
        <p:spPr>
          <a:xfrm>
            <a:off x="30276272" y="13533120"/>
            <a:ext cx="12801600" cy="15317424"/>
          </a:xfrm>
        </p:spPr>
        <p:txBody>
          <a:bodyPr>
            <a:noAutofit/>
          </a:bodyPr>
          <a:lstStyle/>
          <a:p>
            <a:r>
              <a:rPr lang="en-GB" sz="4400" dirty="0"/>
              <a:t>[</a:t>
            </a:r>
            <a:r>
              <a:rPr lang="en-GB" sz="4000" dirty="0"/>
              <a:t>1]	‘Internet Firewalls for Trusted Systems’, in </a:t>
            </a:r>
            <a:r>
              <a:rPr lang="en-GB" sz="4000" i="1" dirty="0"/>
              <a:t>Wireless Mobile Internet Security</a:t>
            </a:r>
            <a:r>
              <a:rPr lang="en-GB" sz="4000" dirty="0"/>
              <a:t>, Chichester, UK: John Wiley &amp; Sons, Ltd, 2013, pp. 387–414.</a:t>
            </a:r>
          </a:p>
          <a:p>
            <a:r>
              <a:rPr lang="en-GB" sz="4000" dirty="0"/>
              <a:t>[2]	N. Naik, P. Jenkins, R. Cooke, D. Ball, A. Foster, and Y. </a:t>
            </a:r>
            <a:r>
              <a:rPr lang="en-GB" sz="4000" dirty="0" err="1"/>
              <a:t>Jin</a:t>
            </a:r>
            <a:r>
              <a:rPr lang="en-GB" sz="4000" dirty="0"/>
              <a:t>, ‘Augmented windows fuzzy firewall for preventing denial of service attack’, in </a:t>
            </a:r>
            <a:r>
              <a:rPr lang="en-GB" sz="4000" i="1" dirty="0"/>
              <a:t>2017 IEEE International Conference on Fuzzy Systems (FUZZ-IEEE)</a:t>
            </a:r>
            <a:r>
              <a:rPr lang="en-GB" sz="4000" dirty="0"/>
              <a:t>, 2017, pp. 1–6.</a:t>
            </a:r>
          </a:p>
          <a:p>
            <a:r>
              <a:rPr lang="en-GB" sz="4000" dirty="0"/>
              <a:t>[3]	N. Naik, R. </a:t>
            </a:r>
            <a:r>
              <a:rPr lang="en-GB" sz="4000" dirty="0" err="1"/>
              <a:t>Diao</a:t>
            </a:r>
            <a:r>
              <a:rPr lang="en-GB" sz="4000" dirty="0"/>
              <a:t>, C. Shang, Q. Shen, and P. Jenkins, ‘D-FRI-</a:t>
            </a:r>
            <a:r>
              <a:rPr lang="en-GB" sz="4000" dirty="0" err="1"/>
              <a:t>WinFirewall</a:t>
            </a:r>
            <a:r>
              <a:rPr lang="en-GB" sz="4000" dirty="0"/>
              <a:t>: Dynamic fuzzy rule interpolation for Windows Firewall’, in </a:t>
            </a:r>
            <a:r>
              <a:rPr lang="en-GB" sz="4000" i="1" dirty="0"/>
              <a:t>2017 IEEE International Conference on Fuzzy Systems (FUZZ-IEEE)</a:t>
            </a:r>
            <a:r>
              <a:rPr lang="en-GB" sz="4000" dirty="0"/>
              <a:t>, 2017, pp. 1–6.</a:t>
            </a:r>
          </a:p>
          <a:p>
            <a:r>
              <a:rPr lang="en-GB" sz="4000" dirty="0"/>
              <a:t>[4]	 https://www.cisco.com/c/en/us/products/security/firepower-9000-series/index.html</a:t>
            </a:r>
          </a:p>
          <a:p>
            <a:r>
              <a:rPr lang="en-GB" sz="4000" dirty="0"/>
              <a:t>[5] 	http://moodle.uwtsd.ac.uk/course/view.php?id=3247</a:t>
            </a:r>
          </a:p>
          <a:p>
            <a:r>
              <a:rPr lang="en-GB" sz="4000" dirty="0"/>
              <a:t>[6]	 https://www.wireshark.org</a:t>
            </a:r>
          </a:p>
          <a:p>
            <a:r>
              <a:rPr lang="en-GB" sz="4000" dirty="0"/>
              <a:t>[7]	https://www.deviantart.com/art/Malware-113901891 Art by </a:t>
            </a:r>
            <a:r>
              <a:rPr lang="en-GB" b="1" dirty="0"/>
              <a:t> </a:t>
            </a:r>
            <a:r>
              <a:rPr lang="en-GB" sz="4000" b="1" dirty="0"/>
              <a:t>Philosoraptus</a:t>
            </a:r>
            <a:endParaRPr lang="en-GB" sz="4000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0617" y="753042"/>
            <a:ext cx="9182183" cy="3211042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20712" y="-63906"/>
            <a:ext cx="8570488" cy="2311776"/>
          </a:xfrm>
          <a:prstGeom prst="rect">
            <a:avLst/>
          </a:prstGeom>
        </p:spPr>
      </p:pic>
      <p:pic>
        <p:nvPicPr>
          <p:cNvPr id="1026" name="Picture 2" descr="Cisco Firepower 9000 Series">
            <a:extLst>
              <a:ext uri="{FF2B5EF4-FFF2-40B4-BE49-F238E27FC236}">
                <a16:creationId xmlns:a16="http://schemas.microsoft.com/office/drawing/2014/main" id="{06DF6FDE-5F95-4714-89EF-DD13A8145E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86" b="24243"/>
          <a:stretch/>
        </p:blipFill>
        <p:spPr bwMode="auto">
          <a:xfrm>
            <a:off x="1143000" y="12937404"/>
            <a:ext cx="9491363" cy="3256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 Placeholder 15">
            <a:extLst>
              <a:ext uri="{FF2B5EF4-FFF2-40B4-BE49-F238E27FC236}">
                <a16:creationId xmlns:a16="http://schemas.microsoft.com/office/drawing/2014/main" id="{5D6E7822-0AD8-4738-AA35-5B2B005A407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0276272" y="28850544"/>
            <a:ext cx="12801600" cy="1219200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Contact Details </a:t>
            </a:r>
          </a:p>
          <a:p>
            <a:endParaRPr lang="en-US" dirty="0"/>
          </a:p>
        </p:txBody>
      </p:sp>
      <p:sp>
        <p:nvSpPr>
          <p:cNvPr id="41" name="Text Placeholder 22">
            <a:extLst>
              <a:ext uri="{FF2B5EF4-FFF2-40B4-BE49-F238E27FC236}">
                <a16:creationId xmlns:a16="http://schemas.microsoft.com/office/drawing/2014/main" id="{8A13AEEE-5A6D-4839-816B-B296675CEB30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30276272" y="30069744"/>
            <a:ext cx="12801600" cy="2609296"/>
          </a:xfrm>
        </p:spPr>
        <p:txBody>
          <a:bodyPr/>
          <a:lstStyle/>
          <a:p>
            <a:r>
              <a:rPr lang="en-US" sz="4000" dirty="0">
                <a:solidFill>
                  <a:schemeClr val="tx1"/>
                </a:solidFill>
              </a:rPr>
              <a:t>Laurance Cutforth</a:t>
            </a:r>
          </a:p>
          <a:p>
            <a:r>
              <a:rPr lang="en-US" sz="4000" dirty="0">
                <a:solidFill>
                  <a:schemeClr val="tx1"/>
                </a:solidFill>
              </a:rPr>
              <a:t>Student Number: </a:t>
            </a:r>
          </a:p>
          <a:p>
            <a:r>
              <a:rPr lang="en-US" sz="4000" dirty="0">
                <a:solidFill>
                  <a:schemeClr val="tx1"/>
                </a:solidFill>
              </a:rPr>
              <a:t>Laurancecutforth22@gmail.com</a:t>
            </a:r>
          </a:p>
          <a:p>
            <a:r>
              <a:rPr lang="en-US" sz="4000" dirty="0">
                <a:solidFill>
                  <a:schemeClr val="tx1"/>
                </a:solidFill>
              </a:rPr>
              <a:t>Tel : 07597 313405</a:t>
            </a:r>
          </a:p>
          <a:p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1030" name="Picture 6" descr="https://www.wireshark.org/assets/theme-2015/images/wireshark_logo.png">
            <a:extLst>
              <a:ext uri="{FF2B5EF4-FFF2-40B4-BE49-F238E27FC236}">
                <a16:creationId xmlns:a16="http://schemas.microsoft.com/office/drawing/2014/main" id="{48D9C817-708F-4E27-A2AB-1EC8B7F7E9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441" y="16154863"/>
            <a:ext cx="12710160" cy="355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9679810-7DBB-4D24-BEF8-C5C6AA6F01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274524" y="15342567"/>
            <a:ext cx="6737876" cy="3515413"/>
          </a:xfrm>
          <a:prstGeom prst="rect">
            <a:avLst/>
          </a:prstGeom>
        </p:spPr>
      </p:pic>
      <p:sp>
        <p:nvSpPr>
          <p:cNvPr id="48" name="Content Placeholder 14">
            <a:extLst>
              <a:ext uri="{FF2B5EF4-FFF2-40B4-BE49-F238E27FC236}">
                <a16:creationId xmlns:a16="http://schemas.microsoft.com/office/drawing/2014/main" id="{111653D7-2E94-424B-87C1-ACF6A51EAA69}"/>
              </a:ext>
            </a:extLst>
          </p:cNvPr>
          <p:cNvSpPr>
            <a:spLocks noGrp="1"/>
          </p:cNvSpPr>
          <p:nvPr>
            <p:ph sz="quarter" idx="28"/>
          </p:nvPr>
        </p:nvSpPr>
        <p:spPr>
          <a:xfrm>
            <a:off x="15709636" y="19737577"/>
            <a:ext cx="12801600" cy="1752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/>
              <a:t>Figure </a:t>
            </a:r>
            <a:r>
              <a:rPr lang="en-GB" sz="4000" dirty="0"/>
              <a:t>3 shows the logo of Cisco</a:t>
            </a:r>
          </a:p>
        </p:txBody>
      </p:sp>
      <p:pic>
        <p:nvPicPr>
          <p:cNvPr id="1032" name="Picture 8" descr="Malware by Philosoraptus">
            <a:extLst>
              <a:ext uri="{FF2B5EF4-FFF2-40B4-BE49-F238E27FC236}">
                <a16:creationId xmlns:a16="http://schemas.microsoft.com/office/drawing/2014/main" id="{E27DCF61-9C83-40EE-8E68-5FB0F53EE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6272" y="6017594"/>
            <a:ext cx="8191358" cy="567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Content Placeholder 14">
            <a:extLst>
              <a:ext uri="{FF2B5EF4-FFF2-40B4-BE49-F238E27FC236}">
                <a16:creationId xmlns:a16="http://schemas.microsoft.com/office/drawing/2014/main" id="{1D9BE47C-ED63-48C9-A378-D9B66F797FAF}"/>
              </a:ext>
            </a:extLst>
          </p:cNvPr>
          <p:cNvSpPr>
            <a:spLocks noGrp="1"/>
          </p:cNvSpPr>
          <p:nvPr>
            <p:ph sz="quarter" idx="28"/>
          </p:nvPr>
        </p:nvSpPr>
        <p:spPr>
          <a:xfrm>
            <a:off x="38780192" y="5774076"/>
            <a:ext cx="4585228" cy="22650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/>
              <a:t>Figure </a:t>
            </a:r>
            <a:r>
              <a:rPr lang="en-GB" sz="4000" dirty="0"/>
              <a:t>4 is a visual representation of Malware </a:t>
            </a:r>
          </a:p>
        </p:txBody>
      </p:sp>
    </p:spTree>
    <p:extLst>
      <p:ext uri="{BB962C8B-B14F-4D97-AF65-F5344CB8AC3E}">
        <p14:creationId xmlns:p14="http://schemas.microsoft.com/office/powerpoint/2010/main" val="931198942"/>
      </p:ext>
    </p:extLst>
  </p:cSld>
  <p:clrMapOvr>
    <a:masterClrMapping/>
  </p:clrMapOvr>
</p:sld>
</file>

<file path=ppt/theme/theme1.xml><?xml version="1.0" encoding="utf-8"?>
<a:theme xmlns:a="http://schemas.openxmlformats.org/drawingml/2006/main" name="Medical Poster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4"/>
        </a:solidFill>
        <a:ln>
          <a:noFill/>
        </a:ln>
      </a:spPr>
      <a:bodyPr rtlCol="0" anchor="ctr"/>
      <a:lstStyle>
        <a:defPPr algn="ctr">
          <a:defRPr sz="6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>
          <a:solidFill>
            <a:schemeClr val="accent4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6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55A68E73-61CB-4542-8C48-DCBB2482A3D5}" vid="{6A3CA63D-1E3C-4681-8668-89277FEB3FEB}"/>
    </a:ext>
  </a:extLst>
</a:theme>
</file>

<file path=ppt/theme/theme2.xml><?xml version="1.0" encoding="utf-8"?>
<a:theme xmlns:a="http://schemas.openxmlformats.org/drawingml/2006/main" name="Office Them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4C5A6A"/>
      </a:hlink>
      <a:folHlink>
        <a:srgbClr val="808DA0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4C5A6A"/>
      </a:hlink>
      <a:folHlink>
        <a:srgbClr val="808DA0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1110015-E380-4C53-980C-698226C61CA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501</Words>
  <Application>Microsoft Office PowerPoint</Application>
  <PresentationFormat>Custom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Cambria</vt:lpstr>
      <vt:lpstr>Medical Poster</vt:lpstr>
      <vt:lpstr>Plug And Play Firewall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2017-10-04T11:00:47Z</dcterms:created>
  <dcterms:modified xsi:type="dcterms:W3CDTF">2017-10-05T22:33:10Z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TC040015519991</vt:lpwstr>
  </property>
</Properties>
</file>