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21"/>
  </p:notesMasterIdLst>
  <p:sldIdLst>
    <p:sldId id="256" r:id="rId2"/>
    <p:sldId id="270" r:id="rId3"/>
    <p:sldId id="265" r:id="rId4"/>
    <p:sldId id="271" r:id="rId5"/>
    <p:sldId id="272" r:id="rId6"/>
    <p:sldId id="273" r:id="rId7"/>
    <p:sldId id="264" r:id="rId8"/>
    <p:sldId id="257" r:id="rId9"/>
    <p:sldId id="269" r:id="rId10"/>
    <p:sldId id="266" r:id="rId11"/>
    <p:sldId id="258" r:id="rId12"/>
    <p:sldId id="268" r:id="rId13"/>
    <p:sldId id="267" r:id="rId14"/>
    <p:sldId id="259" r:id="rId15"/>
    <p:sldId id="260" r:id="rId16"/>
    <p:sldId id="261" r:id="rId17"/>
    <p:sldId id="262" r:id="rId18"/>
    <p:sldId id="26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71" autoAdjust="0"/>
    <p:restoredTop sz="89423" autoAdjust="0"/>
  </p:normalViewPr>
  <p:slideViewPr>
    <p:cSldViewPr snapToGrid="0">
      <p:cViewPr varScale="1">
        <p:scale>
          <a:sx n="74" d="100"/>
          <a:sy n="74" d="100"/>
        </p:scale>
        <p:origin x="7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5011ED-180C-4B27-B9BA-32FFC315D4B1}" type="datetimeFigureOut">
              <a:rPr lang="en-GB" smtClean="0"/>
              <a:t>20/04/2016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E9EFC0-1C04-4B3F-AD31-0324D238F31C}" type="slidenum">
              <a:rPr lang="en-GB" smtClean="0"/>
              <a:t>‹#›</a:t>
            </a:fld>
            <a:endParaRPr lang="en-GB"/>
          </a:p>
        </p:txBody>
      </p:sp>
    </p:spTree>
    <p:extLst>
      <p:ext uri="{BB962C8B-B14F-4D97-AF65-F5344CB8AC3E}">
        <p14:creationId xmlns:p14="http://schemas.microsoft.com/office/powerpoint/2010/main" val="15210135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anose="020B0604020202020204" pitchFamily="34" charset="0"/>
                <a:cs typeface="Arial" panose="020B0604020202020204" pitchFamily="34" charset="0"/>
              </a:rPr>
              <a:t>investigate a contemporary phenomenon  - especially when the boundaries between phenomenon and context are not clearly evident </a:t>
            </a:r>
            <a:endParaRPr lang="en-GB" dirty="0"/>
          </a:p>
        </p:txBody>
      </p:sp>
      <p:sp>
        <p:nvSpPr>
          <p:cNvPr id="4" name="Slide Number Placeholder 3"/>
          <p:cNvSpPr>
            <a:spLocks noGrp="1"/>
          </p:cNvSpPr>
          <p:nvPr>
            <p:ph type="sldNum" sz="quarter" idx="10"/>
          </p:nvPr>
        </p:nvSpPr>
        <p:spPr/>
        <p:txBody>
          <a:bodyPr/>
          <a:lstStyle/>
          <a:p>
            <a:fld id="{7AE9EFC0-1C04-4B3F-AD31-0324D238F31C}" type="slidenum">
              <a:rPr lang="en-GB" smtClean="0"/>
              <a:t>5</a:t>
            </a:fld>
            <a:endParaRPr lang="en-GB"/>
          </a:p>
        </p:txBody>
      </p:sp>
    </p:spTree>
    <p:extLst>
      <p:ext uri="{BB962C8B-B14F-4D97-AF65-F5344CB8AC3E}">
        <p14:creationId xmlns:p14="http://schemas.microsoft.com/office/powerpoint/2010/main" val="3939788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latin typeface="Arial" panose="020B0604020202020204" pitchFamily="34" charset="0"/>
                <a:cs typeface="Arial" panose="020B0604020202020204" pitchFamily="34" charset="0"/>
              </a:rPr>
              <a:t>Any fact relevant to the stream of events describing the phenomenon is a potential datum in a case study, since context is important (Voss, </a:t>
            </a:r>
            <a:r>
              <a:rPr lang="en-GB" sz="1200" dirty="0" err="1" smtClean="0">
                <a:latin typeface="Arial" panose="020B0604020202020204" pitchFamily="34" charset="0"/>
                <a:cs typeface="Arial" panose="020B0604020202020204" pitchFamily="34" charset="0"/>
              </a:rPr>
              <a:t>Tsikriktsis</a:t>
            </a:r>
            <a:r>
              <a:rPr lang="en-GB" sz="1200" dirty="0" smtClean="0">
                <a:latin typeface="Arial" panose="020B0604020202020204" pitchFamily="34" charset="0"/>
                <a:cs typeface="Arial" panose="020B0604020202020204" pitchFamily="34" charset="0"/>
              </a:rPr>
              <a:t>, &amp; </a:t>
            </a:r>
            <a:r>
              <a:rPr lang="en-GB" sz="1200" dirty="0" err="1" smtClean="0">
                <a:latin typeface="Arial" panose="020B0604020202020204" pitchFamily="34" charset="0"/>
                <a:cs typeface="Arial" panose="020B0604020202020204" pitchFamily="34" charset="0"/>
              </a:rPr>
              <a:t>Frohlich</a:t>
            </a:r>
            <a:r>
              <a:rPr lang="en-GB" sz="1200" dirty="0" smtClean="0">
                <a:latin typeface="Arial" panose="020B0604020202020204" pitchFamily="34" charset="0"/>
                <a:cs typeface="Arial" panose="020B0604020202020204" pitchFamily="34" charset="0"/>
              </a:rPr>
              <a:t>, 2002: 197).</a:t>
            </a:r>
            <a:endParaRPr lang="en-GB" dirty="0"/>
          </a:p>
        </p:txBody>
      </p:sp>
      <p:sp>
        <p:nvSpPr>
          <p:cNvPr id="4" name="Slide Number Placeholder 3"/>
          <p:cNvSpPr>
            <a:spLocks noGrp="1"/>
          </p:cNvSpPr>
          <p:nvPr>
            <p:ph type="sldNum" sz="quarter" idx="10"/>
          </p:nvPr>
        </p:nvSpPr>
        <p:spPr/>
        <p:txBody>
          <a:bodyPr/>
          <a:lstStyle/>
          <a:p>
            <a:fld id="{7AE9EFC0-1C04-4B3F-AD31-0324D238F31C}" type="slidenum">
              <a:rPr lang="en-GB" smtClean="0"/>
              <a:t>6</a:t>
            </a:fld>
            <a:endParaRPr lang="en-GB"/>
          </a:p>
        </p:txBody>
      </p:sp>
    </p:spTree>
    <p:extLst>
      <p:ext uri="{BB962C8B-B14F-4D97-AF65-F5344CB8AC3E}">
        <p14:creationId xmlns:p14="http://schemas.microsoft.com/office/powerpoint/2010/main" val="470615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latin typeface="Arial" panose="020B0604020202020204" pitchFamily="34" charset="0"/>
                <a:cs typeface="Arial" panose="020B0604020202020204" pitchFamily="34" charset="0"/>
              </a:rPr>
              <a:t>Yes</a:t>
            </a:r>
            <a:r>
              <a:rPr lang="en-GB" sz="1200" baseline="0" dirty="0" smtClean="0">
                <a:latin typeface="Arial" panose="020B0604020202020204" pitchFamily="34" charset="0"/>
                <a:cs typeface="Arial" panose="020B0604020202020204" pitchFamily="34" charset="0"/>
              </a:rPr>
              <a:t> a concern</a:t>
            </a:r>
            <a:r>
              <a:rPr lang="en-GB" sz="1200" dirty="0" smtClean="0">
                <a:latin typeface="Arial" panose="020B0604020202020204" pitchFamily="34" charset="0"/>
                <a:cs typeface="Arial" panose="020B0604020202020204" pitchFamily="34" charset="0"/>
              </a:rPr>
              <a:t>, but believe </a:t>
            </a:r>
            <a:r>
              <a:rPr lang="en-GB" sz="1200" dirty="0" smtClean="0">
                <a:latin typeface="Arial" panose="020B0604020202020204" pitchFamily="34" charset="0"/>
                <a:cs typeface="Arial" panose="020B0604020202020204" pitchFamily="34" charset="0"/>
              </a:rPr>
              <a:t>you can manage it</a:t>
            </a:r>
          </a:p>
          <a:p>
            <a:endParaRPr lang="en-GB" dirty="0"/>
          </a:p>
        </p:txBody>
      </p:sp>
      <p:sp>
        <p:nvSpPr>
          <p:cNvPr id="4" name="Slide Number Placeholder 3"/>
          <p:cNvSpPr>
            <a:spLocks noGrp="1"/>
          </p:cNvSpPr>
          <p:nvPr>
            <p:ph type="sldNum" sz="quarter" idx="10"/>
          </p:nvPr>
        </p:nvSpPr>
        <p:spPr/>
        <p:txBody>
          <a:bodyPr/>
          <a:lstStyle/>
          <a:p>
            <a:fld id="{7AE9EFC0-1C04-4B3F-AD31-0324D238F31C}" type="slidenum">
              <a:rPr lang="en-GB" smtClean="0"/>
              <a:t>16</a:t>
            </a:fld>
            <a:endParaRPr lang="en-GB"/>
          </a:p>
        </p:txBody>
      </p:sp>
    </p:spTree>
    <p:extLst>
      <p:ext uri="{BB962C8B-B14F-4D97-AF65-F5344CB8AC3E}">
        <p14:creationId xmlns:p14="http://schemas.microsoft.com/office/powerpoint/2010/main" val="6412256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Customs, cultures, habits</a:t>
            </a:r>
            <a:endParaRPr lang="en-GB" dirty="0"/>
          </a:p>
        </p:txBody>
      </p:sp>
      <p:sp>
        <p:nvSpPr>
          <p:cNvPr id="4" name="Slide Number Placeholder 3"/>
          <p:cNvSpPr>
            <a:spLocks noGrp="1"/>
          </p:cNvSpPr>
          <p:nvPr>
            <p:ph type="sldNum" sz="quarter" idx="10"/>
          </p:nvPr>
        </p:nvSpPr>
        <p:spPr/>
        <p:txBody>
          <a:bodyPr/>
          <a:lstStyle/>
          <a:p>
            <a:fld id="{7AE9EFC0-1C04-4B3F-AD31-0324D238F31C}" type="slidenum">
              <a:rPr lang="en-GB" smtClean="0"/>
              <a:t>18</a:t>
            </a:fld>
            <a:endParaRPr lang="en-GB"/>
          </a:p>
        </p:txBody>
      </p:sp>
    </p:spTree>
    <p:extLst>
      <p:ext uri="{BB962C8B-B14F-4D97-AF65-F5344CB8AC3E}">
        <p14:creationId xmlns:p14="http://schemas.microsoft.com/office/powerpoint/2010/main" val="42432202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669EFE9-EFE4-4C8B-9928-7616E79BF456}" type="datetimeFigureOut">
              <a:rPr lang="en-GB" smtClean="0"/>
              <a:t>20/04/2016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2430801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69EFE9-EFE4-4C8B-9928-7616E79BF456}" type="datetimeFigureOut">
              <a:rPr lang="en-GB" smtClean="0"/>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2706559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669EFE9-EFE4-4C8B-9928-7616E79BF456}" type="datetimeFigureOut">
              <a:rPr lang="en-GB" smtClean="0"/>
              <a:t>20/04/2016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2085955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669EFE9-EFE4-4C8B-9928-7616E79BF456}" type="datetimeFigureOut">
              <a:rPr lang="en-GB" smtClean="0"/>
              <a:t>20/04/2016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1082886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69EFE9-EFE4-4C8B-9928-7616E79BF456}" type="datetimeFigureOut">
              <a:rPr lang="en-GB" smtClean="0"/>
              <a:t>20/04/2016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3422914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669EFE9-EFE4-4C8B-9928-7616E79BF456}" type="datetimeFigureOut">
              <a:rPr lang="en-GB" smtClean="0"/>
              <a:t>20/04/2016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4018994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69EFE9-EFE4-4C8B-9928-7616E79BF456}" type="datetimeFigureOut">
              <a:rPr lang="en-GB" smtClean="0"/>
              <a:t>20/04/2016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1895843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69EFE9-EFE4-4C8B-9928-7616E79BF456}" type="datetimeFigureOut">
              <a:rPr lang="en-GB" smtClean="0"/>
              <a:t>20/04/2016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3542346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69EFE9-EFE4-4C8B-9928-7616E79BF456}" type="datetimeFigureOut">
              <a:rPr lang="en-GB" smtClean="0"/>
              <a:t>20/04/2016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478110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69EFE9-EFE4-4C8B-9928-7616E79BF456}" type="datetimeFigureOut">
              <a:rPr lang="en-GB" smtClean="0"/>
              <a:t>20/04/2016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461157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669EFE9-EFE4-4C8B-9928-7616E79BF456}" type="datetimeFigureOut">
              <a:rPr lang="en-GB" smtClean="0"/>
              <a:t>20/04/2016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3676348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669EFE9-EFE4-4C8B-9928-7616E79BF456}" type="datetimeFigureOut">
              <a:rPr lang="en-GB" smtClean="0"/>
              <a:t>20/04/2016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24E1B1E7-5068-4EC2-A336-FEAE8A28AE14}"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191318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669EFE9-EFE4-4C8B-9928-7616E79BF456}" type="datetimeFigureOut">
              <a:rPr lang="en-GB" smtClean="0"/>
              <a:t>20/04/2016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42648533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669EFE9-EFE4-4C8B-9928-7616E79BF456}" type="datetimeFigureOut">
              <a:rPr lang="en-GB" smtClean="0"/>
              <a:t>20/04/2016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806944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669EFE9-EFE4-4C8B-9928-7616E79BF456}" type="datetimeFigureOut">
              <a:rPr lang="en-GB" smtClean="0"/>
              <a:t>20/04/2016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638771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669EFE9-EFE4-4C8B-9928-7616E79BF456}" type="datetimeFigureOut">
              <a:rPr lang="en-GB" smtClean="0"/>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17590225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669EFE9-EFE4-4C8B-9928-7616E79BF456}" type="datetimeFigureOut">
              <a:rPr lang="en-GB" smtClean="0"/>
              <a:t>20/04/2016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24E1B1E7-5068-4EC2-A336-FEAE8A28AE14}" type="slidenum">
              <a:rPr lang="en-GB" smtClean="0"/>
              <a:t>‹#›</a:t>
            </a:fld>
            <a:endParaRPr lang="en-GB"/>
          </a:p>
        </p:txBody>
      </p:sp>
    </p:spTree>
    <p:extLst>
      <p:ext uri="{BB962C8B-B14F-4D97-AF65-F5344CB8AC3E}">
        <p14:creationId xmlns:p14="http://schemas.microsoft.com/office/powerpoint/2010/main" val="4219966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669EFE9-EFE4-4C8B-9928-7616E79BF456}" type="datetimeFigureOut">
              <a:rPr lang="en-GB" smtClean="0"/>
              <a:t>20/04/2016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4E1B1E7-5068-4EC2-A336-FEAE8A28AE14}" type="slidenum">
              <a:rPr lang="en-GB" smtClean="0"/>
              <a:t>‹#›</a:t>
            </a:fld>
            <a:endParaRPr lang="en-GB"/>
          </a:p>
        </p:txBody>
      </p:sp>
    </p:spTree>
    <p:extLst>
      <p:ext uri="{BB962C8B-B14F-4D97-AF65-F5344CB8AC3E}">
        <p14:creationId xmlns:p14="http://schemas.microsoft.com/office/powerpoint/2010/main" val="3990040995"/>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vitae.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refworkscommunity.ning.com/video" TargetMode="External"/><Relationship Id="rId2" Type="http://schemas.openxmlformats.org/officeDocument/2006/relationships/hyperlink" Target="https://www.youtube.com/user/ProQuestRefWorks" TargetMode="External"/><Relationship Id="rId1" Type="http://schemas.openxmlformats.org/officeDocument/2006/relationships/slideLayout" Target="../slideLayouts/slideLayout7.xml"/><Relationship Id="rId4" Type="http://schemas.openxmlformats.org/officeDocument/2006/relationships/hyperlink" Target="http://proquest.libguides.com/refworks/gettingstart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latin typeface="Arial" panose="020B0604020202020204" pitchFamily="34" charset="0"/>
                <a:cs typeface="Arial" panose="020B0604020202020204" pitchFamily="34" charset="0"/>
              </a:rPr>
              <a:t>Practitioner and a researcher</a:t>
            </a:r>
            <a:r>
              <a:rPr lang="en-GB" dirty="0"/>
              <a:t/>
            </a:r>
            <a:br>
              <a:rPr lang="en-GB" dirty="0"/>
            </a:br>
            <a:endParaRPr lang="en-GB" dirty="0"/>
          </a:p>
        </p:txBody>
      </p:sp>
    </p:spTree>
    <p:extLst>
      <p:ext uri="{BB962C8B-B14F-4D97-AF65-F5344CB8AC3E}">
        <p14:creationId xmlns:p14="http://schemas.microsoft.com/office/powerpoint/2010/main" val="16711660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Development</a:t>
            </a:r>
            <a:endParaRPr lang="en-GB" dirty="0"/>
          </a:p>
        </p:txBody>
      </p:sp>
      <p:sp>
        <p:nvSpPr>
          <p:cNvPr id="3" name="Content Placeholder 2"/>
          <p:cNvSpPr>
            <a:spLocks noGrp="1"/>
          </p:cNvSpPr>
          <p:nvPr>
            <p:ph idx="1"/>
          </p:nvPr>
        </p:nvSpPr>
        <p:spPr/>
        <p:txBody>
          <a:bodyPr/>
          <a:lstStyle/>
          <a:p>
            <a:r>
              <a:rPr lang="en-GB" dirty="0" smtClean="0"/>
              <a:t>Vitae – Students need to register</a:t>
            </a:r>
          </a:p>
          <a:p>
            <a:r>
              <a:rPr lang="en-GB" dirty="0" smtClean="0"/>
              <a:t>Make full use of the research community</a:t>
            </a:r>
          </a:p>
          <a:p>
            <a:pPr marL="0" indent="0">
              <a:buNone/>
            </a:pPr>
            <a:r>
              <a:rPr lang="en-GB" dirty="0" smtClean="0">
                <a:hlinkClick r:id="rId2"/>
              </a:rPr>
              <a:t>www.vitae.ac.uk</a:t>
            </a:r>
            <a:r>
              <a:rPr lang="en-GB" dirty="0" smtClean="0"/>
              <a:t> </a:t>
            </a:r>
            <a:endParaRPr lang="en-GB" dirty="0"/>
          </a:p>
        </p:txBody>
      </p:sp>
    </p:spTree>
    <p:extLst>
      <p:ext uri="{BB962C8B-B14F-4D97-AF65-F5344CB8AC3E}">
        <p14:creationId xmlns:p14="http://schemas.microsoft.com/office/powerpoint/2010/main" val="3101191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0582" y="1495784"/>
            <a:ext cx="7997588" cy="5170646"/>
          </a:xfrm>
          <a:prstGeom prst="rect">
            <a:avLst/>
          </a:prstGeom>
        </p:spPr>
        <p:txBody>
          <a:bodyPr wrap="square">
            <a:spAutoFit/>
          </a:bodyPr>
          <a:lstStyle/>
          <a:p>
            <a:r>
              <a:rPr lang="en-GB" sz="2200" dirty="0" smtClean="0">
                <a:latin typeface="Arial" panose="020B0604020202020204" pitchFamily="34" charset="0"/>
                <a:cs typeface="Arial" panose="020B0604020202020204" pitchFamily="34" charset="0"/>
              </a:rPr>
              <a:t>Register on </a:t>
            </a:r>
            <a:r>
              <a:rPr lang="en-GB" sz="2200" dirty="0" err="1" smtClean="0">
                <a:latin typeface="Arial" panose="020B0604020202020204" pitchFamily="34" charset="0"/>
                <a:cs typeface="Arial" panose="020B0604020202020204" pitchFamily="34" charset="0"/>
              </a:rPr>
              <a:t>Refworks</a:t>
            </a:r>
            <a:endParaRPr lang="en-GB" sz="2200" dirty="0" smtClean="0">
              <a:latin typeface="Arial" panose="020B0604020202020204" pitchFamily="34" charset="0"/>
              <a:cs typeface="Arial" panose="020B0604020202020204" pitchFamily="34" charset="0"/>
            </a:endParaRPr>
          </a:p>
          <a:p>
            <a:endParaRPr lang="en-GB" sz="2200" dirty="0" smtClean="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rPr>
              <a:t>Tutorials</a:t>
            </a:r>
            <a:endParaRPr lang="en-GB" sz="2200" dirty="0" smtClean="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hlinkClick r:id="rId2"/>
              </a:rPr>
              <a:t>https</a:t>
            </a:r>
            <a:r>
              <a:rPr lang="en-GB" sz="2200" dirty="0">
                <a:latin typeface="Arial" panose="020B0604020202020204" pitchFamily="34" charset="0"/>
                <a:cs typeface="Arial" panose="020B0604020202020204" pitchFamily="34" charset="0"/>
                <a:hlinkClick r:id="rId2"/>
              </a:rPr>
              <a:t>://</a:t>
            </a:r>
            <a:r>
              <a:rPr lang="en-GB" sz="2200" dirty="0" smtClean="0">
                <a:latin typeface="Arial" panose="020B0604020202020204" pitchFamily="34" charset="0"/>
                <a:cs typeface="Arial" panose="020B0604020202020204" pitchFamily="34" charset="0"/>
                <a:hlinkClick r:id="rId2"/>
              </a:rPr>
              <a:t>www.youtube.com/user/ProQuestRefWorks</a:t>
            </a:r>
            <a:endParaRPr lang="en-GB" sz="2200" dirty="0" smtClean="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r>
              <a:rPr lang="en-GB" sz="2200" dirty="0" err="1" smtClean="0">
                <a:latin typeface="Arial" panose="020B0604020202020204" pitchFamily="34" charset="0"/>
                <a:cs typeface="Arial" panose="020B0604020202020204" pitchFamily="34" charset="0"/>
              </a:rPr>
              <a:t>RefWorks</a:t>
            </a:r>
            <a:r>
              <a:rPr lang="en-GB" sz="2200" dirty="0" smtClean="0">
                <a:latin typeface="Arial" panose="020B0604020202020204" pitchFamily="34" charset="0"/>
                <a:cs typeface="Arial" panose="020B0604020202020204" pitchFamily="34" charset="0"/>
              </a:rPr>
              <a:t> Community</a:t>
            </a:r>
          </a:p>
          <a:p>
            <a:endParaRPr lang="en-GB" sz="2200" dirty="0" smtClean="0">
              <a:latin typeface="Arial" panose="020B0604020202020204" pitchFamily="34" charset="0"/>
              <a:cs typeface="Arial" panose="020B0604020202020204" pitchFamily="34" charset="0"/>
              <a:hlinkClick r:id="rId3"/>
            </a:endParaRPr>
          </a:p>
          <a:p>
            <a:r>
              <a:rPr lang="en-GB" sz="2200" dirty="0" smtClean="0">
                <a:latin typeface="Arial" panose="020B0604020202020204" pitchFamily="34" charset="0"/>
                <a:cs typeface="Arial" panose="020B0604020202020204" pitchFamily="34" charset="0"/>
                <a:hlinkClick r:id="rId3"/>
              </a:rPr>
              <a:t>http</a:t>
            </a:r>
            <a:r>
              <a:rPr lang="en-GB" sz="2200" dirty="0">
                <a:latin typeface="Arial" panose="020B0604020202020204" pitchFamily="34" charset="0"/>
                <a:cs typeface="Arial" panose="020B0604020202020204" pitchFamily="34" charset="0"/>
                <a:hlinkClick r:id="rId3"/>
              </a:rPr>
              <a:t>://</a:t>
            </a:r>
            <a:r>
              <a:rPr lang="en-GB" sz="2200" dirty="0" smtClean="0">
                <a:latin typeface="Arial" panose="020B0604020202020204" pitchFamily="34" charset="0"/>
                <a:cs typeface="Arial" panose="020B0604020202020204" pitchFamily="34" charset="0"/>
                <a:hlinkClick r:id="rId3"/>
              </a:rPr>
              <a:t>refworkscommunity.ning.com/video</a:t>
            </a:r>
            <a:endParaRPr lang="en-GB" sz="2200" dirty="0" smtClean="0">
              <a:latin typeface="Arial" panose="020B0604020202020204" pitchFamily="34" charset="0"/>
              <a:cs typeface="Arial" panose="020B0604020202020204" pitchFamily="34" charset="0"/>
            </a:endParaRPr>
          </a:p>
          <a:p>
            <a:endParaRPr lang="en-GB" sz="2200" dirty="0" smtClean="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rPr>
              <a:t>Instructions to Download</a:t>
            </a:r>
          </a:p>
          <a:p>
            <a:endParaRPr lang="en-GB" sz="2200" dirty="0">
              <a:latin typeface="Arial" panose="020B0604020202020204" pitchFamily="34" charset="0"/>
              <a:cs typeface="Arial" panose="020B0604020202020204" pitchFamily="34" charset="0"/>
            </a:endParaRPr>
          </a:p>
          <a:p>
            <a:r>
              <a:rPr lang="en-GB" sz="2200" dirty="0" smtClean="0">
                <a:latin typeface="Arial" panose="020B0604020202020204" pitchFamily="34" charset="0"/>
                <a:cs typeface="Arial" panose="020B0604020202020204" pitchFamily="34" charset="0"/>
                <a:hlinkClick r:id="rId4"/>
              </a:rPr>
              <a:t>http</a:t>
            </a:r>
            <a:r>
              <a:rPr lang="en-GB" sz="2200" dirty="0">
                <a:latin typeface="Arial" panose="020B0604020202020204" pitchFamily="34" charset="0"/>
                <a:cs typeface="Arial" panose="020B0604020202020204" pitchFamily="34" charset="0"/>
                <a:hlinkClick r:id="rId4"/>
              </a:rPr>
              <a:t>://</a:t>
            </a:r>
            <a:r>
              <a:rPr lang="en-GB" sz="2200" dirty="0" smtClean="0">
                <a:latin typeface="Arial" panose="020B0604020202020204" pitchFamily="34" charset="0"/>
                <a:cs typeface="Arial" panose="020B0604020202020204" pitchFamily="34" charset="0"/>
                <a:hlinkClick r:id="rId4"/>
              </a:rPr>
              <a:t>proquest.libguides.com/refworks/gettingstarted</a:t>
            </a:r>
            <a:endParaRPr lang="en-GB" sz="2200" dirty="0" smtClean="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p:txBody>
      </p:sp>
      <p:sp>
        <p:nvSpPr>
          <p:cNvPr id="3" name="TextBox 2"/>
          <p:cNvSpPr txBox="1"/>
          <p:nvPr/>
        </p:nvSpPr>
        <p:spPr>
          <a:xfrm>
            <a:off x="7356143" y="627797"/>
            <a:ext cx="4053385" cy="707886"/>
          </a:xfrm>
          <a:prstGeom prst="rect">
            <a:avLst/>
          </a:prstGeom>
          <a:noFill/>
        </p:spPr>
        <p:txBody>
          <a:bodyPr wrap="square" rtlCol="0">
            <a:spAutoFit/>
          </a:bodyPr>
          <a:lstStyle/>
          <a:p>
            <a:r>
              <a:rPr lang="en-GB" sz="4000" dirty="0" err="1" smtClean="0">
                <a:latin typeface="Arial" panose="020B0604020202020204" pitchFamily="34" charset="0"/>
                <a:cs typeface="Arial" panose="020B0604020202020204" pitchFamily="34" charset="0"/>
              </a:rPr>
              <a:t>RefWorks</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501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7125" y="1692121"/>
            <a:ext cx="10419009" cy="4832092"/>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Case </a:t>
            </a:r>
            <a:r>
              <a:rPr lang="en-GB" sz="2800" dirty="0">
                <a:latin typeface="Arial" panose="020B0604020202020204" pitchFamily="34" charset="0"/>
                <a:cs typeface="Arial" panose="020B0604020202020204" pitchFamily="34" charset="0"/>
              </a:rPr>
              <a:t>studies are applied to topics such as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decisions</a:t>
            </a:r>
            <a:r>
              <a:rPr lang="en-GB" sz="2800" dirty="0">
                <a:latin typeface="Arial" panose="020B0604020202020204" pitchFamily="34" charset="0"/>
                <a:cs typeface="Arial" panose="020B0604020202020204" pitchFamily="34" charset="0"/>
              </a:rPr>
              <a:t>,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individuals</a:t>
            </a:r>
            <a:r>
              <a:rPr lang="en-GB" sz="2800" dirty="0">
                <a:latin typeface="Arial" panose="020B0604020202020204" pitchFamily="34" charset="0"/>
                <a:cs typeface="Arial" panose="020B0604020202020204" pitchFamily="34" charset="0"/>
              </a:rPr>
              <a:t>,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organisations</a:t>
            </a:r>
            <a:r>
              <a:rPr lang="en-GB" sz="2800" dirty="0">
                <a:latin typeface="Arial" panose="020B0604020202020204" pitchFamily="34" charset="0"/>
                <a:cs typeface="Arial" panose="020B0604020202020204" pitchFamily="34" charset="0"/>
              </a:rPr>
              <a:t>,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processes</a:t>
            </a:r>
            <a:r>
              <a:rPr lang="en-GB" sz="2800" dirty="0">
                <a:latin typeface="Arial" panose="020B0604020202020204" pitchFamily="34" charset="0"/>
                <a:cs typeface="Arial" panose="020B0604020202020204" pitchFamily="34" charset="0"/>
              </a:rPr>
              <a:t>,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programs</a:t>
            </a:r>
            <a:r>
              <a:rPr lang="en-GB" sz="2800" dirty="0">
                <a:latin typeface="Arial" panose="020B0604020202020204" pitchFamily="34" charset="0"/>
                <a:cs typeface="Arial" panose="020B0604020202020204" pitchFamily="34" charset="0"/>
              </a:rPr>
              <a:t>,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institutions </a:t>
            </a:r>
            <a:r>
              <a:rPr lang="en-GB" sz="2800" dirty="0">
                <a:latin typeface="Arial" panose="020B0604020202020204" pitchFamily="34" charset="0"/>
                <a:cs typeface="Arial" panose="020B0604020202020204" pitchFamily="34" charset="0"/>
              </a:rPr>
              <a:t>and events (Yin, 2003b: 12). </a:t>
            </a:r>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Case </a:t>
            </a:r>
            <a:r>
              <a:rPr lang="en-GB" sz="2800" dirty="0">
                <a:latin typeface="Arial" panose="020B0604020202020204" pitchFamily="34" charset="0"/>
                <a:cs typeface="Arial" panose="020B0604020202020204" pitchFamily="34" charset="0"/>
              </a:rPr>
              <a:t>studies are rich, empirical descriptions of particular instances of a phenomenon that are typically based on a variety of data sources (</a:t>
            </a:r>
            <a:r>
              <a:rPr lang="en-GB" sz="2800" dirty="0" err="1">
                <a:latin typeface="Arial" panose="020B0604020202020204" pitchFamily="34" charset="0"/>
                <a:cs typeface="Arial" panose="020B0604020202020204" pitchFamily="34" charset="0"/>
              </a:rPr>
              <a:t>Eisenhardt</a:t>
            </a:r>
            <a:r>
              <a:rPr lang="en-GB" sz="2800" dirty="0">
                <a:latin typeface="Arial" panose="020B0604020202020204" pitchFamily="34" charset="0"/>
                <a:cs typeface="Arial" panose="020B0604020202020204" pitchFamily="34" charset="0"/>
              </a:rPr>
              <a:t> &amp; </a:t>
            </a:r>
            <a:r>
              <a:rPr lang="en-GB" sz="2800" dirty="0" err="1">
                <a:latin typeface="Arial" panose="020B0604020202020204" pitchFamily="34" charset="0"/>
                <a:cs typeface="Arial" panose="020B0604020202020204" pitchFamily="34" charset="0"/>
              </a:rPr>
              <a:t>Graebner</a:t>
            </a:r>
            <a:r>
              <a:rPr lang="en-GB" sz="2800" dirty="0">
                <a:latin typeface="Arial" panose="020B0604020202020204" pitchFamily="34" charset="0"/>
                <a:cs typeface="Arial" panose="020B0604020202020204" pitchFamily="34" charset="0"/>
              </a:rPr>
              <a:t>, 2007: 25; Yin, 2003b). </a:t>
            </a:r>
          </a:p>
        </p:txBody>
      </p:sp>
      <p:sp>
        <p:nvSpPr>
          <p:cNvPr id="3" name="Rectangle 2"/>
          <p:cNvSpPr/>
          <p:nvPr/>
        </p:nvSpPr>
        <p:spPr>
          <a:xfrm>
            <a:off x="7021017" y="668560"/>
            <a:ext cx="3634328" cy="707886"/>
          </a:xfrm>
          <a:prstGeom prst="rect">
            <a:avLst/>
          </a:prstGeom>
        </p:spPr>
        <p:txBody>
          <a:bodyPr wrap="none">
            <a:spAutoFit/>
          </a:bodyPr>
          <a:lstStyle/>
          <a:p>
            <a:r>
              <a:rPr lang="en-GB" sz="4000" cap="all" dirty="0" smtClean="0">
                <a:latin typeface="+mj-lt"/>
                <a:ea typeface="+mj-ea"/>
                <a:cs typeface="+mj-cs"/>
              </a:rPr>
              <a:t>Case studies </a:t>
            </a:r>
            <a:endParaRPr lang="en-GB" sz="4000" cap="all" dirty="0">
              <a:latin typeface="+mj-lt"/>
              <a:ea typeface="+mj-ea"/>
              <a:cs typeface="+mj-cs"/>
            </a:endParaRPr>
          </a:p>
        </p:txBody>
      </p:sp>
    </p:spTree>
    <p:extLst>
      <p:ext uri="{BB962C8B-B14F-4D97-AF65-F5344CB8AC3E}">
        <p14:creationId xmlns:p14="http://schemas.microsoft.com/office/powerpoint/2010/main" val="1679799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489" y="368353"/>
            <a:ext cx="10161431" cy="5693866"/>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Case studies are empirical investigations which address the following: </a:t>
            </a:r>
          </a:p>
          <a:p>
            <a:r>
              <a:rPr lang="en-GB" sz="2800" dirty="0">
                <a:latin typeface="Arial" panose="020B0604020202020204" pitchFamily="34" charset="0"/>
                <a:cs typeface="Arial" panose="020B0604020202020204" pitchFamily="34" charset="0"/>
              </a:rPr>
              <a:t> </a:t>
            </a: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To </a:t>
            </a:r>
            <a:r>
              <a:rPr lang="en-GB" sz="2800" dirty="0">
                <a:latin typeface="Arial" panose="020B0604020202020204" pitchFamily="34" charset="0"/>
                <a:cs typeface="Arial" panose="020B0604020202020204" pitchFamily="34" charset="0"/>
              </a:rPr>
              <a:t>investigate a contemporary phenomenon within its real-life </a:t>
            </a:r>
            <a:r>
              <a:rPr lang="en-GB" sz="2800" dirty="0" smtClean="0">
                <a:latin typeface="Arial" panose="020B0604020202020204" pitchFamily="34" charset="0"/>
                <a:cs typeface="Arial" panose="020B0604020202020204" pitchFamily="34" charset="0"/>
              </a:rPr>
              <a:t>context</a:t>
            </a: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To </a:t>
            </a:r>
            <a:r>
              <a:rPr lang="en-GB" sz="2800" dirty="0">
                <a:latin typeface="Arial" panose="020B0604020202020204" pitchFamily="34" charset="0"/>
                <a:cs typeface="Arial" panose="020B0604020202020204" pitchFamily="34" charset="0"/>
              </a:rPr>
              <a:t>cope with the technically distinctive situation in which there will be many more </a:t>
            </a:r>
            <a:r>
              <a:rPr lang="en-GB" sz="2800" dirty="0" smtClean="0">
                <a:latin typeface="Arial" panose="020B0604020202020204" pitchFamily="34" charset="0"/>
                <a:cs typeface="Arial" panose="020B0604020202020204" pitchFamily="34" charset="0"/>
              </a:rPr>
              <a:t>variables </a:t>
            </a:r>
            <a:r>
              <a:rPr lang="en-GB" sz="2800" dirty="0">
                <a:latin typeface="Arial" panose="020B0604020202020204" pitchFamily="34" charset="0"/>
                <a:cs typeface="Arial" panose="020B0604020202020204" pitchFamily="34" charset="0"/>
              </a:rPr>
              <a:t>of interest than data </a:t>
            </a:r>
            <a:r>
              <a:rPr lang="en-GB" sz="2800" dirty="0" smtClean="0">
                <a:latin typeface="Arial" panose="020B0604020202020204" pitchFamily="34" charset="0"/>
                <a:cs typeface="Arial" panose="020B0604020202020204" pitchFamily="34" charset="0"/>
              </a:rPr>
              <a:t>points</a:t>
            </a: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Relies </a:t>
            </a:r>
            <a:r>
              <a:rPr lang="en-GB" sz="2800" dirty="0">
                <a:latin typeface="Arial" panose="020B0604020202020204" pitchFamily="34" charset="0"/>
                <a:cs typeface="Arial" panose="020B0604020202020204" pitchFamily="34" charset="0"/>
              </a:rPr>
              <a:t>on multiple sources of evidence, with data needing to converge in a triangulating </a:t>
            </a:r>
            <a:r>
              <a:rPr lang="en-GB" sz="2800" dirty="0" smtClean="0">
                <a:latin typeface="Arial" panose="020B0604020202020204" pitchFamily="34" charset="0"/>
                <a:cs typeface="Arial" panose="020B0604020202020204" pitchFamily="34" charset="0"/>
              </a:rPr>
              <a:t>fashion </a:t>
            </a: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Benefits </a:t>
            </a:r>
            <a:r>
              <a:rPr lang="en-GB" sz="2800" dirty="0">
                <a:latin typeface="Arial" panose="020B0604020202020204" pitchFamily="34" charset="0"/>
                <a:cs typeface="Arial" panose="020B0604020202020204" pitchFamily="34" charset="0"/>
              </a:rPr>
              <a:t>from the prior development of theoretical propositions to guide data </a:t>
            </a:r>
            <a:r>
              <a:rPr lang="en-GB" sz="2800" dirty="0" smtClean="0">
                <a:latin typeface="Arial" panose="020B0604020202020204" pitchFamily="34" charset="0"/>
                <a:cs typeface="Arial" panose="020B0604020202020204" pitchFamily="34" charset="0"/>
              </a:rPr>
              <a:t>collection </a:t>
            </a:r>
            <a:r>
              <a:rPr lang="en-GB" sz="2800" dirty="0">
                <a:latin typeface="Arial" panose="020B0604020202020204" pitchFamily="34" charset="0"/>
                <a:cs typeface="Arial" panose="020B0604020202020204" pitchFamily="34" charset="0"/>
              </a:rPr>
              <a:t>and analysis (Yin, 2003b: 13-14). </a:t>
            </a:r>
          </a:p>
        </p:txBody>
      </p:sp>
    </p:spTree>
    <p:extLst>
      <p:ext uri="{BB962C8B-B14F-4D97-AF65-F5344CB8AC3E}">
        <p14:creationId xmlns:p14="http://schemas.microsoft.com/office/powerpoint/2010/main" val="2267393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9852" y="1379241"/>
            <a:ext cx="10496282" cy="5262979"/>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Leonard-Barton (1990) described a case study as a history of a past and current phenomenon, drawn from multiple sources of evidence.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It </a:t>
            </a:r>
            <a:r>
              <a:rPr lang="en-GB" sz="2800" dirty="0">
                <a:latin typeface="Arial" panose="020B0604020202020204" pitchFamily="34" charset="0"/>
                <a:cs typeface="Arial" panose="020B0604020202020204" pitchFamily="34" charset="0"/>
              </a:rPr>
              <a:t>can include data from direct observations and systematic interviewing </a:t>
            </a:r>
            <a:r>
              <a:rPr lang="en-GB" sz="2800" dirty="0" smtClean="0">
                <a:latin typeface="Arial" panose="020B0604020202020204" pitchFamily="34" charset="0"/>
                <a:cs typeface="Arial" panose="020B0604020202020204" pitchFamily="34" charset="0"/>
              </a:rPr>
              <a:t>as </a:t>
            </a:r>
            <a:r>
              <a:rPr lang="en-GB" sz="2800" dirty="0">
                <a:latin typeface="Arial" panose="020B0604020202020204" pitchFamily="34" charset="0"/>
                <a:cs typeface="Arial" panose="020B0604020202020204" pitchFamily="34" charset="0"/>
              </a:rPr>
              <a:t>well as from public and private archives. </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There </a:t>
            </a:r>
            <a:r>
              <a:rPr lang="en-GB" sz="2800" dirty="0">
                <a:latin typeface="Arial" panose="020B0604020202020204" pitchFamily="34" charset="0"/>
                <a:cs typeface="Arial" panose="020B0604020202020204" pitchFamily="34" charset="0"/>
              </a:rPr>
              <a:t>are some critics </a:t>
            </a:r>
            <a:r>
              <a:rPr lang="en-GB" sz="2800" dirty="0" smtClean="0">
                <a:latin typeface="Arial" panose="020B0604020202020204" pitchFamily="34" charset="0"/>
                <a:cs typeface="Arial" panose="020B0604020202020204" pitchFamily="34" charset="0"/>
              </a:rPr>
              <a:t>who describe case </a:t>
            </a:r>
            <a:r>
              <a:rPr lang="en-GB" sz="2800" dirty="0">
                <a:latin typeface="Arial" panose="020B0604020202020204" pitchFamily="34" charset="0"/>
                <a:cs typeface="Arial" panose="020B0604020202020204" pitchFamily="34" charset="0"/>
              </a:rPr>
              <a:t>studies being subjective;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BUT</a:t>
            </a:r>
          </a:p>
          <a:p>
            <a:r>
              <a:rPr lang="en-GB" sz="2800" dirty="0" smtClean="0">
                <a:latin typeface="Arial" panose="020B0604020202020204" pitchFamily="34" charset="0"/>
                <a:cs typeface="Arial" panose="020B0604020202020204" pitchFamily="34" charset="0"/>
              </a:rPr>
              <a:t>(</a:t>
            </a:r>
            <a:r>
              <a:rPr lang="en-GB" sz="2800" dirty="0" err="1">
                <a:latin typeface="Arial" panose="020B0604020202020204" pitchFamily="34" charset="0"/>
                <a:cs typeface="Arial" panose="020B0604020202020204" pitchFamily="34" charset="0"/>
              </a:rPr>
              <a:t>Eisenhardt</a:t>
            </a:r>
            <a:r>
              <a:rPr lang="en-GB" sz="2800" dirty="0">
                <a:latin typeface="Arial" panose="020B0604020202020204" pitchFamily="34" charset="0"/>
                <a:cs typeface="Arial" panose="020B0604020202020204" pitchFamily="34" charset="0"/>
              </a:rPr>
              <a:t> et al., 2007) points out that well-done theory building from cases is surprisingly objective, because its close adherence to the data keeps researchers honest. </a:t>
            </a:r>
            <a:endParaRPr lang="en-GB" sz="28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12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3949" y="2242949"/>
            <a:ext cx="9066727" cy="2554545"/>
          </a:xfrm>
          <a:prstGeom prst="rect">
            <a:avLst/>
          </a:prstGeom>
        </p:spPr>
        <p:txBody>
          <a:bodyPr wrap="square">
            <a:spAutoFit/>
          </a:bodyPr>
          <a:lstStyle/>
          <a:p>
            <a:pPr algn="ctr"/>
            <a:r>
              <a:rPr lang="en-GB" sz="3200" dirty="0">
                <a:latin typeface="Arial" panose="020B0604020202020204" pitchFamily="34" charset="0"/>
                <a:cs typeface="Arial" panose="020B0604020202020204" pitchFamily="34" charset="0"/>
              </a:rPr>
              <a:t>Jackie “Moms” </a:t>
            </a:r>
            <a:r>
              <a:rPr lang="en-GB" sz="3200" dirty="0" err="1">
                <a:latin typeface="Arial" panose="020B0604020202020204" pitchFamily="34" charset="0"/>
                <a:cs typeface="Arial" panose="020B0604020202020204" pitchFamily="34" charset="0"/>
              </a:rPr>
              <a:t>Mabley</a:t>
            </a:r>
            <a:r>
              <a:rPr lang="en-GB" sz="3200" dirty="0">
                <a:latin typeface="Arial" panose="020B0604020202020204" pitchFamily="34" charset="0"/>
                <a:cs typeface="Arial" panose="020B0604020202020204" pitchFamily="34" charset="0"/>
              </a:rPr>
              <a:t>, </a:t>
            </a:r>
            <a:endParaRPr lang="en-GB" sz="3200" dirty="0" smtClean="0">
              <a:latin typeface="Arial" panose="020B0604020202020204" pitchFamily="34" charset="0"/>
              <a:cs typeface="Arial" panose="020B0604020202020204" pitchFamily="34" charset="0"/>
            </a:endParaRPr>
          </a:p>
          <a:p>
            <a:pPr algn="ctr"/>
            <a:r>
              <a:rPr lang="en-GB" sz="3200" dirty="0" smtClean="0">
                <a:latin typeface="Arial" panose="020B0604020202020204" pitchFamily="34" charset="0"/>
                <a:cs typeface="Arial" panose="020B0604020202020204" pitchFamily="34" charset="0"/>
              </a:rPr>
              <a:t>a </a:t>
            </a:r>
            <a:r>
              <a:rPr lang="en-GB" sz="3200" dirty="0">
                <a:latin typeface="Arial" panose="020B0604020202020204" pitchFamily="34" charset="0"/>
                <a:cs typeface="Arial" panose="020B0604020202020204" pitchFamily="34" charset="0"/>
              </a:rPr>
              <a:t>renowned American </a:t>
            </a:r>
            <a:r>
              <a:rPr lang="en-GB" sz="3200" dirty="0" smtClean="0">
                <a:latin typeface="Arial" panose="020B0604020202020204" pitchFamily="34" charset="0"/>
                <a:cs typeface="Arial" panose="020B0604020202020204" pitchFamily="34" charset="0"/>
              </a:rPr>
              <a:t>comedienne</a:t>
            </a:r>
            <a:endParaRPr lang="en-GB" sz="3200" dirty="0" smtClean="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smtClean="0">
                <a:solidFill>
                  <a:srgbClr val="FFFF00"/>
                </a:solidFill>
                <a:latin typeface="Arial" panose="020B0604020202020204" pitchFamily="34" charset="0"/>
                <a:cs typeface="Arial" panose="020B0604020202020204" pitchFamily="34" charset="0"/>
              </a:rPr>
              <a:t>“If you always do what you always did, then you’ll always get what you always got.”</a:t>
            </a:r>
            <a:endParaRPr lang="en-GB" sz="3200" b="1"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8949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Reflexivity</a:t>
            </a:r>
            <a:endParaRPr lang="en-GB" dirty="0"/>
          </a:p>
        </p:txBody>
      </p:sp>
      <p:sp>
        <p:nvSpPr>
          <p:cNvPr id="3" name="Content Placeholder 2"/>
          <p:cNvSpPr>
            <a:spLocks noGrp="1"/>
          </p:cNvSpPr>
          <p:nvPr>
            <p:ph idx="1"/>
          </p:nvPr>
        </p:nvSpPr>
        <p:spPr/>
        <p:txBody>
          <a:bodyPr>
            <a:normAutofit/>
          </a:bodyPr>
          <a:lstStyle/>
          <a:p>
            <a:r>
              <a:rPr lang="en-GB" sz="2800" dirty="0" smtClean="0">
                <a:latin typeface="Arial" panose="020B0604020202020204" pitchFamily="34" charset="0"/>
                <a:cs typeface="Arial" panose="020B0604020202020204" pitchFamily="34" charset="0"/>
              </a:rPr>
              <a:t>Reflexivity is the capacity to reflect upon one’s actions and values during the research, when producing data and writing accounts and to view the beliefs we hold in the same way that we view the beliefs of others (Seale 1998, </a:t>
            </a:r>
            <a:r>
              <a:rPr lang="en-GB" sz="2800" dirty="0" err="1" smtClean="0">
                <a:latin typeface="Arial" panose="020B0604020202020204" pitchFamily="34" charset="0"/>
                <a:cs typeface="Arial" panose="020B0604020202020204" pitchFamily="34" charset="0"/>
              </a:rPr>
              <a:t>Gouldner</a:t>
            </a:r>
            <a:r>
              <a:rPr lang="en-GB" sz="2800" dirty="0" smtClean="0">
                <a:latin typeface="Arial" panose="020B0604020202020204" pitchFamily="34" charset="0"/>
                <a:cs typeface="Arial" panose="020B0604020202020204" pitchFamily="34" charset="0"/>
              </a:rPr>
              <a:t> 1972).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275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1673" y="1788403"/>
            <a:ext cx="10419009" cy="3970318"/>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Qualitative </a:t>
            </a:r>
            <a:r>
              <a:rPr lang="en-GB" sz="2800" dirty="0">
                <a:latin typeface="Arial" panose="020B0604020202020204" pitchFamily="34" charset="0"/>
                <a:cs typeface="Arial" panose="020B0604020202020204" pitchFamily="34" charset="0"/>
              </a:rPr>
              <a:t>interviewers are interested in how </a:t>
            </a:r>
            <a:r>
              <a:rPr lang="en-GB" sz="2800" dirty="0">
                <a:solidFill>
                  <a:schemeClr val="accent3"/>
                </a:solidFill>
                <a:latin typeface="Arial" panose="020B0604020202020204" pitchFamily="34" charset="0"/>
                <a:cs typeface="Arial" panose="020B0604020202020204" pitchFamily="34" charset="0"/>
              </a:rPr>
              <a:t>meanings</a:t>
            </a:r>
            <a:r>
              <a:rPr lang="en-GB" sz="2800" dirty="0">
                <a:latin typeface="Arial" panose="020B0604020202020204" pitchFamily="34" charset="0"/>
                <a:cs typeface="Arial" panose="020B0604020202020204" pitchFamily="34" charset="0"/>
              </a:rPr>
              <a:t> are produced and </a:t>
            </a:r>
            <a:r>
              <a:rPr lang="en-GB" sz="2800" dirty="0">
                <a:solidFill>
                  <a:schemeClr val="accent3"/>
                </a:solidFill>
                <a:latin typeface="Arial" panose="020B0604020202020204" pitchFamily="34" charset="0"/>
                <a:cs typeface="Arial" panose="020B0604020202020204" pitchFamily="34" charset="0"/>
              </a:rPr>
              <a:t>reproduced</a:t>
            </a:r>
            <a:r>
              <a:rPr lang="en-GB" sz="2800" dirty="0">
                <a:latin typeface="Arial" panose="020B0604020202020204" pitchFamily="34" charset="0"/>
                <a:cs typeface="Arial" panose="020B0604020202020204" pitchFamily="34" charset="0"/>
              </a:rPr>
              <a:t> within particular social, cultural and relational contexts. </a:t>
            </a:r>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interview itself </a:t>
            </a:r>
            <a:r>
              <a:rPr lang="en-GB" sz="2800" dirty="0" smtClean="0">
                <a:latin typeface="Arial" panose="020B0604020202020204" pitchFamily="34" charset="0"/>
                <a:cs typeface="Arial" panose="020B0604020202020204" pitchFamily="34" charset="0"/>
              </a:rPr>
              <a:t>is </a:t>
            </a:r>
            <a:r>
              <a:rPr lang="en-GB" sz="2800" dirty="0">
                <a:latin typeface="Arial" panose="020B0604020202020204" pitchFamily="34" charset="0"/>
                <a:cs typeface="Arial" panose="020B0604020202020204" pitchFamily="34" charset="0"/>
              </a:rPr>
              <a:t>one such context of interactive meaning-making. Therefore, </a:t>
            </a:r>
            <a:r>
              <a:rPr lang="en-GB" sz="2800" dirty="0">
                <a:solidFill>
                  <a:schemeClr val="accent3"/>
                </a:solidFill>
                <a:latin typeface="Arial" panose="020B0604020202020204" pitchFamily="34" charset="0"/>
                <a:cs typeface="Arial" panose="020B0604020202020204" pitchFamily="34" charset="0"/>
              </a:rPr>
              <a:t>interpreting qualitative data requires reflection on the entire research context</a:t>
            </a:r>
            <a:r>
              <a:rPr lang="en-GB" sz="2800" dirty="0">
                <a:latin typeface="Arial" panose="020B0604020202020204" pitchFamily="34" charset="0"/>
                <a:cs typeface="Arial" panose="020B0604020202020204" pitchFamily="34" charset="0"/>
              </a:rPr>
              <a:t>. Reflexivity involves making the research process itself a focus of inquiry, laying open pre-conceptions and becoming aware of situational dynamics in which the interviewer and respondent are jointly involved in knowledge production.</a:t>
            </a:r>
          </a:p>
        </p:txBody>
      </p:sp>
      <p:sp>
        <p:nvSpPr>
          <p:cNvPr id="3" name="Rectangle 2"/>
          <p:cNvSpPr/>
          <p:nvPr/>
        </p:nvSpPr>
        <p:spPr>
          <a:xfrm>
            <a:off x="4469745" y="690047"/>
            <a:ext cx="4902304" cy="707886"/>
          </a:xfrm>
          <a:prstGeom prst="rect">
            <a:avLst/>
          </a:prstGeom>
        </p:spPr>
        <p:txBody>
          <a:bodyPr wrap="none">
            <a:spAutoFit/>
          </a:bodyPr>
          <a:lstStyle/>
          <a:p>
            <a:r>
              <a:rPr lang="en-GB" sz="4000" cap="all" dirty="0">
                <a:latin typeface="+mj-lt"/>
                <a:ea typeface="+mj-ea"/>
                <a:cs typeface="+mj-cs"/>
              </a:rPr>
              <a:t>Why be Reflexive?</a:t>
            </a:r>
          </a:p>
        </p:txBody>
      </p:sp>
      <p:sp>
        <p:nvSpPr>
          <p:cNvPr id="4" name="Rectangle 3"/>
          <p:cNvSpPr/>
          <p:nvPr/>
        </p:nvSpPr>
        <p:spPr>
          <a:xfrm>
            <a:off x="6081497" y="6488668"/>
            <a:ext cx="6581104" cy="369332"/>
          </a:xfrm>
          <a:prstGeom prst="rect">
            <a:avLst/>
          </a:prstGeom>
        </p:spPr>
        <p:txBody>
          <a:bodyPr wrap="square">
            <a:spAutoFit/>
          </a:bodyPr>
          <a:lstStyle/>
          <a:p>
            <a:r>
              <a:rPr lang="en-GB" dirty="0"/>
              <a:t>http://www.utsc.utoronto.ca/~pchsiung/LAL/reflexivity</a:t>
            </a:r>
          </a:p>
        </p:txBody>
      </p:sp>
    </p:spTree>
    <p:extLst>
      <p:ext uri="{BB962C8B-B14F-4D97-AF65-F5344CB8AC3E}">
        <p14:creationId xmlns:p14="http://schemas.microsoft.com/office/powerpoint/2010/main" val="2956248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9782" y="536576"/>
            <a:ext cx="5851525" cy="535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Text Box 4"/>
          <p:cNvSpPr txBox="1">
            <a:spLocks noChangeArrowheads="1"/>
          </p:cNvSpPr>
          <p:nvPr/>
        </p:nvSpPr>
        <p:spPr bwMode="auto">
          <a:xfrm>
            <a:off x="399782" y="6097275"/>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spcBef>
                <a:spcPct val="50000"/>
              </a:spcBef>
              <a:buFontTx/>
              <a:buNone/>
            </a:pPr>
            <a:r>
              <a:rPr lang="en-GB" altLang="en-US" sz="1200" dirty="0"/>
              <a:t>Figure 4.2</a:t>
            </a:r>
            <a:r>
              <a:rPr lang="en-GB" altLang="en-US" sz="1800" dirty="0"/>
              <a:t>  Developing your research philosophy: a reflexive process</a:t>
            </a:r>
          </a:p>
          <a:p>
            <a:pPr>
              <a:spcBef>
                <a:spcPct val="50000"/>
              </a:spcBef>
              <a:buFontTx/>
              <a:buNone/>
            </a:pPr>
            <a:r>
              <a:rPr lang="en-GB" altLang="en-US" sz="800" i="1" dirty="0"/>
              <a:t>Source: </a:t>
            </a:r>
            <a:r>
              <a:rPr lang="en-GB" altLang="en-US" sz="800" dirty="0"/>
              <a:t>© Alexandra Bristow and Mark Saunders 2015</a:t>
            </a:r>
          </a:p>
        </p:txBody>
      </p:sp>
      <p:sp>
        <p:nvSpPr>
          <p:cNvPr id="2" name="TextBox 1"/>
          <p:cNvSpPr txBox="1"/>
          <p:nvPr/>
        </p:nvSpPr>
        <p:spPr>
          <a:xfrm>
            <a:off x="7102698" y="373487"/>
            <a:ext cx="4404575" cy="1938992"/>
          </a:xfrm>
          <a:prstGeom prst="rect">
            <a:avLst/>
          </a:prstGeom>
          <a:noFill/>
        </p:spPr>
        <p:txBody>
          <a:bodyPr wrap="square" rtlCol="0">
            <a:spAutoFit/>
          </a:bodyPr>
          <a:lstStyle/>
          <a:p>
            <a:r>
              <a:rPr lang="en-GB" sz="4000" cap="all" dirty="0">
                <a:latin typeface="+mj-lt"/>
                <a:ea typeface="+mj-ea"/>
                <a:cs typeface="+mj-cs"/>
              </a:rPr>
              <a:t>Reflecting on the research context</a:t>
            </a:r>
            <a:endParaRPr lang="en-GB" sz="4000" cap="all" dirty="0">
              <a:latin typeface="+mj-lt"/>
              <a:ea typeface="+mj-ea"/>
              <a:cs typeface="+mj-cs"/>
            </a:endParaRPr>
          </a:p>
        </p:txBody>
      </p:sp>
      <p:sp>
        <p:nvSpPr>
          <p:cNvPr id="3" name="Rectangle 2"/>
          <p:cNvSpPr/>
          <p:nvPr/>
        </p:nvSpPr>
        <p:spPr>
          <a:xfrm>
            <a:off x="7102698" y="2518541"/>
            <a:ext cx="3876541" cy="2677656"/>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Reflexive practices provide opportunity for revising questions and even re-framing the research topic as the project unfolds.</a:t>
            </a:r>
          </a:p>
        </p:txBody>
      </p:sp>
    </p:spTree>
    <p:extLst>
      <p:ext uri="{BB962C8B-B14F-4D97-AF65-F5344CB8AC3E}">
        <p14:creationId xmlns:p14="http://schemas.microsoft.com/office/powerpoint/2010/main" val="14495717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97689" y="990637"/>
            <a:ext cx="11906375" cy="5667740"/>
          </a:xfrm>
          <a:prstGeom prst="rect">
            <a:avLst/>
          </a:prstGeom>
        </p:spPr>
        <p:txBody>
          <a:bodyPr>
            <a:no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r>
              <a:rPr lang="en-GB" sz="2400" cap="none" dirty="0" smtClean="0">
                <a:latin typeface="Arial" panose="020B0604020202020204" pitchFamily="34" charset="0"/>
                <a:cs typeface="Arial" panose="020B0604020202020204" pitchFamily="34" charset="0"/>
              </a:rPr>
              <a:t>What you will become aware of -- the dual identity as a practitioner and a researcher.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You will most likely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experience </a:t>
            </a:r>
            <a:r>
              <a:rPr lang="en-GB" sz="2400" cap="none" dirty="0" smtClean="0">
                <a:latin typeface="Arial" panose="020B0604020202020204" pitchFamily="34" charset="0"/>
                <a:cs typeface="Arial" panose="020B0604020202020204" pitchFamily="34" charset="0"/>
              </a:rPr>
              <a:t>the tension between the roles of researcher and practitioner during the study.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difficulties of managing the boundary between closeness and distance in terms of the observer and participant roles adopted.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	(One of the </a:t>
            </a:r>
            <a:r>
              <a:rPr lang="en-GB" sz="2400" cap="none" dirty="0" smtClean="0">
                <a:latin typeface="Arial" panose="020B0604020202020204" pitchFamily="34" charset="0"/>
                <a:cs typeface="Arial" panose="020B0604020202020204" pitchFamily="34" charset="0"/>
              </a:rPr>
              <a:t>difficulties </a:t>
            </a:r>
            <a:r>
              <a:rPr lang="en-GB" sz="2400" cap="none" dirty="0" smtClean="0">
                <a:latin typeface="Arial" panose="020B0604020202020204" pitchFamily="34" charset="0"/>
                <a:cs typeface="Arial" panose="020B0604020202020204" pitchFamily="34" charset="0"/>
              </a:rPr>
              <a:t>is that of </a:t>
            </a:r>
            <a:r>
              <a:rPr lang="en-GB" sz="2400" cap="none" dirty="0" smtClean="0">
                <a:latin typeface="Arial" panose="020B0604020202020204" pitchFamily="34" charset="0"/>
                <a:cs typeface="Arial" panose="020B0604020202020204" pitchFamily="34" charset="0"/>
              </a:rPr>
              <a:t>maintaining ‘distance</a:t>
            </a:r>
            <a:r>
              <a:rPr lang="en-GB" sz="2400" cap="none" dirty="0" smtClean="0">
                <a:latin typeface="Arial" panose="020B0604020202020204" pitchFamily="34" charset="0"/>
                <a:cs typeface="Arial" panose="020B0604020202020204" pitchFamily="34" charset="0"/>
              </a:rPr>
              <a:t>’, for example by </a:t>
            </a:r>
            <a:r>
              <a:rPr lang="en-GB" sz="2400" cap="none" dirty="0" smtClean="0">
                <a:latin typeface="Arial" panose="020B0604020202020204" pitchFamily="34" charset="0"/>
                <a:cs typeface="Arial" panose="020B0604020202020204" pitchFamily="34" charset="0"/>
              </a:rPr>
              <a:t>	getting </a:t>
            </a:r>
            <a:r>
              <a:rPr lang="en-GB" sz="2400" cap="none" dirty="0" smtClean="0">
                <a:latin typeface="Arial" panose="020B0604020202020204" pitchFamily="34" charset="0"/>
                <a:cs typeface="Arial" panose="020B0604020202020204" pitchFamily="34" charset="0"/>
              </a:rPr>
              <a:t>up </a:t>
            </a:r>
            <a:r>
              <a:rPr lang="en-GB" sz="2400" cap="none" dirty="0" smtClean="0">
                <a:latin typeface="Arial" panose="020B0604020202020204" pitchFamily="34" charset="0"/>
                <a:cs typeface="Arial" panose="020B0604020202020204" pitchFamily="34" charset="0"/>
              </a:rPr>
              <a:t>close </a:t>
            </a:r>
            <a:r>
              <a:rPr lang="en-GB" sz="2400" cap="none" dirty="0" smtClean="0">
                <a:latin typeface="Arial" panose="020B0604020202020204" pitchFamily="34" charset="0"/>
                <a:cs typeface="Arial" panose="020B0604020202020204" pitchFamily="34" charset="0"/>
              </a:rPr>
              <a:t>to the action one might overlook the </a:t>
            </a:r>
            <a:r>
              <a:rPr lang="en-GB" sz="2400" cap="none" dirty="0" smtClean="0">
                <a:latin typeface="Arial" panose="020B0604020202020204" pitchFamily="34" charset="0"/>
                <a:cs typeface="Arial" panose="020B0604020202020204" pitchFamily="34" charset="0"/>
              </a:rPr>
              <a:t>more interesting </a:t>
            </a:r>
            <a:r>
              <a:rPr lang="en-GB" sz="2400" cap="none" dirty="0" smtClean="0">
                <a:latin typeface="Arial" panose="020B0604020202020204" pitchFamily="34" charset="0"/>
                <a:cs typeface="Arial" panose="020B0604020202020204" pitchFamily="34" charset="0"/>
              </a:rPr>
              <a:t>aspects </a:t>
            </a:r>
            <a:r>
              <a:rPr lang="en-GB" sz="2400" cap="none" dirty="0" smtClean="0">
                <a:latin typeface="Arial" panose="020B0604020202020204" pitchFamily="34" charset="0"/>
                <a:cs typeface="Arial" panose="020B0604020202020204" pitchFamily="34" charset="0"/>
              </a:rPr>
              <a:t>	of </a:t>
            </a:r>
            <a:r>
              <a:rPr lang="en-GB" sz="2400" cap="none" dirty="0" smtClean="0">
                <a:latin typeface="Arial" panose="020B0604020202020204" pitchFamily="34" charset="0"/>
                <a:cs typeface="Arial" panose="020B0604020202020204" pitchFamily="34" charset="0"/>
              </a:rPr>
              <a:t>what is going </a:t>
            </a:r>
            <a:r>
              <a:rPr lang="en-GB" sz="2400" cap="none" dirty="0" smtClean="0">
                <a:latin typeface="Arial" panose="020B0604020202020204" pitchFamily="34" charset="0"/>
                <a:cs typeface="Arial" panose="020B0604020202020204" pitchFamily="34" charset="0"/>
              </a:rPr>
              <a:t>on </a:t>
            </a:r>
            <a:r>
              <a:rPr lang="en-GB" sz="2400" cap="none" dirty="0" smtClean="0">
                <a:latin typeface="Arial" panose="020B0604020202020204" pitchFamily="34" charset="0"/>
                <a:cs typeface="Arial" panose="020B0604020202020204" pitchFamily="34" charset="0"/>
              </a:rPr>
              <a:t>(</a:t>
            </a:r>
            <a:r>
              <a:rPr lang="en-GB" sz="2400" cap="none" dirty="0" err="1" smtClean="0">
                <a:latin typeface="Arial" panose="020B0604020202020204" pitchFamily="34" charset="0"/>
                <a:cs typeface="Arial" panose="020B0604020202020204" pitchFamily="34" charset="0"/>
              </a:rPr>
              <a:t>Gubrium</a:t>
            </a:r>
            <a:r>
              <a:rPr lang="en-GB" sz="2400" cap="none" dirty="0" smtClean="0">
                <a:latin typeface="Arial" panose="020B0604020202020204" pitchFamily="34" charset="0"/>
                <a:cs typeface="Arial" panose="020B0604020202020204" pitchFamily="34" charset="0"/>
              </a:rPr>
              <a:t> &amp; Holstein 1997)</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challenge </a:t>
            </a:r>
            <a:r>
              <a:rPr lang="en-GB" sz="2400" cap="none" dirty="0" smtClean="0">
                <a:latin typeface="Arial" panose="020B0604020202020204" pitchFamily="34" charset="0"/>
                <a:cs typeface="Arial" panose="020B0604020202020204" pitchFamily="34" charset="0"/>
              </a:rPr>
              <a:t>for the researcher with a dual identity </a:t>
            </a:r>
            <a:r>
              <a:rPr lang="en-GB" sz="2400" cap="none" dirty="0" smtClean="0">
                <a:latin typeface="Arial" panose="020B0604020202020204" pitchFamily="34" charset="0"/>
                <a:cs typeface="Arial" panose="020B0604020202020204" pitchFamily="34" charset="0"/>
              </a:rPr>
              <a:t>is how </a:t>
            </a:r>
            <a:r>
              <a:rPr lang="en-GB" sz="2400" cap="none" dirty="0" smtClean="0">
                <a:latin typeface="Arial" panose="020B0604020202020204" pitchFamily="34" charset="0"/>
                <a:cs typeface="Arial" panose="020B0604020202020204" pitchFamily="34" charset="0"/>
              </a:rPr>
              <a:t>methods of </a:t>
            </a:r>
            <a:r>
              <a:rPr lang="en-GB" sz="2400" cap="none" dirty="0" smtClean="0">
                <a:latin typeface="Arial" panose="020B0604020202020204" pitchFamily="34" charset="0"/>
                <a:cs typeface="Arial" panose="020B0604020202020204" pitchFamily="34" charset="0"/>
              </a:rPr>
              <a:t>reflection enhance </a:t>
            </a:r>
            <a:r>
              <a:rPr lang="en-GB" sz="2400" cap="none" dirty="0" smtClean="0">
                <a:latin typeface="Arial" panose="020B0604020202020204" pitchFamily="34" charset="0"/>
                <a:cs typeface="Arial" panose="020B0604020202020204" pitchFamily="34" charset="0"/>
              </a:rPr>
              <a:t>the credibility of such a study.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	document </a:t>
            </a:r>
            <a:r>
              <a:rPr lang="en-GB" sz="2400" cap="none" dirty="0" smtClean="0">
                <a:latin typeface="Arial" panose="020B0604020202020204" pitchFamily="34" charset="0"/>
                <a:cs typeface="Arial" panose="020B0604020202020204" pitchFamily="34" charset="0"/>
              </a:rPr>
              <a:t>the lived experience of the study undertaken; </a:t>
            </a:r>
            <a:r>
              <a:rPr lang="en-GB" sz="2400" cap="none" dirty="0" smtClean="0">
                <a:latin typeface="Arial" panose="020B0604020202020204" pitchFamily="34" charset="0"/>
                <a:cs typeface="Arial" panose="020B0604020202020204" pitchFamily="34" charset="0"/>
              </a:rPr>
              <a:t> your </a:t>
            </a:r>
            <a:r>
              <a:rPr lang="en-GB" sz="2400" cap="none" dirty="0" smtClean="0">
                <a:latin typeface="Arial" panose="020B0604020202020204" pitchFamily="34" charset="0"/>
                <a:cs typeface="Arial" panose="020B0604020202020204" pitchFamily="34" charset="0"/>
              </a:rPr>
              <a:t>thoughts and </a:t>
            </a:r>
            <a:r>
              <a:rPr lang="en-GB" sz="2400" cap="none" dirty="0" smtClean="0">
                <a:latin typeface="Arial" panose="020B0604020202020204" pitchFamily="34" charset="0"/>
                <a:cs typeface="Arial" panose="020B0604020202020204" pitchFamily="34" charset="0"/>
              </a:rPr>
              <a:t>	feelings </a:t>
            </a:r>
            <a:r>
              <a:rPr lang="en-GB" sz="2400" cap="none" dirty="0" smtClean="0">
                <a:latin typeface="Arial" panose="020B0604020202020204" pitchFamily="34" charset="0"/>
                <a:cs typeface="Arial" panose="020B0604020202020204" pitchFamily="34" charset="0"/>
              </a:rPr>
              <a:t>when the insider and outsider identities collide; (</a:t>
            </a:r>
            <a:r>
              <a:rPr lang="en-GB" sz="2400" cap="none" dirty="0" smtClean="0">
                <a:latin typeface="Arial" panose="020B0604020202020204" pitchFamily="34" charset="0"/>
                <a:cs typeface="Arial" panose="020B0604020202020204" pitchFamily="34" charset="0"/>
              </a:rPr>
              <a:t>identity crisis </a:t>
            </a:r>
            <a:r>
              <a:rPr lang="en-GB" sz="2400" cap="none" dirty="0" smtClean="0">
                <a:latin typeface="Arial" panose="020B0604020202020204" pitchFamily="34" charset="0"/>
                <a:cs typeface="Arial" panose="020B0604020202020204" pitchFamily="34" charset="0"/>
              </a:rPr>
              <a:t>that </a:t>
            </a:r>
            <a:r>
              <a:rPr lang="en-GB" sz="2400" cap="none" dirty="0" smtClean="0">
                <a:latin typeface="Arial" panose="020B0604020202020204" pitchFamily="34" charset="0"/>
                <a:cs typeface="Arial" panose="020B0604020202020204" pitchFamily="34" charset="0"/>
              </a:rPr>
              <a:t>	results </a:t>
            </a:r>
            <a:r>
              <a:rPr lang="en-GB" sz="2400" cap="none" dirty="0" smtClean="0">
                <a:latin typeface="Arial" panose="020B0604020202020204" pitchFamily="34" charset="0"/>
                <a:cs typeface="Arial" panose="020B0604020202020204" pitchFamily="34" charset="0"/>
              </a:rPr>
              <a:t>needs to be resolved)</a:t>
            </a:r>
            <a:endParaRPr lang="en-GB" sz="2400" cap="none" dirty="0">
              <a:latin typeface="Arial" panose="020B0604020202020204" pitchFamily="34" charset="0"/>
              <a:cs typeface="Arial" panose="020B0604020202020204" pitchFamily="34" charset="0"/>
            </a:endParaRPr>
          </a:p>
        </p:txBody>
      </p:sp>
      <p:sp>
        <p:nvSpPr>
          <p:cNvPr id="3" name="Rectangle 2"/>
          <p:cNvSpPr/>
          <p:nvPr/>
        </p:nvSpPr>
        <p:spPr>
          <a:xfrm>
            <a:off x="3510867" y="282751"/>
            <a:ext cx="8786380" cy="707886"/>
          </a:xfrm>
          <a:prstGeom prst="rect">
            <a:avLst/>
          </a:prstGeom>
        </p:spPr>
        <p:txBody>
          <a:bodyPr wrap="none">
            <a:spAutoFit/>
          </a:bodyPr>
          <a:lstStyle/>
          <a:p>
            <a:r>
              <a:rPr lang="en-GB" sz="4000" cap="all" dirty="0">
                <a:latin typeface="+mj-lt"/>
                <a:ea typeface="+mj-ea"/>
                <a:cs typeface="+mj-cs"/>
              </a:rPr>
              <a:t>Practitioner and a Researcher</a:t>
            </a:r>
            <a:endParaRPr lang="en-GB" sz="4000" cap="all" dirty="0">
              <a:latin typeface="+mj-lt"/>
              <a:ea typeface="+mj-ea"/>
              <a:cs typeface="+mj-cs"/>
            </a:endParaRPr>
          </a:p>
        </p:txBody>
      </p:sp>
    </p:spTree>
    <p:extLst>
      <p:ext uri="{BB962C8B-B14F-4D97-AF65-F5344CB8AC3E}">
        <p14:creationId xmlns:p14="http://schemas.microsoft.com/office/powerpoint/2010/main" val="2699310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3487" y="1997839"/>
            <a:ext cx="10586434" cy="3785652"/>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Researchers </a:t>
            </a:r>
            <a:r>
              <a:rPr lang="en-GB" sz="2800" dirty="0">
                <a:latin typeface="Arial" panose="020B0604020202020204" pitchFamily="34" charset="0"/>
                <a:cs typeface="Arial" panose="020B0604020202020204" pitchFamily="34" charset="0"/>
              </a:rPr>
              <a:t>who, rather than avoid subjectivity, make it a </a:t>
            </a:r>
            <a:r>
              <a:rPr lang="en-GB" sz="2800" i="1" dirty="0">
                <a:latin typeface="Arial" panose="020B0604020202020204" pitchFamily="34" charset="0"/>
                <a:cs typeface="Arial" panose="020B0604020202020204" pitchFamily="34" charset="0"/>
              </a:rPr>
              <a:t>central part </a:t>
            </a:r>
            <a:r>
              <a:rPr lang="en-GB" sz="2800" dirty="0">
                <a:latin typeface="Arial" panose="020B0604020202020204" pitchFamily="34" charset="0"/>
                <a:cs typeface="Arial" panose="020B0604020202020204" pitchFamily="34" charset="0"/>
              </a:rPr>
              <a:t>of their analysis. </a:t>
            </a:r>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	engage </a:t>
            </a:r>
            <a:r>
              <a:rPr lang="en-GB" sz="2800" dirty="0">
                <a:latin typeface="Arial" panose="020B0604020202020204" pitchFamily="34" charset="0"/>
                <a:cs typeface="Arial" panose="020B0604020202020204" pitchFamily="34" charset="0"/>
              </a:rPr>
              <a:t>in "</a:t>
            </a:r>
            <a:r>
              <a:rPr lang="en-GB" sz="2800" i="1" dirty="0">
                <a:solidFill>
                  <a:schemeClr val="accent3"/>
                </a:solidFill>
                <a:latin typeface="Arial" panose="020B0604020202020204" pitchFamily="34" charset="0"/>
                <a:cs typeface="Arial" panose="020B0604020202020204" pitchFamily="34" charset="0"/>
              </a:rPr>
              <a:t>reflexivity</a:t>
            </a:r>
            <a:r>
              <a:rPr lang="en-GB" sz="2800" dirty="0">
                <a:latin typeface="Arial" panose="020B0604020202020204" pitchFamily="34" charset="0"/>
                <a:cs typeface="Arial" panose="020B0604020202020204" pitchFamily="34" charset="0"/>
              </a:rPr>
              <a:t>," the process of reflecting on one's </a:t>
            </a:r>
            <a:r>
              <a:rPr lang="en-GB" sz="2800" dirty="0" smtClean="0">
                <a:latin typeface="Arial" panose="020B0604020202020204" pitchFamily="34" charset="0"/>
                <a:cs typeface="Arial" panose="020B0604020202020204" pitchFamily="34" charset="0"/>
              </a:rPr>
              <a:t>	own </a:t>
            </a:r>
            <a:r>
              <a:rPr lang="en-GB" sz="2800" dirty="0">
                <a:latin typeface="Arial" panose="020B0604020202020204" pitchFamily="34" charset="0"/>
                <a:cs typeface="Arial" panose="020B0604020202020204" pitchFamily="34" charset="0"/>
              </a:rPr>
              <a:t>subjectivity and how it might be shaping each aspect of </a:t>
            </a:r>
            <a:r>
              <a:rPr lang="en-GB" sz="2800" dirty="0" smtClean="0">
                <a:latin typeface="Arial" panose="020B0604020202020204" pitchFamily="34" charset="0"/>
                <a:cs typeface="Arial" panose="020B0604020202020204" pitchFamily="34" charset="0"/>
              </a:rPr>
              <a:t>	the </a:t>
            </a:r>
            <a:r>
              <a:rPr lang="en-GB" sz="2800" dirty="0">
                <a:latin typeface="Arial" panose="020B0604020202020204" pitchFamily="34" charset="0"/>
                <a:cs typeface="Arial" panose="020B0604020202020204" pitchFamily="34" charset="0"/>
              </a:rPr>
              <a:t>research.</a:t>
            </a:r>
            <a:r>
              <a:rPr lang="en-GB" dirty="0"/>
              <a:t/>
            </a:r>
            <a:br>
              <a:rPr lang="en-GB" dirty="0"/>
            </a:br>
            <a:r>
              <a:rPr lang="en-GB" dirty="0"/>
              <a:t/>
            </a:r>
            <a:br>
              <a:rPr lang="en-GB" dirty="0"/>
            </a:br>
            <a:r>
              <a:rPr lang="en-GB" dirty="0"/>
              <a:t/>
            </a:r>
            <a:br>
              <a:rPr lang="en-GB" dirty="0"/>
            </a:br>
            <a:r>
              <a:rPr lang="en-GB" dirty="0"/>
              <a:t/>
            </a:r>
            <a:br>
              <a:rPr lang="en-GB" dirty="0"/>
            </a:br>
            <a:endParaRPr lang="en-GB" dirty="0"/>
          </a:p>
        </p:txBody>
      </p:sp>
      <p:sp>
        <p:nvSpPr>
          <p:cNvPr id="3" name="Rectangle 2"/>
          <p:cNvSpPr/>
          <p:nvPr/>
        </p:nvSpPr>
        <p:spPr>
          <a:xfrm>
            <a:off x="6572750" y="488255"/>
            <a:ext cx="3340979" cy="707886"/>
          </a:xfrm>
          <a:prstGeom prst="rect">
            <a:avLst/>
          </a:prstGeom>
        </p:spPr>
        <p:txBody>
          <a:bodyPr wrap="none">
            <a:spAutoFit/>
          </a:bodyPr>
          <a:lstStyle/>
          <a:p>
            <a:r>
              <a:rPr lang="en-GB" sz="4000" cap="all" dirty="0">
                <a:latin typeface="+mj-lt"/>
                <a:ea typeface="+mj-ea"/>
                <a:cs typeface="+mj-cs"/>
              </a:rPr>
              <a:t>subjectivity</a:t>
            </a:r>
          </a:p>
        </p:txBody>
      </p:sp>
    </p:spTree>
    <p:extLst>
      <p:ext uri="{BB962C8B-B14F-4D97-AF65-F5344CB8AC3E}">
        <p14:creationId xmlns:p14="http://schemas.microsoft.com/office/powerpoint/2010/main" val="3917646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9092" y="1196141"/>
            <a:ext cx="11882908" cy="5693866"/>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Maxwell (2005) suggests that qualitative research questions tend to fall into three categories: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questions </a:t>
            </a:r>
            <a:r>
              <a:rPr lang="en-GB" sz="2800" dirty="0">
                <a:latin typeface="Arial" panose="020B0604020202020204" pitchFamily="34" charset="0"/>
                <a:cs typeface="Arial" panose="020B0604020202020204" pitchFamily="34" charset="0"/>
              </a:rPr>
              <a:t>about meaning, or how people make sense of the world;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questions </a:t>
            </a:r>
            <a:r>
              <a:rPr lang="en-GB" sz="2800" dirty="0">
                <a:latin typeface="Arial" panose="020B0604020202020204" pitchFamily="34" charset="0"/>
                <a:cs typeface="Arial" panose="020B0604020202020204" pitchFamily="34" charset="0"/>
              </a:rPr>
              <a:t>that illuminate context; and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questions </a:t>
            </a:r>
            <a:r>
              <a:rPr lang="en-GB" sz="2800" dirty="0">
                <a:latin typeface="Arial" panose="020B0604020202020204" pitchFamily="34" charset="0"/>
                <a:cs typeface="Arial" panose="020B0604020202020204" pitchFamily="34" charset="0"/>
              </a:rPr>
              <a:t>that investigate processes (Maxwell, 2005). </a:t>
            </a:r>
            <a:endParaRPr lang="en-GB" sz="2800" dirty="0">
              <a:latin typeface="Arial" panose="020B0604020202020204" pitchFamily="34" charset="0"/>
              <a:cs typeface="Arial" panose="020B0604020202020204" pitchFamily="34" charset="0"/>
            </a:endParaRPr>
          </a:p>
          <a:p>
            <a:pPr marL="0" lvl="1"/>
            <a:endParaRPr lang="en-GB" sz="2800" dirty="0" smtClean="0">
              <a:latin typeface="Arial" panose="020B0604020202020204" pitchFamily="34" charset="0"/>
              <a:cs typeface="Arial" panose="020B0604020202020204" pitchFamily="34" charset="0"/>
            </a:endParaRPr>
          </a:p>
          <a:p>
            <a:pPr marL="0" lvl="1"/>
            <a:r>
              <a:rPr lang="en-GB" sz="2800" dirty="0" smtClean="0">
                <a:latin typeface="Arial" panose="020B0604020202020204" pitchFamily="34" charset="0"/>
                <a:cs typeface="Arial" panose="020B0604020202020204" pitchFamily="34" charset="0"/>
              </a:rPr>
              <a:t>Marshall </a:t>
            </a:r>
            <a:r>
              <a:rPr lang="en-GB" sz="2800" dirty="0">
                <a:latin typeface="Arial" panose="020B0604020202020204" pitchFamily="34" charset="0"/>
                <a:cs typeface="Arial" panose="020B0604020202020204" pitchFamily="34" charset="0"/>
              </a:rPr>
              <a:t>&amp; </a:t>
            </a:r>
            <a:r>
              <a:rPr lang="en-GB" sz="2800" dirty="0" err="1">
                <a:latin typeface="Arial" panose="020B0604020202020204" pitchFamily="34" charset="0"/>
                <a:cs typeface="Arial" panose="020B0604020202020204" pitchFamily="34" charset="0"/>
              </a:rPr>
              <a:t>Rossman</a:t>
            </a:r>
            <a:r>
              <a:rPr lang="en-GB" sz="2800" dirty="0">
                <a:latin typeface="Arial" panose="020B0604020202020204" pitchFamily="34" charset="0"/>
                <a:cs typeface="Arial" panose="020B0604020202020204" pitchFamily="34" charset="0"/>
              </a:rPr>
              <a:t> (2006), </a:t>
            </a:r>
            <a:r>
              <a:rPr lang="en-GB" sz="2800" dirty="0" smtClean="0">
                <a:latin typeface="Arial" panose="020B0604020202020204" pitchFamily="34" charset="0"/>
                <a:cs typeface="Arial" panose="020B0604020202020204" pitchFamily="34" charset="0"/>
              </a:rPr>
              <a:t>separate </a:t>
            </a:r>
            <a:r>
              <a:rPr lang="en-GB" sz="2800" dirty="0">
                <a:latin typeface="Arial" panose="020B0604020202020204" pitchFamily="34" charset="0"/>
                <a:cs typeface="Arial" panose="020B0604020202020204" pitchFamily="34" charset="0"/>
              </a:rPr>
              <a:t>qualitative research questions into </a:t>
            </a:r>
            <a:endParaRPr lang="en-GB" sz="2800" dirty="0" smtClean="0">
              <a:latin typeface="Arial" panose="020B0604020202020204" pitchFamily="34" charset="0"/>
              <a:cs typeface="Arial" panose="020B0604020202020204" pitchFamily="34" charset="0"/>
            </a:endParaRPr>
          </a:p>
          <a:p>
            <a:pPr lvl="2"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exploratory </a:t>
            </a:r>
            <a:r>
              <a:rPr lang="en-GB" sz="2800" dirty="0">
                <a:latin typeface="Arial" panose="020B0604020202020204" pitchFamily="34" charset="0"/>
                <a:cs typeface="Arial" panose="020B0604020202020204" pitchFamily="34" charset="0"/>
              </a:rPr>
              <a:t>questions, which investigate a phenomenon that is little understood,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explanatory </a:t>
            </a:r>
            <a:r>
              <a:rPr lang="en-GB" sz="2800" dirty="0">
                <a:latin typeface="Arial" panose="020B0604020202020204" pitchFamily="34" charset="0"/>
                <a:cs typeface="Arial" panose="020B0604020202020204" pitchFamily="34" charset="0"/>
              </a:rPr>
              <a:t>questions, which explain a phenomenon, </a:t>
            </a:r>
            <a:endParaRPr lang="en-GB" sz="2800" dirty="0" smtClean="0">
              <a:latin typeface="Arial" panose="020B0604020202020204" pitchFamily="34" charset="0"/>
              <a:cs typeface="Arial" panose="020B0604020202020204" pitchFamily="34" charset="0"/>
            </a:endParaRP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descriptive </a:t>
            </a:r>
            <a:r>
              <a:rPr lang="en-GB" sz="2800" dirty="0">
                <a:latin typeface="Arial" panose="020B0604020202020204" pitchFamily="34" charset="0"/>
                <a:cs typeface="Arial" panose="020B0604020202020204" pitchFamily="34" charset="0"/>
              </a:rPr>
              <a:t>questions, which seek to describe a </a:t>
            </a:r>
            <a:r>
              <a:rPr lang="en-GB" sz="2800" dirty="0" smtClean="0">
                <a:latin typeface="Arial" panose="020B0604020202020204" pitchFamily="34" charset="0"/>
                <a:cs typeface="Arial" panose="020B0604020202020204" pitchFamily="34" charset="0"/>
              </a:rPr>
              <a:t>phenomenon,</a:t>
            </a:r>
          </a:p>
          <a:p>
            <a:pPr marL="914400" lvl="1"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emancipatory questions, </a:t>
            </a:r>
            <a:r>
              <a:rPr lang="en-GB" sz="2800" dirty="0">
                <a:latin typeface="Arial" panose="020B0604020202020204" pitchFamily="34" charset="0"/>
                <a:cs typeface="Arial" panose="020B0604020202020204" pitchFamily="34" charset="0"/>
              </a:rPr>
              <a:t>which are meant to engage in social action around a phenomenon</a:t>
            </a:r>
            <a:r>
              <a:rPr lang="en-GB" sz="2800" dirty="0" smtClean="0">
                <a:latin typeface="Arial" panose="020B0604020202020204" pitchFamily="34" charset="0"/>
                <a:cs typeface="Arial" panose="020B0604020202020204" pitchFamily="34" charset="0"/>
              </a:rPr>
              <a:t>.</a:t>
            </a:r>
            <a:endParaRPr lang="en-GB" sz="2800" dirty="0">
              <a:latin typeface="Arial" panose="020B0604020202020204" pitchFamily="34" charset="0"/>
              <a:cs typeface="Arial" panose="020B0604020202020204" pitchFamily="34" charset="0"/>
            </a:endParaRPr>
          </a:p>
        </p:txBody>
      </p:sp>
      <p:sp>
        <p:nvSpPr>
          <p:cNvPr id="3" name="Rectangle 2"/>
          <p:cNvSpPr/>
          <p:nvPr/>
        </p:nvSpPr>
        <p:spPr>
          <a:xfrm>
            <a:off x="6572750" y="488255"/>
            <a:ext cx="3340979" cy="707886"/>
          </a:xfrm>
          <a:prstGeom prst="rect">
            <a:avLst/>
          </a:prstGeom>
        </p:spPr>
        <p:txBody>
          <a:bodyPr wrap="none">
            <a:spAutoFit/>
          </a:bodyPr>
          <a:lstStyle/>
          <a:p>
            <a:r>
              <a:rPr lang="en-GB" sz="4000" cap="all" dirty="0">
                <a:latin typeface="+mj-lt"/>
                <a:ea typeface="+mj-ea"/>
                <a:cs typeface="+mj-cs"/>
              </a:rPr>
              <a:t>subjectivity</a:t>
            </a:r>
          </a:p>
        </p:txBody>
      </p:sp>
    </p:spTree>
    <p:extLst>
      <p:ext uri="{BB962C8B-B14F-4D97-AF65-F5344CB8AC3E}">
        <p14:creationId xmlns:p14="http://schemas.microsoft.com/office/powerpoint/2010/main" val="4154342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Objectivity</a:t>
            </a:r>
            <a:endParaRPr lang="en-GB" dirty="0"/>
          </a:p>
        </p:txBody>
      </p:sp>
      <p:sp>
        <p:nvSpPr>
          <p:cNvPr id="3" name="Content Placeholder 2"/>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Silverman (</a:t>
            </a:r>
            <a:r>
              <a:rPr lang="en-GB" sz="2800" dirty="0" smtClean="0">
                <a:latin typeface="Arial" panose="020B0604020202020204" pitchFamily="34" charset="0"/>
                <a:cs typeface="Arial" panose="020B0604020202020204" pitchFamily="34" charset="0"/>
              </a:rPr>
              <a:t>2001) </a:t>
            </a:r>
            <a:r>
              <a:rPr lang="en-GB" sz="2800" dirty="0">
                <a:latin typeface="Arial" panose="020B0604020202020204" pitchFamily="34" charset="0"/>
                <a:cs typeface="Arial" panose="020B0604020202020204" pitchFamily="34" charset="0"/>
              </a:rPr>
              <a:t>data which is naturally occurring exist independently of the researcher’s intervention, so to some extent this data has a degree of objectivity in that it is not ‘researcher provoked’ data. </a:t>
            </a:r>
          </a:p>
        </p:txBody>
      </p:sp>
    </p:spTree>
    <p:extLst>
      <p:ext uri="{BB962C8B-B14F-4D97-AF65-F5344CB8AC3E}">
        <p14:creationId xmlns:p14="http://schemas.microsoft.com/office/powerpoint/2010/main" val="1581571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4095" y="2258259"/>
            <a:ext cx="10985679" cy="3539430"/>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A combined approach to data collection </a:t>
            </a:r>
          </a:p>
          <a:p>
            <a:r>
              <a:rPr lang="en-GB" sz="2800" dirty="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enable a balance between closeness and distance, </a:t>
            </a:r>
            <a:r>
              <a:rPr lang="en-GB" sz="2800" dirty="0" smtClean="0">
                <a:latin typeface="Arial" panose="020B0604020202020204" pitchFamily="34" charset="0"/>
                <a:cs typeface="Arial" panose="020B0604020202020204" pitchFamily="34" charset="0"/>
              </a:rPr>
              <a:t>	incorporating a </a:t>
            </a:r>
            <a:r>
              <a:rPr lang="en-GB" sz="2800" dirty="0" smtClean="0">
                <a:latin typeface="Arial" panose="020B0604020202020204" pitchFamily="34" charset="0"/>
                <a:cs typeface="Arial" panose="020B0604020202020204" pitchFamily="34" charset="0"/>
              </a:rPr>
              <a:t>degree of subjectivity by participating and </a:t>
            </a:r>
            <a:r>
              <a:rPr lang="en-GB" sz="2800" dirty="0" smtClean="0">
                <a:latin typeface="Arial" panose="020B0604020202020204" pitchFamily="34" charset="0"/>
                <a:cs typeface="Arial" panose="020B0604020202020204" pitchFamily="34" charset="0"/>
              </a:rPr>
              <a:t>	observing </a:t>
            </a:r>
            <a:r>
              <a:rPr lang="en-GB" sz="2800" dirty="0" smtClean="0">
                <a:latin typeface="Arial" panose="020B0604020202020204" pitchFamily="34" charset="0"/>
                <a:cs typeface="Arial" panose="020B0604020202020204" pitchFamily="34" charset="0"/>
              </a:rPr>
              <a:t>in the field </a:t>
            </a:r>
            <a:r>
              <a:rPr lang="en-GB" sz="2800" dirty="0" smtClean="0">
                <a:latin typeface="Arial" panose="020B0604020202020204" pitchFamily="34" charset="0"/>
                <a:cs typeface="Arial" panose="020B0604020202020204" pitchFamily="34" charset="0"/>
              </a:rPr>
              <a:t>(</a:t>
            </a:r>
            <a:r>
              <a:rPr lang="en-GB" sz="2800" dirty="0" smtClean="0">
                <a:latin typeface="Arial" panose="020B0604020202020204" pitchFamily="34" charset="0"/>
                <a:cs typeface="Arial" panose="020B0604020202020204" pitchFamily="34" charset="0"/>
              </a:rPr>
              <a:t>making field notes), balanced by </a:t>
            </a:r>
            <a:r>
              <a:rPr lang="en-GB" sz="2800" dirty="0" smtClean="0">
                <a:latin typeface="Arial" panose="020B0604020202020204" pitchFamily="34" charset="0"/>
                <a:cs typeface="Arial" panose="020B0604020202020204" pitchFamily="34" charset="0"/>
              </a:rPr>
              <a:t>	collecting </a:t>
            </a:r>
            <a:r>
              <a:rPr lang="en-GB" sz="2800" dirty="0" smtClean="0">
                <a:latin typeface="Arial" panose="020B0604020202020204" pitchFamily="34" charset="0"/>
                <a:cs typeface="Arial" panose="020B0604020202020204" pitchFamily="34" charset="0"/>
              </a:rPr>
              <a:t>naturally </a:t>
            </a:r>
            <a:r>
              <a:rPr lang="en-GB" sz="2800" dirty="0" smtClean="0">
                <a:latin typeface="Arial" panose="020B0604020202020204" pitchFamily="34" charset="0"/>
                <a:cs typeface="Arial" panose="020B0604020202020204" pitchFamily="34" charset="0"/>
              </a:rPr>
              <a:t>occurring data </a:t>
            </a:r>
            <a:r>
              <a:rPr lang="en-GB" sz="2800" dirty="0" smtClean="0">
                <a:latin typeface="Arial" panose="020B0604020202020204" pitchFamily="34" charset="0"/>
                <a:cs typeface="Arial" panose="020B0604020202020204" pitchFamily="34" charset="0"/>
              </a:rPr>
              <a:t>that may be audio recorded.  </a:t>
            </a:r>
          </a:p>
          <a:p>
            <a:r>
              <a:rPr lang="en-GB" sz="2800" dirty="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A combined approach may shed light on the tacit and implicit </a:t>
            </a:r>
            <a:r>
              <a:rPr lang="en-GB" sz="2800" dirty="0" smtClean="0">
                <a:latin typeface="Arial" panose="020B0604020202020204" pitchFamily="34" charset="0"/>
                <a:cs typeface="Arial" panose="020B0604020202020204" pitchFamily="34" charset="0"/>
              </a:rPr>
              <a:t>	that may </a:t>
            </a:r>
            <a:r>
              <a:rPr lang="en-GB" sz="2800" dirty="0" smtClean="0">
                <a:latin typeface="Arial" panose="020B0604020202020204" pitchFamily="34" charset="0"/>
                <a:cs typeface="Arial" panose="020B0604020202020204" pitchFamily="34" charset="0"/>
              </a:rPr>
              <a:t>not be easily shared as they are taken-for granted (</a:t>
            </a:r>
            <a:r>
              <a:rPr lang="en-GB" sz="2800" dirty="0" err="1" smtClean="0">
                <a:latin typeface="Arial" panose="020B0604020202020204" pitchFamily="34" charset="0"/>
                <a:cs typeface="Arial" panose="020B0604020202020204" pitchFamily="34" charset="0"/>
              </a:rPr>
              <a:t>Charmaz</a:t>
            </a:r>
            <a:r>
              <a:rPr lang="en-GB" sz="2800" dirty="0" smtClean="0">
                <a:latin typeface="Arial" panose="020B0604020202020204" pitchFamily="34" charset="0"/>
                <a:cs typeface="Arial" panose="020B0604020202020204" pitchFamily="34" charset="0"/>
              </a:rPr>
              <a:t> 	2004).</a:t>
            </a:r>
            <a:endParaRPr lang="en-GB" sz="2800" dirty="0">
              <a:latin typeface="Arial" panose="020B0604020202020204" pitchFamily="34" charset="0"/>
              <a:cs typeface="Arial" panose="020B0604020202020204" pitchFamily="34" charset="0"/>
            </a:endParaRPr>
          </a:p>
        </p:txBody>
      </p:sp>
      <p:sp>
        <p:nvSpPr>
          <p:cNvPr id="4" name="Rectangle 3"/>
          <p:cNvSpPr/>
          <p:nvPr/>
        </p:nvSpPr>
        <p:spPr>
          <a:xfrm>
            <a:off x="5449614" y="506765"/>
            <a:ext cx="6141425" cy="707886"/>
          </a:xfrm>
          <a:prstGeom prst="rect">
            <a:avLst/>
          </a:prstGeom>
        </p:spPr>
        <p:txBody>
          <a:bodyPr wrap="none">
            <a:spAutoFit/>
          </a:bodyPr>
          <a:lstStyle/>
          <a:p>
            <a:r>
              <a:rPr lang="en-GB" sz="4000" cap="all" dirty="0" smtClean="0">
                <a:latin typeface="+mj-lt"/>
                <a:ea typeface="+mj-ea"/>
                <a:cs typeface="+mj-cs"/>
              </a:rPr>
              <a:t>Combined approach </a:t>
            </a:r>
            <a:endParaRPr lang="en-GB" sz="4000" cap="all" dirty="0">
              <a:latin typeface="+mj-lt"/>
              <a:ea typeface="+mj-ea"/>
              <a:cs typeface="+mj-cs"/>
            </a:endParaRPr>
          </a:p>
        </p:txBody>
      </p:sp>
    </p:spTree>
    <p:extLst>
      <p:ext uri="{BB962C8B-B14F-4D97-AF65-F5344CB8AC3E}">
        <p14:creationId xmlns:p14="http://schemas.microsoft.com/office/powerpoint/2010/main" val="4243294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99920" y="1849120"/>
            <a:ext cx="7985760" cy="4401205"/>
          </a:xfrm>
          <a:prstGeom prst="rect">
            <a:avLst/>
          </a:prstGeom>
          <a:noFill/>
        </p:spPr>
        <p:txBody>
          <a:bodyPr wrap="square" rtlCol="0">
            <a:spAutoFit/>
          </a:bodyPr>
          <a:lstStyle/>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Coffey &amp; Atkinson (1996) say that one cannot control how others perceive your </a:t>
            </a:r>
            <a:r>
              <a:rPr lang="en-GB" sz="2800" dirty="0" smtClean="0">
                <a:latin typeface="Arial" panose="020B0604020202020204" pitchFamily="34" charset="0"/>
                <a:cs typeface="Arial" panose="020B0604020202020204" pitchFamily="34" charset="0"/>
              </a:rPr>
              <a:t>participation as a researcher.</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Confidence</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Gaining trust</a:t>
            </a:r>
          </a:p>
          <a:p>
            <a:r>
              <a:rPr lang="en-GB" sz="2800" dirty="0">
                <a:latin typeface="Arial" panose="020B0604020202020204" pitchFamily="34" charset="0"/>
                <a:cs typeface="Arial" panose="020B0604020202020204" pitchFamily="34" charset="0"/>
              </a:rPr>
              <a:t>Seen as the expert vs the critic</a:t>
            </a:r>
          </a:p>
          <a:p>
            <a:r>
              <a:rPr lang="en-GB" sz="2800" dirty="0">
                <a:latin typeface="Arial" panose="020B0604020202020204" pitchFamily="34" charset="0"/>
                <a:cs typeface="Arial" panose="020B0604020202020204" pitchFamily="34" charset="0"/>
              </a:rPr>
              <a:t>Feel comfortable</a:t>
            </a:r>
          </a:p>
          <a:p>
            <a:endParaRPr lang="en-GB" sz="2800" dirty="0">
              <a:latin typeface="Arial" panose="020B0604020202020204" pitchFamily="34" charset="0"/>
              <a:cs typeface="Arial" panose="020B0604020202020204" pitchFamily="34" charset="0"/>
            </a:endParaRPr>
          </a:p>
        </p:txBody>
      </p:sp>
      <p:sp>
        <p:nvSpPr>
          <p:cNvPr id="4" name="TextBox 3"/>
          <p:cNvSpPr txBox="1"/>
          <p:nvPr/>
        </p:nvSpPr>
        <p:spPr>
          <a:xfrm>
            <a:off x="5334000" y="619760"/>
            <a:ext cx="4551680" cy="707886"/>
          </a:xfrm>
          <a:prstGeom prst="rect">
            <a:avLst/>
          </a:prstGeom>
          <a:noFill/>
        </p:spPr>
        <p:txBody>
          <a:bodyPr wrap="square" rtlCol="0">
            <a:spAutoFit/>
          </a:bodyPr>
          <a:lstStyle/>
          <a:p>
            <a:r>
              <a:rPr lang="en-GB" sz="4000" cap="all" dirty="0">
                <a:latin typeface="+mj-lt"/>
                <a:ea typeface="+mj-ea"/>
                <a:cs typeface="+mj-cs"/>
              </a:rPr>
              <a:t>Concerns</a:t>
            </a:r>
          </a:p>
        </p:txBody>
      </p:sp>
    </p:spTree>
    <p:extLst>
      <p:ext uri="{BB962C8B-B14F-4D97-AF65-F5344CB8AC3E}">
        <p14:creationId xmlns:p14="http://schemas.microsoft.com/office/powerpoint/2010/main" val="4262337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9547" y="1564243"/>
            <a:ext cx="10990569" cy="5293757"/>
          </a:xfrm>
          <a:prstGeom prst="rect">
            <a:avLst/>
          </a:prstGeom>
        </p:spPr>
        <p:txBody>
          <a:bodyPr wrap="square">
            <a:spAutoFit/>
          </a:bodyPr>
          <a:lstStyle/>
          <a:p>
            <a:r>
              <a:rPr lang="en-GB" sz="2600" dirty="0">
                <a:latin typeface="Arial" panose="020B0604020202020204" pitchFamily="34" charset="0"/>
                <a:cs typeface="Arial" panose="020B0604020202020204" pitchFamily="34" charset="0"/>
              </a:rPr>
              <a:t>I</a:t>
            </a:r>
            <a:r>
              <a:rPr lang="en-GB" sz="2600" dirty="0" smtClean="0">
                <a:latin typeface="Arial" panose="020B0604020202020204" pitchFamily="34" charset="0"/>
                <a:cs typeface="Arial" panose="020B0604020202020204" pitchFamily="34" charset="0"/>
              </a:rPr>
              <a:t>mpression management could be an outward demeanour of being friendly, to watch and listen, greet people, and to use good eye contact. </a:t>
            </a:r>
          </a:p>
          <a:p>
            <a:endParaRPr lang="en-GB" sz="2600" dirty="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Initially not to ask too many questions, as this in itself might be perceived as threatening to some people. </a:t>
            </a:r>
          </a:p>
          <a:p>
            <a:endParaRPr lang="en-GB" sz="2600" dirty="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This style of research management could shape the data and mean that one could avoid asking too many questions unless invited to do so. </a:t>
            </a:r>
          </a:p>
          <a:p>
            <a:endParaRPr lang="en-GB" sz="2600" dirty="0">
              <a:latin typeface="Arial" panose="020B0604020202020204" pitchFamily="34" charset="0"/>
              <a:cs typeface="Arial" panose="020B0604020202020204" pitchFamily="34" charset="0"/>
            </a:endParaRPr>
          </a:p>
          <a:p>
            <a:r>
              <a:rPr lang="en-GB" sz="2600" dirty="0" smtClean="0">
                <a:latin typeface="Arial" panose="020B0604020202020204" pitchFamily="34" charset="0"/>
                <a:cs typeface="Arial" panose="020B0604020202020204" pitchFamily="34" charset="0"/>
              </a:rPr>
              <a:t>In this case one would expect to work at the non-verbal behaviour and attempt to look engaged, animated, alert and interested in everything that was going on. This would enable one to have a degree of acceptability in such a setting. </a:t>
            </a:r>
            <a:endParaRPr lang="en-GB" sz="2600" dirty="0">
              <a:latin typeface="Arial" panose="020B0604020202020204" pitchFamily="34" charset="0"/>
              <a:cs typeface="Arial" panose="020B0604020202020204" pitchFamily="34" charset="0"/>
            </a:endParaRPr>
          </a:p>
        </p:txBody>
      </p:sp>
      <p:sp>
        <p:nvSpPr>
          <p:cNvPr id="3" name="Rectangle 2"/>
          <p:cNvSpPr/>
          <p:nvPr/>
        </p:nvSpPr>
        <p:spPr>
          <a:xfrm>
            <a:off x="4601746" y="582158"/>
            <a:ext cx="7075976" cy="707886"/>
          </a:xfrm>
          <a:prstGeom prst="rect">
            <a:avLst/>
          </a:prstGeom>
        </p:spPr>
        <p:txBody>
          <a:bodyPr wrap="none">
            <a:spAutoFit/>
          </a:bodyPr>
          <a:lstStyle/>
          <a:p>
            <a:r>
              <a:rPr lang="en-GB" sz="4000" cap="all" dirty="0">
                <a:latin typeface="+mj-lt"/>
                <a:ea typeface="+mj-ea"/>
                <a:cs typeface="+mj-cs"/>
              </a:rPr>
              <a:t>impression management </a:t>
            </a:r>
          </a:p>
        </p:txBody>
      </p:sp>
    </p:spTree>
    <p:extLst>
      <p:ext uri="{BB962C8B-B14F-4D97-AF65-F5344CB8AC3E}">
        <p14:creationId xmlns:p14="http://schemas.microsoft.com/office/powerpoint/2010/main" val="10550660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6121" y="2355464"/>
            <a:ext cx="9086127" cy="2677656"/>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One of the most tiring aspects of being an ethnographer is finding a balance between the different roles one has to play. Being constantly alert to how one is being positioned by the practitioners in the field as well as positioning oneself to get the best out of the situation can be emotionally tiring. </a:t>
            </a:r>
            <a:endParaRPr lang="en-GB" sz="2800" dirty="0">
              <a:latin typeface="Arial" panose="020B0604020202020204" pitchFamily="34" charset="0"/>
              <a:cs typeface="Arial" panose="020B0604020202020204" pitchFamily="34" charset="0"/>
            </a:endParaRPr>
          </a:p>
        </p:txBody>
      </p:sp>
      <p:sp>
        <p:nvSpPr>
          <p:cNvPr id="3" name="TextBox 2"/>
          <p:cNvSpPr txBox="1"/>
          <p:nvPr/>
        </p:nvSpPr>
        <p:spPr>
          <a:xfrm>
            <a:off x="6007261" y="671332"/>
            <a:ext cx="4375230" cy="707886"/>
          </a:xfrm>
          <a:prstGeom prst="rect">
            <a:avLst/>
          </a:prstGeom>
          <a:noFill/>
        </p:spPr>
        <p:txBody>
          <a:bodyPr wrap="square" rtlCol="0">
            <a:spAutoFit/>
          </a:bodyPr>
          <a:lstStyle/>
          <a:p>
            <a:r>
              <a:rPr lang="en-GB" sz="4000" cap="all" dirty="0">
                <a:latin typeface="+mj-lt"/>
                <a:ea typeface="+mj-ea"/>
                <a:cs typeface="+mj-cs"/>
              </a:rPr>
              <a:t>Emotional</a:t>
            </a:r>
          </a:p>
        </p:txBody>
      </p:sp>
    </p:spTree>
    <p:extLst>
      <p:ext uri="{BB962C8B-B14F-4D97-AF65-F5344CB8AC3E}">
        <p14:creationId xmlns:p14="http://schemas.microsoft.com/office/powerpoint/2010/main" val="1128468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2597" y="2369713"/>
            <a:ext cx="5756857" cy="523220"/>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Questions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917670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123</TotalTime>
  <Words>943</Words>
  <Application>Microsoft Office PowerPoint</Application>
  <PresentationFormat>Widescreen</PresentationFormat>
  <Paragraphs>105</Paragraphs>
  <Slides>19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MS PGothic</vt:lpstr>
      <vt:lpstr>Arial</vt:lpstr>
      <vt:lpstr>Calibri</vt:lpstr>
      <vt:lpstr>Century Gothic</vt:lpstr>
      <vt:lpstr>Vapor Trail</vt:lpstr>
      <vt:lpstr>Practitioner and a researcher </vt:lpstr>
      <vt:lpstr>Professional Development</vt:lpstr>
      <vt:lpstr>PowerPoint Presentation</vt:lpstr>
      <vt:lpstr>PowerPoint Presentation</vt:lpstr>
      <vt:lpstr>PowerPoint Presentation</vt:lpstr>
      <vt:lpstr>PowerPoint Presentation</vt:lpstr>
      <vt:lpstr>PowerPoint Presentation</vt:lpstr>
      <vt:lpstr>Reflexivity</vt:lpstr>
      <vt:lpstr>PowerPoint Presentation</vt:lpstr>
      <vt:lpstr>PowerPoint Presentation</vt:lpstr>
      <vt:lpstr>PowerPoint Presentation</vt:lpstr>
      <vt:lpstr>PowerPoint Presentation</vt:lpstr>
      <vt:lpstr>PowerPoint Presentation</vt:lpstr>
      <vt:lpstr>Objectivity</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you will become aware of -- the dual identity as a practitioner and a researcher.    You will most likely -  Experience the tension between the roles of researcher and practitioner during the study.   Difficulties of managing the boundary between closeness and distance in terms of the observer and participant roles adopted.   Challenges for the researcher with a dual identity and how methods of reflexive accounting enhance the credibility of such a study.    Document the lived experience of the study undertaken;   your thoughts and feelings when the insider and outsider identities  collide; (identity crisis that resulted to resolve)</dc:title>
  <dc:creator>SAW-1</dc:creator>
  <cp:lastModifiedBy>SAW-1</cp:lastModifiedBy>
  <cp:revision>31</cp:revision>
  <dcterms:created xsi:type="dcterms:W3CDTF">2016-04-13T09:54:31Z</dcterms:created>
  <dcterms:modified xsi:type="dcterms:W3CDTF">2016-04-20T20:47:05Z</dcterms:modified>
</cp:coreProperties>
</file>