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490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963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471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00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444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265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908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089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6818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575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4632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22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625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2673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0870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36246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564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32BB9A6E-B67D-4FAD-94D2-1C4BEE90388D}" type="datetimeFigureOut">
              <a:rPr lang="en-GB" smtClean="0"/>
              <a:t>15/10/2025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8F0921A9-3191-4A3B-B10C-633C2B6D1B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9718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su13126972" TargetMode="External"/><Relationship Id="rId2" Type="http://schemas.openxmlformats.org/officeDocument/2006/relationships/hyperlink" Target="https://doi.org/10.1177/1465750321991884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heliyon.2021.e07420" TargetMode="External"/><Relationship Id="rId4" Type="http://schemas.openxmlformats.org/officeDocument/2006/relationships/hyperlink" Target="https://doi.org/10.1108/IJBM-10-2020-05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77782-721C-AAF7-7C07-3922511681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5056" y="1597894"/>
            <a:ext cx="4798142" cy="3642851"/>
          </a:xfrm>
        </p:spPr>
        <p:txBody>
          <a:bodyPr>
            <a:normAutofit/>
          </a:bodyPr>
          <a:lstStyle/>
          <a:p>
            <a:r>
              <a:rPr lang="en-US" sz="4000" b="1" dirty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Holistic Marketing: The Best Model for Business in 2025</a:t>
            </a:r>
            <a:endParaRPr lang="en-GB" sz="4000" b="1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9A91CA-4295-BA68-5A38-6F7C78EC5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46" y="6237280"/>
            <a:ext cx="3127918" cy="528094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2">
                    <a:lumMod val="10000"/>
                  </a:schemeClr>
                </a:solidFill>
                <a:highlight>
                  <a:srgbClr val="FFFF00"/>
                </a:highlight>
                <a:latin typeface="Times New Roman" panose="02020603050405020304" pitchFamily="18" charset="0"/>
                <a:cs typeface="Times New Roman" panose="02020603050405020304" pitchFamily="18" charset="0"/>
              </a:rPr>
              <a:t>By Cezar Stelica </a:t>
            </a:r>
          </a:p>
        </p:txBody>
      </p:sp>
      <p:sp>
        <p:nvSpPr>
          <p:cNvPr id="10" name="Rounded Rectangle 7">
            <a:extLst>
              <a:ext uri="{FF2B5EF4-FFF2-40B4-BE49-F238E27FC236}">
                <a16:creationId xmlns:a16="http://schemas.microsoft.com/office/drawing/2014/main" id="{39476A4D-C65A-47A2-8916-472DE2F4F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29350" y="620720"/>
            <a:ext cx="5506065" cy="5597200"/>
          </a:xfrm>
          <a:prstGeom prst="roundRect">
            <a:avLst>
              <a:gd name="adj" fmla="val 2601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B5CCEF-1B1C-4C3C-BAC7-25150F194B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725" r="-1" b="-1"/>
          <a:stretch>
            <a:fillRect/>
          </a:stretch>
        </p:blipFill>
        <p:spPr>
          <a:xfrm>
            <a:off x="6406678" y="790575"/>
            <a:ext cx="2777935" cy="3146896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89B30A41-285A-48D9-8314-F41C35215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41554" y="790575"/>
            <a:ext cx="2211006" cy="180011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BF54C1-8439-40D2-B7FD-4EFC5896D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6678" y="4087968"/>
            <a:ext cx="2773672" cy="194764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287F3F-7EC9-D341-D955-A878936591C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258" r="34200" b="-1"/>
          <a:stretch>
            <a:fillRect/>
          </a:stretch>
        </p:blipFill>
        <p:spPr>
          <a:xfrm>
            <a:off x="9341554" y="2741191"/>
            <a:ext cx="2212271" cy="329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90867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F28DF4-08D5-4BC4-84A1-C0DCA66F4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054A0-488A-9641-C3EC-4D3E56A0C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5" y="609600"/>
            <a:ext cx="5122606" cy="1905000"/>
          </a:xfrm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en-GB" sz="4000" b="1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580000" scaled="0"/>
                  <a:tileRect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What is Holistic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CADB90-6ECB-40B5-35D4-208B60578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5" y="2666999"/>
            <a:ext cx="5122606" cy="321627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8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A marketing paradigm shift that views the company as a whole, rather than in parts.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18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8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It is concerned with consistency across all functions and channels.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18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8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The objective is to create a consistent experience with the customer and the brand. </a:t>
            </a:r>
          </a:p>
          <a:p>
            <a:pPr>
              <a:lnSpc>
                <a:spcPct val="90000"/>
              </a:lnSpc>
            </a:pPr>
            <a:endParaRPr lang="en-GB" sz="19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</a:endParaRPr>
          </a:p>
        </p:txBody>
      </p:sp>
      <p:sp>
        <p:nvSpPr>
          <p:cNvPr id="11" name="Rounded Rectangle 7">
            <a:extLst>
              <a:ext uri="{FF2B5EF4-FFF2-40B4-BE49-F238E27FC236}">
                <a16:creationId xmlns:a16="http://schemas.microsoft.com/office/drawing/2014/main" id="{89AE0452-FADF-4CC9-8A9B-B5393D499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924" y="620720"/>
            <a:ext cx="5441895" cy="5272133"/>
          </a:xfrm>
          <a:prstGeom prst="roundRect">
            <a:avLst>
              <a:gd name="adj" fmla="val 3812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BBD34F-00AF-30C3-39C0-8E892CBE28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186" y="2097426"/>
            <a:ext cx="4451371" cy="2318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8554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23892A-DF31-43CD-109D-8762C2AD7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7644" y="609600"/>
            <a:ext cx="5000231" cy="1905000"/>
          </a:xfrm>
        </p:spPr>
        <p:txBody>
          <a:bodyPr>
            <a:normAutofit/>
          </a:bodyPr>
          <a:lstStyle/>
          <a:p>
            <a:r>
              <a:rPr lang="en-US" sz="4000" b="1" dirty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Core Elements of the Concept</a:t>
            </a:r>
            <a:endParaRPr lang="en-GB" sz="4000" b="1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D120B-0328-6847-295E-C80CD09EC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4716462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6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Internal Marketing: Engaging and empowering its employees.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1600" b="1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6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Integrated Marketing: Consistent communications that span various platforms.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1600" b="1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600" b="1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Relationship &amp; Social Marketing: Creating trust and social value.</a:t>
            </a:r>
            <a:endParaRPr lang="en-GB" sz="1600" b="1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82811E-FB7E-4C44-8776-8FBD8D9A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658732-4596-4018-974F-676F1F66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FD917FC-D03B-70D4-29AC-7C1541278D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42" r="18474" b="-3"/>
          <a:stretch>
            <a:fillRect/>
          </a:stretch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39D21F0-794A-9F16-AAC1-736B4002C5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0414" r="11935" b="1"/>
          <a:stretch>
            <a:fillRect/>
          </a:stretch>
        </p:blipFill>
        <p:spPr>
          <a:xfrm>
            <a:off x="6256867" y="160867"/>
            <a:ext cx="3767328" cy="3747805"/>
          </a:xfrm>
          <a:custGeom>
            <a:avLst/>
            <a:gdLst/>
            <a:ahLst/>
            <a:cxnLst/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63568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2DDD0-5999-93AD-34EA-ACED187E4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4716462" cy="1905000"/>
          </a:xfrm>
        </p:spPr>
        <p:txBody>
          <a:bodyPr>
            <a:normAutofit/>
          </a:bodyPr>
          <a:lstStyle/>
          <a:p>
            <a:r>
              <a:rPr lang="en-US" sz="4000" b="1" dirty="0"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Why It Works in 2025</a:t>
            </a:r>
            <a:endParaRPr lang="en-GB" sz="4000" b="1" dirty="0">
              <a:effectLst>
                <a:glow rad="228600">
                  <a:schemeClr val="accent2">
                    <a:satMod val="17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A380-0D74-BBEB-CBC5-FFDFE3253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4716462" cy="31242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Meets customer expectations associated with familiarity &amp; values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Facilitates agile, cross-functional business capabilities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Builds commitment through emotional &amp; ethical connections</a:t>
            </a:r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C8C8ED6-A932-44F5-83A5-5793DDA44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1" y="0"/>
            <a:ext cx="6096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182811E-FB7E-4C44-8776-8FBD8D9AA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85061" y="160868"/>
            <a:ext cx="1846073" cy="277885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4658732-4596-4018-974F-676F1F66D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7" y="4071410"/>
            <a:ext cx="1898121" cy="264451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F5544E-EFBD-FCE2-2783-D6A5C4744F3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74" r="26576" b="1"/>
          <a:stretch>
            <a:fillRect/>
          </a:stretch>
        </p:blipFill>
        <p:spPr>
          <a:xfrm>
            <a:off x="8314455" y="3100590"/>
            <a:ext cx="3716680" cy="361533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56C4DF-ECE2-B9AD-4429-A997EE45F0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230" r="9651" b="-1"/>
          <a:stretch>
            <a:fillRect/>
          </a:stretch>
        </p:blipFill>
        <p:spPr>
          <a:xfrm>
            <a:off x="6256867" y="160867"/>
            <a:ext cx="3767328" cy="3747805"/>
          </a:xfrm>
          <a:custGeom>
            <a:avLst/>
            <a:gdLst/>
            <a:ahLst/>
            <a:cxnLst/>
            <a:rect l="l" t="t" r="r" b="b"/>
            <a:pathLst>
              <a:path w="3767328" h="3747805">
                <a:moveTo>
                  <a:pt x="0" y="0"/>
                </a:moveTo>
                <a:lnTo>
                  <a:pt x="3767328" y="0"/>
                </a:lnTo>
                <a:lnTo>
                  <a:pt x="3767328" y="2778856"/>
                </a:lnTo>
                <a:lnTo>
                  <a:pt x="1896721" y="2778856"/>
                </a:lnTo>
                <a:lnTo>
                  <a:pt x="1896721" y="3747805"/>
                </a:lnTo>
                <a:lnTo>
                  <a:pt x="0" y="374780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49048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5F28DF4-08D5-4BC4-84A1-C0DCA66F4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8DB006-47C1-4DB3-9D7F-C24E69F8D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5" y="609600"/>
            <a:ext cx="5122606" cy="1905000"/>
          </a:xfrm>
        </p:spPr>
        <p:txBody>
          <a:bodyPr>
            <a:normAutofit/>
          </a:bodyPr>
          <a:lstStyle/>
          <a:p>
            <a:r>
              <a:rPr lang="en-GB" sz="4000" b="1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65000"/>
                      </a:sysClr>
                    </a:gs>
                  </a:gsLst>
                  <a:lin ang="5580000" scaled="0"/>
                  <a:tileRect/>
                </a:gra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Final 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31679-AFC0-6421-8896-F91885608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0465" y="2666999"/>
            <a:ext cx="5122606" cy="3216276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Initially designed for complex, fast changing markets</a:t>
            </a:r>
          </a:p>
          <a:p>
            <a:pPr>
              <a:buFont typeface="Wingdings" panose="05000000000000000000" pitchFamily="2" charset="2"/>
              <a:buChar char="q"/>
            </a:pPr>
            <a:endParaRPr lang="en-US" sz="16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Builds brand and stakeholder commitment</a:t>
            </a:r>
          </a:p>
          <a:p>
            <a:pPr>
              <a:buFont typeface="Wingdings" panose="05000000000000000000" pitchFamily="2" charset="2"/>
              <a:buChar char="q"/>
            </a:pPr>
            <a:endParaRPr lang="en-US" sz="16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US" sz="1600" dirty="0">
                <a:gradFill flip="none" rotWithShape="1">
                  <a:gsLst>
                    <a:gs pos="0">
                      <a:sysClr val="window" lastClr="FFFFFF"/>
                    </a:gs>
                    <a:gs pos="100000">
                      <a:sysClr val="window" lastClr="FFFFFF">
                        <a:lumMod val="75000"/>
                      </a:sysClr>
                    </a:gs>
                  </a:gsLst>
                  <a:lin ang="5580000" scaled="0"/>
                  <a:tileRect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Creates sustainable value vs. short-term value</a:t>
            </a:r>
            <a:endParaRPr lang="en-GB" sz="1600" dirty="0">
              <a:gradFill flip="none" rotWithShape="1">
                <a:gsLst>
                  <a:gs pos="0">
                    <a:sysClr val="window" lastClr="FFFFFF"/>
                  </a:gs>
                  <a:gs pos="100000">
                    <a:sysClr val="window" lastClr="FFFFFF">
                      <a:lumMod val="75000"/>
                    </a:sysClr>
                  </a:gs>
                </a:gsLst>
                <a:lin ang="5580000" scaled="0"/>
                <a:tileRect/>
              </a:gra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1" name="Rounded Rectangle 7">
            <a:extLst>
              <a:ext uri="{FF2B5EF4-FFF2-40B4-BE49-F238E27FC236}">
                <a16:creationId xmlns:a16="http://schemas.microsoft.com/office/drawing/2014/main" id="{89AE0452-FADF-4CC9-8A9B-B5393D499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924" y="620720"/>
            <a:ext cx="5441895" cy="5272133"/>
          </a:xfrm>
          <a:prstGeom prst="roundRect">
            <a:avLst>
              <a:gd name="adj" fmla="val 3812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CB1123-0CAD-3416-AE50-6BCE70EFAF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8186" y="2086507"/>
            <a:ext cx="4451371" cy="2340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457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90F3EE-0CD1-4520-B020-4E1DF314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EFDE1E9-7FE0-45CA-9DE2-237F77319A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2270840"/>
          </a:xfrm>
          <a:custGeom>
            <a:avLst/>
            <a:gdLst>
              <a:gd name="connsiteX0" fmla="*/ 0 w 12192000"/>
              <a:gd name="connsiteY0" fmla="*/ 0 h 2270840"/>
              <a:gd name="connsiteX1" fmla="*/ 12192000 w 12192000"/>
              <a:gd name="connsiteY1" fmla="*/ 0 h 2270840"/>
              <a:gd name="connsiteX2" fmla="*/ 12192000 w 12192000"/>
              <a:gd name="connsiteY2" fmla="*/ 519831 h 2270840"/>
              <a:gd name="connsiteX3" fmla="*/ 12192000 w 12192000"/>
              <a:gd name="connsiteY3" fmla="*/ 744794 h 2270840"/>
              <a:gd name="connsiteX4" fmla="*/ 12192000 w 12192000"/>
              <a:gd name="connsiteY4" fmla="*/ 1754022 h 2270840"/>
              <a:gd name="connsiteX5" fmla="*/ 11957522 w 12192000"/>
              <a:gd name="connsiteY5" fmla="*/ 1797924 h 2270840"/>
              <a:gd name="connsiteX6" fmla="*/ 11679973 w 12192000"/>
              <a:gd name="connsiteY6" fmla="*/ 1847668 h 2270840"/>
              <a:gd name="connsiteX7" fmla="*/ 11401197 w 12192000"/>
              <a:gd name="connsiteY7" fmla="*/ 1896361 h 2270840"/>
              <a:gd name="connsiteX8" fmla="*/ 11121192 w 12192000"/>
              <a:gd name="connsiteY8" fmla="*/ 1938047 h 2270840"/>
              <a:gd name="connsiteX9" fmla="*/ 10842416 w 12192000"/>
              <a:gd name="connsiteY9" fmla="*/ 1980084 h 2270840"/>
              <a:gd name="connsiteX10" fmla="*/ 10562411 w 12192000"/>
              <a:gd name="connsiteY10" fmla="*/ 2019319 h 2270840"/>
              <a:gd name="connsiteX11" fmla="*/ 10286091 w 12192000"/>
              <a:gd name="connsiteY11" fmla="*/ 2052948 h 2270840"/>
              <a:gd name="connsiteX12" fmla="*/ 10006086 w 12192000"/>
              <a:gd name="connsiteY12" fmla="*/ 2084826 h 2270840"/>
              <a:gd name="connsiteX13" fmla="*/ 9727310 w 12192000"/>
              <a:gd name="connsiteY13" fmla="*/ 2113902 h 2270840"/>
              <a:gd name="connsiteX14" fmla="*/ 9453445 w 12192000"/>
              <a:gd name="connsiteY14" fmla="*/ 2139124 h 2270840"/>
              <a:gd name="connsiteX15" fmla="*/ 9175897 w 12192000"/>
              <a:gd name="connsiteY15" fmla="*/ 2164346 h 2270840"/>
              <a:gd name="connsiteX16" fmla="*/ 8902033 w 12192000"/>
              <a:gd name="connsiteY16" fmla="*/ 2185365 h 2270840"/>
              <a:gd name="connsiteX17" fmla="*/ 8628169 w 12192000"/>
              <a:gd name="connsiteY17" fmla="*/ 2201829 h 2270840"/>
              <a:gd name="connsiteX18" fmla="*/ 8355533 w 12192000"/>
              <a:gd name="connsiteY18" fmla="*/ 2218995 h 2270840"/>
              <a:gd name="connsiteX19" fmla="*/ 8085353 w 12192000"/>
              <a:gd name="connsiteY19" fmla="*/ 2233357 h 2270840"/>
              <a:gd name="connsiteX20" fmla="*/ 7817629 w 12192000"/>
              <a:gd name="connsiteY20" fmla="*/ 2243516 h 2270840"/>
              <a:gd name="connsiteX21" fmla="*/ 7549905 w 12192000"/>
              <a:gd name="connsiteY21" fmla="*/ 2252274 h 2270840"/>
              <a:gd name="connsiteX22" fmla="*/ 7284638 w 12192000"/>
              <a:gd name="connsiteY22" fmla="*/ 2260681 h 2270840"/>
              <a:gd name="connsiteX23" fmla="*/ 7023055 w 12192000"/>
              <a:gd name="connsiteY23" fmla="*/ 2264535 h 2270840"/>
              <a:gd name="connsiteX24" fmla="*/ 6761472 w 12192000"/>
              <a:gd name="connsiteY24" fmla="*/ 2268738 h 2270840"/>
              <a:gd name="connsiteX25" fmla="*/ 6503573 w 12192000"/>
              <a:gd name="connsiteY25" fmla="*/ 2270840 h 2270840"/>
              <a:gd name="connsiteX26" fmla="*/ 6248130 w 12192000"/>
              <a:gd name="connsiteY26" fmla="*/ 2268738 h 2270840"/>
              <a:gd name="connsiteX27" fmla="*/ 5995144 w 12192000"/>
              <a:gd name="connsiteY27" fmla="*/ 2268738 h 2270840"/>
              <a:gd name="connsiteX28" fmla="*/ 5744613 w 12192000"/>
              <a:gd name="connsiteY28" fmla="*/ 2264535 h 2270840"/>
              <a:gd name="connsiteX29" fmla="*/ 5498995 w 12192000"/>
              <a:gd name="connsiteY29" fmla="*/ 2258229 h 2270840"/>
              <a:gd name="connsiteX30" fmla="*/ 5255834 w 12192000"/>
              <a:gd name="connsiteY30" fmla="*/ 2252274 h 2270840"/>
              <a:gd name="connsiteX31" fmla="*/ 5017584 w 12192000"/>
              <a:gd name="connsiteY31" fmla="*/ 2245618 h 2270840"/>
              <a:gd name="connsiteX32" fmla="*/ 4780562 w 12192000"/>
              <a:gd name="connsiteY32" fmla="*/ 2235459 h 2270840"/>
              <a:gd name="connsiteX33" fmla="*/ 4547227 w 12192000"/>
              <a:gd name="connsiteY33" fmla="*/ 2224599 h 2270840"/>
              <a:gd name="connsiteX34" fmla="*/ 4318800 w 12192000"/>
              <a:gd name="connsiteY34" fmla="*/ 2214791 h 2270840"/>
              <a:gd name="connsiteX35" fmla="*/ 3873004 w 12192000"/>
              <a:gd name="connsiteY35" fmla="*/ 2187116 h 2270840"/>
              <a:gd name="connsiteX36" fmla="*/ 3445628 w 12192000"/>
              <a:gd name="connsiteY36" fmla="*/ 2157691 h 2270840"/>
              <a:gd name="connsiteX37" fmla="*/ 3035446 w 12192000"/>
              <a:gd name="connsiteY37" fmla="*/ 2126863 h 2270840"/>
              <a:gd name="connsiteX38" fmla="*/ 2647370 w 12192000"/>
              <a:gd name="connsiteY38" fmla="*/ 2092884 h 2270840"/>
              <a:gd name="connsiteX39" fmla="*/ 2276487 w 12192000"/>
              <a:gd name="connsiteY39" fmla="*/ 2057502 h 2270840"/>
              <a:gd name="connsiteX40" fmla="*/ 1932621 w 12192000"/>
              <a:gd name="connsiteY40" fmla="*/ 2019319 h 2270840"/>
              <a:gd name="connsiteX41" fmla="*/ 1609634 w 12192000"/>
              <a:gd name="connsiteY41" fmla="*/ 1981836 h 2270840"/>
              <a:gd name="connsiteX42" fmla="*/ 1312435 w 12192000"/>
              <a:gd name="connsiteY42" fmla="*/ 1944353 h 2270840"/>
              <a:gd name="connsiteX43" fmla="*/ 1039799 w 12192000"/>
              <a:gd name="connsiteY43" fmla="*/ 1908972 h 2270840"/>
              <a:gd name="connsiteX44" fmla="*/ 797865 w 12192000"/>
              <a:gd name="connsiteY44" fmla="*/ 1875342 h 2270840"/>
              <a:gd name="connsiteX45" fmla="*/ 579265 w 12192000"/>
              <a:gd name="connsiteY45" fmla="*/ 1843464 h 2270840"/>
              <a:gd name="connsiteX46" fmla="*/ 395052 w 12192000"/>
              <a:gd name="connsiteY46" fmla="*/ 1816841 h 2270840"/>
              <a:gd name="connsiteX47" fmla="*/ 240312 w 12192000"/>
              <a:gd name="connsiteY47" fmla="*/ 1791618 h 2270840"/>
              <a:gd name="connsiteX48" fmla="*/ 27853 w 12192000"/>
              <a:gd name="connsiteY48" fmla="*/ 1755537 h 2270840"/>
              <a:gd name="connsiteX49" fmla="*/ 0 w 12192000"/>
              <a:gd name="connsiteY49" fmla="*/ 1750824 h 2270840"/>
              <a:gd name="connsiteX50" fmla="*/ 0 w 12192000"/>
              <a:gd name="connsiteY50" fmla="*/ 744794 h 2270840"/>
              <a:gd name="connsiteX51" fmla="*/ 0 w 12192000"/>
              <a:gd name="connsiteY51" fmla="*/ 519831 h 2270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000" h="2270840">
                <a:moveTo>
                  <a:pt x="0" y="0"/>
                </a:moveTo>
                <a:lnTo>
                  <a:pt x="12192000" y="0"/>
                </a:lnTo>
                <a:lnTo>
                  <a:pt x="12192000" y="519831"/>
                </a:lnTo>
                <a:lnTo>
                  <a:pt x="12192000" y="744794"/>
                </a:lnTo>
                <a:lnTo>
                  <a:pt x="12192000" y="1754022"/>
                </a:lnTo>
                <a:lnTo>
                  <a:pt x="11957522" y="1797924"/>
                </a:lnTo>
                <a:lnTo>
                  <a:pt x="11679973" y="1847668"/>
                </a:lnTo>
                <a:lnTo>
                  <a:pt x="11401197" y="1896361"/>
                </a:lnTo>
                <a:lnTo>
                  <a:pt x="11121192" y="1938047"/>
                </a:lnTo>
                <a:lnTo>
                  <a:pt x="10842416" y="1980084"/>
                </a:lnTo>
                <a:lnTo>
                  <a:pt x="10562411" y="2019319"/>
                </a:lnTo>
                <a:lnTo>
                  <a:pt x="10286091" y="2052948"/>
                </a:lnTo>
                <a:lnTo>
                  <a:pt x="10006086" y="2084826"/>
                </a:lnTo>
                <a:lnTo>
                  <a:pt x="9727310" y="2113902"/>
                </a:lnTo>
                <a:lnTo>
                  <a:pt x="9453445" y="2139124"/>
                </a:lnTo>
                <a:lnTo>
                  <a:pt x="9175897" y="2164346"/>
                </a:lnTo>
                <a:lnTo>
                  <a:pt x="8902033" y="2185365"/>
                </a:lnTo>
                <a:lnTo>
                  <a:pt x="8628169" y="2201829"/>
                </a:lnTo>
                <a:lnTo>
                  <a:pt x="8355533" y="2218995"/>
                </a:lnTo>
                <a:lnTo>
                  <a:pt x="8085353" y="2233357"/>
                </a:lnTo>
                <a:lnTo>
                  <a:pt x="7817629" y="2243516"/>
                </a:lnTo>
                <a:lnTo>
                  <a:pt x="7549905" y="2252274"/>
                </a:lnTo>
                <a:lnTo>
                  <a:pt x="7284638" y="2260681"/>
                </a:lnTo>
                <a:lnTo>
                  <a:pt x="7023055" y="2264535"/>
                </a:lnTo>
                <a:lnTo>
                  <a:pt x="6761472" y="2268738"/>
                </a:lnTo>
                <a:lnTo>
                  <a:pt x="6503573" y="2270840"/>
                </a:lnTo>
                <a:lnTo>
                  <a:pt x="6248130" y="2268738"/>
                </a:lnTo>
                <a:lnTo>
                  <a:pt x="5995144" y="2268738"/>
                </a:lnTo>
                <a:lnTo>
                  <a:pt x="5744613" y="2264535"/>
                </a:lnTo>
                <a:lnTo>
                  <a:pt x="5498995" y="2258229"/>
                </a:lnTo>
                <a:lnTo>
                  <a:pt x="5255834" y="2252274"/>
                </a:lnTo>
                <a:lnTo>
                  <a:pt x="5017584" y="2245618"/>
                </a:lnTo>
                <a:lnTo>
                  <a:pt x="4780562" y="2235459"/>
                </a:lnTo>
                <a:lnTo>
                  <a:pt x="4547227" y="2224599"/>
                </a:lnTo>
                <a:lnTo>
                  <a:pt x="4318800" y="2214791"/>
                </a:lnTo>
                <a:lnTo>
                  <a:pt x="3873004" y="2187116"/>
                </a:lnTo>
                <a:lnTo>
                  <a:pt x="3445628" y="2157691"/>
                </a:lnTo>
                <a:lnTo>
                  <a:pt x="3035446" y="2126863"/>
                </a:lnTo>
                <a:lnTo>
                  <a:pt x="2647370" y="2092884"/>
                </a:lnTo>
                <a:lnTo>
                  <a:pt x="2276487" y="2057502"/>
                </a:lnTo>
                <a:lnTo>
                  <a:pt x="1932621" y="2019319"/>
                </a:lnTo>
                <a:lnTo>
                  <a:pt x="1609634" y="1981836"/>
                </a:lnTo>
                <a:lnTo>
                  <a:pt x="1312435" y="1944353"/>
                </a:lnTo>
                <a:lnTo>
                  <a:pt x="1039799" y="1908972"/>
                </a:lnTo>
                <a:lnTo>
                  <a:pt x="797865" y="1875342"/>
                </a:lnTo>
                <a:lnTo>
                  <a:pt x="579265" y="1843464"/>
                </a:lnTo>
                <a:lnTo>
                  <a:pt x="395052" y="1816841"/>
                </a:lnTo>
                <a:lnTo>
                  <a:pt x="240312" y="1791618"/>
                </a:lnTo>
                <a:lnTo>
                  <a:pt x="27853" y="1755537"/>
                </a:lnTo>
                <a:lnTo>
                  <a:pt x="0" y="1750824"/>
                </a:lnTo>
                <a:lnTo>
                  <a:pt x="0" y="744794"/>
                </a:lnTo>
                <a:lnTo>
                  <a:pt x="0" y="519831"/>
                </a:lnTo>
                <a:close/>
              </a:path>
            </a:pathLst>
          </a:custGeom>
          <a:ln w="44450">
            <a:gradFill>
              <a:gsLst>
                <a:gs pos="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3810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2DE79-4E5F-2519-E602-241B1741B2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065451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BFBFBF"/>
                </a:solidFill>
                <a:effectLst>
                  <a:glow rad="228600">
                    <a:schemeClr val="accent2">
                      <a:satMod val="17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6680C-DFB8-E78D-9F96-06DA1523F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1423" y="3002319"/>
            <a:ext cx="10605977" cy="3124201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Ince, H.,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Imamoglu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Z., &amp;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Karakose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A. (2023). Entrepreneurial orientation, social capital, and firm performance: The mediating role of innovation performance.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International Journal of Entrepreneurship and Innovation, 24(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1), 32–43.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https://doi.org/10.1177/1465750321991884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Kotabe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M., &amp; Helsen, K. (2022).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marketing management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(9th ed.). John Wiley &amp; Sons.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Kotler, P.,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Pfoertsch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&amp; Sponholz, U. (2021). H2H marketing: Putting trust and brand in strategic management focus.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Academy of Strategic Management Journal, 20(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2), 1–27.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Li, E. Y., &amp; Ko, S. F. (2021). Employee’s market orientation behaviour and firm’s internal marketing mechanism: A multilevel perspective of job performance theory.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Sustainability, 13(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12), 6972.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https://doi.org/10.3390/su13126972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Mazzarolo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H.,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Mainardes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E. W., &amp; Montemor, D. S. (2021). Effects of internal marketing on strategic orientations in the banking sector.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Bank Marketing, 39(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5), 810–833.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https://doi.org/10.1108/IJBM-10-2020-0503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Mehta, S. (2022). The evolution of marketing 1.0 to marketing 5.0.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Law Management &amp; Humanities, 5(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4), 469–474.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Saeidi, P., Robles, L. A. A., Saeidi, S. P., &amp; Zamora, M. I. V. (2021). How </a:t>
            </a:r>
            <a:r>
              <a:rPr lang="en-GB" sz="1400">
                <a:latin typeface="Times New Roman" panose="02020603050405020304" pitchFamily="18" charset="0"/>
                <a:cs typeface="Times New Roman" panose="02020603050405020304" pitchFamily="18" charset="0"/>
              </a:rPr>
              <a:t>does organisational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leadership contribute to the firm performance through social responsibility strategies? 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Heliyon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7), e07420.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https://doi.org/10.1016/j.heliyon.2021.e07420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998354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Mesh</Template>
  <TotalTime>48</TotalTime>
  <Words>460</Words>
  <Application>Microsoft Office PowerPoint</Application>
  <PresentationFormat>Widescreen</PresentationFormat>
  <Paragraphs>34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Century Gothic</vt:lpstr>
      <vt:lpstr>Times New Roman</vt:lpstr>
      <vt:lpstr>Wingdings</vt:lpstr>
      <vt:lpstr>Mesh</vt:lpstr>
      <vt:lpstr>Holistic Marketing: The Best Model for Business in 2025</vt:lpstr>
      <vt:lpstr>What is Holistic Marketing?</vt:lpstr>
      <vt:lpstr>Core Elements of the Concept</vt:lpstr>
      <vt:lpstr>Why It Works in 2025</vt:lpstr>
      <vt:lpstr>Final Takeaways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1</cp:revision>
  <dcterms:created xsi:type="dcterms:W3CDTF">2025-10-15T22:07:21Z</dcterms:created>
  <dcterms:modified xsi:type="dcterms:W3CDTF">2025-10-15T22:55:37Z</dcterms:modified>
</cp:coreProperties>
</file>