
<file path=[Content_Types].xml><?xml version="1.0" encoding="utf-8"?>
<Types xmlns="http://schemas.openxmlformats.org/package/2006/content-types">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8"/>
  </p:notesMasterIdLst>
  <p:sldIdLst>
    <p:sldId id="256" r:id="rId2"/>
    <p:sldId id="262" r:id="rId3"/>
    <p:sldId id="257" r:id="rId4"/>
    <p:sldId id="258" r:id="rId5"/>
    <p:sldId id="259" r:id="rId6"/>
    <p:sldId id="263" r:id="rId7"/>
    <p:sldId id="264" r:id="rId8"/>
    <p:sldId id="265" r:id="rId9"/>
    <p:sldId id="268" r:id="rId10"/>
    <p:sldId id="269" r:id="rId11"/>
    <p:sldId id="270" r:id="rId12"/>
    <p:sldId id="272" r:id="rId13"/>
    <p:sldId id="273" r:id="rId14"/>
    <p:sldId id="266" r:id="rId15"/>
    <p:sldId id="267" r:id="rId16"/>
    <p:sldId id="26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8794" autoAdjust="0"/>
  </p:normalViewPr>
  <p:slideViewPr>
    <p:cSldViewPr snapToGrid="0">
      <p:cViewPr varScale="1">
        <p:scale>
          <a:sx n="57" d="100"/>
          <a:sy n="57" d="100"/>
        </p:scale>
        <p:origin x="1022"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5E6B75-4C3D-4021-8E20-F911099152EF}" type="datetimeFigureOut">
              <a:rPr lang="en-IN" smtClean="0"/>
              <a:t>23-10-2025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5B421F-0457-4EB2-B5F6-F0E5DE954D85}" type="slidenum">
              <a:rPr lang="en-IN" smtClean="0"/>
              <a:t>‹#›</a:t>
            </a:fld>
            <a:endParaRPr lang="en-IN"/>
          </a:p>
        </p:txBody>
      </p:sp>
    </p:spTree>
    <p:extLst>
      <p:ext uri="{BB962C8B-B14F-4D97-AF65-F5344CB8AC3E}">
        <p14:creationId xmlns:p14="http://schemas.microsoft.com/office/powerpoint/2010/main" val="2538115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Notes</a:t>
            </a:r>
          </a:p>
          <a:p>
            <a:r>
              <a:rPr lang="en-IN" sz="1200" kern="1200" dirty="0">
                <a:solidFill>
                  <a:schemeClr val="tx1"/>
                </a:solidFill>
                <a:effectLst/>
                <a:latin typeface="+mn-lt"/>
                <a:ea typeface="+mn-ea"/>
                <a:cs typeface="+mn-cs"/>
              </a:rPr>
              <a:t>The purpose of the presentation includes evaluating care and support needs for the UK’s older people. With Wear-and-Tear, genetic models, and so on, biological decline with age can be described in the context of ageing. The key themes contain evaluation of care, related ageing theories, policies, technologies, care-related studies and tailored recommendations. </a:t>
            </a:r>
          </a:p>
        </p:txBody>
      </p:sp>
      <p:sp>
        <p:nvSpPr>
          <p:cNvPr id="4" name="Slide Number Placeholder 3"/>
          <p:cNvSpPr>
            <a:spLocks noGrp="1"/>
          </p:cNvSpPr>
          <p:nvPr>
            <p:ph type="sldNum" sz="quarter" idx="5"/>
          </p:nvPr>
        </p:nvSpPr>
        <p:spPr/>
        <p:txBody>
          <a:bodyPr/>
          <a:lstStyle/>
          <a:p>
            <a:fld id="{3D5B421F-0457-4EB2-B5F6-F0E5DE954D85}" type="slidenum">
              <a:rPr lang="en-IN" smtClean="0"/>
              <a:t>2</a:t>
            </a:fld>
            <a:endParaRPr lang="en-IN"/>
          </a:p>
        </p:txBody>
      </p:sp>
    </p:spTree>
    <p:extLst>
      <p:ext uri="{BB962C8B-B14F-4D97-AF65-F5344CB8AC3E}">
        <p14:creationId xmlns:p14="http://schemas.microsoft.com/office/powerpoint/2010/main" val="1877982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According to the report, 18.6% of the total population in the UK were aged 65 years in 2021, and the figure revealed that elderly people seek quality care along with dignity and independence. Emotional stability, along with social inclusion, physical support and psychological well-being, is vital for empowerment for the care seekers. </a:t>
            </a:r>
          </a:p>
        </p:txBody>
      </p:sp>
      <p:sp>
        <p:nvSpPr>
          <p:cNvPr id="4" name="Slide Number Placeholder 3"/>
          <p:cNvSpPr>
            <a:spLocks noGrp="1"/>
          </p:cNvSpPr>
          <p:nvPr>
            <p:ph type="sldNum" sz="quarter" idx="5"/>
          </p:nvPr>
        </p:nvSpPr>
        <p:spPr/>
        <p:txBody>
          <a:bodyPr/>
          <a:lstStyle/>
          <a:p>
            <a:fld id="{3D5B421F-0457-4EB2-B5F6-F0E5DE954D85}" type="slidenum">
              <a:rPr lang="en-IN" smtClean="0"/>
              <a:t>3</a:t>
            </a:fld>
            <a:endParaRPr lang="en-IN"/>
          </a:p>
        </p:txBody>
      </p:sp>
    </p:spTree>
    <p:extLst>
      <p:ext uri="{BB962C8B-B14F-4D97-AF65-F5344CB8AC3E}">
        <p14:creationId xmlns:p14="http://schemas.microsoft.com/office/powerpoint/2010/main" val="1791104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Activity, disengagement, continuity, and life course are key psychosocial theories that explain the experience and behaviour of ageing. The purpose of employing theoretical frameworks includes the evaluation of care approaches guided by support practices to achieve a clear understanding. The guidance of the frameworks is supported by practices and care approaches that help professionals understand needs.</a:t>
            </a:r>
          </a:p>
        </p:txBody>
      </p:sp>
      <p:sp>
        <p:nvSpPr>
          <p:cNvPr id="4" name="Slide Number Placeholder 3"/>
          <p:cNvSpPr>
            <a:spLocks noGrp="1"/>
          </p:cNvSpPr>
          <p:nvPr>
            <p:ph type="sldNum" sz="quarter" idx="5"/>
          </p:nvPr>
        </p:nvSpPr>
        <p:spPr/>
        <p:txBody>
          <a:bodyPr/>
          <a:lstStyle/>
          <a:p>
            <a:fld id="{3D5B421F-0457-4EB2-B5F6-F0E5DE954D85}" type="slidenum">
              <a:rPr lang="en-IN" smtClean="0"/>
              <a:t>4</a:t>
            </a:fld>
            <a:endParaRPr lang="en-IN"/>
          </a:p>
        </p:txBody>
      </p:sp>
    </p:spTree>
    <p:extLst>
      <p:ext uri="{BB962C8B-B14F-4D97-AF65-F5344CB8AC3E}">
        <p14:creationId xmlns:p14="http://schemas.microsoft.com/office/powerpoint/2010/main" val="21547993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There are some key policies in the UK which mainly emphasise the well-being of elderly people along with their dignity, ageing condition, equality and independence as a whole to offer proper support. These frameworks contribute to shaping the empowerment criteria, funding issues, care quality, accompanied by independence, fairness and protection for older adults across social and health care. </a:t>
            </a:r>
          </a:p>
        </p:txBody>
      </p:sp>
      <p:sp>
        <p:nvSpPr>
          <p:cNvPr id="4" name="Slide Number Placeholder 3"/>
          <p:cNvSpPr>
            <a:spLocks noGrp="1"/>
          </p:cNvSpPr>
          <p:nvPr>
            <p:ph type="sldNum" sz="quarter" idx="5"/>
          </p:nvPr>
        </p:nvSpPr>
        <p:spPr/>
        <p:txBody>
          <a:bodyPr/>
          <a:lstStyle/>
          <a:p>
            <a:fld id="{3D5B421F-0457-4EB2-B5F6-F0E5DE954D85}" type="slidenum">
              <a:rPr lang="en-IN" smtClean="0"/>
              <a:t>5</a:t>
            </a:fld>
            <a:endParaRPr lang="en-IN"/>
          </a:p>
        </p:txBody>
      </p:sp>
    </p:spTree>
    <p:extLst>
      <p:ext uri="{BB962C8B-B14F-4D97-AF65-F5344CB8AC3E}">
        <p14:creationId xmlns:p14="http://schemas.microsoft.com/office/powerpoint/2010/main" val="75478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Residential care, day centre, domiciliary care and community health programs are included in the current UK services. These current care services ensure access to adequate care by older adults, aligning with the continuity theory and also counter challenges such as poor staff numbers, inconsistent quality and effectiveness and funding issues, which seek training, resources, and policy reforms.</a:t>
            </a:r>
          </a:p>
        </p:txBody>
      </p:sp>
      <p:sp>
        <p:nvSpPr>
          <p:cNvPr id="4" name="Slide Number Placeholder 3"/>
          <p:cNvSpPr>
            <a:spLocks noGrp="1"/>
          </p:cNvSpPr>
          <p:nvPr>
            <p:ph type="sldNum" sz="quarter" idx="5"/>
          </p:nvPr>
        </p:nvSpPr>
        <p:spPr/>
        <p:txBody>
          <a:bodyPr/>
          <a:lstStyle/>
          <a:p>
            <a:fld id="{3D5B421F-0457-4EB2-B5F6-F0E5DE954D85}" type="slidenum">
              <a:rPr lang="en-IN" smtClean="0"/>
              <a:t>6</a:t>
            </a:fld>
            <a:endParaRPr lang="en-IN"/>
          </a:p>
        </p:txBody>
      </p:sp>
    </p:spTree>
    <p:extLst>
      <p:ext uri="{BB962C8B-B14F-4D97-AF65-F5344CB8AC3E}">
        <p14:creationId xmlns:p14="http://schemas.microsoft.com/office/powerpoint/2010/main" val="36695255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For older adults, multiple options, including residential Social interaction, essential support and health monitoring, foster safety and companionship. Still, there is a scope of improvement through staff training, personalised care plans and funding allocation to ensure dignity, consistency and service standards as a whole. </a:t>
            </a:r>
          </a:p>
        </p:txBody>
      </p:sp>
      <p:sp>
        <p:nvSpPr>
          <p:cNvPr id="4" name="Slide Number Placeholder 3"/>
          <p:cNvSpPr>
            <a:spLocks noGrp="1"/>
          </p:cNvSpPr>
          <p:nvPr>
            <p:ph type="sldNum" sz="quarter" idx="5"/>
          </p:nvPr>
        </p:nvSpPr>
        <p:spPr/>
        <p:txBody>
          <a:bodyPr/>
          <a:lstStyle/>
          <a:p>
            <a:fld id="{3D5B421F-0457-4EB2-B5F6-F0E5DE954D85}" type="slidenum">
              <a:rPr lang="en-IN" smtClean="0"/>
              <a:t>7</a:t>
            </a:fld>
            <a:endParaRPr lang="en-IN"/>
          </a:p>
        </p:txBody>
      </p:sp>
    </p:spTree>
    <p:extLst>
      <p:ext uri="{BB962C8B-B14F-4D97-AF65-F5344CB8AC3E}">
        <p14:creationId xmlns:p14="http://schemas.microsoft.com/office/powerpoint/2010/main" val="3339464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project growth of the ageing population in the UK showcases a crucial demand for community and residential care. An increased number of older adults highlights the gap within the care model by outlining the increased level of dependence, which causes numerous pressures and challenges to a sustainable and effective care approach.</a:t>
            </a:r>
          </a:p>
        </p:txBody>
      </p:sp>
      <p:sp>
        <p:nvSpPr>
          <p:cNvPr id="4" name="Slide Number Placeholder 3"/>
          <p:cNvSpPr>
            <a:spLocks noGrp="1"/>
          </p:cNvSpPr>
          <p:nvPr>
            <p:ph type="sldNum" sz="quarter" idx="5"/>
          </p:nvPr>
        </p:nvSpPr>
        <p:spPr/>
        <p:txBody>
          <a:bodyPr/>
          <a:lstStyle/>
          <a:p>
            <a:fld id="{3D5B421F-0457-4EB2-B5F6-F0E5DE954D85}" type="slidenum">
              <a:rPr lang="en-IN" smtClean="0"/>
              <a:t>8</a:t>
            </a:fld>
            <a:endParaRPr lang="en-IN"/>
          </a:p>
        </p:txBody>
      </p:sp>
    </p:spTree>
    <p:extLst>
      <p:ext uri="{BB962C8B-B14F-4D97-AF65-F5344CB8AC3E}">
        <p14:creationId xmlns:p14="http://schemas.microsoft.com/office/powerpoint/2010/main" val="17314611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Technological innovation has transformed elderly care with telemedicine, generative AI, wearable devices, smart homes and so on, along with multiple supportive apps such as an app for dementia care. The virtual assistance offers companionship and continuous monitoring within an independent care context. </a:t>
            </a:r>
          </a:p>
        </p:txBody>
      </p:sp>
      <p:sp>
        <p:nvSpPr>
          <p:cNvPr id="4" name="Slide Number Placeholder 3"/>
          <p:cNvSpPr>
            <a:spLocks noGrp="1"/>
          </p:cNvSpPr>
          <p:nvPr>
            <p:ph type="sldNum" sz="quarter" idx="5"/>
          </p:nvPr>
        </p:nvSpPr>
        <p:spPr/>
        <p:txBody>
          <a:bodyPr/>
          <a:lstStyle/>
          <a:p>
            <a:fld id="{3D5B421F-0457-4EB2-B5F6-F0E5DE954D85}" type="slidenum">
              <a:rPr lang="en-IN" smtClean="0"/>
              <a:t>9</a:t>
            </a:fld>
            <a:endParaRPr lang="en-IN"/>
          </a:p>
        </p:txBody>
      </p:sp>
    </p:spTree>
    <p:extLst>
      <p:ext uri="{BB962C8B-B14F-4D97-AF65-F5344CB8AC3E}">
        <p14:creationId xmlns:p14="http://schemas.microsoft.com/office/powerpoint/2010/main" val="226427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Independent elderly living is facilitated by a smart home concept that can track vital signs and detect health issues through consistent monitoring. AI companions offer memory games, daily interaction, and robotic assistance, which also help to address caregivers' stress and the loneliness of elders. However, the challenges include a lack of technology access, limited digital literacy and difficulties in app and device maintenance. </a:t>
            </a:r>
          </a:p>
        </p:txBody>
      </p:sp>
      <p:sp>
        <p:nvSpPr>
          <p:cNvPr id="4" name="Slide Number Placeholder 3"/>
          <p:cNvSpPr>
            <a:spLocks noGrp="1"/>
          </p:cNvSpPr>
          <p:nvPr>
            <p:ph type="sldNum" sz="quarter" idx="5"/>
          </p:nvPr>
        </p:nvSpPr>
        <p:spPr/>
        <p:txBody>
          <a:bodyPr/>
          <a:lstStyle/>
          <a:p>
            <a:fld id="{3D5B421F-0457-4EB2-B5F6-F0E5DE954D85}" type="slidenum">
              <a:rPr lang="en-IN" smtClean="0"/>
              <a:t>10</a:t>
            </a:fld>
            <a:endParaRPr lang="en-IN"/>
          </a:p>
        </p:txBody>
      </p:sp>
    </p:spTree>
    <p:extLst>
      <p:ext uri="{BB962C8B-B14F-4D97-AF65-F5344CB8AC3E}">
        <p14:creationId xmlns:p14="http://schemas.microsoft.com/office/powerpoint/2010/main" val="987934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While two cases demonstrated the application of elderly care theories, AI-driven virtual companions aim to reduce loneliness but increase loneliness without human companionship. On the other hand, Smart vests reflected increased confidence in stress management with real-time care by monitoring movement and vital signs and freeing up the stress and burden of the caregivers to some extent. </a:t>
            </a:r>
          </a:p>
        </p:txBody>
      </p:sp>
      <p:sp>
        <p:nvSpPr>
          <p:cNvPr id="4" name="Slide Number Placeholder 3"/>
          <p:cNvSpPr>
            <a:spLocks noGrp="1"/>
          </p:cNvSpPr>
          <p:nvPr>
            <p:ph type="sldNum" sz="quarter" idx="5"/>
          </p:nvPr>
        </p:nvSpPr>
        <p:spPr/>
        <p:txBody>
          <a:bodyPr/>
          <a:lstStyle/>
          <a:p>
            <a:fld id="{3D5B421F-0457-4EB2-B5F6-F0E5DE954D85}" type="slidenum">
              <a:rPr lang="en-IN" smtClean="0"/>
              <a:t>11</a:t>
            </a:fld>
            <a:endParaRPr lang="en-IN"/>
          </a:p>
        </p:txBody>
      </p:sp>
    </p:spTree>
    <p:extLst>
      <p:ext uri="{BB962C8B-B14F-4D97-AF65-F5344CB8AC3E}">
        <p14:creationId xmlns:p14="http://schemas.microsoft.com/office/powerpoint/2010/main" val="10129507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a section of the overall care strategy, the case studies mainly offer some of the real-world examples of the technologies ‘application.. While Artificial Intelligence alleviates certain facets of isolation and loneliness experienced by older individuals, it still lacks the companionship of a physical human presence. Certain smart vests monitor signs and movements, and in some cases, provide stress intervention. They, however, still represent a digital means of aiding the elderly.</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D5B421F-0457-4EB2-B5F6-F0E5DE954D85}" type="slidenum">
              <a:rPr lang="en-IN" smtClean="0"/>
              <a:t>12</a:t>
            </a:fld>
            <a:endParaRPr lang="en-IN"/>
          </a:p>
        </p:txBody>
      </p:sp>
    </p:spTree>
    <p:extLst>
      <p:ext uri="{BB962C8B-B14F-4D97-AF65-F5344CB8AC3E}">
        <p14:creationId xmlns:p14="http://schemas.microsoft.com/office/powerpoint/2010/main" val="16914584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project growth of the ageing population in the UK showcases a crucial demand for community and residential care. An increased number of older adults highlights the gap within the care model by outlining the increased level of dependence, which causes numerous pressures and challenges to a sustainable and effective care approach.</a:t>
            </a:r>
          </a:p>
        </p:txBody>
      </p:sp>
      <p:sp>
        <p:nvSpPr>
          <p:cNvPr id="4" name="Slide Number Placeholder 3"/>
          <p:cNvSpPr>
            <a:spLocks noGrp="1"/>
          </p:cNvSpPr>
          <p:nvPr>
            <p:ph type="sldNum" sz="quarter" idx="5"/>
          </p:nvPr>
        </p:nvSpPr>
        <p:spPr/>
        <p:txBody>
          <a:bodyPr/>
          <a:lstStyle/>
          <a:p>
            <a:fld id="{3D5B421F-0457-4EB2-B5F6-F0E5DE954D85}" type="slidenum">
              <a:rPr lang="en-IN" smtClean="0"/>
              <a:t>13</a:t>
            </a:fld>
            <a:endParaRPr lang="en-IN"/>
          </a:p>
        </p:txBody>
      </p:sp>
    </p:spTree>
    <p:extLst>
      <p:ext uri="{BB962C8B-B14F-4D97-AF65-F5344CB8AC3E}">
        <p14:creationId xmlns:p14="http://schemas.microsoft.com/office/powerpoint/2010/main" val="12358503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kern="1200" dirty="0">
                <a:solidFill>
                  <a:schemeClr val="tx1"/>
                </a:solidFill>
                <a:effectLst/>
                <a:latin typeface="+mn-lt"/>
                <a:ea typeface="+mn-ea"/>
                <a:cs typeface="+mn-cs"/>
              </a:rPr>
              <a:t>Thus, it can be concluded that adaptive strategies combined with theory, practical application and necessary policies are vital to ensure the dignity, empowerment, and independence of the elderly care users along with quality care standards. The application of both biological and psychological ageing theories can strengthen the effectiveness of the care approaches towards elderly people.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5B421F-0457-4EB2-B5F6-F0E5DE954D85}" type="slidenum">
              <a:rPr lang="en-IN" smtClean="0"/>
              <a:t>14</a:t>
            </a:fld>
            <a:endParaRPr lang="en-IN"/>
          </a:p>
        </p:txBody>
      </p:sp>
    </p:spTree>
    <p:extLst>
      <p:ext uri="{BB962C8B-B14F-4D97-AF65-F5344CB8AC3E}">
        <p14:creationId xmlns:p14="http://schemas.microsoft.com/office/powerpoint/2010/main" val="1318230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7B511-9C1B-4584-8279-9DC82EEEB5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AA385B3-2CF1-43A7-979E-51B5380AFB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72C361CB-9EC9-4674-9772-EB05D208E463}"/>
              </a:ext>
            </a:extLst>
          </p:cNvPr>
          <p:cNvSpPr>
            <a:spLocks noGrp="1"/>
          </p:cNvSpPr>
          <p:nvPr>
            <p:ph type="dt" sz="half" idx="10"/>
          </p:nvPr>
        </p:nvSpPr>
        <p:spPr/>
        <p:txBody>
          <a:bodyPr/>
          <a:lstStyle/>
          <a:p>
            <a:fld id="{68D0AB3A-4931-4864-A393-DBCE2D432E8A}" type="datetimeFigureOut">
              <a:rPr lang="en-IN" smtClean="0"/>
              <a:t>23-10-2025</a:t>
            </a:fld>
            <a:endParaRPr lang="en-IN"/>
          </a:p>
        </p:txBody>
      </p:sp>
      <p:sp>
        <p:nvSpPr>
          <p:cNvPr id="5" name="Footer Placeholder 4">
            <a:extLst>
              <a:ext uri="{FF2B5EF4-FFF2-40B4-BE49-F238E27FC236}">
                <a16:creationId xmlns:a16="http://schemas.microsoft.com/office/drawing/2014/main" id="{42FA50C1-D396-4209-849D-D9233085DE8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FCEB34E-1708-466A-98D0-070C8FC099D8}"/>
              </a:ext>
            </a:extLst>
          </p:cNvPr>
          <p:cNvSpPr>
            <a:spLocks noGrp="1"/>
          </p:cNvSpPr>
          <p:nvPr>
            <p:ph type="sldNum" sz="quarter" idx="12"/>
          </p:nvPr>
        </p:nvSpPr>
        <p:spPr/>
        <p:txBody>
          <a:bodyPr/>
          <a:lstStyle/>
          <a:p>
            <a:fld id="{4C59D52F-FC70-4C61-A146-4153E9F232F6}" type="slidenum">
              <a:rPr lang="en-IN" smtClean="0"/>
              <a:t>‹#›</a:t>
            </a:fld>
            <a:endParaRPr lang="en-IN"/>
          </a:p>
        </p:txBody>
      </p:sp>
    </p:spTree>
    <p:extLst>
      <p:ext uri="{BB962C8B-B14F-4D97-AF65-F5344CB8AC3E}">
        <p14:creationId xmlns:p14="http://schemas.microsoft.com/office/powerpoint/2010/main" val="2274201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37C49-2279-48A0-9E2A-5ED0192A5BD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19ECE2A-6CE0-4759-AA63-05E80DAD24D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FA060FA-8FEF-42F2-B08C-A213D4E5893A}"/>
              </a:ext>
            </a:extLst>
          </p:cNvPr>
          <p:cNvSpPr>
            <a:spLocks noGrp="1"/>
          </p:cNvSpPr>
          <p:nvPr>
            <p:ph type="dt" sz="half" idx="10"/>
          </p:nvPr>
        </p:nvSpPr>
        <p:spPr/>
        <p:txBody>
          <a:bodyPr/>
          <a:lstStyle/>
          <a:p>
            <a:fld id="{68D0AB3A-4931-4864-A393-DBCE2D432E8A}" type="datetimeFigureOut">
              <a:rPr lang="en-IN" smtClean="0"/>
              <a:t>23-10-2025</a:t>
            </a:fld>
            <a:endParaRPr lang="en-IN"/>
          </a:p>
        </p:txBody>
      </p:sp>
      <p:sp>
        <p:nvSpPr>
          <p:cNvPr id="5" name="Footer Placeholder 4">
            <a:extLst>
              <a:ext uri="{FF2B5EF4-FFF2-40B4-BE49-F238E27FC236}">
                <a16:creationId xmlns:a16="http://schemas.microsoft.com/office/drawing/2014/main" id="{A492C16B-136A-4121-83A9-3E72952042C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1E2B97F-D562-46FC-B060-6C40D6CA7240}"/>
              </a:ext>
            </a:extLst>
          </p:cNvPr>
          <p:cNvSpPr>
            <a:spLocks noGrp="1"/>
          </p:cNvSpPr>
          <p:nvPr>
            <p:ph type="sldNum" sz="quarter" idx="12"/>
          </p:nvPr>
        </p:nvSpPr>
        <p:spPr/>
        <p:txBody>
          <a:bodyPr/>
          <a:lstStyle/>
          <a:p>
            <a:fld id="{4C59D52F-FC70-4C61-A146-4153E9F232F6}" type="slidenum">
              <a:rPr lang="en-IN" smtClean="0"/>
              <a:t>‹#›</a:t>
            </a:fld>
            <a:endParaRPr lang="en-IN"/>
          </a:p>
        </p:txBody>
      </p:sp>
    </p:spTree>
    <p:extLst>
      <p:ext uri="{BB962C8B-B14F-4D97-AF65-F5344CB8AC3E}">
        <p14:creationId xmlns:p14="http://schemas.microsoft.com/office/powerpoint/2010/main" val="517046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229A2-160C-4A28-89FC-13AB560709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AE846A7-D9A1-49E0-BB70-8D1D350EFC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6E83DED-B52E-4F37-9808-516AD60306A6}"/>
              </a:ext>
            </a:extLst>
          </p:cNvPr>
          <p:cNvSpPr>
            <a:spLocks noGrp="1"/>
          </p:cNvSpPr>
          <p:nvPr>
            <p:ph type="dt" sz="half" idx="10"/>
          </p:nvPr>
        </p:nvSpPr>
        <p:spPr/>
        <p:txBody>
          <a:bodyPr/>
          <a:lstStyle/>
          <a:p>
            <a:fld id="{68D0AB3A-4931-4864-A393-DBCE2D432E8A}" type="datetimeFigureOut">
              <a:rPr lang="en-IN" smtClean="0"/>
              <a:t>23-10-2025</a:t>
            </a:fld>
            <a:endParaRPr lang="en-IN"/>
          </a:p>
        </p:txBody>
      </p:sp>
      <p:sp>
        <p:nvSpPr>
          <p:cNvPr id="5" name="Footer Placeholder 4">
            <a:extLst>
              <a:ext uri="{FF2B5EF4-FFF2-40B4-BE49-F238E27FC236}">
                <a16:creationId xmlns:a16="http://schemas.microsoft.com/office/drawing/2014/main" id="{88BFE2D1-F2CF-473C-B8D2-0F53CBBA2CA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FCC0523-5D25-45A0-9765-2B5FF4DD4BD1}"/>
              </a:ext>
            </a:extLst>
          </p:cNvPr>
          <p:cNvSpPr>
            <a:spLocks noGrp="1"/>
          </p:cNvSpPr>
          <p:nvPr>
            <p:ph type="sldNum" sz="quarter" idx="12"/>
          </p:nvPr>
        </p:nvSpPr>
        <p:spPr/>
        <p:txBody>
          <a:bodyPr/>
          <a:lstStyle/>
          <a:p>
            <a:fld id="{4C59D52F-FC70-4C61-A146-4153E9F232F6}" type="slidenum">
              <a:rPr lang="en-IN" smtClean="0"/>
              <a:t>‹#›</a:t>
            </a:fld>
            <a:endParaRPr lang="en-IN"/>
          </a:p>
        </p:txBody>
      </p:sp>
    </p:spTree>
    <p:extLst>
      <p:ext uri="{BB962C8B-B14F-4D97-AF65-F5344CB8AC3E}">
        <p14:creationId xmlns:p14="http://schemas.microsoft.com/office/powerpoint/2010/main" val="3946001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AB5AA-72FB-4124-8B15-F2F6C76D6B5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BA2FD5B-2139-437B-9841-49BDB22835A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80834D63-D008-494E-8075-466584169E3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30B2D51-EF36-4A46-A2B3-E93BCE7831C2}"/>
              </a:ext>
            </a:extLst>
          </p:cNvPr>
          <p:cNvSpPr>
            <a:spLocks noGrp="1"/>
          </p:cNvSpPr>
          <p:nvPr>
            <p:ph type="dt" sz="half" idx="10"/>
          </p:nvPr>
        </p:nvSpPr>
        <p:spPr/>
        <p:txBody>
          <a:bodyPr/>
          <a:lstStyle/>
          <a:p>
            <a:fld id="{68D0AB3A-4931-4864-A393-DBCE2D432E8A}" type="datetimeFigureOut">
              <a:rPr lang="en-IN" smtClean="0"/>
              <a:t>23-10-2025</a:t>
            </a:fld>
            <a:endParaRPr lang="en-IN"/>
          </a:p>
        </p:txBody>
      </p:sp>
      <p:sp>
        <p:nvSpPr>
          <p:cNvPr id="6" name="Footer Placeholder 5">
            <a:extLst>
              <a:ext uri="{FF2B5EF4-FFF2-40B4-BE49-F238E27FC236}">
                <a16:creationId xmlns:a16="http://schemas.microsoft.com/office/drawing/2014/main" id="{C7D92591-9022-4127-B37B-24C3DB00E37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DAC0312-3F11-4F19-888B-8EC6CBCC10BA}"/>
              </a:ext>
            </a:extLst>
          </p:cNvPr>
          <p:cNvSpPr>
            <a:spLocks noGrp="1"/>
          </p:cNvSpPr>
          <p:nvPr>
            <p:ph type="sldNum" sz="quarter" idx="12"/>
          </p:nvPr>
        </p:nvSpPr>
        <p:spPr/>
        <p:txBody>
          <a:bodyPr/>
          <a:lstStyle/>
          <a:p>
            <a:fld id="{4C59D52F-FC70-4C61-A146-4153E9F232F6}" type="slidenum">
              <a:rPr lang="en-IN" smtClean="0"/>
              <a:t>‹#›</a:t>
            </a:fld>
            <a:endParaRPr lang="en-IN"/>
          </a:p>
        </p:txBody>
      </p:sp>
    </p:spTree>
    <p:extLst>
      <p:ext uri="{BB962C8B-B14F-4D97-AF65-F5344CB8AC3E}">
        <p14:creationId xmlns:p14="http://schemas.microsoft.com/office/powerpoint/2010/main" val="182187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F0D23-B6EF-490F-AF8F-FDFA6DD68CC3}"/>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44B2F6D-8FF2-4A67-92AE-78F08080B5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C49F9C1-EDC2-4A17-A71C-DC260BD5B29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49853D1-93A5-421A-A7D1-FF02BA7E84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9FD98DD-05ED-4349-BD58-E6740658F02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BE187C5-57EA-4256-9596-5F59F36BAAF1}"/>
              </a:ext>
            </a:extLst>
          </p:cNvPr>
          <p:cNvSpPr>
            <a:spLocks noGrp="1"/>
          </p:cNvSpPr>
          <p:nvPr>
            <p:ph type="dt" sz="half" idx="10"/>
          </p:nvPr>
        </p:nvSpPr>
        <p:spPr/>
        <p:txBody>
          <a:bodyPr/>
          <a:lstStyle/>
          <a:p>
            <a:fld id="{68D0AB3A-4931-4864-A393-DBCE2D432E8A}" type="datetimeFigureOut">
              <a:rPr lang="en-IN" smtClean="0"/>
              <a:t>23-10-2025</a:t>
            </a:fld>
            <a:endParaRPr lang="en-IN"/>
          </a:p>
        </p:txBody>
      </p:sp>
      <p:sp>
        <p:nvSpPr>
          <p:cNvPr id="8" name="Footer Placeholder 7">
            <a:extLst>
              <a:ext uri="{FF2B5EF4-FFF2-40B4-BE49-F238E27FC236}">
                <a16:creationId xmlns:a16="http://schemas.microsoft.com/office/drawing/2014/main" id="{450552C5-1C8E-42E6-BE6F-9324C8A1430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AF15ABA-149C-4556-9F04-FA814366299B}"/>
              </a:ext>
            </a:extLst>
          </p:cNvPr>
          <p:cNvSpPr>
            <a:spLocks noGrp="1"/>
          </p:cNvSpPr>
          <p:nvPr>
            <p:ph type="sldNum" sz="quarter" idx="12"/>
          </p:nvPr>
        </p:nvSpPr>
        <p:spPr/>
        <p:txBody>
          <a:bodyPr/>
          <a:lstStyle/>
          <a:p>
            <a:fld id="{4C59D52F-FC70-4C61-A146-4153E9F232F6}" type="slidenum">
              <a:rPr lang="en-IN" smtClean="0"/>
              <a:t>‹#›</a:t>
            </a:fld>
            <a:endParaRPr lang="en-IN"/>
          </a:p>
        </p:txBody>
      </p:sp>
    </p:spTree>
    <p:extLst>
      <p:ext uri="{BB962C8B-B14F-4D97-AF65-F5344CB8AC3E}">
        <p14:creationId xmlns:p14="http://schemas.microsoft.com/office/powerpoint/2010/main" val="4228662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C4CA1-A39B-4D2F-A4EC-E7B3802B2AD6}"/>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C8BFBF7C-3DB7-4B2A-ABD6-BF1CF28230E0}"/>
              </a:ext>
            </a:extLst>
          </p:cNvPr>
          <p:cNvSpPr>
            <a:spLocks noGrp="1"/>
          </p:cNvSpPr>
          <p:nvPr>
            <p:ph type="dt" sz="half" idx="10"/>
          </p:nvPr>
        </p:nvSpPr>
        <p:spPr/>
        <p:txBody>
          <a:bodyPr/>
          <a:lstStyle/>
          <a:p>
            <a:fld id="{68D0AB3A-4931-4864-A393-DBCE2D432E8A}" type="datetimeFigureOut">
              <a:rPr lang="en-IN" smtClean="0"/>
              <a:t>23-10-2025</a:t>
            </a:fld>
            <a:endParaRPr lang="en-IN"/>
          </a:p>
        </p:txBody>
      </p:sp>
      <p:sp>
        <p:nvSpPr>
          <p:cNvPr id="4" name="Footer Placeholder 3">
            <a:extLst>
              <a:ext uri="{FF2B5EF4-FFF2-40B4-BE49-F238E27FC236}">
                <a16:creationId xmlns:a16="http://schemas.microsoft.com/office/drawing/2014/main" id="{85D5B64D-7A4A-4E04-AE78-F9E9DEF3DE7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1EA8A722-002F-489F-988B-B838F56838CB}"/>
              </a:ext>
            </a:extLst>
          </p:cNvPr>
          <p:cNvSpPr>
            <a:spLocks noGrp="1"/>
          </p:cNvSpPr>
          <p:nvPr>
            <p:ph type="sldNum" sz="quarter" idx="12"/>
          </p:nvPr>
        </p:nvSpPr>
        <p:spPr/>
        <p:txBody>
          <a:bodyPr/>
          <a:lstStyle/>
          <a:p>
            <a:fld id="{4C59D52F-FC70-4C61-A146-4153E9F232F6}" type="slidenum">
              <a:rPr lang="en-IN" smtClean="0"/>
              <a:t>‹#›</a:t>
            </a:fld>
            <a:endParaRPr lang="en-IN"/>
          </a:p>
        </p:txBody>
      </p:sp>
    </p:spTree>
    <p:extLst>
      <p:ext uri="{BB962C8B-B14F-4D97-AF65-F5344CB8AC3E}">
        <p14:creationId xmlns:p14="http://schemas.microsoft.com/office/powerpoint/2010/main" val="2535198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E4E3BC-7902-4231-9300-FBE1AE8B0158}"/>
              </a:ext>
            </a:extLst>
          </p:cNvPr>
          <p:cNvSpPr>
            <a:spLocks noGrp="1"/>
          </p:cNvSpPr>
          <p:nvPr>
            <p:ph type="dt" sz="half" idx="10"/>
          </p:nvPr>
        </p:nvSpPr>
        <p:spPr/>
        <p:txBody>
          <a:bodyPr/>
          <a:lstStyle/>
          <a:p>
            <a:fld id="{68D0AB3A-4931-4864-A393-DBCE2D432E8A}" type="datetimeFigureOut">
              <a:rPr lang="en-IN" smtClean="0"/>
              <a:t>23-10-2025</a:t>
            </a:fld>
            <a:endParaRPr lang="en-IN"/>
          </a:p>
        </p:txBody>
      </p:sp>
      <p:sp>
        <p:nvSpPr>
          <p:cNvPr id="3" name="Footer Placeholder 2">
            <a:extLst>
              <a:ext uri="{FF2B5EF4-FFF2-40B4-BE49-F238E27FC236}">
                <a16:creationId xmlns:a16="http://schemas.microsoft.com/office/drawing/2014/main" id="{BB00CA98-A48C-464E-95F0-DEF83857D1A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925F1A1F-006A-4859-9F28-D8F878AE507C}"/>
              </a:ext>
            </a:extLst>
          </p:cNvPr>
          <p:cNvSpPr>
            <a:spLocks noGrp="1"/>
          </p:cNvSpPr>
          <p:nvPr>
            <p:ph type="sldNum" sz="quarter" idx="12"/>
          </p:nvPr>
        </p:nvSpPr>
        <p:spPr/>
        <p:txBody>
          <a:bodyPr/>
          <a:lstStyle/>
          <a:p>
            <a:fld id="{4C59D52F-FC70-4C61-A146-4153E9F232F6}" type="slidenum">
              <a:rPr lang="en-IN" smtClean="0"/>
              <a:t>‹#›</a:t>
            </a:fld>
            <a:endParaRPr lang="en-IN"/>
          </a:p>
        </p:txBody>
      </p:sp>
    </p:spTree>
    <p:extLst>
      <p:ext uri="{BB962C8B-B14F-4D97-AF65-F5344CB8AC3E}">
        <p14:creationId xmlns:p14="http://schemas.microsoft.com/office/powerpoint/2010/main" val="29606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1EF3E-00A4-4826-90F9-4CB90B5506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D1625F8B-76DB-42B0-A3A1-6E18D8828C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6EF8BF7E-E52A-4E82-A5B2-4128B2E76E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C77FF00-96AF-46A2-9B50-9978D1E6B4D6}"/>
              </a:ext>
            </a:extLst>
          </p:cNvPr>
          <p:cNvSpPr>
            <a:spLocks noGrp="1"/>
          </p:cNvSpPr>
          <p:nvPr>
            <p:ph type="dt" sz="half" idx="10"/>
          </p:nvPr>
        </p:nvSpPr>
        <p:spPr/>
        <p:txBody>
          <a:bodyPr/>
          <a:lstStyle/>
          <a:p>
            <a:fld id="{68D0AB3A-4931-4864-A393-DBCE2D432E8A}" type="datetimeFigureOut">
              <a:rPr lang="en-IN" smtClean="0"/>
              <a:t>23-10-2025</a:t>
            </a:fld>
            <a:endParaRPr lang="en-IN"/>
          </a:p>
        </p:txBody>
      </p:sp>
      <p:sp>
        <p:nvSpPr>
          <p:cNvPr id="6" name="Footer Placeholder 5">
            <a:extLst>
              <a:ext uri="{FF2B5EF4-FFF2-40B4-BE49-F238E27FC236}">
                <a16:creationId xmlns:a16="http://schemas.microsoft.com/office/drawing/2014/main" id="{D0F82001-7D1D-4F5A-8979-F4AE53C3017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399FE94-7ABF-489E-B25A-BA0E11FF2774}"/>
              </a:ext>
            </a:extLst>
          </p:cNvPr>
          <p:cNvSpPr>
            <a:spLocks noGrp="1"/>
          </p:cNvSpPr>
          <p:nvPr>
            <p:ph type="sldNum" sz="quarter" idx="12"/>
          </p:nvPr>
        </p:nvSpPr>
        <p:spPr/>
        <p:txBody>
          <a:bodyPr/>
          <a:lstStyle/>
          <a:p>
            <a:fld id="{4C59D52F-FC70-4C61-A146-4153E9F232F6}" type="slidenum">
              <a:rPr lang="en-IN" smtClean="0"/>
              <a:t>‹#›</a:t>
            </a:fld>
            <a:endParaRPr lang="en-IN"/>
          </a:p>
        </p:txBody>
      </p:sp>
    </p:spTree>
    <p:extLst>
      <p:ext uri="{BB962C8B-B14F-4D97-AF65-F5344CB8AC3E}">
        <p14:creationId xmlns:p14="http://schemas.microsoft.com/office/powerpoint/2010/main" val="4101258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85CDA-8EF0-4CE7-891B-C5DF07FE34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B8D8A5D-5FEB-4AEC-9851-4D1038B3FA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9809FBE-928D-44A5-86A2-82A70BC50C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0FBDC49-95F7-414E-BF68-56544A3E3FC3}"/>
              </a:ext>
            </a:extLst>
          </p:cNvPr>
          <p:cNvSpPr>
            <a:spLocks noGrp="1"/>
          </p:cNvSpPr>
          <p:nvPr>
            <p:ph type="dt" sz="half" idx="10"/>
          </p:nvPr>
        </p:nvSpPr>
        <p:spPr/>
        <p:txBody>
          <a:bodyPr/>
          <a:lstStyle/>
          <a:p>
            <a:fld id="{68D0AB3A-4931-4864-A393-DBCE2D432E8A}" type="datetimeFigureOut">
              <a:rPr lang="en-IN" smtClean="0"/>
              <a:t>23-10-2025</a:t>
            </a:fld>
            <a:endParaRPr lang="en-IN"/>
          </a:p>
        </p:txBody>
      </p:sp>
      <p:sp>
        <p:nvSpPr>
          <p:cNvPr id="6" name="Footer Placeholder 5">
            <a:extLst>
              <a:ext uri="{FF2B5EF4-FFF2-40B4-BE49-F238E27FC236}">
                <a16:creationId xmlns:a16="http://schemas.microsoft.com/office/drawing/2014/main" id="{54CAB350-EF8B-4458-9DFD-458DC1426BC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C8BCEA1-4B40-4EE4-B076-EE84A78A6D02}"/>
              </a:ext>
            </a:extLst>
          </p:cNvPr>
          <p:cNvSpPr>
            <a:spLocks noGrp="1"/>
          </p:cNvSpPr>
          <p:nvPr>
            <p:ph type="sldNum" sz="quarter" idx="12"/>
          </p:nvPr>
        </p:nvSpPr>
        <p:spPr/>
        <p:txBody>
          <a:bodyPr/>
          <a:lstStyle/>
          <a:p>
            <a:fld id="{4C59D52F-FC70-4C61-A146-4153E9F232F6}" type="slidenum">
              <a:rPr lang="en-IN" smtClean="0"/>
              <a:t>‹#›</a:t>
            </a:fld>
            <a:endParaRPr lang="en-IN"/>
          </a:p>
        </p:txBody>
      </p:sp>
    </p:spTree>
    <p:extLst>
      <p:ext uri="{BB962C8B-B14F-4D97-AF65-F5344CB8AC3E}">
        <p14:creationId xmlns:p14="http://schemas.microsoft.com/office/powerpoint/2010/main" val="3200998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ED457-9EDD-450F-AAAF-18DDD67384A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56D9FD0-0B9E-43FC-BAD4-FDDC8E277F1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4F76A66-9AE4-4449-9DDE-25DD6A0BD573}"/>
              </a:ext>
            </a:extLst>
          </p:cNvPr>
          <p:cNvSpPr>
            <a:spLocks noGrp="1"/>
          </p:cNvSpPr>
          <p:nvPr>
            <p:ph type="dt" sz="half" idx="10"/>
          </p:nvPr>
        </p:nvSpPr>
        <p:spPr/>
        <p:txBody>
          <a:bodyPr/>
          <a:lstStyle/>
          <a:p>
            <a:fld id="{68D0AB3A-4931-4864-A393-DBCE2D432E8A}" type="datetimeFigureOut">
              <a:rPr lang="en-IN" smtClean="0"/>
              <a:t>23-10-2025</a:t>
            </a:fld>
            <a:endParaRPr lang="en-IN"/>
          </a:p>
        </p:txBody>
      </p:sp>
      <p:sp>
        <p:nvSpPr>
          <p:cNvPr id="5" name="Footer Placeholder 4">
            <a:extLst>
              <a:ext uri="{FF2B5EF4-FFF2-40B4-BE49-F238E27FC236}">
                <a16:creationId xmlns:a16="http://schemas.microsoft.com/office/drawing/2014/main" id="{3FA1EFA0-47AA-4B69-97B1-4C7B3B1E9E4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2ADD0B8-0A23-4547-8461-1DC0B51D278D}"/>
              </a:ext>
            </a:extLst>
          </p:cNvPr>
          <p:cNvSpPr>
            <a:spLocks noGrp="1"/>
          </p:cNvSpPr>
          <p:nvPr>
            <p:ph type="sldNum" sz="quarter" idx="12"/>
          </p:nvPr>
        </p:nvSpPr>
        <p:spPr/>
        <p:txBody>
          <a:bodyPr/>
          <a:lstStyle/>
          <a:p>
            <a:fld id="{4C59D52F-FC70-4C61-A146-4153E9F232F6}" type="slidenum">
              <a:rPr lang="en-IN" smtClean="0"/>
              <a:t>‹#›</a:t>
            </a:fld>
            <a:endParaRPr lang="en-IN"/>
          </a:p>
        </p:txBody>
      </p:sp>
    </p:spTree>
    <p:extLst>
      <p:ext uri="{BB962C8B-B14F-4D97-AF65-F5344CB8AC3E}">
        <p14:creationId xmlns:p14="http://schemas.microsoft.com/office/powerpoint/2010/main" val="2602002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156BFB-9D71-4AF8-8C25-C437FC58F0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E6FCA50-E227-42B8-8AE9-01E72A8A0AA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6F1914F-4F93-4CF8-A0B8-A10D7BC86E0C}"/>
              </a:ext>
            </a:extLst>
          </p:cNvPr>
          <p:cNvSpPr>
            <a:spLocks noGrp="1"/>
          </p:cNvSpPr>
          <p:nvPr>
            <p:ph type="dt" sz="half" idx="10"/>
          </p:nvPr>
        </p:nvSpPr>
        <p:spPr/>
        <p:txBody>
          <a:bodyPr/>
          <a:lstStyle/>
          <a:p>
            <a:fld id="{68D0AB3A-4931-4864-A393-DBCE2D432E8A}" type="datetimeFigureOut">
              <a:rPr lang="en-IN" smtClean="0"/>
              <a:t>23-10-2025</a:t>
            </a:fld>
            <a:endParaRPr lang="en-IN"/>
          </a:p>
        </p:txBody>
      </p:sp>
      <p:sp>
        <p:nvSpPr>
          <p:cNvPr id="5" name="Footer Placeholder 4">
            <a:extLst>
              <a:ext uri="{FF2B5EF4-FFF2-40B4-BE49-F238E27FC236}">
                <a16:creationId xmlns:a16="http://schemas.microsoft.com/office/drawing/2014/main" id="{2D4316A2-8505-409D-A7E0-781E73A228F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990EAC2-E43A-4B6F-AAAC-1995E22A26B1}"/>
              </a:ext>
            </a:extLst>
          </p:cNvPr>
          <p:cNvSpPr>
            <a:spLocks noGrp="1"/>
          </p:cNvSpPr>
          <p:nvPr>
            <p:ph type="sldNum" sz="quarter" idx="12"/>
          </p:nvPr>
        </p:nvSpPr>
        <p:spPr/>
        <p:txBody>
          <a:bodyPr/>
          <a:lstStyle/>
          <a:p>
            <a:fld id="{4C59D52F-FC70-4C61-A146-4153E9F232F6}" type="slidenum">
              <a:rPr lang="en-IN" smtClean="0"/>
              <a:t>‹#›</a:t>
            </a:fld>
            <a:endParaRPr lang="en-IN"/>
          </a:p>
        </p:txBody>
      </p:sp>
    </p:spTree>
    <p:extLst>
      <p:ext uri="{BB962C8B-B14F-4D97-AF65-F5344CB8AC3E}">
        <p14:creationId xmlns:p14="http://schemas.microsoft.com/office/powerpoint/2010/main" val="2390137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6000"/>
            <a:lum/>
          </a:blip>
          <a:srcRect/>
          <a:stretch>
            <a:fillRect l="-4000" r="-4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6377CD-C51E-4CEE-88D2-DEBCBDC35F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A3E9370-35A5-4B9C-B6AA-A525BFE6FF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B2C01BC-DEE5-4F09-BF54-A260A95982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D0AB3A-4931-4864-A393-DBCE2D432E8A}" type="datetimeFigureOut">
              <a:rPr lang="en-IN" smtClean="0"/>
              <a:t>23-10-2025</a:t>
            </a:fld>
            <a:endParaRPr lang="en-IN"/>
          </a:p>
        </p:txBody>
      </p:sp>
      <p:sp>
        <p:nvSpPr>
          <p:cNvPr id="5" name="Footer Placeholder 4">
            <a:extLst>
              <a:ext uri="{FF2B5EF4-FFF2-40B4-BE49-F238E27FC236}">
                <a16:creationId xmlns:a16="http://schemas.microsoft.com/office/drawing/2014/main" id="{B8457D2F-9403-466C-90EC-1F58CBEBDC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B7F84488-FC1A-4A93-A0D6-824831F81D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59D52F-FC70-4C61-A146-4153E9F232F6}" type="slidenum">
              <a:rPr lang="en-IN" smtClean="0"/>
              <a:t>‹#›</a:t>
            </a:fld>
            <a:endParaRPr lang="en-IN"/>
          </a:p>
        </p:txBody>
      </p:sp>
    </p:spTree>
    <p:extLst>
      <p:ext uri="{BB962C8B-B14F-4D97-AF65-F5344CB8AC3E}">
        <p14:creationId xmlns:p14="http://schemas.microsoft.com/office/powerpoint/2010/main" val="15373974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hyperlink" Target="https://www.hbs.edu/ris/Publication%20Files/24-078_a3d2e2c7-eca1-4767-8543-122e818bf2e5" TargetMode="External"/><Relationship Id="rId2" Type="http://schemas.openxmlformats.org/officeDocument/2006/relationships/hyperlink" Target="https://www.ageuk.org.uk/siteassets/documents/reports-and-publications/reports-and-briefings/health--wellbeing/age-uk-briefing-state-of-health-and-care-july-2023-abridged-version"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28000"/>
            <a:lum/>
          </a:blip>
          <a:srcRect/>
          <a:stretch>
            <a:fillRect l="-4000" r="-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FDE00-C359-4F25-A385-F4D9AC6B431C}"/>
              </a:ext>
            </a:extLst>
          </p:cNvPr>
          <p:cNvSpPr>
            <a:spLocks noGrp="1"/>
          </p:cNvSpPr>
          <p:nvPr>
            <p:ph type="ctrTitle"/>
          </p:nvPr>
        </p:nvSpPr>
        <p:spPr>
          <a:xfrm>
            <a:off x="1052512" y="-304800"/>
            <a:ext cx="9591675" cy="7162799"/>
          </a:xfrm>
        </p:spPr>
        <p:txBody>
          <a:bodyPr>
            <a:noAutofit/>
          </a:bodyPr>
          <a:lstStyle/>
          <a:p>
            <a:pPr>
              <a:lnSpc>
                <a:spcPct val="150000"/>
              </a:lnSpc>
            </a:pPr>
            <a:r>
              <a:rPr lang="en-US" sz="2800" b="1" dirty="0">
                <a:latin typeface="Times New Roman" panose="02020603050405020304" pitchFamily="18" charset="0"/>
                <a:cs typeface="Times New Roman" panose="02020603050405020304" pitchFamily="18" charset="0"/>
              </a:rPr>
              <a:t>Presentation Title- An individual presentation evaluating the care and support needs of older people.</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Student Name: Maricela Moraru </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Student ID- 2238835 Maricela Moraru </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Module Title and Code- BMHP6027 - Empowering the Older Person</a:t>
            </a:r>
            <a:br>
              <a:rPr lang="en-US" sz="2800" b="1" dirty="0">
                <a:latin typeface="Times New Roman" panose="02020603050405020304" pitchFamily="18" charset="0"/>
                <a:cs typeface="Times New Roman" panose="02020603050405020304" pitchFamily="18" charset="0"/>
              </a:rPr>
            </a:br>
            <a:br>
              <a:rPr lang="en-US" sz="2800" b="1" dirty="0">
                <a:latin typeface="Times New Roman" panose="02020603050405020304" pitchFamily="18" charset="0"/>
                <a:cs typeface="Times New Roman" panose="02020603050405020304" pitchFamily="18" charset="0"/>
              </a:rPr>
            </a:br>
            <a:br>
              <a:rPr lang="en-US" sz="2800" b="1" dirty="0">
                <a:latin typeface="Times New Roman" panose="02020603050405020304" pitchFamily="18" charset="0"/>
                <a:cs typeface="Times New Roman" panose="02020603050405020304" pitchFamily="18" charset="0"/>
              </a:rPr>
            </a:br>
            <a:br>
              <a:rPr lang="en-US" sz="2800" b="1" dirty="0">
                <a:latin typeface="Times New Roman" panose="02020603050405020304" pitchFamily="18" charset="0"/>
                <a:cs typeface="Times New Roman" panose="02020603050405020304" pitchFamily="18" charset="0"/>
              </a:rPr>
            </a:br>
            <a:endParaRPr lang="en-IN" sz="2800" b="1" dirty="0">
              <a:latin typeface="Times New Roman" panose="02020603050405020304" pitchFamily="18" charset="0"/>
              <a:cs typeface="Times New Roman" panose="02020603050405020304" pitchFamily="18" charset="0"/>
            </a:endParaRPr>
          </a:p>
        </p:txBody>
      </p:sp>
      <p:pic>
        <p:nvPicPr>
          <p:cNvPr id="4" name="WhatsApp Audio 2025-10-23 at 14.11.59">
            <a:hlinkClick r:id="" action="ppaction://media"/>
            <a:extLst>
              <a:ext uri="{FF2B5EF4-FFF2-40B4-BE49-F238E27FC236}">
                <a16:creationId xmlns:a16="http://schemas.microsoft.com/office/drawing/2014/main" id="{0A4ED678-39A3-29FF-456D-25AEC8B24BE7}"/>
              </a:ext>
            </a:extLst>
          </p:cNvPr>
          <p:cNvPicPr>
            <a:picLocks noChangeAspect="1"/>
          </p:cNvPicPr>
          <p:nvPr>
            <a:videoFile r:link="rId1"/>
            <p:extLst>
              <p:ext uri="{DAA4B4D4-6D71-4841-9C94-3DE7FCFB9230}">
                <p14:media xmlns:p14="http://schemas.microsoft.com/office/powerpoint/2010/main" r:embed="rId2">
                  <p14:trim end="503074.6666"/>
                </p14:media>
              </p:ext>
            </p:extLst>
          </p:nvPr>
        </p:nvPicPr>
        <p:blipFill>
          <a:blip r:embed="rId5"/>
          <a:stretch>
            <a:fillRect/>
          </a:stretch>
        </p:blipFill>
        <p:spPr>
          <a:xfrm>
            <a:off x="608322" y="5532824"/>
            <a:ext cx="1025332" cy="1025332"/>
          </a:xfrm>
          <a:prstGeom prst="rect">
            <a:avLst/>
          </a:prstGeom>
        </p:spPr>
      </p:pic>
    </p:spTree>
    <p:extLst>
      <p:ext uri="{BB962C8B-B14F-4D97-AF65-F5344CB8AC3E}">
        <p14:creationId xmlns:p14="http://schemas.microsoft.com/office/powerpoint/2010/main" val="2475848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6F205-7CB1-4D08-B380-75E6EA83F528}"/>
              </a:ext>
            </a:extLst>
          </p:cNvPr>
          <p:cNvSpPr>
            <a:spLocks noGrp="1"/>
          </p:cNvSpPr>
          <p:nvPr>
            <p:ph type="title"/>
          </p:nvPr>
        </p:nvSpPr>
        <p:spPr/>
        <p:txBody>
          <a:bodyPr>
            <a:normAutofit/>
          </a:bodyPr>
          <a:lstStyle/>
          <a:p>
            <a:pPr algn="ctr"/>
            <a:r>
              <a:rPr lang="en-IN" sz="32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614E9A5E-FEB9-4105-98B4-1804BCF18FF8}"/>
              </a:ext>
            </a:extLst>
          </p:cNvPr>
          <p:cNvSpPr>
            <a:spLocks noGrp="1"/>
          </p:cNvSpPr>
          <p:nvPr>
            <p:ph idx="1"/>
          </p:nvPr>
        </p:nvSpPr>
        <p:spPr>
          <a:xfrm>
            <a:off x="838199" y="1825625"/>
            <a:ext cx="10909515" cy="4351338"/>
          </a:xfrm>
        </p:spPr>
        <p:txBody>
          <a:bodyPr>
            <a:normAutofit/>
          </a:bodyPr>
          <a:lstStyle/>
          <a:p>
            <a:pPr lvl="0" algn="just">
              <a:lnSpc>
                <a:spcPct val="150000"/>
              </a:lnSpc>
            </a:pPr>
            <a:r>
              <a:rPr lang="en-IN" dirty="0">
                <a:latin typeface="Times New Roman" panose="02020603050405020304" pitchFamily="18" charset="0"/>
                <a:cs typeface="Times New Roman" panose="02020603050405020304" pitchFamily="18" charset="0"/>
              </a:rPr>
              <a:t>Purpose: care evaluation and necessary support </a:t>
            </a:r>
          </a:p>
          <a:p>
            <a:pPr lvl="0" algn="just">
              <a:lnSpc>
                <a:spcPct val="150000"/>
              </a:lnSpc>
            </a:pPr>
            <a:r>
              <a:rPr lang="en-IN" dirty="0">
                <a:latin typeface="Times New Roman" panose="02020603050405020304" pitchFamily="18" charset="0"/>
                <a:cs typeface="Times New Roman" panose="02020603050405020304" pitchFamily="18" charset="0"/>
              </a:rPr>
              <a:t>Biological decline as per age is involved in ageing and explained by theories like Wear-and-tear and genetic models (Ameen and </a:t>
            </a:r>
            <a:r>
              <a:rPr lang="en-IN" dirty="0" err="1">
                <a:latin typeface="Times New Roman" panose="02020603050405020304" pitchFamily="18" charset="0"/>
                <a:cs typeface="Times New Roman" panose="02020603050405020304" pitchFamily="18" charset="0"/>
              </a:rPr>
              <a:t>Taqa</a:t>
            </a:r>
            <a:r>
              <a:rPr lang="en-IN" dirty="0">
                <a:latin typeface="Times New Roman" panose="02020603050405020304" pitchFamily="18" charset="0"/>
                <a:cs typeface="Times New Roman" panose="02020603050405020304" pitchFamily="18" charset="0"/>
              </a:rPr>
              <a:t>, 2024).</a:t>
            </a:r>
          </a:p>
          <a:p>
            <a:pPr lvl="0" algn="just">
              <a:lnSpc>
                <a:spcPct val="150000"/>
              </a:lnSpc>
            </a:pPr>
            <a:r>
              <a:rPr lang="en-IN" dirty="0">
                <a:latin typeface="Times New Roman" panose="02020603050405020304" pitchFamily="18" charset="0"/>
                <a:cs typeface="Times New Roman" panose="02020603050405020304" pitchFamily="18" charset="0"/>
              </a:rPr>
              <a:t>Key themes: care evaluation, ageing theories, policies, technologies, care studies and recommendations. </a:t>
            </a:r>
          </a:p>
        </p:txBody>
      </p:sp>
      <p:pic>
        <p:nvPicPr>
          <p:cNvPr id="5" name="WhatsApp Audio 2025-10-23 at 14.11.59">
            <a:hlinkClick r:id="" action="ppaction://media"/>
            <a:extLst>
              <a:ext uri="{FF2B5EF4-FFF2-40B4-BE49-F238E27FC236}">
                <a16:creationId xmlns:a16="http://schemas.microsoft.com/office/drawing/2014/main" id="{59CAE183-F870-022E-B386-29A57C08915A}"/>
              </a:ext>
            </a:extLst>
          </p:cNvPr>
          <p:cNvPicPr>
            <a:picLocks noChangeAspect="1"/>
          </p:cNvPicPr>
          <p:nvPr>
            <a:videoFile r:link="rId1"/>
            <p:extLst>
              <p:ext uri="{DAA4B4D4-6D71-4841-9C94-3DE7FCFB9230}">
                <p14:media xmlns:p14="http://schemas.microsoft.com/office/powerpoint/2010/main" r:embed="rId2">
                  <p14:trim st="13000" end="473074.6666"/>
                </p14:media>
              </p:ext>
            </p:extLst>
          </p:nvPr>
        </p:nvPicPr>
        <p:blipFill>
          <a:blip r:embed="rId5"/>
          <a:stretch>
            <a:fillRect/>
          </a:stretch>
        </p:blipFill>
        <p:spPr>
          <a:xfrm>
            <a:off x="736598" y="263524"/>
            <a:ext cx="752089" cy="752089"/>
          </a:xfrm>
          <a:prstGeom prst="rect">
            <a:avLst/>
          </a:prstGeom>
        </p:spPr>
      </p:pic>
    </p:spTree>
    <p:extLst>
      <p:ext uri="{BB962C8B-B14F-4D97-AF65-F5344CB8AC3E}">
        <p14:creationId xmlns:p14="http://schemas.microsoft.com/office/powerpoint/2010/main" val="206180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9B62C-911B-4555-BBD4-C8C74B0C4E84}"/>
              </a:ext>
            </a:extLst>
          </p:cNvPr>
          <p:cNvSpPr>
            <a:spLocks noGrp="1"/>
          </p:cNvSpPr>
          <p:nvPr>
            <p:ph type="title"/>
          </p:nvPr>
        </p:nvSpPr>
        <p:spPr/>
        <p:txBody>
          <a:bodyPr>
            <a:normAutofit/>
          </a:bodyPr>
          <a:lstStyle/>
          <a:p>
            <a:pPr algn="ctr"/>
            <a:r>
              <a:rPr lang="en-IN" sz="3200" b="1" dirty="0">
                <a:latin typeface="Times New Roman" panose="02020603050405020304" pitchFamily="18" charset="0"/>
                <a:cs typeface="Times New Roman" panose="02020603050405020304" pitchFamily="18" charset="0"/>
              </a:rPr>
              <a:t>The Ageing Population: Setting the Scene</a:t>
            </a:r>
          </a:p>
        </p:txBody>
      </p:sp>
      <p:sp>
        <p:nvSpPr>
          <p:cNvPr id="3" name="Content Placeholder 2">
            <a:extLst>
              <a:ext uri="{FF2B5EF4-FFF2-40B4-BE49-F238E27FC236}">
                <a16:creationId xmlns:a16="http://schemas.microsoft.com/office/drawing/2014/main" id="{131DBA7B-8703-4B6B-BE0D-6E504D154584}"/>
              </a:ext>
            </a:extLst>
          </p:cNvPr>
          <p:cNvSpPr>
            <a:spLocks noGrp="1"/>
          </p:cNvSpPr>
          <p:nvPr>
            <p:ph sz="half" idx="1"/>
          </p:nvPr>
        </p:nvSpPr>
        <p:spPr>
          <a:xfrm>
            <a:off x="666751" y="1538243"/>
            <a:ext cx="6106008" cy="4831559"/>
          </a:xfrm>
        </p:spPr>
        <p:txBody>
          <a:bodyPr>
            <a:normAutofit fontScale="85000" lnSpcReduction="10000"/>
          </a:bodyPr>
          <a:lstStyle/>
          <a:p>
            <a:pPr lvl="0" algn="just">
              <a:lnSpc>
                <a:spcPct val="160000"/>
              </a:lnSpc>
            </a:pPr>
            <a:r>
              <a:rPr lang="en-IN" dirty="0">
                <a:latin typeface="Times New Roman" panose="02020603050405020304" pitchFamily="18" charset="0"/>
                <a:cs typeface="Times New Roman" panose="02020603050405020304" pitchFamily="18" charset="0"/>
              </a:rPr>
              <a:t>The 2021 Census reveals 11 million people were aged 65 years or older (ons.gov.uk, 2022).</a:t>
            </a:r>
          </a:p>
          <a:p>
            <a:pPr lvl="0" algn="just">
              <a:lnSpc>
                <a:spcPct val="170000"/>
              </a:lnSpc>
            </a:pPr>
            <a:r>
              <a:rPr lang="en-IN" dirty="0">
                <a:latin typeface="Times New Roman" panose="02020603050405020304" pitchFamily="18" charset="0"/>
                <a:cs typeface="Times New Roman" panose="02020603050405020304" pitchFamily="18" charset="0"/>
              </a:rPr>
              <a:t>Physical support, emotional stability, social inclusion and psychological well-being are essential for older adults.</a:t>
            </a:r>
          </a:p>
          <a:p>
            <a:pPr lvl="0" algn="just">
              <a:lnSpc>
                <a:spcPct val="160000"/>
              </a:lnSpc>
            </a:pPr>
            <a:r>
              <a:rPr lang="en-IN" dirty="0">
                <a:latin typeface="Times New Roman" panose="02020603050405020304" pitchFamily="18" charset="0"/>
                <a:cs typeface="Times New Roman" panose="02020603050405020304" pitchFamily="18" charset="0"/>
              </a:rPr>
              <a:t>Innovation, policy and empowerment contribute to quality care.</a:t>
            </a:r>
          </a:p>
        </p:txBody>
      </p:sp>
      <p:sp>
        <p:nvSpPr>
          <p:cNvPr id="5" name="Rectangle 4">
            <a:extLst>
              <a:ext uri="{FF2B5EF4-FFF2-40B4-BE49-F238E27FC236}">
                <a16:creationId xmlns:a16="http://schemas.microsoft.com/office/drawing/2014/main" id="{45C42728-89E7-46CA-84C5-A2ADF6D3C3B6}"/>
              </a:ext>
            </a:extLst>
          </p:cNvPr>
          <p:cNvSpPr/>
          <p:nvPr/>
        </p:nvSpPr>
        <p:spPr>
          <a:xfrm>
            <a:off x="7811146" y="4966252"/>
            <a:ext cx="3714103" cy="1200329"/>
          </a:xfrm>
          <a:prstGeom prst="rect">
            <a:avLst/>
          </a:prstGeom>
        </p:spPr>
        <p:txBody>
          <a:bodyPr wrap="square">
            <a:spAutoFit/>
          </a:bodyPr>
          <a:lstStyle/>
          <a:p>
            <a:pPr algn="ctr"/>
            <a:r>
              <a:rPr lang="en-IN" b="1" dirty="0">
                <a:latin typeface="Times New Roman" panose="02020603050405020304" pitchFamily="18" charset="0"/>
                <a:cs typeface="Times New Roman" panose="02020603050405020304" pitchFamily="18" charset="0"/>
              </a:rPr>
              <a:t>Figure: Actual and projected number of people aged 65+ in England (22020-25)</a:t>
            </a:r>
            <a:endParaRPr lang="en-IN" dirty="0">
              <a:latin typeface="Times New Roman" panose="02020603050405020304" pitchFamily="18" charset="0"/>
              <a:cs typeface="Times New Roman" panose="02020603050405020304" pitchFamily="18" charset="0"/>
            </a:endParaRPr>
          </a:p>
          <a:p>
            <a:pPr algn="ctr"/>
            <a:r>
              <a:rPr lang="en-IN" b="1" dirty="0">
                <a:latin typeface="Times New Roman" panose="02020603050405020304" pitchFamily="18" charset="0"/>
                <a:cs typeface="Times New Roman" panose="02020603050405020304" pitchFamily="18" charset="0"/>
              </a:rPr>
              <a:t>(Source: ageuk.org.uk, 2023)</a:t>
            </a:r>
            <a:endParaRPr lang="en-IN"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60024D27-A914-41E9-B73F-2EE154791908}"/>
              </a:ext>
            </a:extLst>
          </p:cNvPr>
          <p:cNvPicPr>
            <a:picLocks noGrp="1" noChangeAspect="1"/>
          </p:cNvPicPr>
          <p:nvPr>
            <p:ph sz="half" idx="2"/>
          </p:nvPr>
        </p:nvPicPr>
        <p:blipFill>
          <a:blip r:embed="rId5"/>
          <a:stretch>
            <a:fillRect/>
          </a:stretch>
        </p:blipFill>
        <p:spPr>
          <a:xfrm>
            <a:off x="7299701" y="1670757"/>
            <a:ext cx="4463513" cy="3087223"/>
          </a:xfrm>
          <a:prstGeom prst="rect">
            <a:avLst/>
          </a:prstGeom>
        </p:spPr>
      </p:pic>
      <p:pic>
        <p:nvPicPr>
          <p:cNvPr id="4" name="WhatsApp Audio 2025-10-23 at 14.11.59">
            <a:hlinkClick r:id="" action="ppaction://media"/>
            <a:extLst>
              <a:ext uri="{FF2B5EF4-FFF2-40B4-BE49-F238E27FC236}">
                <a16:creationId xmlns:a16="http://schemas.microsoft.com/office/drawing/2014/main" id="{EFA60B9F-301E-08C4-6E60-375826FEB1E6}"/>
              </a:ext>
            </a:extLst>
          </p:cNvPr>
          <p:cNvPicPr>
            <a:picLocks noChangeAspect="1"/>
          </p:cNvPicPr>
          <p:nvPr>
            <a:videoFile r:link="rId1"/>
            <p:extLst>
              <p:ext uri="{DAA4B4D4-6D71-4841-9C94-3DE7FCFB9230}">
                <p14:media xmlns:p14="http://schemas.microsoft.com/office/powerpoint/2010/main" r:embed="rId2">
                  <p14:trim st="43000" end="429274.6666"/>
                </p14:media>
              </p:ext>
            </p:extLst>
          </p:nvPr>
        </p:nvPicPr>
        <p:blipFill>
          <a:blip r:embed="rId6"/>
          <a:stretch>
            <a:fillRect/>
          </a:stretch>
        </p:blipFill>
        <p:spPr>
          <a:xfrm>
            <a:off x="476095" y="242461"/>
            <a:ext cx="724210" cy="724210"/>
          </a:xfrm>
          <a:prstGeom prst="rect">
            <a:avLst/>
          </a:prstGeom>
        </p:spPr>
      </p:pic>
    </p:spTree>
    <p:extLst>
      <p:ext uri="{BB962C8B-B14F-4D97-AF65-F5344CB8AC3E}">
        <p14:creationId xmlns:p14="http://schemas.microsoft.com/office/powerpoint/2010/main" val="1481709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8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9B62C-911B-4555-BBD4-C8C74B0C4E84}"/>
              </a:ext>
            </a:extLst>
          </p:cNvPr>
          <p:cNvSpPr>
            <a:spLocks noGrp="1"/>
          </p:cNvSpPr>
          <p:nvPr>
            <p:ph type="title"/>
          </p:nvPr>
        </p:nvSpPr>
        <p:spPr>
          <a:xfrm>
            <a:off x="838200" y="827976"/>
            <a:ext cx="10515600" cy="1148247"/>
          </a:xfrm>
        </p:spPr>
        <p:txBody>
          <a:bodyPr>
            <a:noAutofit/>
          </a:bodyPr>
          <a:lstStyle/>
          <a:p>
            <a:pPr algn="ctr"/>
            <a:r>
              <a:rPr lang="en-IN" sz="3200" b="1" dirty="0">
                <a:latin typeface="Times New Roman" panose="02020603050405020304" pitchFamily="18" charset="0"/>
                <a:cs typeface="Times New Roman" panose="02020603050405020304" pitchFamily="18" charset="0"/>
              </a:rPr>
              <a:t>Theoretical Frameworks</a:t>
            </a:r>
            <a:br>
              <a:rPr lang="en-IN" sz="3200" b="1" dirty="0">
                <a:latin typeface="Times New Roman" panose="02020603050405020304" pitchFamily="18" charset="0"/>
                <a:cs typeface="Times New Roman" panose="02020603050405020304" pitchFamily="18" charset="0"/>
              </a:rPr>
            </a:br>
            <a:br>
              <a:rPr lang="en-IN" sz="3200" b="1" dirty="0">
                <a:latin typeface="Times New Roman" panose="02020603050405020304" pitchFamily="18" charset="0"/>
                <a:cs typeface="Times New Roman" panose="02020603050405020304" pitchFamily="18" charset="0"/>
              </a:rPr>
            </a:b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31DBA7B-8703-4B6B-BE0D-6E504D154584}"/>
              </a:ext>
            </a:extLst>
          </p:cNvPr>
          <p:cNvSpPr>
            <a:spLocks noGrp="1"/>
          </p:cNvSpPr>
          <p:nvPr>
            <p:ph sz="half" idx="1"/>
          </p:nvPr>
        </p:nvSpPr>
        <p:spPr>
          <a:xfrm>
            <a:off x="838200" y="1599071"/>
            <a:ext cx="5965556" cy="4716488"/>
          </a:xfrm>
        </p:spPr>
        <p:txBody>
          <a:bodyPr>
            <a:normAutofit fontScale="92500"/>
          </a:bodyPr>
          <a:lstStyle/>
          <a:p>
            <a:pPr lvl="0">
              <a:lnSpc>
                <a:spcPct val="150000"/>
              </a:lnSpc>
            </a:pPr>
            <a:r>
              <a:rPr lang="en-IN" dirty="0">
                <a:latin typeface="Times New Roman" panose="02020603050405020304" pitchFamily="18" charset="0"/>
                <a:cs typeface="Times New Roman" panose="02020603050405020304" pitchFamily="18" charset="0"/>
              </a:rPr>
              <a:t>Key psychosocial theories: Activity, disengagement, continuity, and life course (</a:t>
            </a:r>
            <a:r>
              <a:rPr lang="en-IN" dirty="0" err="1">
                <a:latin typeface="Times New Roman" panose="02020603050405020304" pitchFamily="18" charset="0"/>
                <a:cs typeface="Times New Roman" panose="02020603050405020304" pitchFamily="18" charset="0"/>
              </a:rPr>
              <a:t>Gonot-Schoupinsky</a:t>
            </a:r>
            <a:r>
              <a:rPr lang="en-IN" i="1" dirty="0">
                <a:latin typeface="Times New Roman" panose="02020603050405020304" pitchFamily="18" charset="0"/>
                <a:cs typeface="Times New Roman" panose="02020603050405020304" pitchFamily="18" charset="0"/>
              </a:rPr>
              <a:t> et al., </a:t>
            </a:r>
            <a:r>
              <a:rPr lang="en-IN" dirty="0">
                <a:latin typeface="Times New Roman" panose="02020603050405020304" pitchFamily="18" charset="0"/>
                <a:cs typeface="Times New Roman" panose="02020603050405020304" pitchFamily="18" charset="0"/>
              </a:rPr>
              <a:t>2022).</a:t>
            </a:r>
          </a:p>
          <a:p>
            <a:pPr lvl="0">
              <a:lnSpc>
                <a:spcPct val="150000"/>
              </a:lnSpc>
            </a:pPr>
            <a:r>
              <a:rPr lang="en-IN" dirty="0">
                <a:latin typeface="Times New Roman" panose="02020603050405020304" pitchFamily="18" charset="0"/>
                <a:cs typeface="Times New Roman" panose="02020603050405020304" pitchFamily="18" charset="0"/>
              </a:rPr>
              <a:t>Purpose: evaluation of care approaches and support practices</a:t>
            </a:r>
          </a:p>
          <a:p>
            <a:pPr lvl="0">
              <a:lnSpc>
                <a:spcPct val="150000"/>
              </a:lnSpc>
            </a:pPr>
            <a:r>
              <a:rPr lang="en-IN" dirty="0">
                <a:latin typeface="Times New Roman" panose="02020603050405020304" pitchFamily="18" charset="0"/>
                <a:cs typeface="Times New Roman" panose="02020603050405020304" pitchFamily="18" charset="0"/>
              </a:rPr>
              <a:t>Theories strengthen analysis and discussion.</a:t>
            </a:r>
          </a:p>
        </p:txBody>
      </p:sp>
      <p:sp>
        <p:nvSpPr>
          <p:cNvPr id="5" name="Rectangle 4">
            <a:extLst>
              <a:ext uri="{FF2B5EF4-FFF2-40B4-BE49-F238E27FC236}">
                <a16:creationId xmlns:a16="http://schemas.microsoft.com/office/drawing/2014/main" id="{A92469DB-F875-4785-8276-EF1F91930701}"/>
              </a:ext>
            </a:extLst>
          </p:cNvPr>
          <p:cNvSpPr/>
          <p:nvPr/>
        </p:nvSpPr>
        <p:spPr>
          <a:xfrm>
            <a:off x="7339093" y="5455900"/>
            <a:ext cx="3752850" cy="646331"/>
          </a:xfrm>
          <a:prstGeom prst="rect">
            <a:avLst/>
          </a:prstGeom>
        </p:spPr>
        <p:txBody>
          <a:bodyPr wrap="square">
            <a:spAutoFit/>
          </a:bodyPr>
          <a:lstStyle/>
          <a:p>
            <a:pPr algn="ctr"/>
            <a:r>
              <a:rPr lang="en-IN" b="1" dirty="0">
                <a:latin typeface="Times New Roman" panose="02020603050405020304" pitchFamily="18" charset="0"/>
                <a:cs typeface="Times New Roman" panose="02020603050405020304" pitchFamily="18" charset="0"/>
              </a:rPr>
              <a:t>Figure: Activity Theory of ageing</a:t>
            </a:r>
            <a:endParaRPr lang="en-IN" dirty="0">
              <a:latin typeface="Times New Roman" panose="02020603050405020304" pitchFamily="18" charset="0"/>
              <a:cs typeface="Times New Roman" panose="02020603050405020304" pitchFamily="18" charset="0"/>
            </a:endParaRPr>
          </a:p>
          <a:p>
            <a:pPr algn="ctr"/>
            <a:r>
              <a:rPr lang="en-IN" b="1" dirty="0">
                <a:latin typeface="Times New Roman" panose="02020603050405020304" pitchFamily="18" charset="0"/>
                <a:cs typeface="Times New Roman" panose="02020603050405020304" pitchFamily="18" charset="0"/>
              </a:rPr>
              <a:t>(Source: Ndhlovu </a:t>
            </a:r>
            <a:r>
              <a:rPr lang="en-IN" b="1" i="1" dirty="0">
                <a:latin typeface="Times New Roman" panose="02020603050405020304" pitchFamily="18" charset="0"/>
                <a:cs typeface="Times New Roman" panose="02020603050405020304" pitchFamily="18" charset="0"/>
              </a:rPr>
              <a:t>et al.,</a:t>
            </a:r>
            <a:r>
              <a:rPr lang="en-IN" b="1" dirty="0">
                <a:latin typeface="Times New Roman" panose="02020603050405020304" pitchFamily="18" charset="0"/>
                <a:cs typeface="Times New Roman" panose="02020603050405020304" pitchFamily="18" charset="0"/>
              </a:rPr>
              <a:t> 2016)</a:t>
            </a:r>
            <a:endParaRPr lang="en-IN"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BE85406E-F24C-4E64-9BA9-BD093BD4E7B2}"/>
              </a:ext>
            </a:extLst>
          </p:cNvPr>
          <p:cNvPicPr>
            <a:picLocks noGrp="1" noChangeAspect="1"/>
          </p:cNvPicPr>
          <p:nvPr>
            <p:ph sz="half" idx="2"/>
          </p:nvPr>
        </p:nvPicPr>
        <p:blipFill>
          <a:blip r:embed="rId5"/>
          <a:stretch>
            <a:fillRect/>
          </a:stretch>
        </p:blipFill>
        <p:spPr>
          <a:xfrm>
            <a:off x="6940495" y="1917061"/>
            <a:ext cx="4550045" cy="3023878"/>
          </a:xfrm>
          <a:prstGeom prst="rect">
            <a:avLst/>
          </a:prstGeom>
        </p:spPr>
      </p:pic>
      <p:pic>
        <p:nvPicPr>
          <p:cNvPr id="7" name="WhatsApp Audio 2025-10-23 at 14.11.59">
            <a:hlinkClick r:id="" action="ppaction://media"/>
            <a:extLst>
              <a:ext uri="{FF2B5EF4-FFF2-40B4-BE49-F238E27FC236}">
                <a16:creationId xmlns:a16="http://schemas.microsoft.com/office/drawing/2014/main" id="{716EC6BC-963E-702B-98FD-295176D72893}"/>
              </a:ext>
            </a:extLst>
          </p:cNvPr>
          <p:cNvPicPr>
            <a:picLocks noChangeAspect="1"/>
          </p:cNvPicPr>
          <p:nvPr>
            <a:videoFile r:link="rId1"/>
            <p:extLst>
              <p:ext uri="{DAA4B4D4-6D71-4841-9C94-3DE7FCFB9230}">
                <p14:media xmlns:p14="http://schemas.microsoft.com/office/powerpoint/2010/main" r:embed="rId2">
                  <p14:trim st="87000" end="390074.6666"/>
                </p14:media>
              </p:ext>
            </p:extLst>
          </p:nvPr>
        </p:nvPicPr>
        <p:blipFill>
          <a:blip r:embed="rId6"/>
          <a:stretch>
            <a:fillRect/>
          </a:stretch>
        </p:blipFill>
        <p:spPr>
          <a:xfrm>
            <a:off x="541453" y="210633"/>
            <a:ext cx="701907" cy="701907"/>
          </a:xfrm>
          <a:prstGeom prst="rect">
            <a:avLst/>
          </a:prstGeom>
        </p:spPr>
      </p:pic>
    </p:spTree>
    <p:extLst>
      <p:ext uri="{BB962C8B-B14F-4D97-AF65-F5344CB8AC3E}">
        <p14:creationId xmlns:p14="http://schemas.microsoft.com/office/powerpoint/2010/main" val="237098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7"/>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9B62C-911B-4555-BBD4-C8C74B0C4E84}"/>
              </a:ext>
            </a:extLst>
          </p:cNvPr>
          <p:cNvSpPr>
            <a:spLocks noGrp="1"/>
          </p:cNvSpPr>
          <p:nvPr>
            <p:ph type="title"/>
          </p:nvPr>
        </p:nvSpPr>
        <p:spPr>
          <a:xfrm>
            <a:off x="1194661" y="-288585"/>
            <a:ext cx="10515600" cy="1325563"/>
          </a:xfrm>
        </p:spPr>
        <p:txBody>
          <a:bodyPr>
            <a:normAutofit/>
          </a:bodyPr>
          <a:lstStyle/>
          <a:p>
            <a:pPr algn="ctr"/>
            <a:r>
              <a:rPr lang="en-IN" sz="3200" b="1" dirty="0">
                <a:latin typeface="Times New Roman" panose="02020603050405020304" pitchFamily="18" charset="0"/>
                <a:cs typeface="Times New Roman" panose="02020603050405020304" pitchFamily="18" charset="0"/>
              </a:rPr>
              <a:t>Policy and Legislation</a:t>
            </a:r>
          </a:p>
        </p:txBody>
      </p:sp>
      <p:sp>
        <p:nvSpPr>
          <p:cNvPr id="3" name="Content Placeholder 2">
            <a:extLst>
              <a:ext uri="{FF2B5EF4-FFF2-40B4-BE49-F238E27FC236}">
                <a16:creationId xmlns:a16="http://schemas.microsoft.com/office/drawing/2014/main" id="{131DBA7B-8703-4B6B-BE0D-6E504D154584}"/>
              </a:ext>
            </a:extLst>
          </p:cNvPr>
          <p:cNvSpPr>
            <a:spLocks noGrp="1"/>
          </p:cNvSpPr>
          <p:nvPr>
            <p:ph sz="half" idx="1"/>
          </p:nvPr>
        </p:nvSpPr>
        <p:spPr>
          <a:xfrm>
            <a:off x="481738" y="809228"/>
            <a:ext cx="6647481" cy="6048772"/>
          </a:xfrm>
        </p:spPr>
        <p:txBody>
          <a:bodyPr>
            <a:normAutofit fontScale="92500"/>
          </a:bodyPr>
          <a:lstStyle/>
          <a:p>
            <a:pPr marL="0" indent="0" algn="just">
              <a:lnSpc>
                <a:spcPct val="150000"/>
              </a:lnSpc>
              <a:buNone/>
            </a:pPr>
            <a:r>
              <a:rPr lang="en-IN" sz="2400" dirty="0">
                <a:latin typeface="Times New Roman" panose="02020603050405020304" pitchFamily="18" charset="0"/>
                <a:cs typeface="Times New Roman" panose="02020603050405020304" pitchFamily="18" charset="0"/>
              </a:rPr>
              <a:t>Key Acts/Policies</a:t>
            </a:r>
          </a:p>
          <a:p>
            <a:pPr lvl="0" algn="just">
              <a:lnSpc>
                <a:spcPct val="150000"/>
              </a:lnSpc>
            </a:pPr>
            <a:r>
              <a:rPr lang="en-IN" sz="2400" dirty="0">
                <a:latin typeface="Times New Roman" panose="02020603050405020304" pitchFamily="18" charset="0"/>
                <a:cs typeface="Times New Roman" panose="02020603050405020304" pitchFamily="18" charset="0"/>
              </a:rPr>
              <a:t>Care Act 2014- Well-being and personalisation (Pearson </a:t>
            </a:r>
            <a:r>
              <a:rPr lang="en-IN" sz="2400" i="1" dirty="0">
                <a:latin typeface="Times New Roman" panose="02020603050405020304" pitchFamily="18" charset="0"/>
                <a:cs typeface="Times New Roman" panose="02020603050405020304" pitchFamily="18" charset="0"/>
              </a:rPr>
              <a:t>et al.,</a:t>
            </a:r>
            <a:r>
              <a:rPr lang="en-IN" sz="2400" dirty="0">
                <a:latin typeface="Times New Roman" panose="02020603050405020304" pitchFamily="18" charset="0"/>
                <a:cs typeface="Times New Roman" panose="02020603050405020304" pitchFamily="18" charset="0"/>
              </a:rPr>
              <a:t> 2018)</a:t>
            </a:r>
          </a:p>
          <a:p>
            <a:pPr lvl="0" algn="just">
              <a:lnSpc>
                <a:spcPct val="150000"/>
              </a:lnSpc>
            </a:pPr>
            <a:r>
              <a:rPr lang="en-IN" sz="2400" dirty="0">
                <a:latin typeface="Times New Roman" panose="02020603050405020304" pitchFamily="18" charset="0"/>
                <a:cs typeface="Times New Roman" panose="02020603050405020304" pitchFamily="18" charset="0"/>
              </a:rPr>
              <a:t> Equality Act 2010-anti-discrimination</a:t>
            </a:r>
          </a:p>
          <a:p>
            <a:pPr lvl="0" algn="just">
              <a:lnSpc>
                <a:spcPct val="150000"/>
              </a:lnSpc>
            </a:pPr>
            <a:r>
              <a:rPr lang="en-IN" sz="2400" dirty="0">
                <a:latin typeface="Times New Roman" panose="02020603050405020304" pitchFamily="18" charset="0"/>
                <a:cs typeface="Times New Roman" panose="02020603050405020304" pitchFamily="18" charset="0"/>
              </a:rPr>
              <a:t>Human Rights Act 1998- Individual respect and dignity</a:t>
            </a:r>
          </a:p>
          <a:p>
            <a:pPr lvl="0" algn="just">
              <a:lnSpc>
                <a:spcPct val="150000"/>
              </a:lnSpc>
            </a:pPr>
            <a:r>
              <a:rPr lang="en-IN" sz="2400" dirty="0">
                <a:latin typeface="Times New Roman" panose="02020603050405020304" pitchFamily="18" charset="0"/>
                <a:cs typeface="Times New Roman" panose="02020603050405020304" pitchFamily="18" charset="0"/>
              </a:rPr>
              <a:t>Health and NHS Long Term Plan- Support ageing population (Khan </a:t>
            </a:r>
            <a:r>
              <a:rPr lang="en-IN" sz="2400" i="1" dirty="0">
                <a:latin typeface="Times New Roman" panose="02020603050405020304" pitchFamily="18" charset="0"/>
                <a:cs typeface="Times New Roman" panose="02020603050405020304" pitchFamily="18" charset="0"/>
              </a:rPr>
              <a:t>et al., </a:t>
            </a:r>
            <a:r>
              <a:rPr lang="en-IN" sz="2400" dirty="0">
                <a:latin typeface="Times New Roman" panose="02020603050405020304" pitchFamily="18" charset="0"/>
                <a:cs typeface="Times New Roman" panose="02020603050405020304" pitchFamily="18" charset="0"/>
              </a:rPr>
              <a:t>2023)</a:t>
            </a:r>
          </a:p>
          <a:p>
            <a:pPr marL="0" indent="0" algn="just">
              <a:lnSpc>
                <a:spcPct val="150000"/>
              </a:lnSpc>
              <a:buNone/>
            </a:pPr>
            <a:r>
              <a:rPr lang="en-IN" sz="2400" dirty="0">
                <a:latin typeface="Times New Roman" panose="02020603050405020304" pitchFamily="18" charset="0"/>
                <a:cs typeface="Times New Roman" panose="02020603050405020304" pitchFamily="18" charset="0"/>
              </a:rPr>
              <a:t>Purpose- Shape quality, funding and empowerment related to care that ensures independence, fairness and protection for older adults</a:t>
            </a:r>
            <a:r>
              <a:rPr lang="en-US" sz="2400" dirty="0">
                <a:latin typeface="Times New Roman" panose="02020603050405020304" pitchFamily="18" charset="0"/>
                <a:cs typeface="Times New Roman" panose="02020603050405020304" pitchFamily="18" charset="0"/>
              </a:rPr>
              <a:t>.</a:t>
            </a:r>
          </a:p>
        </p:txBody>
      </p:sp>
      <p:sp>
        <p:nvSpPr>
          <p:cNvPr id="5" name="Rectangle 4">
            <a:extLst>
              <a:ext uri="{FF2B5EF4-FFF2-40B4-BE49-F238E27FC236}">
                <a16:creationId xmlns:a16="http://schemas.microsoft.com/office/drawing/2014/main" id="{E16682B1-F0D3-48B2-A25C-C9FF3DBCD18C}"/>
              </a:ext>
            </a:extLst>
          </p:cNvPr>
          <p:cNvSpPr/>
          <p:nvPr/>
        </p:nvSpPr>
        <p:spPr>
          <a:xfrm>
            <a:off x="8098187" y="5542556"/>
            <a:ext cx="2952750" cy="923330"/>
          </a:xfrm>
          <a:prstGeom prst="rect">
            <a:avLst/>
          </a:prstGeom>
        </p:spPr>
        <p:txBody>
          <a:bodyPr wrap="square">
            <a:spAutoFit/>
          </a:bodyPr>
          <a:lstStyle/>
          <a:p>
            <a:pPr algn="ctr"/>
            <a:r>
              <a:rPr lang="en-IN" b="1" dirty="0">
                <a:latin typeface="Times New Roman" panose="02020603050405020304" pitchFamily="18" charset="0"/>
                <a:cs typeface="Times New Roman" panose="02020603050405020304" pitchFamily="18" charset="0"/>
              </a:rPr>
              <a:t>Figure: care pathways for older people</a:t>
            </a:r>
            <a:endParaRPr lang="en-IN" dirty="0">
              <a:latin typeface="Times New Roman" panose="02020603050405020304" pitchFamily="18" charset="0"/>
              <a:cs typeface="Times New Roman" panose="02020603050405020304" pitchFamily="18" charset="0"/>
            </a:endParaRPr>
          </a:p>
          <a:p>
            <a:pPr algn="ctr"/>
            <a:r>
              <a:rPr lang="en-IN" b="1" dirty="0">
                <a:latin typeface="Times New Roman" panose="02020603050405020304" pitchFamily="18" charset="0"/>
                <a:cs typeface="Times New Roman" panose="02020603050405020304" pitchFamily="18" charset="0"/>
              </a:rPr>
              <a:t>(Source: Khan </a:t>
            </a:r>
            <a:r>
              <a:rPr lang="en-IN" b="1" i="1" dirty="0">
                <a:latin typeface="Times New Roman" panose="02020603050405020304" pitchFamily="18" charset="0"/>
                <a:cs typeface="Times New Roman" panose="02020603050405020304" pitchFamily="18" charset="0"/>
              </a:rPr>
              <a:t>et al., </a:t>
            </a:r>
            <a:r>
              <a:rPr lang="en-IN" b="1" dirty="0">
                <a:latin typeface="Times New Roman" panose="02020603050405020304" pitchFamily="18" charset="0"/>
                <a:cs typeface="Times New Roman" panose="02020603050405020304" pitchFamily="18" charset="0"/>
              </a:rPr>
              <a:t>2023)</a:t>
            </a:r>
            <a:endParaRPr lang="en-IN"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BDCEFDBD-089F-4047-8CE0-1FD0F42EFBFE}"/>
              </a:ext>
            </a:extLst>
          </p:cNvPr>
          <p:cNvPicPr>
            <a:picLocks noGrp="1" noChangeAspect="1"/>
          </p:cNvPicPr>
          <p:nvPr>
            <p:ph sz="half" idx="2"/>
          </p:nvPr>
        </p:nvPicPr>
        <p:blipFill>
          <a:blip r:embed="rId5"/>
          <a:stretch>
            <a:fillRect/>
          </a:stretch>
        </p:blipFill>
        <p:spPr>
          <a:xfrm>
            <a:off x="7498694" y="1344025"/>
            <a:ext cx="4151736" cy="3891483"/>
          </a:xfrm>
          <a:prstGeom prst="rect">
            <a:avLst/>
          </a:prstGeom>
        </p:spPr>
      </p:pic>
      <p:pic>
        <p:nvPicPr>
          <p:cNvPr id="4" name="WhatsApp Audio 2025-10-23 at 14.11.59">
            <a:hlinkClick r:id="" action="ppaction://media"/>
            <a:extLst>
              <a:ext uri="{FF2B5EF4-FFF2-40B4-BE49-F238E27FC236}">
                <a16:creationId xmlns:a16="http://schemas.microsoft.com/office/drawing/2014/main" id="{75B84261-A267-354A-CEF4-EE6D1BA83067}"/>
              </a:ext>
            </a:extLst>
          </p:cNvPr>
          <p:cNvPicPr>
            <a:picLocks noChangeAspect="1"/>
          </p:cNvPicPr>
          <p:nvPr>
            <a:videoFile r:link="rId1"/>
            <p:extLst>
              <p:ext uri="{DAA4B4D4-6D71-4841-9C94-3DE7FCFB9230}">
                <p14:media xmlns:p14="http://schemas.microsoft.com/office/powerpoint/2010/main" r:embed="rId2">
                  <p14:trim st="126000" end="354774.6666"/>
                </p14:media>
              </p:ext>
            </p:extLst>
          </p:nvPr>
        </p:nvPicPr>
        <p:blipFill>
          <a:blip r:embed="rId6"/>
          <a:stretch>
            <a:fillRect/>
          </a:stretch>
        </p:blipFill>
        <p:spPr>
          <a:xfrm>
            <a:off x="10655610" y="374196"/>
            <a:ext cx="595970" cy="595970"/>
          </a:xfrm>
          <a:prstGeom prst="rect">
            <a:avLst/>
          </a:prstGeom>
        </p:spPr>
      </p:pic>
    </p:spTree>
    <p:extLst>
      <p:ext uri="{BB962C8B-B14F-4D97-AF65-F5344CB8AC3E}">
        <p14:creationId xmlns:p14="http://schemas.microsoft.com/office/powerpoint/2010/main" val="252422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3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1931D-51F4-4070-B82D-2D6C7E73D31F}"/>
              </a:ext>
            </a:extLst>
          </p:cNvPr>
          <p:cNvSpPr>
            <a:spLocks noGrp="1"/>
          </p:cNvSpPr>
          <p:nvPr>
            <p:ph type="title"/>
          </p:nvPr>
        </p:nvSpPr>
        <p:spPr/>
        <p:txBody>
          <a:bodyPr>
            <a:noAutofit/>
          </a:bodyPr>
          <a:lstStyle/>
          <a:p>
            <a:pPr algn="ctr"/>
            <a:r>
              <a:rPr lang="en-IN" sz="3200" b="1" dirty="0">
                <a:latin typeface="Times New Roman" panose="02020603050405020304" pitchFamily="18" charset="0"/>
                <a:cs typeface="Times New Roman" panose="02020603050405020304" pitchFamily="18" charset="0"/>
              </a:rPr>
              <a:t>Evaluation of Current Care Provisions </a:t>
            </a:r>
            <a:br>
              <a:rPr lang="en-IN" sz="3200" b="1" dirty="0">
                <a:latin typeface="Times New Roman" panose="02020603050405020304" pitchFamily="18" charset="0"/>
                <a:cs typeface="Times New Roman" panose="02020603050405020304" pitchFamily="18" charset="0"/>
              </a:rPr>
            </a:br>
            <a:br>
              <a:rPr lang="en-IN" sz="3200" b="1" dirty="0">
                <a:latin typeface="Times New Roman" panose="02020603050405020304" pitchFamily="18" charset="0"/>
                <a:cs typeface="Times New Roman" panose="02020603050405020304" pitchFamily="18" charset="0"/>
              </a:rPr>
            </a:b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2D61D12-FE41-44FB-9386-171C2A20073E}"/>
              </a:ext>
            </a:extLst>
          </p:cNvPr>
          <p:cNvSpPr>
            <a:spLocks noGrp="1"/>
          </p:cNvSpPr>
          <p:nvPr>
            <p:ph sz="half" idx="1"/>
          </p:nvPr>
        </p:nvSpPr>
        <p:spPr>
          <a:xfrm>
            <a:off x="443963" y="1198904"/>
            <a:ext cx="6043047" cy="5418871"/>
          </a:xfrm>
        </p:spPr>
        <p:txBody>
          <a:bodyPr>
            <a:normAutofit fontScale="92500" lnSpcReduction="10000"/>
          </a:bodyPr>
          <a:lstStyle/>
          <a:p>
            <a:pPr lvl="0" algn="just">
              <a:lnSpc>
                <a:spcPct val="150000"/>
              </a:lnSpc>
            </a:pPr>
            <a:r>
              <a:rPr lang="en-IN" dirty="0">
                <a:latin typeface="Times New Roman" panose="02020603050405020304" pitchFamily="18" charset="0"/>
                <a:cs typeface="Times New Roman" panose="02020603050405020304" pitchFamily="18" charset="0"/>
              </a:rPr>
              <a:t>UK services: Residential care, day centre, domiciliary care and community health programs</a:t>
            </a:r>
          </a:p>
          <a:p>
            <a:pPr lvl="0" algn="just">
              <a:lnSpc>
                <a:spcPct val="150000"/>
              </a:lnSpc>
            </a:pPr>
            <a:r>
              <a:rPr lang="en-IN" dirty="0">
                <a:latin typeface="Times New Roman" panose="02020603050405020304" pitchFamily="18" charset="0"/>
                <a:cs typeface="Times New Roman" panose="02020603050405020304" pitchFamily="18" charset="0"/>
              </a:rPr>
              <a:t>ensure the independence and well-being of older adults, which is aligned with continuity theory (</a:t>
            </a:r>
            <a:r>
              <a:rPr lang="en-IN" dirty="0" err="1">
                <a:latin typeface="Times New Roman" panose="02020603050405020304" pitchFamily="18" charset="0"/>
                <a:cs typeface="Times New Roman" panose="02020603050405020304" pitchFamily="18" charset="0"/>
              </a:rPr>
              <a:t>Komashie</a:t>
            </a:r>
            <a:r>
              <a:rPr lang="en-IN" dirty="0">
                <a:latin typeface="Times New Roman" panose="02020603050405020304" pitchFamily="18" charset="0"/>
                <a:cs typeface="Times New Roman" panose="02020603050405020304" pitchFamily="18" charset="0"/>
              </a:rPr>
              <a:t> and Clarkson, 2022)</a:t>
            </a:r>
          </a:p>
          <a:p>
            <a:pPr lvl="0" algn="just">
              <a:lnSpc>
                <a:spcPct val="150000"/>
              </a:lnSpc>
            </a:pPr>
            <a:r>
              <a:rPr lang="en-IN" dirty="0">
                <a:latin typeface="Times New Roman" panose="02020603050405020304" pitchFamily="18" charset="0"/>
                <a:cs typeface="Times New Roman" panose="02020603050405020304" pitchFamily="18" charset="0"/>
              </a:rPr>
              <a:t>Challenges including funding cuts, staff shortage and inconsistent quality </a:t>
            </a:r>
          </a:p>
        </p:txBody>
      </p:sp>
      <p:sp>
        <p:nvSpPr>
          <p:cNvPr id="5" name="Rectangle 4">
            <a:extLst>
              <a:ext uri="{FF2B5EF4-FFF2-40B4-BE49-F238E27FC236}">
                <a16:creationId xmlns:a16="http://schemas.microsoft.com/office/drawing/2014/main" id="{F9BA5B9C-7C14-4D0D-AA46-96AE151EABB0}"/>
              </a:ext>
            </a:extLst>
          </p:cNvPr>
          <p:cNvSpPr/>
          <p:nvPr/>
        </p:nvSpPr>
        <p:spPr>
          <a:xfrm>
            <a:off x="7096540" y="4469209"/>
            <a:ext cx="4942274" cy="430887"/>
          </a:xfrm>
          <a:prstGeom prst="rect">
            <a:avLst/>
          </a:prstGeom>
        </p:spPr>
        <p:txBody>
          <a:bodyPr wrap="square">
            <a:spAutoFit/>
          </a:bodyPr>
          <a:lstStyle/>
          <a:p>
            <a:r>
              <a:rPr lang="en-IN" sz="1100" b="1" dirty="0">
                <a:latin typeface="Times New Roman" panose="02020603050405020304" pitchFamily="18" charset="0"/>
                <a:cs typeface="Times New Roman" panose="02020603050405020304" pitchFamily="18" charset="0"/>
              </a:rPr>
              <a:t>Figure: Structure of the health care system of England</a:t>
            </a:r>
            <a:endParaRPr lang="en-IN" sz="1100" dirty="0">
              <a:latin typeface="Times New Roman" panose="02020603050405020304" pitchFamily="18" charset="0"/>
              <a:cs typeface="Times New Roman" panose="02020603050405020304" pitchFamily="18" charset="0"/>
            </a:endParaRPr>
          </a:p>
          <a:p>
            <a:r>
              <a:rPr lang="en-IN" sz="1100" b="1" dirty="0">
                <a:latin typeface="Times New Roman" panose="02020603050405020304" pitchFamily="18" charset="0"/>
                <a:cs typeface="Times New Roman" panose="02020603050405020304" pitchFamily="18" charset="0"/>
              </a:rPr>
              <a:t>(Source: </a:t>
            </a:r>
            <a:r>
              <a:rPr lang="en-IN" sz="1100" b="1" dirty="0" err="1">
                <a:latin typeface="Times New Roman" panose="02020603050405020304" pitchFamily="18" charset="0"/>
                <a:cs typeface="Times New Roman" panose="02020603050405020304" pitchFamily="18" charset="0"/>
              </a:rPr>
              <a:t>Komashie</a:t>
            </a:r>
            <a:r>
              <a:rPr lang="en-IN" sz="1100" b="1" dirty="0">
                <a:latin typeface="Times New Roman" panose="02020603050405020304" pitchFamily="18" charset="0"/>
                <a:cs typeface="Times New Roman" panose="02020603050405020304" pitchFamily="18" charset="0"/>
              </a:rPr>
              <a:t> and Clarkson, 2022)</a:t>
            </a:r>
            <a:endParaRPr lang="en-IN" sz="11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874DFFCA-6AEC-4D79-AF23-1250926986F6}"/>
              </a:ext>
            </a:extLst>
          </p:cNvPr>
          <p:cNvPicPr>
            <a:picLocks noGrp="1" noChangeAspect="1"/>
          </p:cNvPicPr>
          <p:nvPr>
            <p:ph sz="half" idx="2"/>
          </p:nvPr>
        </p:nvPicPr>
        <p:blipFill>
          <a:blip r:embed="rId5"/>
          <a:stretch>
            <a:fillRect/>
          </a:stretch>
        </p:blipFill>
        <p:spPr>
          <a:xfrm>
            <a:off x="7200900" y="828531"/>
            <a:ext cx="4547137" cy="3697759"/>
          </a:xfrm>
          <a:prstGeom prst="rect">
            <a:avLst/>
          </a:prstGeom>
        </p:spPr>
      </p:pic>
      <p:pic>
        <p:nvPicPr>
          <p:cNvPr id="7" name="Picture 6">
            <a:extLst>
              <a:ext uri="{FF2B5EF4-FFF2-40B4-BE49-F238E27FC236}">
                <a16:creationId xmlns:a16="http://schemas.microsoft.com/office/drawing/2014/main" id="{3C4FB3A5-58E0-4C02-B9C2-51E133F9F729}"/>
              </a:ext>
            </a:extLst>
          </p:cNvPr>
          <p:cNvPicPr>
            <a:picLocks noChangeAspect="1"/>
          </p:cNvPicPr>
          <p:nvPr/>
        </p:nvPicPr>
        <p:blipFill>
          <a:blip r:embed="rId6"/>
          <a:stretch>
            <a:fillRect/>
          </a:stretch>
        </p:blipFill>
        <p:spPr>
          <a:xfrm>
            <a:off x="7536817" y="4900096"/>
            <a:ext cx="4061720" cy="1802685"/>
          </a:xfrm>
          <a:prstGeom prst="rect">
            <a:avLst/>
          </a:prstGeom>
        </p:spPr>
      </p:pic>
      <p:pic>
        <p:nvPicPr>
          <p:cNvPr id="4" name="WhatsApp Audio 2025-10-23 at 14.11.59">
            <a:hlinkClick r:id="" action="ppaction://media"/>
            <a:extLst>
              <a:ext uri="{FF2B5EF4-FFF2-40B4-BE49-F238E27FC236}">
                <a16:creationId xmlns:a16="http://schemas.microsoft.com/office/drawing/2014/main" id="{EDA6FAB0-E33D-2130-71C1-D28590F0206F}"/>
              </a:ext>
            </a:extLst>
          </p:cNvPr>
          <p:cNvPicPr>
            <a:picLocks noChangeAspect="1"/>
          </p:cNvPicPr>
          <p:nvPr>
            <a:videoFile r:link="rId1"/>
            <p:extLst>
              <p:ext uri="{DAA4B4D4-6D71-4841-9C94-3DE7FCFB9230}">
                <p14:media xmlns:p14="http://schemas.microsoft.com/office/powerpoint/2010/main" r:embed="rId2">
                  <p14:trim st="163000" end="312674.6666"/>
                </p14:media>
              </p:ext>
            </p:extLst>
          </p:nvPr>
        </p:nvPicPr>
        <p:blipFill>
          <a:blip r:embed="rId7"/>
          <a:stretch>
            <a:fillRect/>
          </a:stretch>
        </p:blipFill>
        <p:spPr>
          <a:xfrm>
            <a:off x="374184" y="153251"/>
            <a:ext cx="763239" cy="763239"/>
          </a:xfrm>
          <a:prstGeom prst="rect">
            <a:avLst/>
          </a:prstGeom>
        </p:spPr>
      </p:pic>
    </p:spTree>
    <p:extLst>
      <p:ext uri="{BB962C8B-B14F-4D97-AF65-F5344CB8AC3E}">
        <p14:creationId xmlns:p14="http://schemas.microsoft.com/office/powerpoint/2010/main" val="3377509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4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66BF2-4D40-4C1C-B024-91C64CD00AF1}"/>
              </a:ext>
            </a:extLst>
          </p:cNvPr>
          <p:cNvSpPr>
            <a:spLocks noGrp="1"/>
          </p:cNvSpPr>
          <p:nvPr>
            <p:ph type="title"/>
          </p:nvPr>
        </p:nvSpPr>
        <p:spPr>
          <a:xfrm>
            <a:off x="1086173" y="-175186"/>
            <a:ext cx="10515600" cy="1325563"/>
          </a:xfrm>
        </p:spPr>
        <p:txBody>
          <a:bodyPr>
            <a:normAutofit/>
          </a:bodyPr>
          <a:lstStyle/>
          <a:p>
            <a:pPr algn="ctr"/>
            <a:r>
              <a:rPr lang="en-IN" sz="3200" b="1" dirty="0">
                <a:latin typeface="Times New Roman" panose="02020603050405020304" pitchFamily="18" charset="0"/>
                <a:cs typeface="Times New Roman" panose="02020603050405020304" pitchFamily="18" charset="0"/>
              </a:rPr>
              <a:t>Evaluation of Current Care Provisions (Cont.)</a:t>
            </a:r>
          </a:p>
        </p:txBody>
      </p:sp>
      <p:sp>
        <p:nvSpPr>
          <p:cNvPr id="3" name="Content Placeholder 2">
            <a:extLst>
              <a:ext uri="{FF2B5EF4-FFF2-40B4-BE49-F238E27FC236}">
                <a16:creationId xmlns:a16="http://schemas.microsoft.com/office/drawing/2014/main" id="{4BBA594C-D329-47CD-BDAB-1E1127A3A0B3}"/>
              </a:ext>
            </a:extLst>
          </p:cNvPr>
          <p:cNvSpPr>
            <a:spLocks noGrp="1"/>
          </p:cNvSpPr>
          <p:nvPr>
            <p:ph sz="half" idx="1"/>
          </p:nvPr>
        </p:nvSpPr>
        <p:spPr>
          <a:xfrm>
            <a:off x="557939" y="1007390"/>
            <a:ext cx="5954577" cy="5295331"/>
          </a:xfrm>
        </p:spPr>
        <p:txBody>
          <a:bodyPr>
            <a:normAutofit fontScale="92500" lnSpcReduction="10000"/>
          </a:bodyPr>
          <a:lstStyle/>
          <a:p>
            <a:pPr lvl="0" algn="just">
              <a:lnSpc>
                <a:spcPct val="150000"/>
              </a:lnSpc>
            </a:pPr>
            <a:r>
              <a:rPr lang="en-IN" dirty="0">
                <a:latin typeface="Times New Roman" panose="02020603050405020304" pitchFamily="18" charset="0"/>
                <a:cs typeface="Times New Roman" panose="02020603050405020304" pitchFamily="18" charset="0"/>
              </a:rPr>
              <a:t>Social interaction, essential support and health monitoring of ageing people are offered by residential care homes and the day centres (World Health Organisation, 2018).</a:t>
            </a:r>
          </a:p>
          <a:p>
            <a:pPr lvl="0" algn="just">
              <a:lnSpc>
                <a:spcPct val="150000"/>
              </a:lnSpc>
            </a:pPr>
            <a:r>
              <a:rPr lang="en-IN" dirty="0">
                <a:latin typeface="Times New Roman" panose="02020603050405020304" pitchFamily="18" charset="0"/>
                <a:cs typeface="Times New Roman" panose="02020603050405020304" pitchFamily="18" charset="0"/>
              </a:rPr>
              <a:t>These provisions offer companionships and safety; however, they need to improve personalised care planning, funding and staff support.</a:t>
            </a:r>
          </a:p>
        </p:txBody>
      </p:sp>
      <p:sp>
        <p:nvSpPr>
          <p:cNvPr id="5" name="Rectangle 4">
            <a:extLst>
              <a:ext uri="{FF2B5EF4-FFF2-40B4-BE49-F238E27FC236}">
                <a16:creationId xmlns:a16="http://schemas.microsoft.com/office/drawing/2014/main" id="{606CCE6C-CAEF-46AB-828F-ECF42C867CC4}"/>
              </a:ext>
            </a:extLst>
          </p:cNvPr>
          <p:cNvSpPr/>
          <p:nvPr/>
        </p:nvSpPr>
        <p:spPr>
          <a:xfrm>
            <a:off x="6629400" y="5379391"/>
            <a:ext cx="4724400" cy="646331"/>
          </a:xfrm>
          <a:prstGeom prst="rect">
            <a:avLst/>
          </a:prstGeom>
        </p:spPr>
        <p:txBody>
          <a:bodyPr wrap="square">
            <a:spAutoFit/>
          </a:bodyPr>
          <a:lstStyle/>
          <a:p>
            <a:pPr algn="ctr"/>
            <a:r>
              <a:rPr lang="en-IN" b="1" dirty="0">
                <a:latin typeface="Times New Roman" panose="02020603050405020304" pitchFamily="18" charset="0"/>
                <a:cs typeface="Times New Roman" panose="02020603050405020304" pitchFamily="18" charset="0"/>
              </a:rPr>
              <a:t>Figure: Safe home making for elderly people</a:t>
            </a:r>
          </a:p>
          <a:p>
            <a:pPr algn="ctr"/>
            <a:r>
              <a:rPr lang="en-IN" b="1" dirty="0">
                <a:latin typeface="Times New Roman" panose="02020603050405020304" pitchFamily="18" charset="0"/>
                <a:cs typeface="Times New Roman" panose="02020603050405020304" pitchFamily="18" charset="0"/>
              </a:rPr>
              <a:t>(Source: </a:t>
            </a:r>
            <a:r>
              <a:rPr lang="en-IN" b="1" dirty="0" err="1">
                <a:latin typeface="Times New Roman" panose="02020603050405020304" pitchFamily="18" charset="0"/>
                <a:cs typeface="Times New Roman" panose="02020603050405020304" pitchFamily="18" charset="0"/>
              </a:rPr>
              <a:t>Kerbler</a:t>
            </a:r>
            <a:r>
              <a:rPr lang="en-IN" b="1" dirty="0">
                <a:latin typeface="Times New Roman" panose="02020603050405020304" pitchFamily="18" charset="0"/>
                <a:cs typeface="Times New Roman" panose="02020603050405020304" pitchFamily="18" charset="0"/>
              </a:rPr>
              <a:t>, 2015)</a:t>
            </a:r>
          </a:p>
        </p:txBody>
      </p:sp>
      <p:pic>
        <p:nvPicPr>
          <p:cNvPr id="6" name="Content Placeholder 5">
            <a:extLst>
              <a:ext uri="{FF2B5EF4-FFF2-40B4-BE49-F238E27FC236}">
                <a16:creationId xmlns:a16="http://schemas.microsoft.com/office/drawing/2014/main" id="{BD3C3557-DE61-4F68-BB1E-03512C8F4866}"/>
              </a:ext>
            </a:extLst>
          </p:cNvPr>
          <p:cNvPicPr>
            <a:picLocks noGrp="1" noChangeAspect="1"/>
          </p:cNvPicPr>
          <p:nvPr>
            <p:ph sz="half" idx="2"/>
          </p:nvPr>
        </p:nvPicPr>
        <p:blipFill>
          <a:blip r:embed="rId5"/>
          <a:stretch>
            <a:fillRect/>
          </a:stretch>
        </p:blipFill>
        <p:spPr>
          <a:xfrm>
            <a:off x="6877373" y="1150377"/>
            <a:ext cx="4724400" cy="3809081"/>
          </a:xfrm>
          <a:prstGeom prst="rect">
            <a:avLst/>
          </a:prstGeom>
        </p:spPr>
      </p:pic>
      <p:pic>
        <p:nvPicPr>
          <p:cNvPr id="4" name="WhatsApp Audio 2025-10-23 at 14.11.59">
            <a:hlinkClick r:id="" action="ppaction://media"/>
            <a:extLst>
              <a:ext uri="{FF2B5EF4-FFF2-40B4-BE49-F238E27FC236}">
                <a16:creationId xmlns:a16="http://schemas.microsoft.com/office/drawing/2014/main" id="{4D94A59C-B7E8-1B5D-7248-59FBC264AB4F}"/>
              </a:ext>
            </a:extLst>
          </p:cNvPr>
          <p:cNvPicPr>
            <a:picLocks noChangeAspect="1"/>
          </p:cNvPicPr>
          <p:nvPr>
            <a:videoFile r:link="rId1"/>
            <p:extLst>
              <p:ext uri="{DAA4B4D4-6D71-4841-9C94-3DE7FCFB9230}">
                <p14:media xmlns:p14="http://schemas.microsoft.com/office/powerpoint/2010/main" r:embed="rId2">
                  <p14:trim st="203000" end="279274.6666"/>
                </p14:media>
              </p:ext>
            </p:extLst>
          </p:nvPr>
        </p:nvPicPr>
        <p:blipFill>
          <a:blip r:embed="rId6"/>
          <a:stretch>
            <a:fillRect/>
          </a:stretch>
        </p:blipFill>
        <p:spPr>
          <a:xfrm>
            <a:off x="557939" y="100400"/>
            <a:ext cx="774390" cy="774390"/>
          </a:xfrm>
          <a:prstGeom prst="rect">
            <a:avLst/>
          </a:prstGeom>
        </p:spPr>
      </p:pic>
    </p:spTree>
    <p:extLst>
      <p:ext uri="{BB962C8B-B14F-4D97-AF65-F5344CB8AC3E}">
        <p14:creationId xmlns:p14="http://schemas.microsoft.com/office/powerpoint/2010/main" val="2223442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8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BF9BB-F133-495C-B64D-B6D9B26B00C2}"/>
              </a:ext>
            </a:extLst>
          </p:cNvPr>
          <p:cNvSpPr>
            <a:spLocks noGrp="1"/>
          </p:cNvSpPr>
          <p:nvPr>
            <p:ph type="title"/>
          </p:nvPr>
        </p:nvSpPr>
        <p:spPr>
          <a:xfrm>
            <a:off x="838200" y="365125"/>
            <a:ext cx="10515600" cy="923331"/>
          </a:xfrm>
        </p:spPr>
        <p:txBody>
          <a:bodyPr>
            <a:normAutofit/>
          </a:bodyPr>
          <a:lstStyle/>
          <a:p>
            <a:pPr algn="ctr"/>
            <a:r>
              <a:rPr lang="en-IN" sz="3200" b="1" dirty="0">
                <a:latin typeface="Times New Roman" panose="02020603050405020304" pitchFamily="18" charset="0"/>
                <a:cs typeface="Times New Roman" panose="02020603050405020304" pitchFamily="18" charset="0"/>
              </a:rPr>
              <a:t>Evaluation of Current Care Provisions (Cont.)</a:t>
            </a:r>
          </a:p>
        </p:txBody>
      </p:sp>
      <p:sp>
        <p:nvSpPr>
          <p:cNvPr id="3" name="Content Placeholder 2">
            <a:extLst>
              <a:ext uri="{FF2B5EF4-FFF2-40B4-BE49-F238E27FC236}">
                <a16:creationId xmlns:a16="http://schemas.microsoft.com/office/drawing/2014/main" id="{D5823544-55FB-4CE0-A6D1-F60B6695AFB8}"/>
              </a:ext>
            </a:extLst>
          </p:cNvPr>
          <p:cNvSpPr>
            <a:spLocks noGrp="1"/>
          </p:cNvSpPr>
          <p:nvPr>
            <p:ph sz="half" idx="1"/>
          </p:nvPr>
        </p:nvSpPr>
        <p:spPr>
          <a:xfrm>
            <a:off x="495945" y="1348352"/>
            <a:ext cx="5889356" cy="5509648"/>
          </a:xfrm>
        </p:spPr>
        <p:txBody>
          <a:bodyPr>
            <a:normAutofit fontScale="92500" lnSpcReduction="10000"/>
          </a:bodyPr>
          <a:lstStyle/>
          <a:p>
            <a:pPr lvl="0">
              <a:lnSpc>
                <a:spcPct val="170000"/>
              </a:lnSpc>
            </a:pPr>
            <a:r>
              <a:rPr lang="en-IN" dirty="0">
                <a:latin typeface="Times New Roman" panose="02020603050405020304" pitchFamily="18" charset="0"/>
                <a:cs typeface="Times New Roman" panose="02020603050405020304" pitchFamily="18" charset="0"/>
              </a:rPr>
              <a:t>In England, 26% and 46% of people will be aged 65+ and 50+ respectively by 2065 (ageing-better.org.uk, 2025).</a:t>
            </a:r>
          </a:p>
          <a:p>
            <a:pPr lvl="0">
              <a:lnSpc>
                <a:spcPct val="170000"/>
              </a:lnSpc>
            </a:pPr>
            <a:r>
              <a:rPr lang="en-IN" dirty="0">
                <a:latin typeface="Times New Roman" panose="02020603050405020304" pitchFamily="18" charset="0"/>
                <a:cs typeface="Times New Roman" panose="02020603050405020304" pitchFamily="18" charset="0"/>
              </a:rPr>
              <a:t>This causes huge demands for community and residential care</a:t>
            </a:r>
          </a:p>
          <a:p>
            <a:pPr lvl="0">
              <a:lnSpc>
                <a:spcPct val="170000"/>
              </a:lnSpc>
            </a:pPr>
            <a:r>
              <a:rPr lang="en-IN" dirty="0">
                <a:latin typeface="Times New Roman" panose="02020603050405020304" pitchFamily="18" charset="0"/>
                <a:cs typeface="Times New Roman" panose="02020603050405020304" pitchFamily="18" charset="0"/>
              </a:rPr>
              <a:t>It creates pressures due to high dependence, staff shortage and funding gaps.</a:t>
            </a:r>
          </a:p>
        </p:txBody>
      </p:sp>
      <p:sp>
        <p:nvSpPr>
          <p:cNvPr id="5" name="Rectangle 4">
            <a:extLst>
              <a:ext uri="{FF2B5EF4-FFF2-40B4-BE49-F238E27FC236}">
                <a16:creationId xmlns:a16="http://schemas.microsoft.com/office/drawing/2014/main" id="{C6489A38-2043-444A-A3F4-055A7D171BAD}"/>
              </a:ext>
            </a:extLst>
          </p:cNvPr>
          <p:cNvSpPr/>
          <p:nvPr/>
        </p:nvSpPr>
        <p:spPr>
          <a:xfrm>
            <a:off x="6879714" y="5188419"/>
            <a:ext cx="4686301" cy="923330"/>
          </a:xfrm>
          <a:prstGeom prst="rect">
            <a:avLst/>
          </a:prstGeom>
        </p:spPr>
        <p:txBody>
          <a:bodyPr wrap="square">
            <a:spAutoFit/>
          </a:bodyPr>
          <a:lstStyle/>
          <a:p>
            <a:pPr algn="ctr"/>
            <a:r>
              <a:rPr lang="en-IN" b="1" dirty="0">
                <a:latin typeface="Times New Roman" panose="02020603050405020304" pitchFamily="18" charset="0"/>
                <a:cs typeface="Times New Roman" panose="02020603050405020304" pitchFamily="18" charset="0"/>
              </a:rPr>
              <a:t>Figure: Number of people aged 65+ receiving long-term care</a:t>
            </a:r>
            <a:endParaRPr lang="en-IN" dirty="0">
              <a:latin typeface="Times New Roman" panose="02020603050405020304" pitchFamily="18" charset="0"/>
              <a:cs typeface="Times New Roman" panose="02020603050405020304" pitchFamily="18" charset="0"/>
            </a:endParaRPr>
          </a:p>
          <a:p>
            <a:pPr algn="ctr"/>
            <a:r>
              <a:rPr lang="en-IN" b="1" dirty="0">
                <a:latin typeface="Times New Roman" panose="02020603050405020304" pitchFamily="18" charset="0"/>
                <a:cs typeface="Times New Roman" panose="02020603050405020304" pitchFamily="18" charset="0"/>
              </a:rPr>
              <a:t>(Source: ageuk.org.uk, 2023)</a:t>
            </a:r>
            <a:endParaRPr lang="en-IN"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F8A8668D-4850-4E81-A99E-1992E0EA98FD}"/>
              </a:ext>
            </a:extLst>
          </p:cNvPr>
          <p:cNvPicPr>
            <a:picLocks noGrp="1" noChangeAspect="1"/>
          </p:cNvPicPr>
          <p:nvPr>
            <p:ph sz="half" idx="2"/>
          </p:nvPr>
        </p:nvPicPr>
        <p:blipFill>
          <a:blip r:embed="rId5"/>
          <a:stretch>
            <a:fillRect/>
          </a:stretch>
        </p:blipFill>
        <p:spPr>
          <a:xfrm>
            <a:off x="6879714" y="1348352"/>
            <a:ext cx="5078408" cy="3456123"/>
          </a:xfrm>
          <a:prstGeom prst="rect">
            <a:avLst/>
          </a:prstGeom>
        </p:spPr>
      </p:pic>
      <p:pic>
        <p:nvPicPr>
          <p:cNvPr id="7" name="WhatsApp Audio 2025-10-23 at 14.11.59">
            <a:hlinkClick r:id="" action="ppaction://media"/>
            <a:extLst>
              <a:ext uri="{FF2B5EF4-FFF2-40B4-BE49-F238E27FC236}">
                <a16:creationId xmlns:a16="http://schemas.microsoft.com/office/drawing/2014/main" id="{9ABD24E2-70B3-8250-38E4-A4DA3360E935}"/>
              </a:ext>
            </a:extLst>
          </p:cNvPr>
          <p:cNvPicPr>
            <a:picLocks noChangeAspect="1"/>
          </p:cNvPicPr>
          <p:nvPr>
            <a:videoFile r:link="rId1"/>
            <p:extLst>
              <p:ext uri="{DAA4B4D4-6D71-4841-9C94-3DE7FCFB9230}">
                <p14:media xmlns:p14="http://schemas.microsoft.com/office/powerpoint/2010/main" r:embed="rId2">
                  <p14:trim st="240000" end="242574.6666"/>
                </p14:media>
              </p:ext>
            </p:extLst>
          </p:nvPr>
        </p:nvPicPr>
        <p:blipFill>
          <a:blip r:embed="rId6"/>
          <a:stretch>
            <a:fillRect/>
          </a:stretch>
        </p:blipFill>
        <p:spPr>
          <a:xfrm>
            <a:off x="634999" y="422506"/>
            <a:ext cx="613937" cy="613937"/>
          </a:xfrm>
          <a:prstGeom prst="rect">
            <a:avLst/>
          </a:prstGeom>
        </p:spPr>
      </p:pic>
    </p:spTree>
    <p:extLst>
      <p:ext uri="{BB962C8B-B14F-4D97-AF65-F5344CB8AC3E}">
        <p14:creationId xmlns:p14="http://schemas.microsoft.com/office/powerpoint/2010/main" val="2454629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5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7"/>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BF9BB-F133-495C-B64D-B6D9B26B00C2}"/>
              </a:ext>
            </a:extLst>
          </p:cNvPr>
          <p:cNvSpPr>
            <a:spLocks noGrp="1"/>
          </p:cNvSpPr>
          <p:nvPr>
            <p:ph type="title"/>
          </p:nvPr>
        </p:nvSpPr>
        <p:spPr>
          <a:xfrm>
            <a:off x="1163664" y="42093"/>
            <a:ext cx="10515600" cy="923331"/>
          </a:xfrm>
        </p:spPr>
        <p:txBody>
          <a:bodyPr>
            <a:normAutofit/>
          </a:bodyPr>
          <a:lstStyle/>
          <a:p>
            <a:pPr algn="ctr"/>
            <a:r>
              <a:rPr lang="en-IN" sz="3200" b="1" dirty="0">
                <a:latin typeface="Times New Roman" panose="02020603050405020304" pitchFamily="18" charset="0"/>
                <a:cs typeface="Times New Roman" panose="02020603050405020304" pitchFamily="18" charset="0"/>
              </a:rPr>
              <a:t>Technological Innovations in Elderly Care</a:t>
            </a:r>
          </a:p>
        </p:txBody>
      </p:sp>
      <p:sp>
        <p:nvSpPr>
          <p:cNvPr id="3" name="Content Placeholder 2">
            <a:extLst>
              <a:ext uri="{FF2B5EF4-FFF2-40B4-BE49-F238E27FC236}">
                <a16:creationId xmlns:a16="http://schemas.microsoft.com/office/drawing/2014/main" id="{D5823544-55FB-4CE0-A6D1-F60B6695AFB8}"/>
              </a:ext>
            </a:extLst>
          </p:cNvPr>
          <p:cNvSpPr>
            <a:spLocks noGrp="1"/>
          </p:cNvSpPr>
          <p:nvPr>
            <p:ph sz="half" idx="1"/>
          </p:nvPr>
        </p:nvSpPr>
        <p:spPr>
          <a:xfrm>
            <a:off x="270457" y="960450"/>
            <a:ext cx="6131635" cy="5855457"/>
          </a:xfrm>
        </p:spPr>
        <p:txBody>
          <a:bodyPr>
            <a:normAutofit fontScale="85000" lnSpcReduction="10000"/>
          </a:bodyPr>
          <a:lstStyle/>
          <a:p>
            <a:pPr lvl="0">
              <a:lnSpc>
                <a:spcPct val="150000"/>
              </a:lnSpc>
            </a:pPr>
            <a:r>
              <a:rPr lang="en-IN" dirty="0">
                <a:latin typeface="Times New Roman" panose="02020603050405020304" pitchFamily="18" charset="0"/>
                <a:cs typeface="Times New Roman" panose="02020603050405020304" pitchFamily="18" charset="0"/>
              </a:rPr>
              <a:t>Use of telemedicine has increased with generative AI from 9% in 2023 to 18% in 2024 (aarp.org, 2025).</a:t>
            </a:r>
          </a:p>
          <a:p>
            <a:pPr lvl="0">
              <a:lnSpc>
                <a:spcPct val="150000"/>
              </a:lnSpc>
            </a:pPr>
            <a:r>
              <a:rPr lang="en-IN" dirty="0">
                <a:latin typeface="Times New Roman" panose="02020603050405020304" pitchFamily="18" charset="0"/>
                <a:cs typeface="Times New Roman" panose="02020603050405020304" pitchFamily="18" charset="0"/>
              </a:rPr>
              <a:t>Smart homes, wearable devices, robotic assistance, voice-controlled wheelchairs, and dementia support care have offered advanced elderly care, such as dementia care.</a:t>
            </a:r>
          </a:p>
          <a:p>
            <a:pPr lvl="0">
              <a:lnSpc>
                <a:spcPct val="150000"/>
              </a:lnSpc>
            </a:pPr>
            <a:r>
              <a:rPr lang="en-IN" dirty="0">
                <a:latin typeface="Times New Roman" panose="02020603050405020304" pitchFamily="18" charset="0"/>
                <a:cs typeface="Times New Roman" panose="02020603050405020304" pitchFamily="18" charset="0"/>
              </a:rPr>
              <a:t>Virtual assistants, such as Joy, have increased engagement of elderly people (</a:t>
            </a:r>
            <a:r>
              <a:rPr lang="en-IN" dirty="0" err="1">
                <a:latin typeface="Times New Roman" panose="02020603050405020304" pitchFamily="18" charset="0"/>
                <a:cs typeface="Times New Roman" panose="02020603050405020304" pitchFamily="18" charset="0"/>
              </a:rPr>
              <a:t>Nypost</a:t>
            </a:r>
            <a:r>
              <a:rPr lang="en-IN" dirty="0">
                <a:latin typeface="Times New Roman" panose="02020603050405020304" pitchFamily="18" charset="0"/>
                <a:cs typeface="Times New Roman" panose="02020603050405020304" pitchFamily="18" charset="0"/>
              </a:rPr>
              <a:t>, 2025).</a:t>
            </a:r>
          </a:p>
        </p:txBody>
      </p:sp>
      <p:sp>
        <p:nvSpPr>
          <p:cNvPr id="5" name="Rectangle 4">
            <a:extLst>
              <a:ext uri="{FF2B5EF4-FFF2-40B4-BE49-F238E27FC236}">
                <a16:creationId xmlns:a16="http://schemas.microsoft.com/office/drawing/2014/main" id="{C6489A38-2043-444A-A3F4-055A7D171BAD}"/>
              </a:ext>
            </a:extLst>
          </p:cNvPr>
          <p:cNvSpPr/>
          <p:nvPr/>
        </p:nvSpPr>
        <p:spPr>
          <a:xfrm>
            <a:off x="7235242" y="5699863"/>
            <a:ext cx="4686301" cy="923330"/>
          </a:xfrm>
          <a:prstGeom prst="rect">
            <a:avLst/>
          </a:prstGeom>
        </p:spPr>
        <p:txBody>
          <a:bodyPr wrap="square">
            <a:spAutoFit/>
          </a:bodyPr>
          <a:lstStyle/>
          <a:p>
            <a:pPr algn="ctr"/>
            <a:r>
              <a:rPr lang="en-IN" b="1" dirty="0">
                <a:latin typeface="Times New Roman" panose="02020603050405020304" pitchFamily="18" charset="0"/>
                <a:cs typeface="Times New Roman" panose="02020603050405020304" pitchFamily="18" charset="0"/>
              </a:rPr>
              <a:t>Figure: Joy is an AI-powered companion built into the ONSCREEN system</a:t>
            </a:r>
            <a:endParaRPr lang="en-IN" dirty="0">
              <a:latin typeface="Times New Roman" panose="02020603050405020304" pitchFamily="18" charset="0"/>
              <a:cs typeface="Times New Roman" panose="02020603050405020304" pitchFamily="18" charset="0"/>
            </a:endParaRPr>
          </a:p>
          <a:p>
            <a:pPr algn="ctr"/>
            <a:r>
              <a:rPr lang="en-IN" b="1" dirty="0">
                <a:latin typeface="Times New Roman" panose="02020603050405020304" pitchFamily="18" charset="0"/>
                <a:cs typeface="Times New Roman" panose="02020603050405020304" pitchFamily="18" charset="0"/>
              </a:rPr>
              <a:t>(source: </a:t>
            </a:r>
            <a:r>
              <a:rPr lang="en-IN" b="1" dirty="0" err="1">
                <a:latin typeface="Times New Roman" panose="02020603050405020304" pitchFamily="18" charset="0"/>
                <a:cs typeface="Times New Roman" panose="02020603050405020304" pitchFamily="18" charset="0"/>
              </a:rPr>
              <a:t>Nypost</a:t>
            </a:r>
            <a:r>
              <a:rPr lang="en-IN" b="1" dirty="0">
                <a:latin typeface="Times New Roman" panose="02020603050405020304" pitchFamily="18" charset="0"/>
                <a:cs typeface="Times New Roman" panose="02020603050405020304" pitchFamily="18" charset="0"/>
              </a:rPr>
              <a:t>, 2025)</a:t>
            </a:r>
            <a:endParaRPr lang="en-IN" dirty="0">
              <a:latin typeface="Times New Roman" panose="02020603050405020304" pitchFamily="18"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8592FB68-8170-478B-BC23-997096936CDF}"/>
              </a:ext>
            </a:extLst>
          </p:cNvPr>
          <p:cNvPicPr>
            <a:picLocks noGrp="1" noChangeAspect="1"/>
          </p:cNvPicPr>
          <p:nvPr>
            <p:ph sz="half" idx="2"/>
          </p:nvPr>
        </p:nvPicPr>
        <p:blipFill>
          <a:blip r:embed="rId5"/>
          <a:stretch>
            <a:fillRect/>
          </a:stretch>
        </p:blipFill>
        <p:spPr>
          <a:xfrm>
            <a:off x="6879714" y="1348352"/>
            <a:ext cx="5041829" cy="3611106"/>
          </a:xfrm>
          <a:prstGeom prst="rect">
            <a:avLst/>
          </a:prstGeom>
        </p:spPr>
      </p:pic>
      <p:pic>
        <p:nvPicPr>
          <p:cNvPr id="4" name="WhatsApp Audio 2025-10-23 at 14.11.59">
            <a:hlinkClick r:id="" action="ppaction://media"/>
            <a:extLst>
              <a:ext uri="{FF2B5EF4-FFF2-40B4-BE49-F238E27FC236}">
                <a16:creationId xmlns:a16="http://schemas.microsoft.com/office/drawing/2014/main" id="{ACFA82EE-28A2-EE30-262A-3B2F77FDDB30}"/>
              </a:ext>
            </a:extLst>
          </p:cNvPr>
          <p:cNvPicPr>
            <a:picLocks noChangeAspect="1"/>
          </p:cNvPicPr>
          <p:nvPr>
            <a:videoFile r:link="rId1"/>
            <p:extLst>
              <p:ext uri="{DAA4B4D4-6D71-4841-9C94-3DE7FCFB9230}">
                <p14:media xmlns:p14="http://schemas.microsoft.com/office/powerpoint/2010/main" r:embed="rId2">
                  <p14:trim st="274000" end="213074.6666"/>
                </p14:media>
              </p:ext>
            </p:extLst>
          </p:nvPr>
        </p:nvPicPr>
        <p:blipFill>
          <a:blip r:embed="rId6"/>
          <a:stretch>
            <a:fillRect/>
          </a:stretch>
        </p:blipFill>
        <p:spPr>
          <a:xfrm>
            <a:off x="414738" y="148555"/>
            <a:ext cx="811895" cy="811895"/>
          </a:xfrm>
          <a:prstGeom prst="rect">
            <a:avLst/>
          </a:prstGeom>
        </p:spPr>
      </p:pic>
    </p:spTree>
    <p:extLst>
      <p:ext uri="{BB962C8B-B14F-4D97-AF65-F5344CB8AC3E}">
        <p14:creationId xmlns:p14="http://schemas.microsoft.com/office/powerpoint/2010/main" val="1003806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BF9BB-F133-495C-B64D-B6D9B26B00C2}"/>
              </a:ext>
            </a:extLst>
          </p:cNvPr>
          <p:cNvSpPr>
            <a:spLocks noGrp="1"/>
          </p:cNvSpPr>
          <p:nvPr>
            <p:ph type="title"/>
          </p:nvPr>
        </p:nvSpPr>
        <p:spPr>
          <a:xfrm>
            <a:off x="838200" y="365125"/>
            <a:ext cx="10515600" cy="923331"/>
          </a:xfrm>
        </p:spPr>
        <p:txBody>
          <a:bodyPr>
            <a:normAutofit/>
          </a:bodyPr>
          <a:lstStyle/>
          <a:p>
            <a:pPr algn="ctr"/>
            <a:r>
              <a:rPr lang="en-IN" sz="3200" b="1" dirty="0">
                <a:latin typeface="Times New Roman" panose="02020603050405020304" pitchFamily="18" charset="0"/>
                <a:cs typeface="Times New Roman" panose="02020603050405020304" pitchFamily="18" charset="0"/>
              </a:rPr>
              <a:t>Technological Innovations in Elderly Care (Cont.)</a:t>
            </a:r>
          </a:p>
        </p:txBody>
      </p:sp>
      <p:sp>
        <p:nvSpPr>
          <p:cNvPr id="3" name="Content Placeholder 2">
            <a:extLst>
              <a:ext uri="{FF2B5EF4-FFF2-40B4-BE49-F238E27FC236}">
                <a16:creationId xmlns:a16="http://schemas.microsoft.com/office/drawing/2014/main" id="{D5823544-55FB-4CE0-A6D1-F60B6695AFB8}"/>
              </a:ext>
            </a:extLst>
          </p:cNvPr>
          <p:cNvSpPr>
            <a:spLocks noGrp="1"/>
          </p:cNvSpPr>
          <p:nvPr>
            <p:ph sz="half" idx="1"/>
          </p:nvPr>
        </p:nvSpPr>
        <p:spPr>
          <a:xfrm>
            <a:off x="495945" y="1348352"/>
            <a:ext cx="5889356" cy="4937099"/>
          </a:xfrm>
        </p:spPr>
        <p:txBody>
          <a:bodyPr>
            <a:normAutofit fontScale="92500" lnSpcReduction="20000"/>
          </a:bodyPr>
          <a:lstStyle/>
          <a:p>
            <a:pPr lvl="0" algn="just">
              <a:lnSpc>
                <a:spcPct val="150000"/>
              </a:lnSpc>
            </a:pPr>
            <a:r>
              <a:rPr lang="en-IN" dirty="0">
                <a:latin typeface="Times New Roman" panose="02020603050405020304" pitchFamily="18" charset="0"/>
                <a:cs typeface="Times New Roman" panose="02020603050405020304" pitchFamily="18" charset="0"/>
              </a:rPr>
              <a:t>Smart homes enable independent living with continuous monitoring, AI assistance and wearable devices that track vital signs with health issue detection (Wang and Hsu, 2023)</a:t>
            </a:r>
          </a:p>
          <a:p>
            <a:pPr lvl="0" algn="just">
              <a:lnSpc>
                <a:spcPct val="150000"/>
              </a:lnSpc>
            </a:pPr>
            <a:r>
              <a:rPr lang="en-IN" dirty="0">
                <a:latin typeface="Times New Roman" panose="02020603050405020304" pitchFamily="18" charset="0"/>
                <a:cs typeface="Times New Roman" panose="02020603050405020304" pitchFamily="18" charset="0"/>
              </a:rPr>
              <a:t>Older people struggle with digital literacy and a lack of access, followed by data security issues and poor maintenance. </a:t>
            </a:r>
          </a:p>
        </p:txBody>
      </p:sp>
      <p:sp>
        <p:nvSpPr>
          <p:cNvPr id="5" name="Rectangle 4">
            <a:extLst>
              <a:ext uri="{FF2B5EF4-FFF2-40B4-BE49-F238E27FC236}">
                <a16:creationId xmlns:a16="http://schemas.microsoft.com/office/drawing/2014/main" id="{C6489A38-2043-444A-A3F4-055A7D171BAD}"/>
              </a:ext>
            </a:extLst>
          </p:cNvPr>
          <p:cNvSpPr/>
          <p:nvPr/>
        </p:nvSpPr>
        <p:spPr>
          <a:xfrm>
            <a:off x="6879714" y="5188419"/>
            <a:ext cx="4686301" cy="1200329"/>
          </a:xfrm>
          <a:prstGeom prst="rect">
            <a:avLst/>
          </a:prstGeom>
        </p:spPr>
        <p:txBody>
          <a:bodyPr wrap="square">
            <a:spAutoFit/>
          </a:bodyPr>
          <a:lstStyle/>
          <a:p>
            <a:pPr algn="ctr"/>
            <a:r>
              <a:rPr lang="en-IN" b="1" dirty="0">
                <a:latin typeface="Times New Roman" panose="02020603050405020304" pitchFamily="18" charset="0"/>
                <a:cs typeface="Times New Roman" panose="02020603050405020304" pitchFamily="18" charset="0"/>
              </a:rPr>
              <a:t>Figure: TV as a personalised caregiving hub for elderly people with mobility issues</a:t>
            </a:r>
            <a:endParaRPr lang="en-IN" dirty="0">
              <a:latin typeface="Times New Roman" panose="02020603050405020304" pitchFamily="18" charset="0"/>
              <a:cs typeface="Times New Roman" panose="02020603050405020304" pitchFamily="18" charset="0"/>
            </a:endParaRPr>
          </a:p>
          <a:p>
            <a:pPr algn="ctr"/>
            <a:r>
              <a:rPr lang="en-IN" b="1" dirty="0">
                <a:latin typeface="Times New Roman" panose="02020603050405020304" pitchFamily="18" charset="0"/>
                <a:cs typeface="Times New Roman" panose="02020603050405020304" pitchFamily="18" charset="0"/>
              </a:rPr>
              <a:t>(Source: </a:t>
            </a:r>
            <a:r>
              <a:rPr lang="en-IN" b="1" dirty="0" err="1">
                <a:latin typeface="Times New Roman" panose="02020603050405020304" pitchFamily="18" charset="0"/>
                <a:cs typeface="Times New Roman" panose="02020603050405020304" pitchFamily="18" charset="0"/>
              </a:rPr>
              <a:t>Nypost</a:t>
            </a:r>
            <a:r>
              <a:rPr lang="en-IN" b="1" dirty="0">
                <a:latin typeface="Times New Roman" panose="02020603050405020304" pitchFamily="18" charset="0"/>
                <a:cs typeface="Times New Roman" panose="02020603050405020304" pitchFamily="18" charset="0"/>
              </a:rPr>
              <a:t>, 2025)</a:t>
            </a:r>
            <a:endParaRPr lang="en-IN" dirty="0">
              <a:latin typeface="Times New Roman" panose="02020603050405020304" pitchFamily="18" charset="0"/>
              <a:cs typeface="Times New Roman" panose="02020603050405020304" pitchFamily="18" charset="0"/>
            </a:endParaRPr>
          </a:p>
          <a:p>
            <a:endParaRPr lang="en-IN" dirty="0"/>
          </a:p>
        </p:txBody>
      </p:sp>
      <p:pic>
        <p:nvPicPr>
          <p:cNvPr id="7" name="Content Placeholder 6">
            <a:extLst>
              <a:ext uri="{FF2B5EF4-FFF2-40B4-BE49-F238E27FC236}">
                <a16:creationId xmlns:a16="http://schemas.microsoft.com/office/drawing/2014/main" id="{E3DE6472-4E5A-4084-BC09-21B162E7720C}"/>
              </a:ext>
            </a:extLst>
          </p:cNvPr>
          <p:cNvPicPr>
            <a:picLocks noGrp="1" noChangeAspect="1"/>
          </p:cNvPicPr>
          <p:nvPr>
            <p:ph sz="half" idx="2"/>
          </p:nvPr>
        </p:nvPicPr>
        <p:blipFill>
          <a:blip r:embed="rId5"/>
          <a:stretch>
            <a:fillRect/>
          </a:stretch>
        </p:blipFill>
        <p:spPr>
          <a:xfrm>
            <a:off x="6879714" y="1481476"/>
            <a:ext cx="4913802" cy="3456123"/>
          </a:xfrm>
          <a:prstGeom prst="rect">
            <a:avLst/>
          </a:prstGeom>
        </p:spPr>
      </p:pic>
      <p:pic>
        <p:nvPicPr>
          <p:cNvPr id="4" name="WhatsApp Audio 2025-10-23 at 14.11.59">
            <a:hlinkClick r:id="" action="ppaction://media"/>
            <a:extLst>
              <a:ext uri="{FF2B5EF4-FFF2-40B4-BE49-F238E27FC236}">
                <a16:creationId xmlns:a16="http://schemas.microsoft.com/office/drawing/2014/main" id="{6150DAF1-776A-4B8E-2E00-211071723EB0}"/>
              </a:ext>
            </a:extLst>
          </p:cNvPr>
          <p:cNvPicPr>
            <a:picLocks noChangeAspect="1"/>
          </p:cNvPicPr>
          <p:nvPr>
            <a:videoFile r:link="rId1"/>
            <p:extLst>
              <p:ext uri="{DAA4B4D4-6D71-4841-9C94-3DE7FCFB9230}">
                <p14:media xmlns:p14="http://schemas.microsoft.com/office/powerpoint/2010/main" r:embed="rId2">
                  <p14:trim st="303500" end="169574.6666"/>
                </p14:media>
              </p:ext>
            </p:extLst>
          </p:nvPr>
        </p:nvPicPr>
        <p:blipFill>
          <a:blip r:embed="rId6"/>
          <a:stretch>
            <a:fillRect/>
          </a:stretch>
        </p:blipFill>
        <p:spPr>
          <a:xfrm>
            <a:off x="380380" y="365125"/>
            <a:ext cx="745893" cy="745893"/>
          </a:xfrm>
          <a:prstGeom prst="rect">
            <a:avLst/>
          </a:prstGeom>
        </p:spPr>
      </p:pic>
    </p:spTree>
    <p:extLst>
      <p:ext uri="{BB962C8B-B14F-4D97-AF65-F5344CB8AC3E}">
        <p14:creationId xmlns:p14="http://schemas.microsoft.com/office/powerpoint/2010/main" val="261140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BF9BB-F133-495C-B64D-B6D9B26B00C2}"/>
              </a:ext>
            </a:extLst>
          </p:cNvPr>
          <p:cNvSpPr>
            <a:spLocks noGrp="1"/>
          </p:cNvSpPr>
          <p:nvPr>
            <p:ph type="title"/>
          </p:nvPr>
        </p:nvSpPr>
        <p:spPr>
          <a:xfrm>
            <a:off x="838200" y="365125"/>
            <a:ext cx="10515600" cy="923331"/>
          </a:xfrm>
        </p:spPr>
        <p:txBody>
          <a:bodyPr>
            <a:normAutofit/>
          </a:bodyPr>
          <a:lstStyle/>
          <a:p>
            <a:pPr algn="ctr"/>
            <a:r>
              <a:rPr lang="en-IN" sz="3200" b="1" dirty="0">
                <a:latin typeface="Times New Roman" panose="02020603050405020304" pitchFamily="18" charset="0"/>
                <a:cs typeface="Times New Roman" panose="02020603050405020304" pitchFamily="18" charset="0"/>
              </a:rPr>
              <a:t>Case Studies</a:t>
            </a:r>
          </a:p>
        </p:txBody>
      </p:sp>
      <p:sp>
        <p:nvSpPr>
          <p:cNvPr id="3" name="Content Placeholder 2">
            <a:extLst>
              <a:ext uri="{FF2B5EF4-FFF2-40B4-BE49-F238E27FC236}">
                <a16:creationId xmlns:a16="http://schemas.microsoft.com/office/drawing/2014/main" id="{D5823544-55FB-4CE0-A6D1-F60B6695AFB8}"/>
              </a:ext>
            </a:extLst>
          </p:cNvPr>
          <p:cNvSpPr>
            <a:spLocks noGrp="1"/>
          </p:cNvSpPr>
          <p:nvPr>
            <p:ph sz="half" idx="1"/>
          </p:nvPr>
        </p:nvSpPr>
        <p:spPr>
          <a:xfrm>
            <a:off x="449451" y="960450"/>
            <a:ext cx="6278105" cy="5347360"/>
          </a:xfrm>
        </p:spPr>
        <p:txBody>
          <a:bodyPr>
            <a:normAutofit fontScale="92500"/>
          </a:bodyPr>
          <a:lstStyle/>
          <a:p>
            <a:pPr lvl="0" algn="just">
              <a:lnSpc>
                <a:spcPct val="150000"/>
              </a:lnSpc>
            </a:pPr>
            <a:r>
              <a:rPr lang="en-IN" dirty="0">
                <a:latin typeface="Times New Roman" panose="02020603050405020304" pitchFamily="18" charset="0"/>
                <a:cs typeface="Times New Roman" panose="02020603050405020304" pitchFamily="18" charset="0"/>
              </a:rPr>
              <a:t>Though AI-driven virtual companion supports continuity theory, they have alleviated isolation with low effectiveness, as reported (hbs.edu, 2024).</a:t>
            </a:r>
          </a:p>
          <a:p>
            <a:pPr lvl="0" algn="just">
              <a:lnSpc>
                <a:spcPct val="150000"/>
              </a:lnSpc>
            </a:pPr>
            <a:r>
              <a:rPr lang="en-IN" dirty="0">
                <a:latin typeface="Times New Roman" panose="02020603050405020304" pitchFamily="18" charset="0"/>
                <a:cs typeface="Times New Roman" panose="02020603050405020304" pitchFamily="18" charset="0"/>
              </a:rPr>
              <a:t>The case study of Smart vests for remote monitoring is reported to reduce stress, which aligns with the Wear-and-tear Theory (Lin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2024).</a:t>
            </a:r>
          </a:p>
        </p:txBody>
      </p:sp>
      <p:sp>
        <p:nvSpPr>
          <p:cNvPr id="5" name="Rectangle 4">
            <a:extLst>
              <a:ext uri="{FF2B5EF4-FFF2-40B4-BE49-F238E27FC236}">
                <a16:creationId xmlns:a16="http://schemas.microsoft.com/office/drawing/2014/main" id="{C6489A38-2043-444A-A3F4-055A7D171BAD}"/>
              </a:ext>
            </a:extLst>
          </p:cNvPr>
          <p:cNvSpPr/>
          <p:nvPr/>
        </p:nvSpPr>
        <p:spPr>
          <a:xfrm>
            <a:off x="7392692" y="5188419"/>
            <a:ext cx="4173323" cy="923330"/>
          </a:xfrm>
          <a:prstGeom prst="rect">
            <a:avLst/>
          </a:prstGeom>
        </p:spPr>
        <p:txBody>
          <a:bodyPr wrap="square">
            <a:spAutoFit/>
          </a:bodyPr>
          <a:lstStyle/>
          <a:p>
            <a:pPr algn="ctr"/>
            <a:r>
              <a:rPr lang="en-IN" b="1" dirty="0">
                <a:latin typeface="Times New Roman" panose="02020603050405020304" pitchFamily="18" charset="0"/>
                <a:cs typeface="Times New Roman" panose="02020603050405020304" pitchFamily="18" charset="0"/>
              </a:rPr>
              <a:t>Figure: Views of the Smart vest with sensor location</a:t>
            </a:r>
            <a:endParaRPr lang="en-IN" dirty="0">
              <a:latin typeface="Times New Roman" panose="02020603050405020304" pitchFamily="18" charset="0"/>
              <a:cs typeface="Times New Roman" panose="02020603050405020304" pitchFamily="18" charset="0"/>
            </a:endParaRPr>
          </a:p>
          <a:p>
            <a:pPr algn="ctr"/>
            <a:r>
              <a:rPr lang="en-IN" b="1" dirty="0">
                <a:latin typeface="Times New Roman" panose="02020603050405020304" pitchFamily="18" charset="0"/>
                <a:cs typeface="Times New Roman" panose="02020603050405020304" pitchFamily="18" charset="0"/>
              </a:rPr>
              <a:t>(Source: Lin </a:t>
            </a:r>
            <a:r>
              <a:rPr lang="en-IN" b="1" i="1" dirty="0">
                <a:latin typeface="Times New Roman" panose="02020603050405020304" pitchFamily="18" charset="0"/>
                <a:cs typeface="Times New Roman" panose="02020603050405020304" pitchFamily="18" charset="0"/>
              </a:rPr>
              <a:t>et al.,</a:t>
            </a:r>
            <a:r>
              <a:rPr lang="en-IN" b="1" dirty="0">
                <a:latin typeface="Times New Roman" panose="02020603050405020304" pitchFamily="18" charset="0"/>
                <a:cs typeface="Times New Roman" panose="02020603050405020304" pitchFamily="18" charset="0"/>
              </a:rPr>
              <a:t> 2024)</a:t>
            </a:r>
            <a:endParaRPr lang="en-IN" dirty="0">
              <a:latin typeface="Times New Roman" panose="02020603050405020304" pitchFamily="18"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A6257B8A-282A-45AF-932F-408020DECB96}"/>
              </a:ext>
            </a:extLst>
          </p:cNvPr>
          <p:cNvPicPr>
            <a:picLocks noGrp="1" noChangeAspect="1"/>
          </p:cNvPicPr>
          <p:nvPr>
            <p:ph sz="half" idx="2"/>
          </p:nvPr>
        </p:nvPicPr>
        <p:blipFill>
          <a:blip r:embed="rId5"/>
          <a:stretch>
            <a:fillRect/>
          </a:stretch>
        </p:blipFill>
        <p:spPr>
          <a:xfrm>
            <a:off x="7189032" y="1348352"/>
            <a:ext cx="4686301" cy="3347634"/>
          </a:xfrm>
          <a:prstGeom prst="rect">
            <a:avLst/>
          </a:prstGeom>
        </p:spPr>
      </p:pic>
      <p:pic>
        <p:nvPicPr>
          <p:cNvPr id="4" name="WhatsApp Audio 2025-10-23 at 14.11.59">
            <a:hlinkClick r:id="" action="ppaction://media"/>
            <a:extLst>
              <a:ext uri="{FF2B5EF4-FFF2-40B4-BE49-F238E27FC236}">
                <a16:creationId xmlns:a16="http://schemas.microsoft.com/office/drawing/2014/main" id="{6217E28C-7FCD-2103-F9FF-E09B9D9FB72D}"/>
              </a:ext>
            </a:extLst>
          </p:cNvPr>
          <p:cNvPicPr>
            <a:picLocks noChangeAspect="1"/>
          </p:cNvPicPr>
          <p:nvPr>
            <a:videoFile r:link="rId1"/>
            <p:extLst>
              <p:ext uri="{DAA4B4D4-6D71-4841-9C94-3DE7FCFB9230}">
                <p14:media xmlns:p14="http://schemas.microsoft.com/office/powerpoint/2010/main" r:embed="rId2">
                  <p14:trim st="347000" end="126874.6666"/>
                </p14:media>
              </p:ext>
            </p:extLst>
          </p:nvPr>
        </p:nvPicPr>
        <p:blipFill>
          <a:blip r:embed="rId6"/>
          <a:stretch>
            <a:fillRect/>
          </a:stretch>
        </p:blipFill>
        <p:spPr>
          <a:xfrm>
            <a:off x="10404088" y="422507"/>
            <a:ext cx="594112" cy="594112"/>
          </a:xfrm>
          <a:prstGeom prst="rect">
            <a:avLst/>
          </a:prstGeom>
        </p:spPr>
      </p:pic>
    </p:spTree>
    <p:extLst>
      <p:ext uri="{BB962C8B-B14F-4D97-AF65-F5344CB8AC3E}">
        <p14:creationId xmlns:p14="http://schemas.microsoft.com/office/powerpoint/2010/main" val="1207490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BF9BB-F133-495C-B64D-B6D9B26B00C2}"/>
              </a:ext>
            </a:extLst>
          </p:cNvPr>
          <p:cNvSpPr>
            <a:spLocks noGrp="1"/>
          </p:cNvSpPr>
          <p:nvPr>
            <p:ph type="title"/>
          </p:nvPr>
        </p:nvSpPr>
        <p:spPr>
          <a:xfrm>
            <a:off x="1050415" y="-86251"/>
            <a:ext cx="10515600" cy="923331"/>
          </a:xfrm>
        </p:spPr>
        <p:txBody>
          <a:bodyPr>
            <a:normAutofit/>
          </a:bodyPr>
          <a:lstStyle/>
          <a:p>
            <a:pPr algn="ctr"/>
            <a:r>
              <a:rPr lang="en-IN" sz="3200" b="1" dirty="0">
                <a:latin typeface="Times New Roman" panose="02020603050405020304" pitchFamily="18" charset="0"/>
                <a:cs typeface="Times New Roman" panose="02020603050405020304" pitchFamily="18" charset="0"/>
              </a:rPr>
              <a:t>Case Studies (Cont.)</a:t>
            </a:r>
          </a:p>
        </p:txBody>
      </p:sp>
      <p:sp>
        <p:nvSpPr>
          <p:cNvPr id="3" name="Content Placeholder 2">
            <a:extLst>
              <a:ext uri="{FF2B5EF4-FFF2-40B4-BE49-F238E27FC236}">
                <a16:creationId xmlns:a16="http://schemas.microsoft.com/office/drawing/2014/main" id="{D5823544-55FB-4CE0-A6D1-F60B6695AFB8}"/>
              </a:ext>
            </a:extLst>
          </p:cNvPr>
          <p:cNvSpPr>
            <a:spLocks noGrp="1"/>
          </p:cNvSpPr>
          <p:nvPr>
            <p:ph sz="half" idx="1"/>
          </p:nvPr>
        </p:nvSpPr>
        <p:spPr>
          <a:xfrm>
            <a:off x="342253" y="1023250"/>
            <a:ext cx="6972947" cy="6020920"/>
          </a:xfrm>
        </p:spPr>
        <p:txBody>
          <a:bodyPr>
            <a:normAutofit lnSpcReduction="10000"/>
          </a:bodyPr>
          <a:lstStyle/>
          <a:p>
            <a:pPr lvl="0" algn="just">
              <a:lnSpc>
                <a:spcPct val="150000"/>
              </a:lnSpc>
            </a:pPr>
            <a:r>
              <a:rPr lang="en-IN" dirty="0">
                <a:latin typeface="Times New Roman" panose="02020603050405020304" pitchFamily="18" charset="0"/>
                <a:cs typeface="Times New Roman" panose="02020603050405020304" pitchFamily="18" charset="0"/>
              </a:rPr>
              <a:t>Continuity theory, aligned with AI companionship, promoted mental well-being with reduced loneliness.</a:t>
            </a:r>
          </a:p>
          <a:p>
            <a:pPr lvl="0" algn="just">
              <a:lnSpc>
                <a:spcPct val="150000"/>
              </a:lnSpc>
            </a:pPr>
            <a:r>
              <a:rPr lang="en-IN" dirty="0">
                <a:latin typeface="Times New Roman" panose="02020603050405020304" pitchFamily="18" charset="0"/>
                <a:cs typeface="Times New Roman" panose="02020603050405020304" pitchFamily="18" charset="0"/>
              </a:rPr>
              <a:t>Smart Vests enable early health issue detection with proactive care and align with the Wear-and-Tear Theory.</a:t>
            </a:r>
          </a:p>
          <a:p>
            <a:pPr lvl="0" algn="just">
              <a:lnSpc>
                <a:spcPct val="150000"/>
              </a:lnSpc>
            </a:pPr>
            <a:r>
              <a:rPr lang="en-US" dirty="0">
                <a:latin typeface="Times New Roman" panose="02020603050405020304" pitchFamily="18" charset="0"/>
                <a:cs typeface="Times New Roman" panose="02020603050405020304" pitchFamily="18" charset="0"/>
              </a:rPr>
              <a:t>The use of technology for elderly care </a:t>
            </a:r>
            <a:r>
              <a:rPr lang="en-US" dirty="0" err="1">
                <a:latin typeface="Times New Roman" panose="02020603050405020304" pitchFamily="18" charset="0"/>
                <a:cs typeface="Times New Roman" panose="02020603050405020304" pitchFamily="18" charset="0"/>
              </a:rPr>
              <a:t>emphasises</a:t>
            </a:r>
            <a:r>
              <a:rPr lang="en-US" dirty="0">
                <a:latin typeface="Times New Roman" panose="02020603050405020304" pitchFamily="18" charset="0"/>
                <a:cs typeface="Times New Roman" panose="02020603050405020304" pitchFamily="18" charset="0"/>
              </a:rPr>
              <a:t> the need for digital solutions </a:t>
            </a:r>
            <a:r>
              <a:rPr lang="en-IN" dirty="0">
                <a:latin typeface="Times New Roman" panose="02020603050405020304" pitchFamily="18" charset="0"/>
                <a:cs typeface="Times New Roman" panose="02020603050405020304" pitchFamily="18" charset="0"/>
              </a:rPr>
              <a:t>(Yutong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2023).</a:t>
            </a:r>
          </a:p>
        </p:txBody>
      </p:sp>
      <p:sp>
        <p:nvSpPr>
          <p:cNvPr id="5" name="Rectangle 4">
            <a:extLst>
              <a:ext uri="{FF2B5EF4-FFF2-40B4-BE49-F238E27FC236}">
                <a16:creationId xmlns:a16="http://schemas.microsoft.com/office/drawing/2014/main" id="{C6489A38-2043-444A-A3F4-055A7D171BAD}"/>
              </a:ext>
            </a:extLst>
          </p:cNvPr>
          <p:cNvSpPr/>
          <p:nvPr/>
        </p:nvSpPr>
        <p:spPr>
          <a:xfrm>
            <a:off x="7433052" y="5834750"/>
            <a:ext cx="4686301" cy="646331"/>
          </a:xfrm>
          <a:prstGeom prst="rect">
            <a:avLst/>
          </a:prstGeom>
        </p:spPr>
        <p:txBody>
          <a:bodyPr wrap="square">
            <a:spAutoFit/>
          </a:bodyPr>
          <a:lstStyle/>
          <a:p>
            <a:pPr algn="ctr"/>
            <a:r>
              <a:rPr lang="en-IN" b="1" dirty="0">
                <a:latin typeface="Times New Roman" panose="02020603050405020304" pitchFamily="18" charset="0"/>
                <a:cs typeface="Times New Roman" panose="02020603050405020304" pitchFamily="18" charset="0"/>
              </a:rPr>
              <a:t>Figure: AI-enabled chat interface</a:t>
            </a:r>
          </a:p>
          <a:p>
            <a:pPr algn="ctr"/>
            <a:r>
              <a:rPr lang="en-IN" b="1" dirty="0">
                <a:latin typeface="Times New Roman" panose="02020603050405020304" pitchFamily="18" charset="0"/>
                <a:cs typeface="Times New Roman" panose="02020603050405020304" pitchFamily="18" charset="0"/>
              </a:rPr>
              <a:t>(Source: hbs.edu, 2024)</a:t>
            </a:r>
          </a:p>
        </p:txBody>
      </p:sp>
      <p:pic>
        <p:nvPicPr>
          <p:cNvPr id="7" name="Content Placeholder 6">
            <a:extLst>
              <a:ext uri="{FF2B5EF4-FFF2-40B4-BE49-F238E27FC236}">
                <a16:creationId xmlns:a16="http://schemas.microsoft.com/office/drawing/2014/main" id="{5FABE3C2-3AAF-4A91-A001-1D2462CBAE07}"/>
              </a:ext>
            </a:extLst>
          </p:cNvPr>
          <p:cNvPicPr>
            <a:picLocks noGrp="1" noChangeAspect="1"/>
          </p:cNvPicPr>
          <p:nvPr>
            <p:ph sz="half" idx="2"/>
          </p:nvPr>
        </p:nvPicPr>
        <p:blipFill>
          <a:blip r:embed="rId5"/>
          <a:stretch>
            <a:fillRect/>
          </a:stretch>
        </p:blipFill>
        <p:spPr>
          <a:xfrm>
            <a:off x="7702659" y="1023250"/>
            <a:ext cx="4147088" cy="4351338"/>
          </a:xfrm>
          <a:prstGeom prst="rect">
            <a:avLst/>
          </a:prstGeom>
        </p:spPr>
      </p:pic>
      <p:pic>
        <p:nvPicPr>
          <p:cNvPr id="4" name="WhatsApp Audio 2025-10-23 at 14.11.59">
            <a:hlinkClick r:id="" action="ppaction://media"/>
            <a:extLst>
              <a:ext uri="{FF2B5EF4-FFF2-40B4-BE49-F238E27FC236}">
                <a16:creationId xmlns:a16="http://schemas.microsoft.com/office/drawing/2014/main" id="{93D5DFD7-7E3C-3052-DB30-0297F9BED0D8}"/>
              </a:ext>
            </a:extLst>
          </p:cNvPr>
          <p:cNvPicPr>
            <a:picLocks noChangeAspect="1"/>
          </p:cNvPicPr>
          <p:nvPr>
            <a:videoFile r:link="rId1"/>
            <p:extLst>
              <p:ext uri="{DAA4B4D4-6D71-4841-9C94-3DE7FCFB9230}">
                <p14:media xmlns:p14="http://schemas.microsoft.com/office/powerpoint/2010/main" r:embed="rId2">
                  <p14:trim st="390000" end="78074.6666"/>
                </p14:media>
              </p:ext>
            </p:extLst>
          </p:nvPr>
        </p:nvPicPr>
        <p:blipFill>
          <a:blip r:embed="rId6"/>
          <a:stretch>
            <a:fillRect/>
          </a:stretch>
        </p:blipFill>
        <p:spPr>
          <a:xfrm>
            <a:off x="342253" y="149857"/>
            <a:ext cx="780308" cy="780308"/>
          </a:xfrm>
          <a:prstGeom prst="rect">
            <a:avLst/>
          </a:prstGeom>
        </p:spPr>
      </p:pic>
    </p:spTree>
    <p:extLst>
      <p:ext uri="{BB962C8B-B14F-4D97-AF65-F5344CB8AC3E}">
        <p14:creationId xmlns:p14="http://schemas.microsoft.com/office/powerpoint/2010/main" val="318606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BF9BB-F133-495C-B64D-B6D9B26B00C2}"/>
              </a:ext>
            </a:extLst>
          </p:cNvPr>
          <p:cNvSpPr>
            <a:spLocks noGrp="1"/>
          </p:cNvSpPr>
          <p:nvPr>
            <p:ph type="title"/>
          </p:nvPr>
        </p:nvSpPr>
        <p:spPr>
          <a:xfrm>
            <a:off x="838200" y="365125"/>
            <a:ext cx="10515600" cy="923331"/>
          </a:xfrm>
        </p:spPr>
        <p:txBody>
          <a:bodyPr>
            <a:normAutofit/>
          </a:bodyPr>
          <a:lstStyle/>
          <a:p>
            <a:pPr algn="ctr"/>
            <a:r>
              <a:rPr lang="en-IN" sz="3200" b="1" dirty="0">
                <a:latin typeface="Times New Roman" panose="02020603050405020304" pitchFamily="18" charset="0"/>
                <a:cs typeface="Times New Roman" panose="02020603050405020304" pitchFamily="18" charset="0"/>
              </a:rPr>
              <a:t>Recommendations for Improvement</a:t>
            </a:r>
          </a:p>
        </p:txBody>
      </p:sp>
      <p:sp>
        <p:nvSpPr>
          <p:cNvPr id="3" name="Content Placeholder 2">
            <a:extLst>
              <a:ext uri="{FF2B5EF4-FFF2-40B4-BE49-F238E27FC236}">
                <a16:creationId xmlns:a16="http://schemas.microsoft.com/office/drawing/2014/main" id="{D5823544-55FB-4CE0-A6D1-F60B6695AFB8}"/>
              </a:ext>
            </a:extLst>
          </p:cNvPr>
          <p:cNvSpPr>
            <a:spLocks noGrp="1"/>
          </p:cNvSpPr>
          <p:nvPr>
            <p:ph sz="half" idx="1"/>
          </p:nvPr>
        </p:nvSpPr>
        <p:spPr>
          <a:xfrm>
            <a:off x="594101" y="1100379"/>
            <a:ext cx="11003797" cy="4937099"/>
          </a:xfrm>
        </p:spPr>
        <p:txBody>
          <a:bodyPr>
            <a:noAutofit/>
          </a:bodyPr>
          <a:lstStyle/>
          <a:p>
            <a:pPr lvl="0" algn="just">
              <a:lnSpc>
                <a:spcPct val="150000"/>
              </a:lnSpc>
            </a:pPr>
            <a:r>
              <a:rPr lang="en-IN" dirty="0">
                <a:latin typeface="Times New Roman" panose="02020603050405020304" pitchFamily="18" charset="0"/>
                <a:cs typeface="Times New Roman" panose="02020603050405020304" pitchFamily="18" charset="0"/>
              </a:rPr>
              <a:t>Strategic Improvements- Digital literacy programs and smart device subsidies can improve engagement and care access (Fitzpatrick, 2023)</a:t>
            </a:r>
          </a:p>
          <a:p>
            <a:pPr lvl="0" algn="just">
              <a:lnSpc>
                <a:spcPct val="150000"/>
              </a:lnSpc>
            </a:pPr>
            <a:r>
              <a:rPr lang="en-IN" dirty="0">
                <a:latin typeface="Times New Roman" panose="02020603050405020304" pitchFamily="18" charset="0"/>
                <a:cs typeface="Times New Roman" panose="02020603050405020304" pitchFamily="18" charset="0"/>
              </a:rPr>
              <a:t>Theory-Based Recommendations- Activity and Continuity Theories help in intervention and promote social engagement.</a:t>
            </a:r>
          </a:p>
          <a:p>
            <a:pPr lvl="0" algn="just">
              <a:lnSpc>
                <a:spcPct val="150000"/>
              </a:lnSpc>
            </a:pPr>
            <a:r>
              <a:rPr lang="en-IN" dirty="0">
                <a:latin typeface="Times New Roman" panose="02020603050405020304" pitchFamily="18" charset="0"/>
                <a:cs typeface="Times New Roman" panose="02020603050405020304" pitchFamily="18" charset="0"/>
              </a:rPr>
              <a:t>Policy Implications- regulations offer equitable success, data security and standards.</a:t>
            </a:r>
          </a:p>
          <a:p>
            <a:pPr lvl="0" algn="just">
              <a:lnSpc>
                <a:spcPct val="150000"/>
              </a:lnSpc>
            </a:pPr>
            <a:r>
              <a:rPr lang="en-IN" dirty="0">
                <a:latin typeface="Times New Roman" panose="02020603050405020304" pitchFamily="18" charset="0"/>
                <a:cs typeface="Times New Roman" panose="02020603050405020304" pitchFamily="18" charset="0"/>
              </a:rPr>
              <a:t>Critical evaluation- Address barriers including training, cost, and resistance by the user, education, funding and caregiver support</a:t>
            </a:r>
          </a:p>
        </p:txBody>
      </p:sp>
      <p:pic>
        <p:nvPicPr>
          <p:cNvPr id="4" name="WhatsApp Audio 2025-10-23 at 14.11.59">
            <a:hlinkClick r:id="" action="ppaction://media"/>
            <a:extLst>
              <a:ext uri="{FF2B5EF4-FFF2-40B4-BE49-F238E27FC236}">
                <a16:creationId xmlns:a16="http://schemas.microsoft.com/office/drawing/2014/main" id="{60368607-1616-6B8E-825F-E15DDC9F4847}"/>
              </a:ext>
            </a:extLst>
          </p:cNvPr>
          <p:cNvPicPr>
            <a:picLocks noChangeAspect="1"/>
          </p:cNvPicPr>
          <p:nvPr>
            <a:videoFile r:link="rId1"/>
            <p:extLst>
              <p:ext uri="{DAA4B4D4-6D71-4841-9C94-3DE7FCFB9230}">
                <p14:media xmlns:p14="http://schemas.microsoft.com/office/powerpoint/2010/main" r:embed="rId2">
                  <p14:trim st="438000" end="40474.6666"/>
                </p14:media>
              </p:ext>
            </p:extLst>
          </p:nvPr>
        </p:nvPicPr>
        <p:blipFill>
          <a:blip r:embed="rId5"/>
          <a:stretch>
            <a:fillRect/>
          </a:stretch>
        </p:blipFill>
        <p:spPr>
          <a:xfrm>
            <a:off x="541453" y="195014"/>
            <a:ext cx="740937" cy="740937"/>
          </a:xfrm>
          <a:prstGeom prst="rect">
            <a:avLst/>
          </a:prstGeom>
        </p:spPr>
      </p:pic>
    </p:spTree>
    <p:extLst>
      <p:ext uri="{BB962C8B-B14F-4D97-AF65-F5344CB8AC3E}">
        <p14:creationId xmlns:p14="http://schemas.microsoft.com/office/powerpoint/2010/main" val="1141191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271BA-E758-4FEC-B2C1-5516AF72AE97}"/>
              </a:ext>
            </a:extLst>
          </p:cNvPr>
          <p:cNvSpPr>
            <a:spLocks noGrp="1"/>
          </p:cNvSpPr>
          <p:nvPr>
            <p:ph type="title"/>
          </p:nvPr>
        </p:nvSpPr>
        <p:spPr>
          <a:xfrm>
            <a:off x="838200" y="681037"/>
            <a:ext cx="10515600" cy="1325563"/>
          </a:xfrm>
        </p:spPr>
        <p:txBody>
          <a:bodyPr/>
          <a:lstStyle/>
          <a:p>
            <a:pPr algn="ctr"/>
            <a:r>
              <a:rPr lang="en-IN" sz="3200" b="1" dirty="0">
                <a:latin typeface="Times New Roman" panose="02020603050405020304" pitchFamily="18" charset="0"/>
                <a:cs typeface="Times New Roman" panose="02020603050405020304" pitchFamily="18" charset="0"/>
              </a:rPr>
              <a:t>Conclusion</a:t>
            </a:r>
            <a:br>
              <a:rPr lang="en-IN" b="1" dirty="0"/>
            </a:br>
            <a:endParaRPr lang="en-IN" dirty="0"/>
          </a:p>
        </p:txBody>
      </p:sp>
      <p:sp>
        <p:nvSpPr>
          <p:cNvPr id="3" name="Content Placeholder 2">
            <a:extLst>
              <a:ext uri="{FF2B5EF4-FFF2-40B4-BE49-F238E27FC236}">
                <a16:creationId xmlns:a16="http://schemas.microsoft.com/office/drawing/2014/main" id="{B05DDC25-22BB-4DB1-B0CB-EBEC348F38A4}"/>
              </a:ext>
            </a:extLst>
          </p:cNvPr>
          <p:cNvSpPr>
            <a:spLocks noGrp="1"/>
          </p:cNvSpPr>
          <p:nvPr>
            <p:ph sz="half" idx="1"/>
          </p:nvPr>
        </p:nvSpPr>
        <p:spPr>
          <a:xfrm>
            <a:off x="838199" y="1825625"/>
            <a:ext cx="10515599" cy="4351338"/>
          </a:xfrm>
        </p:spPr>
        <p:txBody>
          <a:bodyPr>
            <a:normAutofit/>
          </a:bodyPr>
          <a:lstStyle/>
          <a:p>
            <a:pPr lvl="0" algn="just">
              <a:lnSpc>
                <a:spcPct val="150000"/>
              </a:lnSpc>
            </a:pPr>
            <a:r>
              <a:rPr lang="en-IN" dirty="0">
                <a:latin typeface="Times New Roman" panose="02020603050405020304" pitchFamily="18" charset="0"/>
                <a:cs typeface="Times New Roman" panose="02020603050405020304" pitchFamily="18" charset="0"/>
              </a:rPr>
              <a:t>The adaptation of elderly care strategies is crucial, and seeks technology integration, such as Smart homes, AI companionship, wearable devices and so on, along with biological and psychosocial theory application with supportive policies that can improve elderly care. Future outlook includes wider digital inclusion and theory-driven research for personalisation. </a:t>
            </a:r>
          </a:p>
        </p:txBody>
      </p:sp>
      <p:pic>
        <p:nvPicPr>
          <p:cNvPr id="4" name="WhatsApp Audio 2025-10-23 at 14.11.59">
            <a:hlinkClick r:id="" action="ppaction://media"/>
            <a:extLst>
              <a:ext uri="{FF2B5EF4-FFF2-40B4-BE49-F238E27FC236}">
                <a16:creationId xmlns:a16="http://schemas.microsoft.com/office/drawing/2014/main" id="{FBD3E43A-F5C6-E487-90E7-A48FD3844102}"/>
              </a:ext>
            </a:extLst>
          </p:cNvPr>
          <p:cNvPicPr>
            <a:picLocks noChangeAspect="1"/>
          </p:cNvPicPr>
          <p:nvPr>
            <a:videoFile r:link="rId1"/>
            <p:extLst>
              <p:ext uri="{DAA4B4D4-6D71-4841-9C94-3DE7FCFB9230}">
                <p14:media xmlns:p14="http://schemas.microsoft.com/office/powerpoint/2010/main" r:embed="rId2">
                  <p14:trim st="476000"/>
                </p14:media>
              </p:ext>
            </p:extLst>
          </p:nvPr>
        </p:nvPicPr>
        <p:blipFill>
          <a:blip r:embed="rId5"/>
          <a:stretch>
            <a:fillRect/>
          </a:stretch>
        </p:blipFill>
        <p:spPr>
          <a:xfrm>
            <a:off x="377281" y="332870"/>
            <a:ext cx="799171" cy="799171"/>
          </a:xfrm>
          <a:prstGeom prst="rect">
            <a:avLst/>
          </a:prstGeom>
        </p:spPr>
      </p:pic>
    </p:spTree>
    <p:extLst>
      <p:ext uri="{BB962C8B-B14F-4D97-AF65-F5344CB8AC3E}">
        <p14:creationId xmlns:p14="http://schemas.microsoft.com/office/powerpoint/2010/main" val="4074430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4840F-AF81-4403-BE03-D9D9D22F49AA}"/>
              </a:ext>
            </a:extLst>
          </p:cNvPr>
          <p:cNvSpPr>
            <a:spLocks noGrp="1"/>
          </p:cNvSpPr>
          <p:nvPr>
            <p:ph type="title"/>
          </p:nvPr>
        </p:nvSpPr>
        <p:spPr>
          <a:xfrm>
            <a:off x="517256" y="0"/>
            <a:ext cx="10515600" cy="1325563"/>
          </a:xfrm>
        </p:spPr>
        <p:txBody>
          <a:bodyPr/>
          <a:lstStyle/>
          <a:p>
            <a:pPr algn="ctr"/>
            <a:r>
              <a:rPr lang="en-IN" sz="3200" b="1" dirty="0">
                <a:latin typeface="Times New Roman" panose="02020603050405020304" pitchFamily="18" charset="0"/>
                <a:cs typeface="Times New Roman" panose="02020603050405020304" pitchFamily="18" charset="0"/>
              </a:rPr>
              <a:t>References</a:t>
            </a:r>
            <a:br>
              <a:rPr lang="en-IN" b="1" dirty="0"/>
            </a:br>
            <a:endParaRPr lang="en-IN" dirty="0"/>
          </a:p>
        </p:txBody>
      </p:sp>
      <p:sp>
        <p:nvSpPr>
          <p:cNvPr id="3" name="Content Placeholder 2">
            <a:extLst>
              <a:ext uri="{FF2B5EF4-FFF2-40B4-BE49-F238E27FC236}">
                <a16:creationId xmlns:a16="http://schemas.microsoft.com/office/drawing/2014/main" id="{7B5EA2BC-021C-4FC3-AC57-0F0B023BA12D}"/>
              </a:ext>
            </a:extLst>
          </p:cNvPr>
          <p:cNvSpPr>
            <a:spLocks noGrp="1"/>
          </p:cNvSpPr>
          <p:nvPr>
            <p:ph sz="half" idx="1"/>
          </p:nvPr>
        </p:nvSpPr>
        <p:spPr>
          <a:xfrm>
            <a:off x="517256" y="662781"/>
            <a:ext cx="11157488" cy="4858544"/>
          </a:xfrm>
        </p:spPr>
        <p:txBody>
          <a:bodyPr>
            <a:noAutofit/>
          </a:bodyPr>
          <a:lstStyle/>
          <a:p>
            <a:pPr algn="just"/>
            <a:r>
              <a:rPr lang="en-IN" sz="1000" dirty="0">
                <a:latin typeface="Times New Roman" panose="02020603050405020304" pitchFamily="18" charset="0"/>
                <a:cs typeface="Times New Roman" panose="02020603050405020304" pitchFamily="18" charset="0"/>
              </a:rPr>
              <a:t>aarp.org, (2025). </a:t>
            </a:r>
            <a:r>
              <a:rPr lang="en-IN" sz="1000" i="1" dirty="0">
                <a:latin typeface="Times New Roman" panose="02020603050405020304" pitchFamily="18" charset="0"/>
                <a:cs typeface="Times New Roman" panose="02020603050405020304" pitchFamily="18" charset="0"/>
              </a:rPr>
              <a:t>Older Americans Are Leveraging More Technology</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AARP</a:t>
            </a:r>
            <a:r>
              <a:rPr lang="en-IN" sz="1000" dirty="0">
                <a:latin typeface="Times New Roman" panose="02020603050405020304" pitchFamily="18" charset="0"/>
                <a:cs typeface="Times New Roman" panose="02020603050405020304" pitchFamily="18" charset="0"/>
              </a:rPr>
              <a:t>. AARP. Available at: https://www.aarp.org/pri/topics/technology/internet-media-devices/2025-technology-trends-older-adults/ (Accessed: 19 October 2025).</a:t>
            </a:r>
          </a:p>
          <a:p>
            <a:pPr algn="just"/>
            <a:r>
              <a:rPr lang="en-IN" sz="1000" dirty="0">
                <a:latin typeface="Times New Roman" panose="02020603050405020304" pitchFamily="18" charset="0"/>
                <a:cs typeface="Times New Roman" panose="02020603050405020304" pitchFamily="18" charset="0"/>
              </a:rPr>
              <a:t>ageing-better.org.uk, (2025)</a:t>
            </a:r>
            <a:r>
              <a:rPr lang="en-IN" sz="1000" i="1" dirty="0">
                <a:latin typeface="Times New Roman" panose="02020603050405020304" pitchFamily="18" charset="0"/>
                <a:cs typeface="Times New Roman" panose="02020603050405020304" pitchFamily="18" charset="0"/>
              </a:rPr>
              <a:t>. Our Ageing Population: The State of Ageing 2025</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Centre for Ageing Better</a:t>
            </a:r>
            <a:r>
              <a:rPr lang="en-IN" sz="1000" dirty="0">
                <a:latin typeface="Times New Roman" panose="02020603050405020304" pitchFamily="18" charset="0"/>
                <a:cs typeface="Times New Roman" panose="02020603050405020304" pitchFamily="18" charset="0"/>
              </a:rPr>
              <a:t>. Available at: https://ageing-better.org.uk/our-ageing-population-state-ageing-2025 (Accessed: 21 October 2025).</a:t>
            </a:r>
          </a:p>
          <a:p>
            <a:pPr algn="just"/>
            <a:r>
              <a:rPr lang="en-IN" sz="1000" dirty="0">
                <a:latin typeface="Times New Roman" panose="02020603050405020304" pitchFamily="18" charset="0"/>
                <a:cs typeface="Times New Roman" panose="02020603050405020304" pitchFamily="18" charset="0"/>
              </a:rPr>
              <a:t>ageuk.org.uk, (2023). </a:t>
            </a:r>
            <a:r>
              <a:rPr lang="en-IN" sz="1000" i="1" dirty="0">
                <a:latin typeface="Times New Roman" panose="02020603050405020304" pitchFamily="18" charset="0"/>
                <a:cs typeface="Times New Roman" panose="02020603050405020304" pitchFamily="18" charset="0"/>
              </a:rPr>
              <a:t>The State of Health and Care of Older People, 2023.</a:t>
            </a:r>
            <a:r>
              <a:rPr lang="en-IN" sz="1000" dirty="0">
                <a:latin typeface="Times New Roman" panose="02020603050405020304" pitchFamily="18" charset="0"/>
                <a:cs typeface="Times New Roman" panose="02020603050405020304" pitchFamily="18" charset="0"/>
              </a:rPr>
              <a:t> Available at:</a:t>
            </a:r>
            <a:r>
              <a:rPr lang="en-IN" sz="1000" dirty="0">
                <a:latin typeface="Times New Roman" panose="02020603050405020304" pitchFamily="18" charset="0"/>
                <a:cs typeface="Times New Roman" panose="02020603050405020304" pitchFamily="18" charset="0"/>
                <a:hlinkClick r:id="rId2"/>
              </a:rPr>
              <a:t> </a:t>
            </a:r>
            <a:r>
              <a:rPr lang="en-IN" sz="1000" u="sng" dirty="0">
                <a:latin typeface="Times New Roman" panose="02020603050405020304" pitchFamily="18" charset="0"/>
                <a:cs typeface="Times New Roman" panose="02020603050405020304" pitchFamily="18" charset="0"/>
                <a:hlinkClick r:id="rId2"/>
              </a:rPr>
              <a:t>https://www.ageuk.org.uk/siteassets/documents/reports-and-publications/reports-and-briefings/health--wellbeing/age-uk-briefing-state-of-health-and-care-july-2023-abridged-version</a:t>
            </a:r>
            <a:r>
              <a:rPr lang="en-IN" sz="1000" dirty="0">
                <a:latin typeface="Times New Roman" panose="02020603050405020304" pitchFamily="18" charset="0"/>
                <a:cs typeface="Times New Roman" panose="02020603050405020304" pitchFamily="18" charset="0"/>
              </a:rPr>
              <a:t> (Accessed: 20 October 2025).</a:t>
            </a:r>
          </a:p>
          <a:p>
            <a:pPr algn="just"/>
            <a:r>
              <a:rPr lang="en-IN" sz="1000" dirty="0">
                <a:latin typeface="Times New Roman" panose="02020603050405020304" pitchFamily="18" charset="0"/>
                <a:cs typeface="Times New Roman" panose="02020603050405020304" pitchFamily="18" charset="0"/>
              </a:rPr>
              <a:t>Ameen, O.M. and </a:t>
            </a:r>
            <a:r>
              <a:rPr lang="en-IN" sz="1000" dirty="0" err="1">
                <a:latin typeface="Times New Roman" panose="02020603050405020304" pitchFamily="18" charset="0"/>
                <a:cs typeface="Times New Roman" panose="02020603050405020304" pitchFamily="18" charset="0"/>
              </a:rPr>
              <a:t>Taqa</a:t>
            </a:r>
            <a:r>
              <a:rPr lang="en-IN" sz="1000" dirty="0">
                <a:latin typeface="Times New Roman" panose="02020603050405020304" pitchFamily="18" charset="0"/>
                <a:cs typeface="Times New Roman" panose="02020603050405020304" pitchFamily="18" charset="0"/>
              </a:rPr>
              <a:t>, G.A., (2024). Understanding the multifaceted process of aging: theories, mechanisms, and implications for treatment. </a:t>
            </a:r>
            <a:r>
              <a:rPr lang="en-IN" sz="1000" i="1" dirty="0">
                <a:latin typeface="Times New Roman" panose="02020603050405020304" pitchFamily="18" charset="0"/>
                <a:cs typeface="Times New Roman" panose="02020603050405020304" pitchFamily="18" charset="0"/>
              </a:rPr>
              <a:t>Al-Salam Journal for Medical Science</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3</a:t>
            </a:r>
            <a:r>
              <a:rPr lang="en-IN" sz="1000" dirty="0">
                <a:latin typeface="Times New Roman" panose="02020603050405020304" pitchFamily="18" charset="0"/>
                <a:cs typeface="Times New Roman" panose="02020603050405020304" pitchFamily="18" charset="0"/>
              </a:rPr>
              <a:t>(2), pp.78-86.</a:t>
            </a:r>
          </a:p>
          <a:p>
            <a:pPr algn="just"/>
            <a:r>
              <a:rPr lang="en-IN" sz="1000" dirty="0">
                <a:latin typeface="Times New Roman" panose="02020603050405020304" pitchFamily="18" charset="0"/>
                <a:cs typeface="Times New Roman" panose="02020603050405020304" pitchFamily="18" charset="0"/>
              </a:rPr>
              <a:t>Fitzpatrick, P.J., (2023). Improving health literacy using the power of digital communications to achieve better health outcomes for patients and practitioners. </a:t>
            </a:r>
            <a:r>
              <a:rPr lang="en-IN" sz="1000" i="1" dirty="0">
                <a:latin typeface="Times New Roman" panose="02020603050405020304" pitchFamily="18" charset="0"/>
                <a:cs typeface="Times New Roman" panose="02020603050405020304" pitchFamily="18" charset="0"/>
              </a:rPr>
              <a:t>Frontiers in Digital Health</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5</a:t>
            </a:r>
            <a:r>
              <a:rPr lang="en-IN" sz="1000" dirty="0">
                <a:latin typeface="Times New Roman" panose="02020603050405020304" pitchFamily="18" charset="0"/>
                <a:cs typeface="Times New Roman" panose="02020603050405020304" pitchFamily="18" charset="0"/>
              </a:rPr>
              <a:t>, p.1264780.</a:t>
            </a:r>
          </a:p>
          <a:p>
            <a:pPr algn="just"/>
            <a:r>
              <a:rPr lang="en-IN" sz="1000" dirty="0" err="1">
                <a:latin typeface="Times New Roman" panose="02020603050405020304" pitchFamily="18" charset="0"/>
                <a:cs typeface="Times New Roman" panose="02020603050405020304" pitchFamily="18" charset="0"/>
              </a:rPr>
              <a:t>Gonot-Schoupinsky</a:t>
            </a:r>
            <a:r>
              <a:rPr lang="en-IN" sz="1000" dirty="0">
                <a:latin typeface="Times New Roman" panose="02020603050405020304" pitchFamily="18" charset="0"/>
                <a:cs typeface="Times New Roman" panose="02020603050405020304" pitchFamily="18" charset="0"/>
              </a:rPr>
              <a:t>, F., </a:t>
            </a:r>
            <a:r>
              <a:rPr lang="en-IN" sz="1000" dirty="0" err="1">
                <a:latin typeface="Times New Roman" panose="02020603050405020304" pitchFamily="18" charset="0"/>
                <a:cs typeface="Times New Roman" panose="02020603050405020304" pitchFamily="18" charset="0"/>
              </a:rPr>
              <a:t>Garip</a:t>
            </a:r>
            <a:r>
              <a:rPr lang="en-IN" sz="1000" dirty="0">
                <a:latin typeface="Times New Roman" panose="02020603050405020304" pitchFamily="18" charset="0"/>
                <a:cs typeface="Times New Roman" panose="02020603050405020304" pitchFamily="18" charset="0"/>
              </a:rPr>
              <a:t>, G. and Sheffield, D., (2022). The engage-disengage model as an inclusive model for the promotion of healthy and successful aging in the oldest-old. </a:t>
            </a:r>
            <a:r>
              <a:rPr lang="en-IN" sz="1000" i="1" dirty="0">
                <a:latin typeface="Times New Roman" panose="02020603050405020304" pitchFamily="18" charset="0"/>
                <a:cs typeface="Times New Roman" panose="02020603050405020304" pitchFamily="18" charset="0"/>
              </a:rPr>
              <a:t>Activities, Adaptation &amp; Aging</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46</a:t>
            </a:r>
            <a:r>
              <a:rPr lang="en-IN" sz="1000" dirty="0">
                <a:latin typeface="Times New Roman" panose="02020603050405020304" pitchFamily="18" charset="0"/>
                <a:cs typeface="Times New Roman" panose="02020603050405020304" pitchFamily="18" charset="0"/>
              </a:rPr>
              <a:t>(2), pp.159-181.</a:t>
            </a:r>
          </a:p>
          <a:p>
            <a:pPr algn="just"/>
            <a:r>
              <a:rPr lang="en-IN" sz="1000" dirty="0">
                <a:latin typeface="Times New Roman" panose="02020603050405020304" pitchFamily="18" charset="0"/>
                <a:cs typeface="Times New Roman" panose="02020603050405020304" pitchFamily="18" charset="0"/>
              </a:rPr>
              <a:t>hbs.edu, (2024). </a:t>
            </a:r>
            <a:r>
              <a:rPr lang="en-IN" sz="1000" i="1" dirty="0">
                <a:latin typeface="Times New Roman" panose="02020603050405020304" pitchFamily="18" charset="0"/>
                <a:cs typeface="Times New Roman" panose="02020603050405020304" pitchFamily="18" charset="0"/>
              </a:rPr>
              <a:t>AI Companions Reduce Loneliness.</a:t>
            </a:r>
            <a:r>
              <a:rPr lang="en-IN" sz="1000" dirty="0">
                <a:latin typeface="Times New Roman" panose="02020603050405020304" pitchFamily="18" charset="0"/>
                <a:cs typeface="Times New Roman" panose="02020603050405020304" pitchFamily="18" charset="0"/>
              </a:rPr>
              <a:t> Available at:</a:t>
            </a:r>
            <a:r>
              <a:rPr lang="en-IN" sz="1000" dirty="0">
                <a:latin typeface="Times New Roman" panose="02020603050405020304" pitchFamily="18" charset="0"/>
                <a:cs typeface="Times New Roman" panose="02020603050405020304" pitchFamily="18" charset="0"/>
                <a:hlinkClick r:id="rId3"/>
              </a:rPr>
              <a:t> </a:t>
            </a:r>
            <a:r>
              <a:rPr lang="en-IN" sz="1000" u="sng" dirty="0">
                <a:latin typeface="Times New Roman" panose="02020603050405020304" pitchFamily="18" charset="0"/>
                <a:cs typeface="Times New Roman" panose="02020603050405020304" pitchFamily="18" charset="0"/>
                <a:hlinkClick r:id="rId3"/>
              </a:rPr>
              <a:t>https://www.hbs.edu/ris/Publication%20Files/24-078_a3d2e2c7-eca1-4767-8543-122e818bf2e5</a:t>
            </a:r>
            <a:r>
              <a:rPr lang="en-IN" sz="1000" dirty="0">
                <a:latin typeface="Times New Roman" panose="02020603050405020304" pitchFamily="18" charset="0"/>
                <a:cs typeface="Times New Roman" panose="02020603050405020304" pitchFamily="18" charset="0"/>
              </a:rPr>
              <a:t> (Accessed: 21 October 2025).</a:t>
            </a:r>
          </a:p>
          <a:p>
            <a:pPr algn="just"/>
            <a:r>
              <a:rPr lang="en-IN" sz="1000" dirty="0" err="1">
                <a:latin typeface="Times New Roman" panose="02020603050405020304" pitchFamily="18" charset="0"/>
                <a:cs typeface="Times New Roman" panose="02020603050405020304" pitchFamily="18" charset="0"/>
              </a:rPr>
              <a:t>Kerbler</a:t>
            </a:r>
            <a:r>
              <a:rPr lang="en-IN" sz="1000" dirty="0">
                <a:latin typeface="Times New Roman" panose="02020603050405020304" pitchFamily="18" charset="0"/>
                <a:cs typeface="Times New Roman" panose="02020603050405020304" pitchFamily="18" charset="0"/>
              </a:rPr>
              <a:t>, B., (2015). Population ageing and urban space. </a:t>
            </a:r>
            <a:r>
              <a:rPr lang="en-IN" sz="1000" i="1" dirty="0">
                <a:latin typeface="Times New Roman" panose="02020603050405020304" pitchFamily="18" charset="0"/>
                <a:cs typeface="Times New Roman" panose="02020603050405020304" pitchFamily="18" charset="0"/>
              </a:rPr>
              <a:t>Ann Ser </a:t>
            </a:r>
            <a:r>
              <a:rPr lang="en-IN" sz="1000" i="1" dirty="0" err="1">
                <a:latin typeface="Times New Roman" panose="02020603050405020304" pitchFamily="18" charset="0"/>
                <a:cs typeface="Times New Roman" panose="02020603050405020304" pitchFamily="18" charset="0"/>
              </a:rPr>
              <a:t>Hist</a:t>
            </a:r>
            <a:r>
              <a:rPr lang="en-IN" sz="1000" i="1" dirty="0">
                <a:latin typeface="Times New Roman" panose="02020603050405020304" pitchFamily="18" charset="0"/>
                <a:cs typeface="Times New Roman" panose="02020603050405020304" pitchFamily="18" charset="0"/>
              </a:rPr>
              <a:t> </a:t>
            </a:r>
            <a:r>
              <a:rPr lang="en-IN" sz="1000" i="1" dirty="0" err="1">
                <a:latin typeface="Times New Roman" panose="02020603050405020304" pitchFamily="18" charset="0"/>
                <a:cs typeface="Times New Roman" panose="02020603050405020304" pitchFamily="18" charset="0"/>
              </a:rPr>
              <a:t>Sociol</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25</a:t>
            </a:r>
            <a:r>
              <a:rPr lang="en-IN" sz="1000" dirty="0">
                <a:latin typeface="Times New Roman" panose="02020603050405020304" pitchFamily="18" charset="0"/>
                <a:cs typeface="Times New Roman" panose="02020603050405020304" pitchFamily="18" charset="0"/>
              </a:rPr>
              <a:t>(1), pp.33-45.</a:t>
            </a:r>
          </a:p>
          <a:p>
            <a:pPr algn="just"/>
            <a:r>
              <a:rPr lang="en-IN" sz="1000" dirty="0">
                <a:latin typeface="Times New Roman" panose="02020603050405020304" pitchFamily="18" charset="0"/>
                <a:cs typeface="Times New Roman" panose="02020603050405020304" pitchFamily="18" charset="0"/>
              </a:rPr>
              <a:t>Khan, N., Randhawa, G. and Hewson, D., (2023). Integrated Care for older people with different frailty levels: a qualitative study of local implementation of a National Policy in Luton, England. </a:t>
            </a:r>
            <a:r>
              <a:rPr lang="en-IN" sz="1000" i="1" dirty="0">
                <a:latin typeface="Times New Roman" panose="02020603050405020304" pitchFamily="18" charset="0"/>
                <a:cs typeface="Times New Roman" panose="02020603050405020304" pitchFamily="18" charset="0"/>
              </a:rPr>
              <a:t>International Journal of Integrated Care</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23</a:t>
            </a:r>
            <a:r>
              <a:rPr lang="en-IN" sz="1000" dirty="0">
                <a:latin typeface="Times New Roman" panose="02020603050405020304" pitchFamily="18" charset="0"/>
                <a:cs typeface="Times New Roman" panose="02020603050405020304" pitchFamily="18" charset="0"/>
              </a:rPr>
              <a:t>(1), p.15.</a:t>
            </a:r>
          </a:p>
          <a:p>
            <a:pPr algn="just"/>
            <a:r>
              <a:rPr lang="en-IN" sz="1000" dirty="0" err="1">
                <a:latin typeface="Times New Roman" panose="02020603050405020304" pitchFamily="18" charset="0"/>
                <a:cs typeface="Times New Roman" panose="02020603050405020304" pitchFamily="18" charset="0"/>
              </a:rPr>
              <a:t>Komashie</a:t>
            </a:r>
            <a:r>
              <a:rPr lang="en-IN" sz="1000" dirty="0">
                <a:latin typeface="Times New Roman" panose="02020603050405020304" pitchFamily="18" charset="0"/>
                <a:cs typeface="Times New Roman" panose="02020603050405020304" pitchFamily="18" charset="0"/>
              </a:rPr>
              <a:t>, A. and Clarkson, P.J., (2022). The Role of Systems Approaches in Health and Care. </a:t>
            </a:r>
            <a:r>
              <a:rPr lang="en-IN" sz="1000" i="1" dirty="0">
                <a:latin typeface="Times New Roman" panose="02020603050405020304" pitchFamily="18" charset="0"/>
                <a:cs typeface="Times New Roman" panose="02020603050405020304" pitchFamily="18" charset="0"/>
              </a:rPr>
              <a:t>Proceedings of the Design Society</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2</a:t>
            </a:r>
            <a:r>
              <a:rPr lang="en-IN" sz="1000" dirty="0">
                <a:latin typeface="Times New Roman" panose="02020603050405020304" pitchFamily="18" charset="0"/>
                <a:cs typeface="Times New Roman" panose="02020603050405020304" pitchFamily="18" charset="0"/>
              </a:rPr>
              <a:t>, pp.1283-1292.</a:t>
            </a:r>
          </a:p>
          <a:p>
            <a:pPr algn="just"/>
            <a:r>
              <a:rPr lang="en-IN" sz="1000" dirty="0">
                <a:latin typeface="Times New Roman" panose="02020603050405020304" pitchFamily="18" charset="0"/>
                <a:cs typeface="Times New Roman" panose="02020603050405020304" pitchFamily="18" charset="0"/>
              </a:rPr>
              <a:t>Lin, C.C., Yang, C.T., </a:t>
            </a:r>
            <a:r>
              <a:rPr lang="en-IN" sz="1000" dirty="0" err="1">
                <a:latin typeface="Times New Roman" panose="02020603050405020304" pitchFamily="18" charset="0"/>
                <a:cs typeface="Times New Roman" panose="02020603050405020304" pitchFamily="18" charset="0"/>
              </a:rPr>
              <a:t>Su</a:t>
            </a:r>
            <a:r>
              <a:rPr lang="en-IN" sz="1000" dirty="0">
                <a:latin typeface="Times New Roman" panose="02020603050405020304" pitchFamily="18" charset="0"/>
                <a:cs typeface="Times New Roman" panose="02020603050405020304" pitchFamily="18" charset="0"/>
              </a:rPr>
              <a:t>, P.L., Hsu, J.L., </a:t>
            </a:r>
            <a:r>
              <a:rPr lang="en-IN" sz="1000" dirty="0" err="1">
                <a:latin typeface="Times New Roman" panose="02020603050405020304" pitchFamily="18" charset="0"/>
                <a:cs typeface="Times New Roman" panose="02020603050405020304" pitchFamily="18" charset="0"/>
              </a:rPr>
              <a:t>Shyu</a:t>
            </a:r>
            <a:r>
              <a:rPr lang="en-IN" sz="1000" dirty="0">
                <a:latin typeface="Times New Roman" panose="02020603050405020304" pitchFamily="18" charset="0"/>
                <a:cs typeface="Times New Roman" panose="02020603050405020304" pitchFamily="18" charset="0"/>
              </a:rPr>
              <a:t>, Y.I.L. and Hsu, W.C., (2024). Implementation difficulties and solutions for a smart-clothes assisted home nursing care program for older adults with dementia or recovering from hip fracture. </a:t>
            </a:r>
            <a:r>
              <a:rPr lang="en-IN" sz="1000" i="1" dirty="0">
                <a:latin typeface="Times New Roman" panose="02020603050405020304" pitchFamily="18" charset="0"/>
                <a:cs typeface="Times New Roman" panose="02020603050405020304" pitchFamily="18" charset="0"/>
              </a:rPr>
              <a:t>BMC medical informatics and decision making</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24</a:t>
            </a:r>
            <a:r>
              <a:rPr lang="en-IN" sz="1000" dirty="0">
                <a:latin typeface="Times New Roman" panose="02020603050405020304" pitchFamily="18" charset="0"/>
                <a:cs typeface="Times New Roman" panose="02020603050405020304" pitchFamily="18" charset="0"/>
              </a:rPr>
              <a:t>(1), p.71.</a:t>
            </a:r>
          </a:p>
          <a:p>
            <a:pPr algn="just"/>
            <a:r>
              <a:rPr lang="en-IN" sz="1000" dirty="0">
                <a:latin typeface="Times New Roman" panose="02020603050405020304" pitchFamily="18" charset="0"/>
                <a:cs typeface="Times New Roman" panose="02020603050405020304" pitchFamily="18" charset="0"/>
              </a:rPr>
              <a:t>Ndhlovu, D., Ngoma-</a:t>
            </a:r>
            <a:r>
              <a:rPr lang="en-IN" sz="1000" dirty="0" err="1">
                <a:latin typeface="Times New Roman" panose="02020603050405020304" pitchFamily="18" charset="0"/>
                <a:cs typeface="Times New Roman" panose="02020603050405020304" pitchFamily="18" charset="0"/>
              </a:rPr>
              <a:t>Kaiko</a:t>
            </a:r>
            <a:r>
              <a:rPr lang="en-IN" sz="1000" dirty="0">
                <a:latin typeface="Times New Roman" panose="02020603050405020304" pitchFamily="18" charset="0"/>
                <a:cs typeface="Times New Roman" panose="02020603050405020304" pitchFamily="18" charset="0"/>
              </a:rPr>
              <a:t>, M. and </a:t>
            </a:r>
            <a:r>
              <a:rPr lang="en-IN" sz="1000" dirty="0" err="1">
                <a:latin typeface="Times New Roman" panose="02020603050405020304" pitchFamily="18" charset="0"/>
                <a:cs typeface="Times New Roman" panose="02020603050405020304" pitchFamily="18" charset="0"/>
              </a:rPr>
              <a:t>Mbozi</a:t>
            </a:r>
            <a:r>
              <a:rPr lang="en-IN" sz="1000" dirty="0">
                <a:latin typeface="Times New Roman" panose="02020603050405020304" pitchFamily="18" charset="0"/>
                <a:cs typeface="Times New Roman" panose="02020603050405020304" pitchFamily="18" charset="0"/>
              </a:rPr>
              <a:t>, E.H., (2016). Relevance of activity theory of ageing to the old people-Zambian context.</a:t>
            </a:r>
          </a:p>
          <a:p>
            <a:pPr algn="just"/>
            <a:r>
              <a:rPr lang="en-IN" sz="1000" dirty="0" err="1">
                <a:latin typeface="Times New Roman" panose="02020603050405020304" pitchFamily="18" charset="0"/>
                <a:cs typeface="Times New Roman" panose="02020603050405020304" pitchFamily="18" charset="0"/>
              </a:rPr>
              <a:t>Nypost</a:t>
            </a:r>
            <a:r>
              <a:rPr lang="en-IN" sz="1000" dirty="0">
                <a:latin typeface="Times New Roman" panose="02020603050405020304" pitchFamily="18" charset="0"/>
                <a:cs typeface="Times New Roman" panose="02020603050405020304" pitchFamily="18" charset="0"/>
              </a:rPr>
              <a:t>, (2025). </a:t>
            </a:r>
            <a:r>
              <a:rPr lang="en-IN" sz="1000" i="1" dirty="0">
                <a:latin typeface="Times New Roman" panose="02020603050405020304" pitchFamily="18" charset="0"/>
                <a:cs typeface="Times New Roman" panose="02020603050405020304" pitchFamily="18" charset="0"/>
              </a:rPr>
              <a:t>New York’s elderly can now get a ‘virtual companion’ for chats, medication reminders and memory games</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New York Post</a:t>
            </a:r>
            <a:r>
              <a:rPr lang="en-IN" sz="1000" dirty="0">
                <a:latin typeface="Times New Roman" panose="02020603050405020304" pitchFamily="18" charset="0"/>
                <a:cs typeface="Times New Roman" panose="02020603050405020304" pitchFamily="18" charset="0"/>
              </a:rPr>
              <a:t>. Available at: https://nypost.com/2025/04/16/health/ai-companion-for-elderly-has-for-chats-medication-reminders-and-games/ (Accessed: 18 October 2025).</a:t>
            </a:r>
          </a:p>
          <a:p>
            <a:pPr algn="just"/>
            <a:r>
              <a:rPr lang="en-IN" sz="1000" dirty="0">
                <a:latin typeface="Times New Roman" panose="02020603050405020304" pitchFamily="18" charset="0"/>
                <a:cs typeface="Times New Roman" panose="02020603050405020304" pitchFamily="18" charset="0"/>
              </a:rPr>
              <a:t>ons.gov.uk, (2022). </a:t>
            </a:r>
            <a:r>
              <a:rPr lang="en-IN" sz="1000" i="1" dirty="0">
                <a:latin typeface="Times New Roman" panose="02020603050405020304" pitchFamily="18" charset="0"/>
                <a:cs typeface="Times New Roman" panose="02020603050405020304" pitchFamily="18" charset="0"/>
              </a:rPr>
              <a:t>Voices of our ageing population: Living longer lives</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Voices of our ageing population - Office for National Statistics</a:t>
            </a:r>
            <a:r>
              <a:rPr lang="en-IN" sz="1000" dirty="0">
                <a:latin typeface="Times New Roman" panose="02020603050405020304" pitchFamily="18" charset="0"/>
                <a:cs typeface="Times New Roman" panose="02020603050405020304" pitchFamily="18" charset="0"/>
              </a:rPr>
              <a:t>. Office for National Statistics. Available at: https://www.ons.gov.uk/peoplepopulationandcommunity/birthsdeathsandmarriages/ageing/articles/voicesofourageingpopulation/livinglongerlives (Accessed: 19 October 2025).</a:t>
            </a:r>
          </a:p>
          <a:p>
            <a:pPr algn="just"/>
            <a:r>
              <a:rPr lang="en-IN" sz="1000" dirty="0">
                <a:latin typeface="Times New Roman" panose="02020603050405020304" pitchFamily="18" charset="0"/>
                <a:cs typeface="Times New Roman" panose="02020603050405020304" pitchFamily="18" charset="0"/>
              </a:rPr>
              <a:t>Pearson, C., Watson, N. and Manji, K., (2018). Changing the culture of social care in Scotland: has a shift to personalization brought about transformative change?. </a:t>
            </a:r>
            <a:r>
              <a:rPr lang="en-IN" sz="1000" i="1" dirty="0">
                <a:latin typeface="Times New Roman" panose="02020603050405020304" pitchFamily="18" charset="0"/>
                <a:cs typeface="Times New Roman" panose="02020603050405020304" pitchFamily="18" charset="0"/>
              </a:rPr>
              <a:t>Social Policy &amp; Administration</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52</a:t>
            </a:r>
            <a:r>
              <a:rPr lang="en-IN" sz="1000" dirty="0">
                <a:latin typeface="Times New Roman" panose="02020603050405020304" pitchFamily="18" charset="0"/>
                <a:cs typeface="Times New Roman" panose="02020603050405020304" pitchFamily="18" charset="0"/>
              </a:rPr>
              <a:t>(3), pp.662-676.</a:t>
            </a:r>
          </a:p>
          <a:p>
            <a:pPr algn="just"/>
            <a:r>
              <a:rPr lang="en-IN" sz="1000" dirty="0">
                <a:latin typeface="Times New Roman" panose="02020603050405020304" pitchFamily="18" charset="0"/>
                <a:cs typeface="Times New Roman" panose="02020603050405020304" pitchFamily="18" charset="0"/>
              </a:rPr>
              <a:t>Wang, W.H. and Hsu, W.S., (2023). Integrating artificial intelligence and wearable IoT system in long-term care environments. </a:t>
            </a:r>
            <a:r>
              <a:rPr lang="en-IN" sz="1000" i="1" dirty="0">
                <a:latin typeface="Times New Roman" panose="02020603050405020304" pitchFamily="18" charset="0"/>
                <a:cs typeface="Times New Roman" panose="02020603050405020304" pitchFamily="18" charset="0"/>
              </a:rPr>
              <a:t>Sensors</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23</a:t>
            </a:r>
            <a:r>
              <a:rPr lang="en-IN" sz="1000" dirty="0">
                <a:latin typeface="Times New Roman" panose="02020603050405020304" pitchFamily="18" charset="0"/>
                <a:cs typeface="Times New Roman" panose="02020603050405020304" pitchFamily="18" charset="0"/>
              </a:rPr>
              <a:t>(13), p.5913.</a:t>
            </a:r>
          </a:p>
          <a:p>
            <a:pPr algn="just"/>
            <a:r>
              <a:rPr lang="en-IN" sz="1000" dirty="0">
                <a:latin typeface="Times New Roman" panose="02020603050405020304" pitchFamily="18" charset="0"/>
                <a:cs typeface="Times New Roman" panose="02020603050405020304" pitchFamily="18" charset="0"/>
              </a:rPr>
              <a:t>World Health Organization, (2018). </a:t>
            </a:r>
            <a:r>
              <a:rPr lang="en-IN" sz="1000" i="1" dirty="0">
                <a:latin typeface="Times New Roman" panose="02020603050405020304" pitchFamily="18" charset="0"/>
                <a:cs typeface="Times New Roman" panose="02020603050405020304" pitchFamily="18" charset="0"/>
              </a:rPr>
              <a:t>Integrated care for older people (ICOPE) implementation framework: guidance for systems and services</a:t>
            </a:r>
            <a:r>
              <a:rPr lang="en-IN" sz="1000" dirty="0">
                <a:latin typeface="Times New Roman" panose="02020603050405020304" pitchFamily="18" charset="0"/>
                <a:cs typeface="Times New Roman" panose="02020603050405020304" pitchFamily="18" charset="0"/>
              </a:rPr>
              <a:t>. World Health Organization.</a:t>
            </a:r>
          </a:p>
          <a:p>
            <a:pPr algn="just"/>
            <a:r>
              <a:rPr lang="en-IN" sz="1000" dirty="0">
                <a:latin typeface="Times New Roman" panose="02020603050405020304" pitchFamily="18" charset="0"/>
                <a:cs typeface="Times New Roman" panose="02020603050405020304" pitchFamily="18" charset="0"/>
              </a:rPr>
              <a:t>Yutong, T., Yan, Z., </a:t>
            </a:r>
            <a:r>
              <a:rPr lang="en-IN" sz="1000" dirty="0" err="1">
                <a:latin typeface="Times New Roman" panose="02020603050405020304" pitchFamily="18" charset="0"/>
                <a:cs typeface="Times New Roman" panose="02020603050405020304" pitchFamily="18" charset="0"/>
              </a:rPr>
              <a:t>Qingyun</a:t>
            </a:r>
            <a:r>
              <a:rPr lang="en-IN" sz="1000" dirty="0">
                <a:latin typeface="Times New Roman" panose="02020603050405020304" pitchFamily="18" charset="0"/>
                <a:cs typeface="Times New Roman" panose="02020603050405020304" pitchFamily="18" charset="0"/>
              </a:rPr>
              <a:t>, C., </a:t>
            </a:r>
            <a:r>
              <a:rPr lang="en-IN" sz="1000" dirty="0" err="1">
                <a:latin typeface="Times New Roman" panose="02020603050405020304" pitchFamily="18" charset="0"/>
                <a:cs typeface="Times New Roman" panose="02020603050405020304" pitchFamily="18" charset="0"/>
              </a:rPr>
              <a:t>Lixue</a:t>
            </a:r>
            <a:r>
              <a:rPr lang="en-IN" sz="1000" dirty="0">
                <a:latin typeface="Times New Roman" panose="02020603050405020304" pitchFamily="18" charset="0"/>
                <a:cs typeface="Times New Roman" panose="02020603050405020304" pitchFamily="18" charset="0"/>
              </a:rPr>
              <a:t>, M., </a:t>
            </a:r>
            <a:r>
              <a:rPr lang="en-IN" sz="1000" dirty="0" err="1">
                <a:latin typeface="Times New Roman" panose="02020603050405020304" pitchFamily="18" charset="0"/>
                <a:cs typeface="Times New Roman" panose="02020603050405020304" pitchFamily="18" charset="0"/>
              </a:rPr>
              <a:t>Mengke</a:t>
            </a:r>
            <a:r>
              <a:rPr lang="en-IN" sz="1000" dirty="0">
                <a:latin typeface="Times New Roman" panose="02020603050405020304" pitchFamily="18" charset="0"/>
                <a:cs typeface="Times New Roman" panose="02020603050405020304" pitchFamily="18" charset="0"/>
              </a:rPr>
              <a:t>, G. and Shanshan, W., (2023). Information and communication technology based integrated care for older adults: A Scoping review. </a:t>
            </a:r>
            <a:r>
              <a:rPr lang="en-IN" sz="1000" i="1" dirty="0">
                <a:latin typeface="Times New Roman" panose="02020603050405020304" pitchFamily="18" charset="0"/>
                <a:cs typeface="Times New Roman" panose="02020603050405020304" pitchFamily="18" charset="0"/>
              </a:rPr>
              <a:t>International journal of integrated care</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23</a:t>
            </a:r>
            <a:r>
              <a:rPr lang="en-IN" sz="1000" dirty="0">
                <a:latin typeface="Times New Roman" panose="02020603050405020304" pitchFamily="18" charset="0"/>
                <a:cs typeface="Times New Roman" panose="02020603050405020304" pitchFamily="18" charset="0"/>
              </a:rPr>
              <a:t>(2), p.2.</a:t>
            </a:r>
          </a:p>
        </p:txBody>
      </p:sp>
    </p:spTree>
    <p:extLst>
      <p:ext uri="{BB962C8B-B14F-4D97-AF65-F5344CB8AC3E}">
        <p14:creationId xmlns:p14="http://schemas.microsoft.com/office/powerpoint/2010/main" val="36128163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BEF235EB-9BC3-44A2-953F-38025FE0A9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5980" y="139485"/>
            <a:ext cx="11794210" cy="6602278"/>
          </a:xfrm>
          <a:prstGeom prst="rect">
            <a:avLst/>
          </a:prstGeom>
        </p:spPr>
      </p:pic>
    </p:spTree>
    <p:extLst>
      <p:ext uri="{BB962C8B-B14F-4D97-AF65-F5344CB8AC3E}">
        <p14:creationId xmlns:p14="http://schemas.microsoft.com/office/powerpoint/2010/main" val="7579821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2634</Words>
  <Application>Microsoft Office PowerPoint</Application>
  <PresentationFormat>Widescreen</PresentationFormat>
  <Paragraphs>128</Paragraphs>
  <Slides>16</Slides>
  <Notes>13</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Presentation Title- An individual presentation evaluating the care and support needs of older people. Student Name: Maricela Moraru  Student ID- 2238835 Maricela Moraru  Module Title and Code- BMHP6027 - Empowering the Older Person    </vt:lpstr>
      <vt:lpstr>Introduction</vt:lpstr>
      <vt:lpstr>The Ageing Population: Setting the Scene</vt:lpstr>
      <vt:lpstr>Theoretical Frameworks  </vt:lpstr>
      <vt:lpstr>Policy and Legislation</vt:lpstr>
      <vt:lpstr>Evaluation of Current Care Provisions   </vt:lpstr>
      <vt:lpstr>Evaluation of Current Care Provisions (Cont.)</vt:lpstr>
      <vt:lpstr>Evaluation of Current Care Provisions (Cont.)</vt:lpstr>
      <vt:lpstr>Technological Innovations in Elderly Care</vt:lpstr>
      <vt:lpstr>Technological Innovations in Elderly Care (Cont.)</vt:lpstr>
      <vt:lpstr>Case Studies</vt:lpstr>
      <vt:lpstr>Case Studies (Cont.)</vt:lpstr>
      <vt:lpstr>Recommendations for Improvement</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2025-10-23T12:12:27Z</dcterms:created>
  <dcterms:modified xsi:type="dcterms:W3CDTF">2025-10-23T13:58:02Z</dcterms:modified>
</cp:coreProperties>
</file>