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69" r:id="rId3"/>
    <p:sldId id="309" r:id="rId4"/>
    <p:sldId id="306" r:id="rId5"/>
    <p:sldId id="307" r:id="rId6"/>
    <p:sldId id="308" r:id="rId7"/>
    <p:sldId id="259" r:id="rId8"/>
    <p:sldId id="258" r:id="rId9"/>
    <p:sldId id="260" r:id="rId10"/>
    <p:sldId id="261" r:id="rId11"/>
    <p:sldId id="262" r:id="rId12"/>
    <p:sldId id="263" r:id="rId13"/>
    <p:sldId id="264" r:id="rId14"/>
    <p:sldId id="265" r:id="rId15"/>
    <p:sldId id="266" r:id="rId16"/>
    <p:sldId id="267" r:id="rId17"/>
    <p:sldId id="268" r:id="rId18"/>
    <p:sldId id="310" r:id="rId19"/>
    <p:sldId id="257" r:id="rId20"/>
    <p:sldId id="270"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8E9236-7B33-464E-A7DD-256AE1F2BDD9}" v="66" dt="2023-10-09T14:41:04.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88076" autoAdjust="0"/>
  </p:normalViewPr>
  <p:slideViewPr>
    <p:cSldViewPr snapToGrid="0">
      <p:cViewPr varScale="1">
        <p:scale>
          <a:sx n="88" d="100"/>
          <a:sy n="88" d="100"/>
        </p:scale>
        <p:origin x="32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448E9236-7B33-464E-A7DD-256AE1F2BDD9}"/>
    <pc:docChg chg="custSel addSld modSld">
      <pc:chgData name="Helen Evans (Institute of Management and Health)" userId="d9a8b39e-a9d4-4d81-a719-001f6364ef6d" providerId="ADAL" clId="{448E9236-7B33-464E-A7DD-256AE1F2BDD9}" dt="2023-10-09T14:41:04.607" v="957" actId="20577"/>
      <pc:docMkLst>
        <pc:docMk/>
      </pc:docMkLst>
      <pc:sldChg chg="modSp mod modNotesTx">
        <pc:chgData name="Helen Evans (Institute of Management and Health)" userId="d9a8b39e-a9d4-4d81-a719-001f6364ef6d" providerId="ADAL" clId="{448E9236-7B33-464E-A7DD-256AE1F2BDD9}" dt="2023-10-09T14:17:38.587" v="401" actId="20577"/>
        <pc:sldMkLst>
          <pc:docMk/>
          <pc:sldMk cId="2048140411" sldId="260"/>
        </pc:sldMkLst>
        <pc:spChg chg="mod">
          <ac:chgData name="Helen Evans (Institute of Management and Health)" userId="d9a8b39e-a9d4-4d81-a719-001f6364ef6d" providerId="ADAL" clId="{448E9236-7B33-464E-A7DD-256AE1F2BDD9}" dt="2023-10-09T14:16:42.781" v="329" actId="20577"/>
          <ac:spMkLst>
            <pc:docMk/>
            <pc:sldMk cId="2048140411" sldId="260"/>
            <ac:spMk id="3" creationId="{35EAFAAA-BE89-46D4-82DA-6A879BECE25B}"/>
          </ac:spMkLst>
        </pc:spChg>
      </pc:sldChg>
      <pc:sldChg chg="modSp mod modNotesTx">
        <pc:chgData name="Helen Evans (Institute of Management and Health)" userId="d9a8b39e-a9d4-4d81-a719-001f6364ef6d" providerId="ADAL" clId="{448E9236-7B33-464E-A7DD-256AE1F2BDD9}" dt="2023-10-09T14:18:31.210" v="444" actId="20577"/>
        <pc:sldMkLst>
          <pc:docMk/>
          <pc:sldMk cId="826524455" sldId="261"/>
        </pc:sldMkLst>
        <pc:spChg chg="mod">
          <ac:chgData name="Helen Evans (Institute of Management and Health)" userId="d9a8b39e-a9d4-4d81-a719-001f6364ef6d" providerId="ADAL" clId="{448E9236-7B33-464E-A7DD-256AE1F2BDD9}" dt="2023-10-09T14:18:31.210" v="444" actId="20577"/>
          <ac:spMkLst>
            <pc:docMk/>
            <pc:sldMk cId="826524455" sldId="261"/>
            <ac:spMk id="3" creationId="{70E329C0-3C11-4DBA-B7D8-1A73FB667032}"/>
          </ac:spMkLst>
        </pc:spChg>
      </pc:sldChg>
      <pc:sldChg chg="modSp mod">
        <pc:chgData name="Helen Evans (Institute of Management and Health)" userId="d9a8b39e-a9d4-4d81-a719-001f6364ef6d" providerId="ADAL" clId="{448E9236-7B33-464E-A7DD-256AE1F2BDD9}" dt="2023-10-09T14:22:55.216" v="450" actId="20577"/>
        <pc:sldMkLst>
          <pc:docMk/>
          <pc:sldMk cId="262036347" sldId="263"/>
        </pc:sldMkLst>
        <pc:spChg chg="mod">
          <ac:chgData name="Helen Evans (Institute of Management and Health)" userId="d9a8b39e-a9d4-4d81-a719-001f6364ef6d" providerId="ADAL" clId="{448E9236-7B33-464E-A7DD-256AE1F2BDD9}" dt="2023-10-09T14:22:55.216" v="450" actId="20577"/>
          <ac:spMkLst>
            <pc:docMk/>
            <pc:sldMk cId="262036347" sldId="263"/>
            <ac:spMk id="3" creationId="{8C90925A-A0FC-4FB9-A6BD-DEF77E0F2B2B}"/>
          </ac:spMkLst>
        </pc:spChg>
      </pc:sldChg>
      <pc:sldChg chg="modNotesTx">
        <pc:chgData name="Helen Evans (Institute of Management and Health)" userId="d9a8b39e-a9d4-4d81-a719-001f6364ef6d" providerId="ADAL" clId="{448E9236-7B33-464E-A7DD-256AE1F2BDD9}" dt="2023-10-09T14:24:10.517" v="608" actId="20577"/>
        <pc:sldMkLst>
          <pc:docMk/>
          <pc:sldMk cId="3481307409" sldId="264"/>
        </pc:sldMkLst>
      </pc:sldChg>
      <pc:sldChg chg="modSp mod">
        <pc:chgData name="Helen Evans (Institute of Management and Health)" userId="d9a8b39e-a9d4-4d81-a719-001f6364ef6d" providerId="ADAL" clId="{448E9236-7B33-464E-A7DD-256AE1F2BDD9}" dt="2023-10-09T14:24:46.174" v="611" actId="20577"/>
        <pc:sldMkLst>
          <pc:docMk/>
          <pc:sldMk cId="2179220517" sldId="265"/>
        </pc:sldMkLst>
        <pc:spChg chg="mod">
          <ac:chgData name="Helen Evans (Institute of Management and Health)" userId="d9a8b39e-a9d4-4d81-a719-001f6364ef6d" providerId="ADAL" clId="{448E9236-7B33-464E-A7DD-256AE1F2BDD9}" dt="2023-10-09T14:24:46.174" v="611" actId="20577"/>
          <ac:spMkLst>
            <pc:docMk/>
            <pc:sldMk cId="2179220517" sldId="265"/>
            <ac:spMk id="3" creationId="{231F8C39-E7EF-4F84-BB18-72222D52074C}"/>
          </ac:spMkLst>
        </pc:spChg>
      </pc:sldChg>
      <pc:sldChg chg="modSp mod modNotesTx">
        <pc:chgData name="Helen Evans (Institute of Management and Health)" userId="d9a8b39e-a9d4-4d81-a719-001f6364ef6d" providerId="ADAL" clId="{448E9236-7B33-464E-A7DD-256AE1F2BDD9}" dt="2023-10-09T14:27:22.785" v="798" actId="20577"/>
        <pc:sldMkLst>
          <pc:docMk/>
          <pc:sldMk cId="3719448606" sldId="267"/>
        </pc:sldMkLst>
        <pc:spChg chg="mod">
          <ac:chgData name="Helen Evans (Institute of Management and Health)" userId="d9a8b39e-a9d4-4d81-a719-001f6364ef6d" providerId="ADAL" clId="{448E9236-7B33-464E-A7DD-256AE1F2BDD9}" dt="2023-10-09T14:27:22.785" v="798" actId="20577"/>
          <ac:spMkLst>
            <pc:docMk/>
            <pc:sldMk cId="3719448606" sldId="267"/>
            <ac:spMk id="3" creationId="{11B556A1-76AD-4765-9AFA-85FDC90ABA3E}"/>
          </ac:spMkLst>
        </pc:spChg>
        <pc:graphicFrameChg chg="mod">
          <ac:chgData name="Helen Evans (Institute of Management and Health)" userId="d9a8b39e-a9d4-4d81-a719-001f6364ef6d" providerId="ADAL" clId="{448E9236-7B33-464E-A7DD-256AE1F2BDD9}" dt="2023-10-09T14:26:57.329" v="745" actId="1076"/>
          <ac:graphicFrameMkLst>
            <pc:docMk/>
            <pc:sldMk cId="3719448606" sldId="267"/>
            <ac:graphicFrameMk id="4" creationId="{295BEA53-00D3-481F-837E-E84F5E093609}"/>
          </ac:graphicFrameMkLst>
        </pc:graphicFrameChg>
      </pc:sldChg>
      <pc:sldChg chg="modSp mod">
        <pc:chgData name="Helen Evans (Institute of Management and Health)" userId="d9a8b39e-a9d4-4d81-a719-001f6364ef6d" providerId="ADAL" clId="{448E9236-7B33-464E-A7DD-256AE1F2BDD9}" dt="2023-10-09T13:59:29.199" v="105" actId="27636"/>
        <pc:sldMkLst>
          <pc:docMk/>
          <pc:sldMk cId="1756442675" sldId="269"/>
        </pc:sldMkLst>
        <pc:spChg chg="mod">
          <ac:chgData name="Helen Evans (Institute of Management and Health)" userId="d9a8b39e-a9d4-4d81-a719-001f6364ef6d" providerId="ADAL" clId="{448E9236-7B33-464E-A7DD-256AE1F2BDD9}" dt="2023-10-09T13:59:29.199" v="105" actId="27636"/>
          <ac:spMkLst>
            <pc:docMk/>
            <pc:sldMk cId="1756442675" sldId="269"/>
            <ac:spMk id="3" creationId="{975CFB4D-AA85-4DF5-A6A6-C7665CF78E21}"/>
          </ac:spMkLst>
        </pc:spChg>
      </pc:sldChg>
      <pc:sldChg chg="modNotesTx">
        <pc:chgData name="Helen Evans (Institute of Management and Health)" userId="d9a8b39e-a9d4-4d81-a719-001f6364ef6d" providerId="ADAL" clId="{448E9236-7B33-464E-A7DD-256AE1F2BDD9}" dt="2023-10-09T14:04:02.628" v="267"/>
        <pc:sldMkLst>
          <pc:docMk/>
          <pc:sldMk cId="2710636054" sldId="270"/>
        </pc:sldMkLst>
      </pc:sldChg>
      <pc:sldChg chg="addSp delSp modSp new mod modClrScheme chgLayout">
        <pc:chgData name="Helen Evans (Institute of Management and Health)" userId="d9a8b39e-a9d4-4d81-a719-001f6364ef6d" providerId="ADAL" clId="{448E9236-7B33-464E-A7DD-256AE1F2BDD9}" dt="2023-10-09T14:41:04.607" v="957" actId="20577"/>
        <pc:sldMkLst>
          <pc:docMk/>
          <pc:sldMk cId="2645206487" sldId="271"/>
        </pc:sldMkLst>
        <pc:spChg chg="del mod ord">
          <ac:chgData name="Helen Evans (Institute of Management and Health)" userId="d9a8b39e-a9d4-4d81-a719-001f6364ef6d" providerId="ADAL" clId="{448E9236-7B33-464E-A7DD-256AE1F2BDD9}" dt="2023-10-09T13:45:33.681" v="1" actId="700"/>
          <ac:spMkLst>
            <pc:docMk/>
            <pc:sldMk cId="2645206487" sldId="271"/>
            <ac:spMk id="2" creationId="{6ED6CB69-E069-4E03-8105-42D320E4A8A5}"/>
          </ac:spMkLst>
        </pc:spChg>
        <pc:spChg chg="del mod ord">
          <ac:chgData name="Helen Evans (Institute of Management and Health)" userId="d9a8b39e-a9d4-4d81-a719-001f6364ef6d" providerId="ADAL" clId="{448E9236-7B33-464E-A7DD-256AE1F2BDD9}" dt="2023-10-09T13:45:33.681" v="1" actId="700"/>
          <ac:spMkLst>
            <pc:docMk/>
            <pc:sldMk cId="2645206487" sldId="271"/>
            <ac:spMk id="3" creationId="{FD6544E8-C390-4E55-9C5A-11CF2DDFFF4C}"/>
          </ac:spMkLst>
        </pc:spChg>
        <pc:spChg chg="del">
          <ac:chgData name="Helen Evans (Institute of Management and Health)" userId="d9a8b39e-a9d4-4d81-a719-001f6364ef6d" providerId="ADAL" clId="{448E9236-7B33-464E-A7DD-256AE1F2BDD9}" dt="2023-10-09T13:45:33.681" v="1" actId="700"/>
          <ac:spMkLst>
            <pc:docMk/>
            <pc:sldMk cId="2645206487" sldId="271"/>
            <ac:spMk id="4" creationId="{E9067B45-BF57-43B2-938E-CC98A02A6696}"/>
          </ac:spMkLst>
        </pc:spChg>
        <pc:spChg chg="add mod ord">
          <ac:chgData name="Helen Evans (Institute of Management and Health)" userId="d9a8b39e-a9d4-4d81-a719-001f6364ef6d" providerId="ADAL" clId="{448E9236-7B33-464E-A7DD-256AE1F2BDD9}" dt="2023-10-09T13:45:41.366" v="25" actId="20577"/>
          <ac:spMkLst>
            <pc:docMk/>
            <pc:sldMk cId="2645206487" sldId="271"/>
            <ac:spMk id="5" creationId="{FBF8A166-01C7-4338-8907-7F4DC371A59E}"/>
          </ac:spMkLst>
        </pc:spChg>
        <pc:spChg chg="add mod ord">
          <ac:chgData name="Helen Evans (Institute of Management and Health)" userId="d9a8b39e-a9d4-4d81-a719-001f6364ef6d" providerId="ADAL" clId="{448E9236-7B33-464E-A7DD-256AE1F2BDD9}" dt="2023-10-09T14:41:04.607" v="957" actId="20577"/>
          <ac:spMkLst>
            <pc:docMk/>
            <pc:sldMk cId="2645206487" sldId="271"/>
            <ac:spMk id="6" creationId="{5C5C16C0-C751-434E-99F2-412C66C6CBB4}"/>
          </ac:spMkLst>
        </pc:spChg>
      </pc:sldChg>
      <pc:sldChg chg="modSp add mod">
        <pc:chgData name="Helen Evans (Institute of Management and Health)" userId="d9a8b39e-a9d4-4d81-a719-001f6364ef6d" providerId="ADAL" clId="{448E9236-7B33-464E-A7DD-256AE1F2BDD9}" dt="2023-10-09T13:57:20.740" v="70" actId="27636"/>
        <pc:sldMkLst>
          <pc:docMk/>
          <pc:sldMk cId="352139899" sldId="306"/>
        </pc:sldMkLst>
        <pc:spChg chg="mod">
          <ac:chgData name="Helen Evans (Institute of Management and Health)" userId="d9a8b39e-a9d4-4d81-a719-001f6364ef6d" providerId="ADAL" clId="{448E9236-7B33-464E-A7DD-256AE1F2BDD9}" dt="2023-10-09T13:57:20.740" v="70" actId="27636"/>
          <ac:spMkLst>
            <pc:docMk/>
            <pc:sldMk cId="352139899" sldId="306"/>
            <ac:spMk id="3" creationId="{8178889F-E77D-4471-991A-9196225DE8CB}"/>
          </ac:spMkLst>
        </pc:spChg>
      </pc:sldChg>
      <pc:sldChg chg="modSp add mod">
        <pc:chgData name="Helen Evans (Institute of Management and Health)" userId="d9a8b39e-a9d4-4d81-a719-001f6364ef6d" providerId="ADAL" clId="{448E9236-7B33-464E-A7DD-256AE1F2BDD9}" dt="2023-10-09T13:57:27.090" v="72" actId="27636"/>
        <pc:sldMkLst>
          <pc:docMk/>
          <pc:sldMk cId="2801477810" sldId="307"/>
        </pc:sldMkLst>
        <pc:spChg chg="mod">
          <ac:chgData name="Helen Evans (Institute of Management and Health)" userId="d9a8b39e-a9d4-4d81-a719-001f6364ef6d" providerId="ADAL" clId="{448E9236-7B33-464E-A7DD-256AE1F2BDD9}" dt="2023-10-09T13:57:27.090" v="72" actId="27636"/>
          <ac:spMkLst>
            <pc:docMk/>
            <pc:sldMk cId="2801477810" sldId="307"/>
            <ac:spMk id="3" creationId="{D70A7AEB-1F56-460F-B3C4-B1144809C785}"/>
          </ac:spMkLst>
        </pc:spChg>
      </pc:sldChg>
      <pc:sldChg chg="modSp add mod">
        <pc:chgData name="Helen Evans (Institute of Management and Health)" userId="d9a8b39e-a9d4-4d81-a719-001f6364ef6d" providerId="ADAL" clId="{448E9236-7B33-464E-A7DD-256AE1F2BDD9}" dt="2023-10-09T13:57:36.010" v="73" actId="14100"/>
        <pc:sldMkLst>
          <pc:docMk/>
          <pc:sldMk cId="2481965279" sldId="308"/>
        </pc:sldMkLst>
        <pc:spChg chg="mod">
          <ac:chgData name="Helen Evans (Institute of Management and Health)" userId="d9a8b39e-a9d4-4d81-a719-001f6364ef6d" providerId="ADAL" clId="{448E9236-7B33-464E-A7DD-256AE1F2BDD9}" dt="2023-10-09T13:57:36.010" v="73" actId="14100"/>
          <ac:spMkLst>
            <pc:docMk/>
            <pc:sldMk cId="2481965279" sldId="308"/>
            <ac:spMk id="3" creationId="{00000000-0000-0000-0000-000000000000}"/>
          </ac:spMkLst>
        </pc:spChg>
      </pc:sldChg>
      <pc:sldChg chg="modSp new mod modNotesTx">
        <pc:chgData name="Helen Evans (Institute of Management and Health)" userId="d9a8b39e-a9d4-4d81-a719-001f6364ef6d" providerId="ADAL" clId="{448E9236-7B33-464E-A7DD-256AE1F2BDD9}" dt="2023-10-09T14:10:26.620" v="319" actId="5793"/>
        <pc:sldMkLst>
          <pc:docMk/>
          <pc:sldMk cId="716249674" sldId="309"/>
        </pc:sldMkLst>
        <pc:spChg chg="mod">
          <ac:chgData name="Helen Evans (Institute of Management and Health)" userId="d9a8b39e-a9d4-4d81-a719-001f6364ef6d" providerId="ADAL" clId="{448E9236-7B33-464E-A7DD-256AE1F2BDD9}" dt="2023-10-09T13:59:49.173" v="132" actId="20577"/>
          <ac:spMkLst>
            <pc:docMk/>
            <pc:sldMk cId="716249674" sldId="309"/>
            <ac:spMk id="2" creationId="{C36C8053-EF0E-48BF-A89F-46F2A731356A}"/>
          </ac:spMkLst>
        </pc:spChg>
        <pc:spChg chg="mod">
          <ac:chgData name="Helen Evans (Institute of Management and Health)" userId="d9a8b39e-a9d4-4d81-a719-001f6364ef6d" providerId="ADAL" clId="{448E9236-7B33-464E-A7DD-256AE1F2BDD9}" dt="2023-10-09T14:10:26.620" v="319" actId="5793"/>
          <ac:spMkLst>
            <pc:docMk/>
            <pc:sldMk cId="716249674" sldId="309"/>
            <ac:spMk id="3" creationId="{390B187B-8365-4260-9086-1502A1B5073A}"/>
          </ac:spMkLst>
        </pc:spChg>
      </pc:sldChg>
      <pc:sldChg chg="modSp new mod">
        <pc:chgData name="Helen Evans (Institute of Management and Health)" userId="d9a8b39e-a9d4-4d81-a719-001f6364ef6d" providerId="ADAL" clId="{448E9236-7B33-464E-A7DD-256AE1F2BDD9}" dt="2023-10-09T14:39:59.722" v="824" actId="20577"/>
        <pc:sldMkLst>
          <pc:docMk/>
          <pc:sldMk cId="2740122888" sldId="310"/>
        </pc:sldMkLst>
        <pc:spChg chg="mod">
          <ac:chgData name="Helen Evans (Institute of Management and Health)" userId="d9a8b39e-a9d4-4d81-a719-001f6364ef6d" providerId="ADAL" clId="{448E9236-7B33-464E-A7DD-256AE1F2BDD9}" dt="2023-10-09T14:27:50.011" v="819" actId="20577"/>
          <ac:spMkLst>
            <pc:docMk/>
            <pc:sldMk cId="2740122888" sldId="310"/>
            <ac:spMk id="2" creationId="{3D9C50EC-F08C-402D-A70E-C241884FC3DD}"/>
          </ac:spMkLst>
        </pc:spChg>
        <pc:spChg chg="mod">
          <ac:chgData name="Helen Evans (Institute of Management and Health)" userId="d9a8b39e-a9d4-4d81-a719-001f6364ef6d" providerId="ADAL" clId="{448E9236-7B33-464E-A7DD-256AE1F2BDD9}" dt="2023-10-09T14:39:59.722" v="824" actId="20577"/>
          <ac:spMkLst>
            <pc:docMk/>
            <pc:sldMk cId="2740122888" sldId="310"/>
            <ac:spMk id="3" creationId="{BA4CFE43-BA70-40CA-BB34-3D011E96DD0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D46E9F-42F6-420B-81D0-C45F7AD1338F}"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D4EF80-F7AA-4C01-9F79-A40B4EF59E6E}" type="slidenum">
              <a:rPr lang="en-GB" smtClean="0"/>
              <a:t>‹#›</a:t>
            </a:fld>
            <a:endParaRPr lang="en-GB"/>
          </a:p>
        </p:txBody>
      </p:sp>
    </p:spTree>
    <p:extLst>
      <p:ext uri="{BB962C8B-B14F-4D97-AF65-F5344CB8AC3E}">
        <p14:creationId xmlns:p14="http://schemas.microsoft.com/office/powerpoint/2010/main" val="3493313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pm1KcQ2yWH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effectLst/>
                <a:ea typeface="Calibri" panose="020F0502020204030204" pitchFamily="34" charset="0"/>
              </a:rPr>
              <a:t>Assessment criteria comes from the QAA Frameworks for Higher Education Qualifications of UK Degree-Awarding Bodies (2014) and the Credit and Qualifications Framework for Wales (2009). </a:t>
            </a:r>
          </a:p>
          <a:p>
            <a:endParaRPr lang="en-GB" dirty="0"/>
          </a:p>
        </p:txBody>
      </p:sp>
      <p:sp>
        <p:nvSpPr>
          <p:cNvPr id="4" name="Slide Number Placeholder 3"/>
          <p:cNvSpPr>
            <a:spLocks noGrp="1"/>
          </p:cNvSpPr>
          <p:nvPr>
            <p:ph type="sldNum" sz="quarter" idx="5"/>
          </p:nvPr>
        </p:nvSpPr>
        <p:spPr/>
        <p:txBody>
          <a:bodyPr/>
          <a:lstStyle/>
          <a:p>
            <a:fld id="{64D4EF80-F7AA-4C01-9F79-A40B4EF59E6E}" type="slidenum">
              <a:rPr lang="en-GB" smtClean="0"/>
              <a:t>3</a:t>
            </a:fld>
            <a:endParaRPr lang="en-GB"/>
          </a:p>
        </p:txBody>
      </p:sp>
    </p:spTree>
    <p:extLst>
      <p:ext uri="{BB962C8B-B14F-4D97-AF65-F5344CB8AC3E}">
        <p14:creationId xmlns:p14="http://schemas.microsoft.com/office/powerpoint/2010/main" val="2129180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Often used to provide context to the beginning of a discussion </a:t>
            </a:r>
          </a:p>
        </p:txBody>
      </p:sp>
      <p:sp>
        <p:nvSpPr>
          <p:cNvPr id="4" name="Slide Number Placeholder 3"/>
          <p:cNvSpPr>
            <a:spLocks noGrp="1"/>
          </p:cNvSpPr>
          <p:nvPr>
            <p:ph type="sldNum" sz="quarter" idx="5"/>
          </p:nvPr>
        </p:nvSpPr>
        <p:spPr/>
        <p:txBody>
          <a:bodyPr/>
          <a:lstStyle/>
          <a:p>
            <a:fld id="{64D4EF80-F7AA-4C01-9F79-A40B4EF59E6E}" type="slidenum">
              <a:rPr lang="en-GB" smtClean="0"/>
              <a:t>9</a:t>
            </a:fld>
            <a:endParaRPr lang="en-GB"/>
          </a:p>
        </p:txBody>
      </p:sp>
    </p:spTree>
    <p:extLst>
      <p:ext uri="{BB962C8B-B14F-4D97-AF65-F5344CB8AC3E}">
        <p14:creationId xmlns:p14="http://schemas.microsoft.com/office/powerpoint/2010/main" val="3927547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Merely telling a story !!</a:t>
            </a:r>
          </a:p>
        </p:txBody>
      </p:sp>
      <p:sp>
        <p:nvSpPr>
          <p:cNvPr id="4" name="Slide Number Placeholder 3"/>
          <p:cNvSpPr>
            <a:spLocks noGrp="1"/>
          </p:cNvSpPr>
          <p:nvPr>
            <p:ph type="sldNum" sz="quarter" idx="5"/>
          </p:nvPr>
        </p:nvSpPr>
        <p:spPr/>
        <p:txBody>
          <a:bodyPr/>
          <a:lstStyle/>
          <a:p>
            <a:fld id="{64D4EF80-F7AA-4C01-9F79-A40B4EF59E6E}" type="slidenum">
              <a:rPr lang="en-GB" smtClean="0"/>
              <a:t>10</a:t>
            </a:fld>
            <a:endParaRPr lang="en-GB"/>
          </a:p>
        </p:txBody>
      </p:sp>
    </p:spTree>
    <p:extLst>
      <p:ext uri="{BB962C8B-B14F-4D97-AF65-F5344CB8AC3E}">
        <p14:creationId xmlns:p14="http://schemas.microsoft.com/office/powerpoint/2010/main" val="1253403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discuss the importance of paraphrasing and summarising when writing an assignment in the next session as an alternative to the use of direct quotes</a:t>
            </a:r>
          </a:p>
        </p:txBody>
      </p:sp>
      <p:sp>
        <p:nvSpPr>
          <p:cNvPr id="4" name="Slide Number Placeholder 3"/>
          <p:cNvSpPr>
            <a:spLocks noGrp="1"/>
          </p:cNvSpPr>
          <p:nvPr>
            <p:ph type="sldNum" sz="quarter" idx="5"/>
          </p:nvPr>
        </p:nvSpPr>
        <p:spPr/>
        <p:txBody>
          <a:bodyPr/>
          <a:lstStyle/>
          <a:p>
            <a:fld id="{64D4EF80-F7AA-4C01-9F79-A40B4EF59E6E}" type="slidenum">
              <a:rPr lang="en-GB" smtClean="0"/>
              <a:t>13</a:t>
            </a:fld>
            <a:endParaRPr lang="en-GB"/>
          </a:p>
        </p:txBody>
      </p:sp>
    </p:spTree>
    <p:extLst>
      <p:ext uri="{BB962C8B-B14F-4D97-AF65-F5344CB8AC3E}">
        <p14:creationId xmlns:p14="http://schemas.microsoft.com/office/powerpoint/2010/main" val="1618120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using the information in the next slide do these examples of critical writing do what is on the check list?? </a:t>
            </a:r>
          </a:p>
        </p:txBody>
      </p:sp>
      <p:sp>
        <p:nvSpPr>
          <p:cNvPr id="4" name="Slide Number Placeholder 3"/>
          <p:cNvSpPr>
            <a:spLocks noGrp="1"/>
          </p:cNvSpPr>
          <p:nvPr>
            <p:ph type="sldNum" sz="quarter" idx="5"/>
          </p:nvPr>
        </p:nvSpPr>
        <p:spPr/>
        <p:txBody>
          <a:bodyPr/>
          <a:lstStyle/>
          <a:p>
            <a:fld id="{64D4EF80-F7AA-4C01-9F79-A40B4EF59E6E}" type="slidenum">
              <a:rPr lang="en-GB" smtClean="0"/>
              <a:t>16</a:t>
            </a:fld>
            <a:endParaRPr lang="en-GB"/>
          </a:p>
        </p:txBody>
      </p:sp>
    </p:spTree>
    <p:extLst>
      <p:ext uri="{BB962C8B-B14F-4D97-AF65-F5344CB8AC3E}">
        <p14:creationId xmlns:p14="http://schemas.microsoft.com/office/powerpoint/2010/main" val="736928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balance between descriptive and critical writing? </a:t>
            </a:r>
          </a:p>
          <a:p>
            <a:r>
              <a:rPr lang="en-GB" dirty="0"/>
              <a:t>While a certain amount of description is necessary to set the context for your analysis, the main characteristic of academic writing is its critical element. A useful way to check this balance in your own writing is to use two coloured pens and to mark in the margin whether the lines are descriptive or critical. The balance will change at different points, but you need to make sure there is enough of the colour that represents critical writing. </a:t>
            </a:r>
          </a:p>
          <a:p>
            <a:r>
              <a:rPr lang="en-GB" dirty="0"/>
              <a:t>Why should the reader be convinced by what I’ve just written? Remember that, just as you are asking ‘Why should I believe what I’ve just read?’, the readers of your work will be asking the same question of your writing. A critical read through your own writing may reveal gaps in your logic, which you can rectify before you submit it for the critique of others. </a:t>
            </a:r>
          </a:p>
          <a:p>
            <a:r>
              <a:rPr lang="en-GB" dirty="0"/>
              <a:t>Is my conclusion trailed and supported sufficiently well by my preceding analysis and argument? </a:t>
            </a:r>
          </a:p>
          <a:p>
            <a:r>
              <a:rPr lang="en-GB" dirty="0"/>
              <a:t>Check out the conclusions that you have drawn, then locate and check the supporting evidence you provide earlier on. This is a good way of making sure you haven’t forgotten to include a crucial piece of evidence. It is also a way of checking that, when your reader comes to the end of your writing, the conclusions make sense, rather than being a surprise, or an unconvincing leap of logic. </a:t>
            </a:r>
          </a:p>
          <a:p>
            <a:r>
              <a:rPr lang="en-GB" b="1" dirty="0"/>
              <a:t>Have I included any unsubstantiated statements? </a:t>
            </a:r>
          </a:p>
          <a:p>
            <a:r>
              <a:rPr lang="en-GB" dirty="0"/>
              <a:t>Sometimes a generalised, sweeping statement can slip through: the kind of statement that might be acceptable on conversation, but not in academic writing. There are three main ways of dealing with such statements: </a:t>
            </a:r>
          </a:p>
          <a:p>
            <a:r>
              <a:rPr lang="en-GB" dirty="0"/>
              <a:t> present the evidence to support the statement </a:t>
            </a:r>
          </a:p>
          <a:p>
            <a:r>
              <a:rPr lang="en-GB" dirty="0"/>
              <a:t> re-phrase the statement to sound more cautious e.g.: ‘it could be argued …’ or ‘this suggests that …’ </a:t>
            </a:r>
          </a:p>
          <a:p>
            <a:r>
              <a:rPr lang="en-GB" dirty="0"/>
              <a:t> if in doubt remove the statement! </a:t>
            </a:r>
          </a:p>
        </p:txBody>
      </p:sp>
      <p:sp>
        <p:nvSpPr>
          <p:cNvPr id="4" name="Slide Number Placeholder 3"/>
          <p:cNvSpPr>
            <a:spLocks noGrp="1"/>
          </p:cNvSpPr>
          <p:nvPr>
            <p:ph type="sldNum" sz="quarter" idx="5"/>
          </p:nvPr>
        </p:nvSpPr>
        <p:spPr/>
        <p:txBody>
          <a:bodyPr/>
          <a:lstStyle/>
          <a:p>
            <a:fld id="{64D4EF80-F7AA-4C01-9F79-A40B4EF59E6E}" type="slidenum">
              <a:rPr lang="en-GB" smtClean="0"/>
              <a:t>17</a:t>
            </a:fld>
            <a:endParaRPr lang="en-GB"/>
          </a:p>
        </p:txBody>
      </p:sp>
    </p:spTree>
    <p:extLst>
      <p:ext uri="{BB962C8B-B14F-4D97-AF65-F5344CB8AC3E}">
        <p14:creationId xmlns:p14="http://schemas.microsoft.com/office/powerpoint/2010/main" val="2743195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D4EF80-F7AA-4C01-9F79-A40B4EF59E6E}" type="slidenum">
              <a:rPr lang="en-GB" smtClean="0"/>
              <a:t>18</a:t>
            </a:fld>
            <a:endParaRPr lang="en-GB"/>
          </a:p>
        </p:txBody>
      </p:sp>
    </p:spTree>
    <p:extLst>
      <p:ext uri="{BB962C8B-B14F-4D97-AF65-F5344CB8AC3E}">
        <p14:creationId xmlns:p14="http://schemas.microsoft.com/office/powerpoint/2010/main" val="1510108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Answering the question and planning your essay - YouTube</a:t>
            </a:r>
            <a:endParaRPr lang="en-GB" dirty="0"/>
          </a:p>
        </p:txBody>
      </p:sp>
      <p:sp>
        <p:nvSpPr>
          <p:cNvPr id="4" name="Slide Number Placeholder 3"/>
          <p:cNvSpPr>
            <a:spLocks noGrp="1"/>
          </p:cNvSpPr>
          <p:nvPr>
            <p:ph type="sldNum" sz="quarter" idx="5"/>
          </p:nvPr>
        </p:nvSpPr>
        <p:spPr/>
        <p:txBody>
          <a:bodyPr/>
          <a:lstStyle/>
          <a:p>
            <a:fld id="{64D4EF80-F7AA-4C01-9F79-A40B4EF59E6E}" type="slidenum">
              <a:rPr lang="en-GB" smtClean="0"/>
              <a:t>19</a:t>
            </a:fld>
            <a:endParaRPr lang="en-GB"/>
          </a:p>
        </p:txBody>
      </p:sp>
    </p:spTree>
    <p:extLst>
      <p:ext uri="{BB962C8B-B14F-4D97-AF65-F5344CB8AC3E}">
        <p14:creationId xmlns:p14="http://schemas.microsoft.com/office/powerpoint/2010/main" val="2090874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Arial" panose="020B0604020202020204" pitchFamily="34" charset="0"/>
              </a:rPr>
              <a:t>Planning your essay</a:t>
            </a:r>
            <a:r>
              <a:rPr lang="en-GB" b="0" i="0" dirty="0">
                <a:solidFill>
                  <a:srgbClr val="333333"/>
                </a:solidFill>
                <a:effectLst/>
                <a:latin typeface="Arial" panose="020B0604020202020204" pitchFamily="34" charset="0"/>
              </a:rPr>
              <a:t> makes it much more likely that you will end up with a coherent argument.</a:t>
            </a:r>
          </a:p>
          <a:p>
            <a:pPr algn="l">
              <a:buFont typeface="Arial" panose="020B0604020202020204" pitchFamily="34" charset="0"/>
              <a:buChar char="•"/>
            </a:pPr>
            <a:r>
              <a:rPr lang="en-GB" b="0" i="0" dirty="0">
                <a:solidFill>
                  <a:srgbClr val="333333"/>
                </a:solidFill>
                <a:effectLst/>
                <a:latin typeface="Arial" panose="020B0604020202020204" pitchFamily="34" charset="0"/>
              </a:rPr>
              <a:t>It enables you to work out a logical structure and an end point for your argument before you start writing.</a:t>
            </a:r>
          </a:p>
          <a:p>
            <a:pPr algn="l">
              <a:buFont typeface="Arial" panose="020B0604020202020204" pitchFamily="34" charset="0"/>
              <a:buChar char="•"/>
            </a:pPr>
            <a:r>
              <a:rPr lang="en-GB" b="0" i="0" dirty="0">
                <a:solidFill>
                  <a:srgbClr val="333333"/>
                </a:solidFill>
                <a:effectLst/>
                <a:latin typeface="Arial" panose="020B0604020202020204" pitchFamily="34" charset="0"/>
              </a:rPr>
              <a:t>It means you don't have to do this type of complex thinking at the same time as trying to find the right words to express your ideas.</a:t>
            </a:r>
          </a:p>
          <a:p>
            <a:pPr algn="l">
              <a:buFont typeface="Arial" panose="020B0604020202020204" pitchFamily="34" charset="0"/>
              <a:buChar char="•"/>
            </a:pPr>
            <a:r>
              <a:rPr lang="en-GB" b="0" i="0" dirty="0">
                <a:solidFill>
                  <a:srgbClr val="333333"/>
                </a:solidFill>
                <a:effectLst/>
                <a:latin typeface="Arial" panose="020B0604020202020204" pitchFamily="34" charset="0"/>
              </a:rPr>
              <a:t>It helps you to commit yourself to sticking to the point!</a:t>
            </a:r>
          </a:p>
          <a:p>
            <a:endParaRPr lang="en-GB" dirty="0"/>
          </a:p>
        </p:txBody>
      </p:sp>
      <p:sp>
        <p:nvSpPr>
          <p:cNvPr id="4" name="Slide Number Placeholder 3"/>
          <p:cNvSpPr>
            <a:spLocks noGrp="1"/>
          </p:cNvSpPr>
          <p:nvPr>
            <p:ph type="sldNum" sz="quarter" idx="5"/>
          </p:nvPr>
        </p:nvSpPr>
        <p:spPr/>
        <p:txBody>
          <a:bodyPr/>
          <a:lstStyle/>
          <a:p>
            <a:fld id="{64D4EF80-F7AA-4C01-9F79-A40B4EF59E6E}" type="slidenum">
              <a:rPr lang="en-GB" smtClean="0"/>
              <a:t>20</a:t>
            </a:fld>
            <a:endParaRPr lang="en-GB"/>
          </a:p>
        </p:txBody>
      </p:sp>
    </p:spTree>
    <p:extLst>
      <p:ext uri="{BB962C8B-B14F-4D97-AF65-F5344CB8AC3E}">
        <p14:creationId xmlns:p14="http://schemas.microsoft.com/office/powerpoint/2010/main" val="12849947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5D694D-FD78-4D51-9C47-E8ABCE3348AA}" type="datetimeFigureOut">
              <a:rPr lang="en-GB" smtClean="0"/>
              <a:t>09/10/2023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3828784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5D694D-FD78-4D51-9C47-E8ABCE3348AA}" type="datetimeFigureOut">
              <a:rPr lang="en-GB" smtClean="0"/>
              <a:t>09/10/2023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3144022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5D694D-FD78-4D51-9C47-E8ABCE3348AA}"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11802328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5D694D-FD78-4D51-9C47-E8ABCE3348AA}"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1397996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35D694D-FD78-4D51-9C47-E8ABCE3348AA}" type="datetimeFigureOut">
              <a:rPr lang="en-GB" smtClean="0"/>
              <a:t>09/10/2023</a:t>
            </a:fld>
            <a:endParaRPr lang="en-GB"/>
          </a:p>
        </p:txBody>
      </p:sp>
      <p:sp>
        <p:nvSpPr>
          <p:cNvPr id="9" name="Slide Number Placeholder 8"/>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654297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5D694D-FD78-4D51-9C47-E8ABCE3348AA}" type="datetimeFigureOut">
              <a:rPr lang="en-GB" smtClean="0"/>
              <a:t>09/10/2023</a:t>
            </a:fld>
            <a:endParaRPr lang="en-GB"/>
          </a:p>
        </p:txBody>
      </p:sp>
      <p:sp>
        <p:nvSpPr>
          <p:cNvPr id="5" name="Slide Number Placeholder 4"/>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3141171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5D694D-FD78-4D51-9C47-E8ABCE3348AA}" type="datetimeFigureOut">
              <a:rPr lang="en-GB" smtClean="0"/>
              <a:t>09/10/2023</a:t>
            </a:fld>
            <a:endParaRPr lang="en-GB"/>
          </a:p>
        </p:txBody>
      </p:sp>
      <p:sp>
        <p:nvSpPr>
          <p:cNvPr id="4" name="Slide Number Placeholder 3"/>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1667513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5D694D-FD78-4D51-9C47-E8ABCE3348AA}"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4122681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5D694D-FD78-4D51-9C47-E8ABCE3348AA}"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3052965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5D694D-FD78-4D51-9C47-E8ABCE3348AA}"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1557372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5D694D-FD78-4D51-9C47-E8ABCE3348AA}"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35D270C3-E671-49A6-9D9C-359745A4FAC8}" type="slidenum">
              <a:rPr lang="en-GB" smtClean="0"/>
              <a:t>‹#›</a:t>
            </a:fld>
            <a:endParaRPr lang="en-GB"/>
          </a:p>
        </p:txBody>
      </p:sp>
    </p:spTree>
    <p:extLst>
      <p:ext uri="{BB962C8B-B14F-4D97-AF65-F5344CB8AC3E}">
        <p14:creationId xmlns:p14="http://schemas.microsoft.com/office/powerpoint/2010/main" val="1046103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35D694D-FD78-4D51-9C47-E8ABCE3348AA}" type="datetimeFigureOut">
              <a:rPr lang="en-GB" smtClean="0"/>
              <a:t>09/10/2023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5D270C3-E671-49A6-9D9C-359745A4FAC8}" type="slidenum">
              <a:rPr lang="en-GB" smtClean="0"/>
              <a:t>‹#›</a:t>
            </a:fld>
            <a:endParaRPr lang="en-GB"/>
          </a:p>
        </p:txBody>
      </p:sp>
    </p:spTree>
    <p:extLst>
      <p:ext uri="{BB962C8B-B14F-4D97-AF65-F5344CB8AC3E}">
        <p14:creationId xmlns:p14="http://schemas.microsoft.com/office/powerpoint/2010/main" val="6487884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12054&amp;section=1"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pm1KcQ2yWHE?feature=oembed" TargetMode="External"/><Relationship Id="rId4" Type="http://schemas.openxmlformats.org/officeDocument/2006/relationships/image" Target="../media/image4.jpeg"/></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6B89B-DF88-4D26-A830-237470CC4E93}"/>
              </a:ext>
            </a:extLst>
          </p:cNvPr>
          <p:cNvSpPr>
            <a:spLocks noGrp="1"/>
          </p:cNvSpPr>
          <p:nvPr>
            <p:ph type="ctrTitle"/>
          </p:nvPr>
        </p:nvSpPr>
        <p:spPr/>
        <p:txBody>
          <a:bodyPr/>
          <a:lstStyle/>
          <a:p>
            <a:r>
              <a:rPr lang="en-GB" dirty="0"/>
              <a:t>Why critical writing and what is it? </a:t>
            </a:r>
          </a:p>
        </p:txBody>
      </p:sp>
      <p:sp>
        <p:nvSpPr>
          <p:cNvPr id="3" name="Subtitle 2">
            <a:extLst>
              <a:ext uri="{FF2B5EF4-FFF2-40B4-BE49-F238E27FC236}">
                <a16:creationId xmlns:a16="http://schemas.microsoft.com/office/drawing/2014/main" id="{D9C01455-EC33-4B89-BEB0-B1739610E5EA}"/>
              </a:ext>
            </a:extLst>
          </p:cNvPr>
          <p:cNvSpPr>
            <a:spLocks noGrp="1"/>
          </p:cNvSpPr>
          <p:nvPr>
            <p:ph type="subTitle" idx="1"/>
          </p:nvPr>
        </p:nvSpPr>
        <p:spPr/>
        <p:txBody>
          <a:bodyPr/>
          <a:lstStyle/>
          <a:p>
            <a:r>
              <a:rPr lang="en-GB" dirty="0"/>
              <a:t>Business Skills for the Hospitality Industry BMET4000</a:t>
            </a:r>
          </a:p>
          <a:p>
            <a:r>
              <a:rPr lang="en-GB" dirty="0"/>
              <a:t>Week 3 </a:t>
            </a:r>
          </a:p>
        </p:txBody>
      </p:sp>
    </p:spTree>
    <p:extLst>
      <p:ext uri="{BB962C8B-B14F-4D97-AF65-F5344CB8AC3E}">
        <p14:creationId xmlns:p14="http://schemas.microsoft.com/office/powerpoint/2010/main" val="834065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67593-A8E2-4436-B5BA-CC9C9DC84F8C}"/>
              </a:ext>
            </a:extLst>
          </p:cNvPr>
          <p:cNvSpPr>
            <a:spLocks noGrp="1"/>
          </p:cNvSpPr>
          <p:nvPr>
            <p:ph type="title"/>
          </p:nvPr>
        </p:nvSpPr>
        <p:spPr/>
        <p:txBody>
          <a:bodyPr/>
          <a:lstStyle/>
          <a:p>
            <a:r>
              <a:rPr lang="en-GB" dirty="0"/>
              <a:t>Session outcome </a:t>
            </a:r>
          </a:p>
        </p:txBody>
      </p:sp>
      <p:sp>
        <p:nvSpPr>
          <p:cNvPr id="3" name="Content Placeholder 2">
            <a:extLst>
              <a:ext uri="{FF2B5EF4-FFF2-40B4-BE49-F238E27FC236}">
                <a16:creationId xmlns:a16="http://schemas.microsoft.com/office/drawing/2014/main" id="{975CFB4D-AA85-4DF5-A6A6-C7665CF78E21}"/>
              </a:ext>
            </a:extLst>
          </p:cNvPr>
          <p:cNvSpPr>
            <a:spLocks noGrp="1"/>
          </p:cNvSpPr>
          <p:nvPr>
            <p:ph idx="1"/>
          </p:nvPr>
        </p:nvSpPr>
        <p:spPr/>
        <p:txBody>
          <a:bodyPr>
            <a:normAutofit lnSpcReduction="10000"/>
          </a:bodyPr>
          <a:lstStyle/>
          <a:p>
            <a:r>
              <a:rPr lang="en-GB" dirty="0"/>
              <a:t>Why is it needed?</a:t>
            </a:r>
          </a:p>
          <a:p>
            <a:r>
              <a:rPr lang="en-GB" dirty="0"/>
              <a:t>Key terms </a:t>
            </a:r>
          </a:p>
          <a:p>
            <a:r>
              <a:rPr lang="en-GB" dirty="0"/>
              <a:t>Critical writing – what is it? </a:t>
            </a:r>
          </a:p>
          <a:p>
            <a:r>
              <a:rPr lang="en-GB" dirty="0"/>
              <a:t>Descriptive writing</a:t>
            </a:r>
          </a:p>
          <a:p>
            <a:r>
              <a:rPr lang="en-GB" dirty="0"/>
              <a:t>Examples of critical writing </a:t>
            </a:r>
          </a:p>
          <a:p>
            <a:r>
              <a:rPr lang="en-GB" dirty="0"/>
              <a:t>Answering and planning your essay</a:t>
            </a:r>
          </a:p>
          <a:p>
            <a:r>
              <a:rPr lang="en-GB" dirty="0"/>
              <a:t>Paraphrasing and summarising </a:t>
            </a:r>
          </a:p>
        </p:txBody>
      </p:sp>
    </p:spTree>
    <p:extLst>
      <p:ext uri="{BB962C8B-B14F-4D97-AF65-F5344CB8AC3E}">
        <p14:creationId xmlns:p14="http://schemas.microsoft.com/office/powerpoint/2010/main" val="1756442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C8053-EF0E-48BF-A89F-46F2A731356A}"/>
              </a:ext>
            </a:extLst>
          </p:cNvPr>
          <p:cNvSpPr>
            <a:spLocks noGrp="1"/>
          </p:cNvSpPr>
          <p:nvPr>
            <p:ph type="title"/>
          </p:nvPr>
        </p:nvSpPr>
        <p:spPr/>
        <p:txBody>
          <a:bodyPr/>
          <a:lstStyle/>
          <a:p>
            <a:r>
              <a:rPr lang="en-GB" dirty="0"/>
              <a:t>Writing your assignments </a:t>
            </a:r>
          </a:p>
        </p:txBody>
      </p:sp>
      <p:sp>
        <p:nvSpPr>
          <p:cNvPr id="3" name="Content Placeholder 2">
            <a:extLst>
              <a:ext uri="{FF2B5EF4-FFF2-40B4-BE49-F238E27FC236}">
                <a16:creationId xmlns:a16="http://schemas.microsoft.com/office/drawing/2014/main" id="{390B187B-8365-4260-9086-1502A1B5073A}"/>
              </a:ext>
            </a:extLst>
          </p:cNvPr>
          <p:cNvSpPr>
            <a:spLocks noGrp="1"/>
          </p:cNvSpPr>
          <p:nvPr>
            <p:ph idx="1"/>
          </p:nvPr>
        </p:nvSpPr>
        <p:spPr/>
        <p:txBody>
          <a:bodyPr/>
          <a:lstStyle/>
          <a:p>
            <a:r>
              <a:rPr lang="en-GB" dirty="0"/>
              <a:t>In the Module Handbook you will notice the </a:t>
            </a:r>
            <a:r>
              <a:rPr lang="en-GB" sz="3200" b="1" dirty="0">
                <a:effectLst/>
                <a:ea typeface="Calibri" panose="020F0502020204030204" pitchFamily="34" charset="0"/>
              </a:rPr>
              <a:t>generic assessment criteria framework</a:t>
            </a:r>
            <a:r>
              <a:rPr lang="en-GB" b="1" dirty="0">
                <a:ea typeface="Calibri" panose="020F0502020204030204" pitchFamily="34" charset="0"/>
              </a:rPr>
              <a:t> table </a:t>
            </a:r>
          </a:p>
          <a:p>
            <a:r>
              <a:rPr lang="en-GB" dirty="0"/>
              <a:t>What is it for ? </a:t>
            </a:r>
          </a:p>
          <a:p>
            <a:r>
              <a:rPr lang="en-GB" dirty="0">
                <a:hlinkClick r:id="rId3"/>
              </a:rPr>
              <a:t>Course: Business Skills for the Hospitality Industry (BMET4000), Tile: INFO (uwtsd.ac.uk)</a:t>
            </a:r>
            <a:r>
              <a:rPr lang="en-GB" dirty="0"/>
              <a:t> </a:t>
            </a:r>
          </a:p>
          <a:p>
            <a:r>
              <a:rPr lang="en-GB" dirty="0"/>
              <a:t>Develop skills required to meet the criteria </a:t>
            </a:r>
          </a:p>
        </p:txBody>
      </p:sp>
    </p:spTree>
    <p:extLst>
      <p:ext uri="{BB962C8B-B14F-4D97-AF65-F5344CB8AC3E}">
        <p14:creationId xmlns:p14="http://schemas.microsoft.com/office/powerpoint/2010/main" val="716249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795A-A470-4BC3-A76E-33806B037A41}"/>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8178889F-E77D-4471-991A-9196225DE8CB}"/>
              </a:ext>
            </a:extLst>
          </p:cNvPr>
          <p:cNvSpPr>
            <a:spLocks noGrp="1"/>
          </p:cNvSpPr>
          <p:nvPr>
            <p:ph idx="1"/>
          </p:nvPr>
        </p:nvSpPr>
        <p:spPr>
          <a:xfrm>
            <a:off x="994229" y="1196753"/>
            <a:ext cx="9045121" cy="4980211"/>
          </a:xfrm>
        </p:spPr>
        <p:txBody>
          <a:bodyPr>
            <a:normAutofit/>
          </a:bodyPr>
          <a:lstStyle/>
          <a:p>
            <a:pPr fontAlgn="base">
              <a:lnSpc>
                <a:spcPct val="107000"/>
              </a:lnSpc>
              <a:spcAft>
                <a:spcPts val="800"/>
              </a:spcAft>
              <a:tabLst>
                <a:tab pos="457200" algn="l"/>
              </a:tabLst>
            </a:pPr>
            <a:r>
              <a:rPr lang="en-US" sz="2400" b="1" dirty="0"/>
              <a:t>Critically Evaluate:</a:t>
            </a:r>
            <a:r>
              <a:rPr lang="en-US" sz="2400" dirty="0"/>
              <a:t> Weigh arguments for and against something, assessing the strength of the evidence on both sides </a:t>
            </a:r>
            <a:endParaRPr lang="en-GB" sz="2400" dirty="0"/>
          </a:p>
          <a:p>
            <a:pPr fontAlgn="base">
              <a:lnSpc>
                <a:spcPct val="107000"/>
              </a:lnSpc>
              <a:spcAft>
                <a:spcPts val="800"/>
              </a:spcAft>
              <a:tabLst>
                <a:tab pos="457200" algn="l"/>
              </a:tabLst>
            </a:pPr>
            <a:r>
              <a:rPr lang="en-GB" sz="2400" b="1" dirty="0"/>
              <a:t>Analyse:</a:t>
            </a:r>
            <a:r>
              <a:rPr lang="en-GB" sz="2400" dirty="0"/>
              <a:t> Examine in very close detail; identify important points and key features </a:t>
            </a:r>
          </a:p>
          <a:p>
            <a:pPr fontAlgn="base">
              <a:lnSpc>
                <a:spcPct val="107000"/>
              </a:lnSpc>
              <a:spcAft>
                <a:spcPts val="800"/>
              </a:spcAft>
              <a:tabLst>
                <a:tab pos="457200" algn="l"/>
              </a:tabLst>
            </a:pPr>
            <a:r>
              <a:rPr lang="en-US" sz="2400" b="1" dirty="0"/>
              <a:t>Compare:</a:t>
            </a:r>
            <a:r>
              <a:rPr lang="en-US" sz="2400" dirty="0"/>
              <a:t> Show how two or more things are similar. Indicate the relevance or consequences of these similarities</a:t>
            </a:r>
            <a:endParaRPr lang="en-GB" sz="2400" dirty="0"/>
          </a:p>
          <a:p>
            <a:pPr fontAlgn="base">
              <a:lnSpc>
                <a:spcPct val="107000"/>
              </a:lnSpc>
              <a:spcAft>
                <a:spcPts val="800"/>
              </a:spcAft>
              <a:tabLst>
                <a:tab pos="457200" algn="l"/>
              </a:tabLst>
            </a:pPr>
            <a:r>
              <a:rPr lang="en-US" sz="2400" b="1" dirty="0"/>
              <a:t>Contrast: </a:t>
            </a:r>
            <a:r>
              <a:rPr lang="en-US" sz="2400" dirty="0"/>
              <a:t>Set two or more arguments in opposition to draw out differences. Give reasons why one may be preferable</a:t>
            </a:r>
            <a:endParaRPr lang="en-GB" sz="2400" dirty="0"/>
          </a:p>
          <a:p>
            <a:pPr marL="0" indent="0" fontAlgn="base">
              <a:lnSpc>
                <a:spcPct val="107000"/>
              </a:lnSpc>
              <a:spcAft>
                <a:spcPts val="800"/>
              </a:spcAft>
              <a:buNone/>
            </a:pPr>
            <a:r>
              <a:rPr lang="en-GB" sz="2400" dirty="0"/>
              <a:t> </a:t>
            </a:r>
          </a:p>
          <a:p>
            <a:endParaRPr lang="en-GB" dirty="0"/>
          </a:p>
        </p:txBody>
      </p:sp>
    </p:spTree>
    <p:extLst>
      <p:ext uri="{BB962C8B-B14F-4D97-AF65-F5344CB8AC3E}">
        <p14:creationId xmlns:p14="http://schemas.microsoft.com/office/powerpoint/2010/main" val="352139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90884-2231-4B0D-B0EC-BAC771A5927E}"/>
              </a:ext>
            </a:extLst>
          </p:cNvPr>
          <p:cNvSpPr>
            <a:spLocks noGrp="1"/>
          </p:cNvSpPr>
          <p:nvPr>
            <p:ph type="title"/>
          </p:nvPr>
        </p:nvSpPr>
        <p:spPr/>
        <p:txBody>
          <a:bodyPr/>
          <a:lstStyle/>
          <a:p>
            <a:r>
              <a:rPr lang="en-GB" sz="4000" b="1" dirty="0"/>
              <a:t>Key Terms</a:t>
            </a:r>
          </a:p>
        </p:txBody>
      </p:sp>
      <p:sp>
        <p:nvSpPr>
          <p:cNvPr id="3" name="Content Placeholder 2">
            <a:extLst>
              <a:ext uri="{FF2B5EF4-FFF2-40B4-BE49-F238E27FC236}">
                <a16:creationId xmlns:a16="http://schemas.microsoft.com/office/drawing/2014/main" id="{D70A7AEB-1F56-460F-B3C4-B1144809C785}"/>
              </a:ext>
            </a:extLst>
          </p:cNvPr>
          <p:cNvSpPr>
            <a:spLocks noGrp="1"/>
          </p:cNvSpPr>
          <p:nvPr>
            <p:ph idx="1"/>
          </p:nvPr>
        </p:nvSpPr>
        <p:spPr>
          <a:xfrm>
            <a:off x="1001486" y="1196753"/>
            <a:ext cx="9037864" cy="4980211"/>
          </a:xfrm>
        </p:spPr>
        <p:txBody>
          <a:bodyPr>
            <a:normAutofit/>
          </a:bodyPr>
          <a:lstStyle/>
          <a:p>
            <a:pPr marL="0" indent="0">
              <a:spcAft>
                <a:spcPts val="600"/>
              </a:spcAft>
              <a:buNone/>
            </a:pPr>
            <a:r>
              <a:rPr lang="en-GB" sz="2400" b="1" dirty="0"/>
              <a:t>Synthesis:</a:t>
            </a:r>
            <a:r>
              <a:rPr lang="en-GB" sz="2400" dirty="0"/>
              <a:t> </a:t>
            </a:r>
            <a:r>
              <a:rPr lang="en-GB" sz="2400" dirty="0">
                <a:cs typeface="Calibri" panose="020F0502020204030204" pitchFamily="34" charset="0"/>
              </a:rPr>
              <a:t>C</a:t>
            </a:r>
            <a:r>
              <a:rPr lang="en-GB" sz="2400" dirty="0">
                <a:ea typeface="Calibri" panose="020F0502020204030204" pitchFamily="34" charset="0"/>
                <a:cs typeface="Calibri" panose="020F0502020204030204" pitchFamily="34" charset="0"/>
              </a:rPr>
              <a:t>ombining</a:t>
            </a:r>
            <a:r>
              <a:rPr lang="en-GB" sz="2400" b="1" dirty="0">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multiple sources and ideas. As a writer, you will use information from several sources to create new ideas based on your analysis of what you have read.</a:t>
            </a:r>
          </a:p>
          <a:p>
            <a:pPr marL="0" indent="0">
              <a:spcAft>
                <a:spcPts val="600"/>
              </a:spcAft>
              <a:buNone/>
            </a:pPr>
            <a:r>
              <a:rPr lang="en-GB" sz="2400" b="1" dirty="0">
                <a:ea typeface="Calibri" panose="020F0502020204030204" pitchFamily="34" charset="0"/>
                <a:cs typeface="Calibri" panose="020F0502020204030204" pitchFamily="34" charset="0"/>
              </a:rPr>
              <a:t>Research:</a:t>
            </a:r>
          </a:p>
          <a:p>
            <a:pPr marL="0" indent="0">
              <a:buNone/>
            </a:pPr>
            <a:r>
              <a:rPr lang="en-GB" sz="2400" dirty="0"/>
              <a:t>Key Attributes:</a:t>
            </a:r>
          </a:p>
          <a:p>
            <a:r>
              <a:rPr lang="en-GB" sz="2400" dirty="0"/>
              <a:t>To review and synthesise existing knowledge</a:t>
            </a:r>
          </a:p>
          <a:p>
            <a:r>
              <a:rPr lang="en-GB" sz="2400" dirty="0"/>
              <a:t>To investigate an existing situation or problem</a:t>
            </a:r>
          </a:p>
          <a:p>
            <a:r>
              <a:rPr lang="en-GB" sz="2400" dirty="0"/>
              <a:t>To explore and analyse more general issues</a:t>
            </a:r>
          </a:p>
          <a:p>
            <a:r>
              <a:rPr lang="en-GB" sz="2400" dirty="0"/>
              <a:t>To provide solutions to a problem</a:t>
            </a:r>
          </a:p>
          <a:p>
            <a:r>
              <a:rPr lang="en-GB" sz="2400" dirty="0"/>
              <a:t>To generate new knowledge</a:t>
            </a:r>
          </a:p>
          <a:p>
            <a:pPr marL="0" indent="0" algn="r">
              <a:buNone/>
            </a:pPr>
            <a:r>
              <a:rPr lang="en-GB" sz="2400" dirty="0"/>
              <a:t>(Saunders, Lewis and Thornhill, 2018)</a:t>
            </a:r>
          </a:p>
          <a:p>
            <a:pPr marL="0" indent="0">
              <a:spcAft>
                <a:spcPts val="600"/>
              </a:spcAft>
              <a:buNone/>
            </a:pPr>
            <a:endParaRPr lang="en-GB" sz="2400" dirty="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2801477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b="1" dirty="0"/>
              <a:t>Academic writing is:</a:t>
            </a:r>
          </a:p>
        </p:txBody>
      </p:sp>
      <p:sp>
        <p:nvSpPr>
          <p:cNvPr id="3" name="Content Placeholder 2"/>
          <p:cNvSpPr>
            <a:spLocks noGrp="1"/>
          </p:cNvSpPr>
          <p:nvPr>
            <p:ph idx="1"/>
          </p:nvPr>
        </p:nvSpPr>
        <p:spPr>
          <a:xfrm>
            <a:off x="1052287" y="1412776"/>
            <a:ext cx="9148170" cy="4536504"/>
          </a:xfrm>
        </p:spPr>
        <p:txBody>
          <a:bodyPr>
            <a:normAutofit lnSpcReduction="10000"/>
          </a:bodyPr>
          <a:lstStyle/>
          <a:p>
            <a:pPr>
              <a:spcAft>
                <a:spcPct val="0"/>
              </a:spcAft>
            </a:pPr>
            <a:endParaRPr lang="en-US" altLang="en-US" b="1" dirty="0">
              <a:solidFill>
                <a:srgbClr val="FF0000"/>
              </a:solidFill>
            </a:endParaRPr>
          </a:p>
          <a:p>
            <a:pPr>
              <a:spcAft>
                <a:spcPct val="0"/>
              </a:spcAft>
            </a:pPr>
            <a:r>
              <a:rPr lang="en-US" altLang="en-US" sz="2400" b="1" dirty="0"/>
              <a:t>Planned and focused: </a:t>
            </a:r>
            <a:r>
              <a:rPr lang="en-US" altLang="en-US" sz="2400" dirty="0"/>
              <a:t>it answers the question and demonstrates an understanding of the subject.</a:t>
            </a:r>
          </a:p>
          <a:p>
            <a:pPr>
              <a:spcAft>
                <a:spcPct val="0"/>
              </a:spcAft>
            </a:pPr>
            <a:r>
              <a:rPr lang="en-US" altLang="en-US" sz="2400" b="1" dirty="0"/>
              <a:t>Structured:</a:t>
            </a:r>
            <a:r>
              <a:rPr lang="en-US" altLang="en-US" sz="2400" dirty="0"/>
              <a:t> it is coherent, written in a logical order, and brings together related points and material.</a:t>
            </a:r>
          </a:p>
          <a:p>
            <a:pPr>
              <a:spcAft>
                <a:spcPct val="0"/>
              </a:spcAft>
            </a:pPr>
            <a:r>
              <a:rPr lang="en-US" altLang="en-US" sz="2400" b="1" dirty="0"/>
              <a:t>Evidenced: </a:t>
            </a:r>
            <a:r>
              <a:rPr lang="en-US" altLang="en-US" sz="2400" dirty="0"/>
              <a:t>it</a:t>
            </a:r>
            <a:r>
              <a:rPr lang="en-US" altLang="en-US" sz="2400" b="1" dirty="0"/>
              <a:t> </a:t>
            </a:r>
            <a:r>
              <a:rPr lang="en-US" altLang="en-US" sz="2400" dirty="0"/>
              <a:t>demonstrates knowledge of the subject area, supports opinions and arguments with evidence, and is referenced accurately.</a:t>
            </a:r>
          </a:p>
          <a:p>
            <a:pPr>
              <a:spcAft>
                <a:spcPct val="0"/>
              </a:spcAft>
            </a:pPr>
            <a:r>
              <a:rPr lang="en-US" altLang="en-US" sz="2400" b="1" dirty="0"/>
              <a:t>Formal in tone and style: </a:t>
            </a:r>
            <a:r>
              <a:rPr lang="en-US" altLang="en-US" sz="2400" dirty="0"/>
              <a:t>it</a:t>
            </a:r>
            <a:r>
              <a:rPr lang="en-US" altLang="en-US" sz="2400" b="1" dirty="0"/>
              <a:t> </a:t>
            </a:r>
            <a:r>
              <a:rPr lang="en-US" altLang="en-US" sz="2400" dirty="0"/>
              <a:t>uses appropriate language and tenses, and is clear, concise and balanced.</a:t>
            </a:r>
          </a:p>
          <a:p>
            <a:pPr marL="0" indent="0" algn="r">
              <a:spcAft>
                <a:spcPct val="0"/>
              </a:spcAft>
              <a:buNone/>
            </a:pPr>
            <a:r>
              <a:rPr lang="en-US" altLang="en-US" sz="2400" dirty="0"/>
              <a:t>(Cottrell, 2019)</a:t>
            </a:r>
          </a:p>
          <a:p>
            <a:pPr marL="0" indent="0">
              <a:buNone/>
            </a:pPr>
            <a:endParaRPr lang="en-GB" dirty="0"/>
          </a:p>
        </p:txBody>
      </p:sp>
    </p:spTree>
    <p:extLst>
      <p:ext uri="{BB962C8B-B14F-4D97-AF65-F5344CB8AC3E}">
        <p14:creationId xmlns:p14="http://schemas.microsoft.com/office/powerpoint/2010/main" val="2481965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930FD-B812-49EC-BDD9-511C123CDBC4}"/>
              </a:ext>
            </a:extLst>
          </p:cNvPr>
          <p:cNvSpPr>
            <a:spLocks noGrp="1"/>
          </p:cNvSpPr>
          <p:nvPr>
            <p:ph type="title"/>
          </p:nvPr>
        </p:nvSpPr>
        <p:spPr/>
        <p:txBody>
          <a:bodyPr/>
          <a:lstStyle/>
          <a:p>
            <a:r>
              <a:rPr lang="en-GB" dirty="0"/>
              <a:t>Why critical writing and what is it? </a:t>
            </a:r>
          </a:p>
        </p:txBody>
      </p:sp>
      <p:sp>
        <p:nvSpPr>
          <p:cNvPr id="3" name="Content Placeholder 2">
            <a:extLst>
              <a:ext uri="{FF2B5EF4-FFF2-40B4-BE49-F238E27FC236}">
                <a16:creationId xmlns:a16="http://schemas.microsoft.com/office/drawing/2014/main" id="{659D3601-73A2-43B1-B187-C841A6775899}"/>
              </a:ext>
            </a:extLst>
          </p:cNvPr>
          <p:cNvSpPr>
            <a:spLocks noGrp="1"/>
          </p:cNvSpPr>
          <p:nvPr>
            <p:ph idx="1"/>
          </p:nvPr>
        </p:nvSpPr>
        <p:spPr/>
        <p:txBody>
          <a:bodyPr/>
          <a:lstStyle/>
          <a:p>
            <a:r>
              <a:rPr lang="en-GB" dirty="0"/>
              <a:t>Typical comments from lecturers are: </a:t>
            </a:r>
          </a:p>
          <a:p>
            <a:r>
              <a:rPr lang="en-GB" i="1" dirty="0"/>
              <a:t>‘too descriptive’, </a:t>
            </a:r>
            <a:r>
              <a:rPr lang="en-GB" dirty="0"/>
              <a:t>or</a:t>
            </a:r>
            <a:r>
              <a:rPr lang="en-GB" i="1" dirty="0"/>
              <a:t> ‘not enough critical analysis’.</a:t>
            </a:r>
          </a:p>
        </p:txBody>
      </p:sp>
    </p:spTree>
    <p:extLst>
      <p:ext uri="{BB962C8B-B14F-4D97-AF65-F5344CB8AC3E}">
        <p14:creationId xmlns:p14="http://schemas.microsoft.com/office/powerpoint/2010/main" val="1692433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43C38-F781-4D6A-A775-210F87099357}"/>
              </a:ext>
            </a:extLst>
          </p:cNvPr>
          <p:cNvSpPr>
            <a:spLocks noGrp="1"/>
          </p:cNvSpPr>
          <p:nvPr>
            <p:ph type="title"/>
          </p:nvPr>
        </p:nvSpPr>
        <p:spPr/>
        <p:txBody>
          <a:bodyPr/>
          <a:lstStyle/>
          <a:p>
            <a:r>
              <a:rPr lang="en-GB" dirty="0"/>
              <a:t>What is critical writing?</a:t>
            </a:r>
          </a:p>
        </p:txBody>
      </p:sp>
      <p:sp>
        <p:nvSpPr>
          <p:cNvPr id="3" name="Content Placeholder 2">
            <a:extLst>
              <a:ext uri="{FF2B5EF4-FFF2-40B4-BE49-F238E27FC236}">
                <a16:creationId xmlns:a16="http://schemas.microsoft.com/office/drawing/2014/main" id="{8287D5E8-B4AA-48E5-B913-82B8CCFDA3E9}"/>
              </a:ext>
            </a:extLst>
          </p:cNvPr>
          <p:cNvSpPr>
            <a:spLocks noGrp="1"/>
          </p:cNvSpPr>
          <p:nvPr>
            <p:ph idx="1"/>
          </p:nvPr>
        </p:nvSpPr>
        <p:spPr/>
        <p:txBody>
          <a:bodyPr>
            <a:normAutofit fontScale="85000" lnSpcReduction="20000"/>
          </a:bodyPr>
          <a:lstStyle/>
          <a:p>
            <a:r>
              <a:rPr lang="en-GB" dirty="0"/>
              <a:t>The most characteristic features of critical writing are: </a:t>
            </a:r>
          </a:p>
          <a:p>
            <a:r>
              <a:rPr lang="en-GB" dirty="0"/>
              <a:t>A clear and confident refusal to accept the conclusions of other writers without evaluating the arguments and evidence that they provide; </a:t>
            </a:r>
          </a:p>
          <a:p>
            <a:r>
              <a:rPr lang="en-GB" dirty="0"/>
              <a:t>A balanced presentation of reasons why the conclusions of other writers may be accepted or may need to be treated with caution; </a:t>
            </a:r>
          </a:p>
          <a:p>
            <a:r>
              <a:rPr lang="en-GB" dirty="0"/>
              <a:t>A clear presentation of your own evidence and argument, leading to your conclusion;</a:t>
            </a:r>
          </a:p>
          <a:p>
            <a:r>
              <a:rPr lang="en-GB" dirty="0"/>
              <a:t>A recognition of the limitations in your own evidence, argument, and conclusion.</a:t>
            </a:r>
          </a:p>
        </p:txBody>
      </p:sp>
    </p:spTree>
    <p:extLst>
      <p:ext uri="{BB962C8B-B14F-4D97-AF65-F5344CB8AC3E}">
        <p14:creationId xmlns:p14="http://schemas.microsoft.com/office/powerpoint/2010/main" val="2671298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88148-F88B-4AEF-A20B-6B4BA64B3394}"/>
              </a:ext>
            </a:extLst>
          </p:cNvPr>
          <p:cNvSpPr>
            <a:spLocks noGrp="1"/>
          </p:cNvSpPr>
          <p:nvPr>
            <p:ph type="title"/>
          </p:nvPr>
        </p:nvSpPr>
        <p:spPr/>
        <p:txBody>
          <a:bodyPr/>
          <a:lstStyle/>
          <a:p>
            <a:r>
              <a:rPr lang="en-GB" dirty="0"/>
              <a:t>What is descriptive writing?</a:t>
            </a:r>
          </a:p>
        </p:txBody>
      </p:sp>
      <p:sp>
        <p:nvSpPr>
          <p:cNvPr id="3" name="Content Placeholder 2">
            <a:extLst>
              <a:ext uri="{FF2B5EF4-FFF2-40B4-BE49-F238E27FC236}">
                <a16:creationId xmlns:a16="http://schemas.microsoft.com/office/drawing/2014/main" id="{35EAFAAA-BE89-46D4-82DA-6A879BECE25B}"/>
              </a:ext>
            </a:extLst>
          </p:cNvPr>
          <p:cNvSpPr>
            <a:spLocks noGrp="1"/>
          </p:cNvSpPr>
          <p:nvPr>
            <p:ph idx="1"/>
          </p:nvPr>
        </p:nvSpPr>
        <p:spPr/>
        <p:txBody>
          <a:bodyPr>
            <a:normAutofit fontScale="85000" lnSpcReduction="20000"/>
          </a:bodyPr>
          <a:lstStyle/>
          <a:p>
            <a:r>
              <a:rPr lang="en-GB" dirty="0"/>
              <a:t>The most characteristic features of descriptive writing are that it will describe something, but will not go beyond an account of what appears to be there. </a:t>
            </a:r>
          </a:p>
          <a:p>
            <a:r>
              <a:rPr lang="en-GB" dirty="0"/>
              <a:t>A certain amount of descriptive writing is needed to establish for example: </a:t>
            </a:r>
          </a:p>
          <a:p>
            <a:pPr lvl="1"/>
            <a:r>
              <a:rPr lang="en-GB" dirty="0"/>
              <a:t>the setting of the research; </a:t>
            </a:r>
          </a:p>
          <a:p>
            <a:pPr lvl="1"/>
            <a:r>
              <a:rPr lang="en-GB" dirty="0"/>
              <a:t>a general description of a piece of literature; </a:t>
            </a:r>
          </a:p>
          <a:p>
            <a:pPr lvl="1"/>
            <a:r>
              <a:rPr lang="en-GB" dirty="0"/>
              <a:t>the timing of the research; </a:t>
            </a:r>
          </a:p>
          <a:p>
            <a:pPr lvl="1"/>
            <a:r>
              <a:rPr lang="en-GB" dirty="0"/>
              <a:t>an account of the biographical details of a key figure in the discipline; </a:t>
            </a:r>
          </a:p>
          <a:p>
            <a:pPr lvl="1"/>
            <a:r>
              <a:rPr lang="en-GB" dirty="0"/>
              <a:t>a brief summary of the history leading up to an event or decision.</a:t>
            </a:r>
          </a:p>
        </p:txBody>
      </p:sp>
    </p:spTree>
    <p:extLst>
      <p:ext uri="{BB962C8B-B14F-4D97-AF65-F5344CB8AC3E}">
        <p14:creationId xmlns:p14="http://schemas.microsoft.com/office/powerpoint/2010/main" val="2048140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C99EC-F0F2-4B25-98F6-8ED8DB9634CC}"/>
              </a:ext>
            </a:extLst>
          </p:cNvPr>
          <p:cNvSpPr>
            <a:spLocks noGrp="1"/>
          </p:cNvSpPr>
          <p:nvPr>
            <p:ph type="title"/>
          </p:nvPr>
        </p:nvSpPr>
        <p:spPr/>
        <p:txBody>
          <a:bodyPr>
            <a:normAutofit fontScale="90000"/>
          </a:bodyPr>
          <a:lstStyle/>
          <a:p>
            <a:r>
              <a:rPr lang="en-GB" dirty="0"/>
              <a:t>The difference between descriptive writing and critical writing </a:t>
            </a:r>
          </a:p>
        </p:txBody>
      </p:sp>
      <p:sp>
        <p:nvSpPr>
          <p:cNvPr id="3" name="Content Placeholder 2">
            <a:extLst>
              <a:ext uri="{FF2B5EF4-FFF2-40B4-BE49-F238E27FC236}">
                <a16:creationId xmlns:a16="http://schemas.microsoft.com/office/drawing/2014/main" id="{70E329C0-3C11-4DBA-B7D8-1A73FB667032}"/>
              </a:ext>
            </a:extLst>
          </p:cNvPr>
          <p:cNvSpPr>
            <a:spLocks noGrp="1"/>
          </p:cNvSpPr>
          <p:nvPr>
            <p:ph idx="1"/>
          </p:nvPr>
        </p:nvSpPr>
        <p:spPr/>
        <p:txBody>
          <a:bodyPr>
            <a:normAutofit fontScale="92500"/>
          </a:bodyPr>
          <a:lstStyle/>
          <a:p>
            <a:r>
              <a:rPr lang="en-GB" sz="2400" dirty="0"/>
              <a:t>With descriptive writing you are not developing argument; you are merely setting the background within which an argument can be developed. </a:t>
            </a:r>
          </a:p>
          <a:p>
            <a:r>
              <a:rPr lang="en-GB" sz="2400" dirty="0"/>
              <a:t>You are representing the situation as it stands, without presenting any analysis or discussion. </a:t>
            </a:r>
          </a:p>
          <a:p>
            <a:r>
              <a:rPr lang="en-GB" sz="2400" dirty="0"/>
              <a:t>Descriptive writing is relatively simple. There is also the trap that it can be easy to use many, many words from your word limit, simply providing description. </a:t>
            </a:r>
          </a:p>
          <a:p>
            <a:r>
              <a:rPr lang="en-GB" sz="2400" dirty="0"/>
              <a:t>In providing only description, you are presenting but not transforming information; you are reporting ideas/telling a story, but not taking them forward in any way. </a:t>
            </a:r>
          </a:p>
          <a:p>
            <a:r>
              <a:rPr lang="en-GB" sz="2400" dirty="0">
                <a:solidFill>
                  <a:srgbClr val="FF0000"/>
                </a:solidFill>
              </a:rPr>
              <a:t>An assignment using only descriptive writing would therefore gain few marks</a:t>
            </a:r>
          </a:p>
        </p:txBody>
      </p:sp>
    </p:spTree>
    <p:extLst>
      <p:ext uri="{BB962C8B-B14F-4D97-AF65-F5344CB8AC3E}">
        <p14:creationId xmlns:p14="http://schemas.microsoft.com/office/powerpoint/2010/main" val="826524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3578F-226F-42AA-A49E-52F597E106CC}"/>
              </a:ext>
            </a:extLst>
          </p:cNvPr>
          <p:cNvSpPr>
            <a:spLocks noGrp="1"/>
          </p:cNvSpPr>
          <p:nvPr>
            <p:ph type="title"/>
          </p:nvPr>
        </p:nvSpPr>
        <p:spPr/>
        <p:txBody>
          <a:bodyPr/>
          <a:lstStyle/>
          <a:p>
            <a:r>
              <a:rPr lang="en-GB" dirty="0"/>
              <a:t>Critical writing </a:t>
            </a:r>
          </a:p>
        </p:txBody>
      </p:sp>
      <p:sp>
        <p:nvSpPr>
          <p:cNvPr id="3" name="Content Placeholder 2">
            <a:extLst>
              <a:ext uri="{FF2B5EF4-FFF2-40B4-BE49-F238E27FC236}">
                <a16:creationId xmlns:a16="http://schemas.microsoft.com/office/drawing/2014/main" id="{73ED0CC9-C915-414C-9F25-BEA36001B189}"/>
              </a:ext>
            </a:extLst>
          </p:cNvPr>
          <p:cNvSpPr>
            <a:spLocks noGrp="1"/>
          </p:cNvSpPr>
          <p:nvPr>
            <p:ph idx="1"/>
          </p:nvPr>
        </p:nvSpPr>
        <p:spPr/>
        <p:txBody>
          <a:bodyPr>
            <a:normAutofit fontScale="62500" lnSpcReduction="20000"/>
          </a:bodyPr>
          <a:lstStyle/>
          <a:p>
            <a:r>
              <a:rPr lang="en-GB" dirty="0"/>
              <a:t>With critical writing you are participating in the academic debate. This is more challenging and risky. </a:t>
            </a:r>
          </a:p>
          <a:p>
            <a:r>
              <a:rPr lang="en-GB" dirty="0"/>
              <a:t>You need to weigh up the evidence and arguments of others, and to contribute your own. </a:t>
            </a:r>
          </a:p>
          <a:p>
            <a:r>
              <a:rPr lang="en-GB" dirty="0"/>
              <a:t>You will need to: </a:t>
            </a:r>
          </a:p>
          <a:p>
            <a:pPr lvl="1"/>
            <a:r>
              <a:rPr lang="en-GB" sz="3200" dirty="0"/>
              <a:t>consider the quality of the evidence and argument you have read; </a:t>
            </a:r>
          </a:p>
          <a:p>
            <a:pPr lvl="1"/>
            <a:r>
              <a:rPr lang="en-GB" sz="3200" dirty="0"/>
              <a:t>identify key positive and negative aspects you can comment upon; </a:t>
            </a:r>
          </a:p>
          <a:p>
            <a:pPr lvl="1"/>
            <a:r>
              <a:rPr lang="en-GB" sz="3200" dirty="0"/>
              <a:t>assess their relevance and usefulness to the debate that you are engaging in for your assignment; and </a:t>
            </a:r>
          </a:p>
          <a:p>
            <a:pPr lvl="1"/>
            <a:r>
              <a:rPr lang="en-GB" sz="3200" dirty="0"/>
              <a:t>identify how best they can be woven into the argument that you are developing. </a:t>
            </a:r>
          </a:p>
          <a:p>
            <a:pPr marL="0" indent="0">
              <a:buNone/>
            </a:pPr>
            <a:endParaRPr lang="en-GB" dirty="0"/>
          </a:p>
          <a:p>
            <a:pPr marL="0" indent="0">
              <a:buNone/>
            </a:pPr>
            <a:r>
              <a:rPr lang="en-GB" dirty="0">
                <a:solidFill>
                  <a:srgbClr val="FF0000"/>
                </a:solidFill>
              </a:rPr>
              <a:t>A much higher level of skill is clearly needed for critical writing than for descriptive writing, and this is reflected in the higher marks it is given.</a:t>
            </a:r>
          </a:p>
        </p:txBody>
      </p:sp>
    </p:spTree>
    <p:extLst>
      <p:ext uri="{BB962C8B-B14F-4D97-AF65-F5344CB8AC3E}">
        <p14:creationId xmlns:p14="http://schemas.microsoft.com/office/powerpoint/2010/main" val="2573540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B0394-DCF7-40FC-BE18-39B6856A5DCD}"/>
              </a:ext>
            </a:extLst>
          </p:cNvPr>
          <p:cNvSpPr>
            <a:spLocks noGrp="1"/>
          </p:cNvSpPr>
          <p:nvPr>
            <p:ph type="title"/>
          </p:nvPr>
        </p:nvSpPr>
        <p:spPr/>
        <p:txBody>
          <a:bodyPr/>
          <a:lstStyle/>
          <a:p>
            <a:r>
              <a:rPr lang="en-GB" dirty="0"/>
              <a:t>Finding your academic voice..</a:t>
            </a:r>
          </a:p>
        </p:txBody>
      </p:sp>
      <p:sp>
        <p:nvSpPr>
          <p:cNvPr id="3" name="Content Placeholder 2">
            <a:extLst>
              <a:ext uri="{FF2B5EF4-FFF2-40B4-BE49-F238E27FC236}">
                <a16:creationId xmlns:a16="http://schemas.microsoft.com/office/drawing/2014/main" id="{8C90925A-A0FC-4FB9-A6BD-DEF77E0F2B2B}"/>
              </a:ext>
            </a:extLst>
          </p:cNvPr>
          <p:cNvSpPr>
            <a:spLocks noGrp="1"/>
          </p:cNvSpPr>
          <p:nvPr>
            <p:ph idx="1"/>
          </p:nvPr>
        </p:nvSpPr>
        <p:spPr/>
        <p:txBody>
          <a:bodyPr>
            <a:normAutofit fontScale="70000" lnSpcReduction="20000"/>
          </a:bodyPr>
          <a:lstStyle/>
          <a:p>
            <a:r>
              <a:rPr lang="en-GB" dirty="0"/>
              <a:t>When you engage in critical writing you are developing your own academic voice within your subject. </a:t>
            </a:r>
          </a:p>
          <a:p>
            <a:r>
              <a:rPr lang="en-GB" dirty="0"/>
              <a:t>Some suggestions for distinguishing between the two – </a:t>
            </a:r>
          </a:p>
          <a:p>
            <a:pPr lvl="1"/>
            <a:r>
              <a:rPr lang="en-GB" dirty="0"/>
              <a:t>healthy scepticism … but not cynicism; </a:t>
            </a:r>
          </a:p>
          <a:p>
            <a:pPr lvl="1"/>
            <a:r>
              <a:rPr lang="en-GB" dirty="0"/>
              <a:t>confidence … but not ‘cockiness’ or arrogance; </a:t>
            </a:r>
          </a:p>
          <a:p>
            <a:pPr lvl="1"/>
            <a:r>
              <a:rPr lang="en-GB" dirty="0"/>
              <a:t>judgement which is critical … not dismissive; </a:t>
            </a:r>
          </a:p>
          <a:p>
            <a:pPr lvl="1"/>
            <a:r>
              <a:rPr lang="en-GB" dirty="0"/>
              <a:t>opinions … without being opinionated; </a:t>
            </a:r>
          </a:p>
          <a:p>
            <a:pPr lvl="1"/>
            <a:r>
              <a:rPr lang="en-GB" dirty="0"/>
              <a:t>careful evaluation of published work … not serial shooting at random targets; </a:t>
            </a:r>
          </a:p>
          <a:p>
            <a:pPr lvl="1"/>
            <a:r>
              <a:rPr lang="en-GB" dirty="0"/>
              <a:t>being ‘fair’: assessing fairly the strengths and weaknesses of other people’s ideas and writing … without prejudice; </a:t>
            </a:r>
          </a:p>
          <a:p>
            <a:pPr lvl="1"/>
            <a:r>
              <a:rPr lang="en-GB" dirty="0"/>
              <a:t>making judgements on the basis of considerable thought and all the available evidence … as opposed to assertions without reason.”</a:t>
            </a:r>
          </a:p>
          <a:p>
            <a:pPr marL="0" indent="0" algn="r">
              <a:buNone/>
            </a:pPr>
            <a:r>
              <a:rPr lang="en-GB" sz="2600" dirty="0"/>
              <a:t>Wellington et al. (2005 p.84)</a:t>
            </a:r>
          </a:p>
        </p:txBody>
      </p:sp>
    </p:spTree>
    <p:extLst>
      <p:ext uri="{BB962C8B-B14F-4D97-AF65-F5344CB8AC3E}">
        <p14:creationId xmlns:p14="http://schemas.microsoft.com/office/powerpoint/2010/main" val="2620363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9C8B7-CED8-4BAE-B645-37321E3A0A60}"/>
              </a:ext>
            </a:extLst>
          </p:cNvPr>
          <p:cNvSpPr>
            <a:spLocks noGrp="1"/>
          </p:cNvSpPr>
          <p:nvPr>
            <p:ph type="title"/>
          </p:nvPr>
        </p:nvSpPr>
        <p:spPr/>
        <p:txBody>
          <a:bodyPr/>
          <a:lstStyle/>
          <a:p>
            <a:r>
              <a:rPr lang="en-GB" dirty="0"/>
              <a:t>Stringing together of quotes</a:t>
            </a:r>
          </a:p>
        </p:txBody>
      </p:sp>
      <p:sp>
        <p:nvSpPr>
          <p:cNvPr id="3" name="Content Placeholder 2">
            <a:extLst>
              <a:ext uri="{FF2B5EF4-FFF2-40B4-BE49-F238E27FC236}">
                <a16:creationId xmlns:a16="http://schemas.microsoft.com/office/drawing/2014/main" id="{0256F66E-0F27-4CBF-833A-BA3739CB3791}"/>
              </a:ext>
            </a:extLst>
          </p:cNvPr>
          <p:cNvSpPr>
            <a:spLocks noGrp="1"/>
          </p:cNvSpPr>
          <p:nvPr>
            <p:ph idx="1"/>
          </p:nvPr>
        </p:nvSpPr>
        <p:spPr/>
        <p:txBody>
          <a:bodyPr/>
          <a:lstStyle/>
          <a:p>
            <a:r>
              <a:rPr lang="en-GB" dirty="0"/>
              <a:t>It can be tempting to string together quotes to support an argument, feeling that the more quotes you include, the stronger your argument. </a:t>
            </a:r>
          </a:p>
          <a:p>
            <a:r>
              <a:rPr lang="en-GB" dirty="0"/>
              <a:t>It is important, however, to remember that you also need to interpret the quotes to the reader, and to explain their relevance, discuss their validity, and show how they relate to other evidence.</a:t>
            </a:r>
          </a:p>
        </p:txBody>
      </p:sp>
    </p:spTree>
    <p:extLst>
      <p:ext uri="{BB962C8B-B14F-4D97-AF65-F5344CB8AC3E}">
        <p14:creationId xmlns:p14="http://schemas.microsoft.com/office/powerpoint/2010/main" val="3481307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684C7-CA76-44EE-8935-152BE93E1A9E}"/>
              </a:ext>
            </a:extLst>
          </p:cNvPr>
          <p:cNvSpPr>
            <a:spLocks noGrp="1"/>
          </p:cNvSpPr>
          <p:nvPr>
            <p:ph type="title"/>
          </p:nvPr>
        </p:nvSpPr>
        <p:spPr/>
        <p:txBody>
          <a:bodyPr/>
          <a:lstStyle/>
          <a:p>
            <a:r>
              <a:rPr lang="en-GB" dirty="0"/>
              <a:t>Strategic use of paragraphs</a:t>
            </a:r>
          </a:p>
        </p:txBody>
      </p:sp>
      <p:sp>
        <p:nvSpPr>
          <p:cNvPr id="3" name="Content Placeholder 2">
            <a:extLst>
              <a:ext uri="{FF2B5EF4-FFF2-40B4-BE49-F238E27FC236}">
                <a16:creationId xmlns:a16="http://schemas.microsoft.com/office/drawing/2014/main" id="{231F8C39-E7EF-4F84-BB18-72222D52074C}"/>
              </a:ext>
            </a:extLst>
          </p:cNvPr>
          <p:cNvSpPr>
            <a:spLocks noGrp="1"/>
          </p:cNvSpPr>
          <p:nvPr>
            <p:ph idx="1"/>
          </p:nvPr>
        </p:nvSpPr>
        <p:spPr/>
        <p:txBody>
          <a:bodyPr>
            <a:normAutofit fontScale="77500" lnSpcReduction="20000"/>
          </a:bodyPr>
          <a:lstStyle/>
          <a:p>
            <a:r>
              <a:rPr lang="en-GB" dirty="0"/>
              <a:t>There are several ways in which you can use the paragraph to enhance your critical writing. </a:t>
            </a:r>
          </a:p>
          <a:p>
            <a:r>
              <a:rPr lang="en-GB" dirty="0"/>
              <a:t>You can use paragraphs to make a clear and visual separation between descriptive writing and critical analysis, by switching to a new paragraph when you move from description to critical writing, and vice versa. </a:t>
            </a:r>
          </a:p>
          <a:p>
            <a:r>
              <a:rPr lang="en-GB" dirty="0"/>
              <a:t>This can help in: </a:t>
            </a:r>
          </a:p>
          <a:p>
            <a:pPr lvl="1"/>
            <a:r>
              <a:rPr lang="en-GB" dirty="0"/>
              <a:t>emphasising to the reader that you are including both description and critical analysis, by providing a visual representation of their separation; </a:t>
            </a:r>
          </a:p>
          <a:p>
            <a:pPr lvl="1"/>
            <a:r>
              <a:rPr lang="en-GB" dirty="0"/>
              <a:t>pushing you to produce the necessary critical writing, </a:t>
            </a:r>
          </a:p>
          <a:p>
            <a:pPr lvl="1"/>
            <a:r>
              <a:rPr lang="en-GB" dirty="0"/>
              <a:t>especially if you find that your description paragraphs are always longer, or more frequent, than your critical analysis paragraphs.</a:t>
            </a:r>
          </a:p>
        </p:txBody>
      </p:sp>
    </p:spTree>
    <p:extLst>
      <p:ext uri="{BB962C8B-B14F-4D97-AF65-F5344CB8AC3E}">
        <p14:creationId xmlns:p14="http://schemas.microsoft.com/office/powerpoint/2010/main" val="2179220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0CF01-0A58-48F4-A63D-397BE66267B4}"/>
              </a:ext>
            </a:extLst>
          </p:cNvPr>
          <p:cNvSpPr>
            <a:spLocks noGrp="1"/>
          </p:cNvSpPr>
          <p:nvPr>
            <p:ph type="title"/>
          </p:nvPr>
        </p:nvSpPr>
        <p:spPr/>
        <p:txBody>
          <a:bodyPr/>
          <a:lstStyle/>
          <a:p>
            <a:r>
              <a:rPr lang="en-GB" dirty="0"/>
              <a:t>In each paragraph </a:t>
            </a:r>
          </a:p>
        </p:txBody>
      </p:sp>
      <p:sp>
        <p:nvSpPr>
          <p:cNvPr id="3" name="Content Placeholder 2">
            <a:extLst>
              <a:ext uri="{FF2B5EF4-FFF2-40B4-BE49-F238E27FC236}">
                <a16:creationId xmlns:a16="http://schemas.microsoft.com/office/drawing/2014/main" id="{86A0621A-3C3D-4D5E-AF27-17BE9AC17E64}"/>
              </a:ext>
            </a:extLst>
          </p:cNvPr>
          <p:cNvSpPr>
            <a:spLocks noGrp="1"/>
          </p:cNvSpPr>
          <p:nvPr>
            <p:ph idx="1"/>
          </p:nvPr>
        </p:nvSpPr>
        <p:spPr/>
        <p:txBody>
          <a:bodyPr/>
          <a:lstStyle/>
          <a:p>
            <a:pPr marL="514350" indent="-514350">
              <a:buFont typeface="+mj-lt"/>
              <a:buAutoNum type="arabicPeriod"/>
            </a:pPr>
            <a:r>
              <a:rPr lang="en-GB" dirty="0"/>
              <a:t>Introduce the point you want to make; </a:t>
            </a:r>
          </a:p>
          <a:p>
            <a:pPr marL="514350" indent="-514350">
              <a:buFont typeface="+mj-lt"/>
              <a:buAutoNum type="arabicPeriod"/>
            </a:pPr>
            <a:r>
              <a:rPr lang="en-GB" dirty="0"/>
              <a:t>Make the point, with supporting evidence; </a:t>
            </a:r>
          </a:p>
          <a:p>
            <a:pPr marL="514350" indent="-514350">
              <a:buFont typeface="+mj-lt"/>
              <a:buAutoNum type="arabicPeriod"/>
            </a:pPr>
            <a:r>
              <a:rPr lang="en-GB" dirty="0"/>
              <a:t>Reflect critically on the point</a:t>
            </a:r>
          </a:p>
        </p:txBody>
      </p:sp>
    </p:spTree>
    <p:extLst>
      <p:ext uri="{BB962C8B-B14F-4D97-AF65-F5344CB8AC3E}">
        <p14:creationId xmlns:p14="http://schemas.microsoft.com/office/powerpoint/2010/main" val="3936516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AFCC7-E34D-43F2-9A01-2BC8B1E332BB}"/>
              </a:ext>
            </a:extLst>
          </p:cNvPr>
          <p:cNvSpPr>
            <a:spLocks noGrp="1"/>
          </p:cNvSpPr>
          <p:nvPr>
            <p:ph type="title"/>
          </p:nvPr>
        </p:nvSpPr>
        <p:spPr/>
        <p:txBody>
          <a:bodyPr/>
          <a:lstStyle/>
          <a:p>
            <a:r>
              <a:rPr lang="en-GB" dirty="0"/>
              <a:t>Example of effective critical writing</a:t>
            </a:r>
          </a:p>
        </p:txBody>
      </p:sp>
      <p:sp>
        <p:nvSpPr>
          <p:cNvPr id="3" name="Content Placeholder 2">
            <a:extLst>
              <a:ext uri="{FF2B5EF4-FFF2-40B4-BE49-F238E27FC236}">
                <a16:creationId xmlns:a16="http://schemas.microsoft.com/office/drawing/2014/main" id="{11B556A1-76AD-4765-9AFA-85FDC90ABA3E}"/>
              </a:ext>
            </a:extLst>
          </p:cNvPr>
          <p:cNvSpPr>
            <a:spLocks noGrp="1"/>
          </p:cNvSpPr>
          <p:nvPr>
            <p:ph idx="1"/>
          </p:nvPr>
        </p:nvSpPr>
        <p:spPr/>
        <p:txBody>
          <a:bodyPr>
            <a:normAutofit fontScale="77500" lnSpcReduction="20000"/>
          </a:bodyPr>
          <a:lstStyle/>
          <a:p>
            <a:r>
              <a:rPr lang="en-GB" dirty="0"/>
              <a:t>See handout</a:t>
            </a:r>
          </a:p>
          <a:p>
            <a:endParaRPr lang="en-GB" dirty="0"/>
          </a:p>
          <a:p>
            <a:endParaRPr lang="en-GB" dirty="0"/>
          </a:p>
          <a:p>
            <a:endParaRPr lang="en-GB" dirty="0"/>
          </a:p>
          <a:p>
            <a:endParaRPr lang="en-GB" dirty="0"/>
          </a:p>
          <a:p>
            <a:endParaRPr lang="en-GB" dirty="0"/>
          </a:p>
          <a:p>
            <a:endParaRPr lang="en-GB" dirty="0"/>
          </a:p>
          <a:p>
            <a:r>
              <a:rPr lang="en-GB" dirty="0"/>
              <a:t>Now spend a few moments reading the examples using the information in the next slide do the examples of critical writing achieve what is on the check list?? </a:t>
            </a:r>
          </a:p>
          <a:p>
            <a:endParaRPr lang="en-GB" dirty="0"/>
          </a:p>
        </p:txBody>
      </p:sp>
      <p:graphicFrame>
        <p:nvGraphicFramePr>
          <p:cNvPr id="4" name="Object 3">
            <a:extLst>
              <a:ext uri="{FF2B5EF4-FFF2-40B4-BE49-F238E27FC236}">
                <a16:creationId xmlns:a16="http://schemas.microsoft.com/office/drawing/2014/main" id="{295BEA53-00D3-481F-837E-E84F5E093609}"/>
              </a:ext>
            </a:extLst>
          </p:cNvPr>
          <p:cNvGraphicFramePr>
            <a:graphicFrameLocks noChangeAspect="1"/>
          </p:cNvGraphicFramePr>
          <p:nvPr>
            <p:extLst>
              <p:ext uri="{D42A27DB-BD31-4B8C-83A1-F6EECF244321}">
                <p14:modId xmlns:p14="http://schemas.microsoft.com/office/powerpoint/2010/main" val="1757408435"/>
              </p:ext>
            </p:extLst>
          </p:nvPr>
        </p:nvGraphicFramePr>
        <p:xfrm>
          <a:off x="2799425" y="2199826"/>
          <a:ext cx="5118117" cy="1229174"/>
        </p:xfrm>
        <a:graphic>
          <a:graphicData uri="http://schemas.openxmlformats.org/presentationml/2006/ole">
            <mc:AlternateContent xmlns:mc="http://schemas.openxmlformats.org/markup-compatibility/2006">
              <mc:Choice xmlns:v="urn:schemas-microsoft-com:vml" Requires="v">
                <p:oleObj name="Packager Shell Object" showAsIcon="1" r:id="rId3" imgW="1573560" imgH="377640" progId="Package">
                  <p:embed/>
                </p:oleObj>
              </mc:Choice>
              <mc:Fallback>
                <p:oleObj name="Packager Shell Object" showAsIcon="1" r:id="rId3" imgW="1573560" imgH="377640" progId="Package">
                  <p:embed/>
                  <p:pic>
                    <p:nvPicPr>
                      <p:cNvPr id="4" name="Object 3">
                        <a:extLst>
                          <a:ext uri="{FF2B5EF4-FFF2-40B4-BE49-F238E27FC236}">
                            <a16:creationId xmlns:a16="http://schemas.microsoft.com/office/drawing/2014/main" id="{295BEA53-00D3-481F-837E-E84F5E093609}"/>
                          </a:ext>
                        </a:extLst>
                      </p:cNvPr>
                      <p:cNvPicPr/>
                      <p:nvPr/>
                    </p:nvPicPr>
                    <p:blipFill>
                      <a:blip r:embed="rId4"/>
                      <a:stretch>
                        <a:fillRect/>
                      </a:stretch>
                    </p:blipFill>
                    <p:spPr>
                      <a:xfrm>
                        <a:off x="2799425" y="2199826"/>
                        <a:ext cx="5118117" cy="1229174"/>
                      </a:xfrm>
                      <a:prstGeom prst="rect">
                        <a:avLst/>
                      </a:prstGeom>
                    </p:spPr>
                  </p:pic>
                </p:oleObj>
              </mc:Fallback>
            </mc:AlternateContent>
          </a:graphicData>
        </a:graphic>
      </p:graphicFrame>
    </p:spTree>
    <p:extLst>
      <p:ext uri="{BB962C8B-B14F-4D97-AF65-F5344CB8AC3E}">
        <p14:creationId xmlns:p14="http://schemas.microsoft.com/office/powerpoint/2010/main" val="3719448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EB6DB-1A9C-40B1-BE6D-7FE6CB99E221}"/>
              </a:ext>
            </a:extLst>
          </p:cNvPr>
          <p:cNvSpPr>
            <a:spLocks noGrp="1"/>
          </p:cNvSpPr>
          <p:nvPr>
            <p:ph type="title"/>
          </p:nvPr>
        </p:nvSpPr>
        <p:spPr/>
        <p:txBody>
          <a:bodyPr>
            <a:normAutofit fontScale="90000"/>
          </a:bodyPr>
          <a:lstStyle/>
          <a:p>
            <a:r>
              <a:rPr lang="en-GB" dirty="0"/>
              <a:t>Checklist for an overall review of your writing</a:t>
            </a:r>
          </a:p>
        </p:txBody>
      </p:sp>
      <p:sp>
        <p:nvSpPr>
          <p:cNvPr id="3" name="Content Placeholder 2">
            <a:extLst>
              <a:ext uri="{FF2B5EF4-FFF2-40B4-BE49-F238E27FC236}">
                <a16:creationId xmlns:a16="http://schemas.microsoft.com/office/drawing/2014/main" id="{85C14595-CAC7-4E16-A221-601BFC76A3F4}"/>
              </a:ext>
            </a:extLst>
          </p:cNvPr>
          <p:cNvSpPr>
            <a:spLocks noGrp="1"/>
          </p:cNvSpPr>
          <p:nvPr>
            <p:ph idx="1"/>
          </p:nvPr>
        </p:nvSpPr>
        <p:spPr/>
        <p:txBody>
          <a:bodyPr/>
          <a:lstStyle/>
          <a:p>
            <a:r>
              <a:rPr lang="en-GB" dirty="0"/>
              <a:t>What is the balance between descriptive and critical writing?</a:t>
            </a:r>
          </a:p>
          <a:p>
            <a:r>
              <a:rPr lang="en-GB" dirty="0"/>
              <a:t>Why should the reader be convinced by what I’ve just written?</a:t>
            </a:r>
          </a:p>
          <a:p>
            <a:r>
              <a:rPr lang="en-GB" dirty="0"/>
              <a:t>Is my conclusion trailed and supported sufficiently well by my earlier analysis and argument?</a:t>
            </a:r>
          </a:p>
          <a:p>
            <a:r>
              <a:rPr lang="en-GB" dirty="0"/>
              <a:t>Have I included any unsubstantiated statements?</a:t>
            </a:r>
          </a:p>
        </p:txBody>
      </p:sp>
    </p:spTree>
    <p:extLst>
      <p:ext uri="{BB962C8B-B14F-4D97-AF65-F5344CB8AC3E}">
        <p14:creationId xmlns:p14="http://schemas.microsoft.com/office/powerpoint/2010/main" val="4158749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50EC-F08C-402D-A70E-C241884FC3DD}"/>
              </a:ext>
            </a:extLst>
          </p:cNvPr>
          <p:cNvSpPr>
            <a:spLocks noGrp="1"/>
          </p:cNvSpPr>
          <p:nvPr>
            <p:ph type="title"/>
          </p:nvPr>
        </p:nvSpPr>
        <p:spPr/>
        <p:txBody>
          <a:bodyPr/>
          <a:lstStyle/>
          <a:p>
            <a:r>
              <a:rPr lang="en-GB" dirty="0"/>
              <a:t>Essay writing … </a:t>
            </a:r>
          </a:p>
        </p:txBody>
      </p:sp>
      <p:sp>
        <p:nvSpPr>
          <p:cNvPr id="3" name="Content Placeholder 2">
            <a:extLst>
              <a:ext uri="{FF2B5EF4-FFF2-40B4-BE49-F238E27FC236}">
                <a16:creationId xmlns:a16="http://schemas.microsoft.com/office/drawing/2014/main" id="{BA4CFE43-BA70-40CA-BB34-3D011E96DD09}"/>
              </a:ext>
            </a:extLst>
          </p:cNvPr>
          <p:cNvSpPr>
            <a:spLocks noGrp="1"/>
          </p:cNvSpPr>
          <p:nvPr>
            <p:ph idx="1"/>
          </p:nvPr>
        </p:nvSpPr>
        <p:spPr/>
        <p:txBody>
          <a:bodyPr/>
          <a:lstStyle/>
          <a:p>
            <a:r>
              <a:rPr lang="en-GB" i="1" dirty="0"/>
              <a:t>PART 1: Academic and Information Skills (700 words</a:t>
            </a:r>
            <a:r>
              <a:rPr lang="en-GB" dirty="0"/>
              <a:t>) </a:t>
            </a:r>
          </a:p>
          <a:p>
            <a:pPr marL="0" indent="0">
              <a:buNone/>
            </a:pPr>
            <a:r>
              <a:rPr lang="en-GB" dirty="0"/>
              <a:t>Write a short essay to discuss your understanding of the importance of academic writing at University. </a:t>
            </a:r>
          </a:p>
          <a:p>
            <a:pPr marL="0" indent="0">
              <a:buNone/>
            </a:pPr>
            <a:r>
              <a:rPr lang="en-GB" dirty="0"/>
              <a:t>For example, what are your strengths and how will such strengths help you excel in your studies? What are your weaknesses here and what support is offered within the university to help you address them?</a:t>
            </a:r>
          </a:p>
        </p:txBody>
      </p:sp>
    </p:spTree>
    <p:extLst>
      <p:ext uri="{BB962C8B-B14F-4D97-AF65-F5344CB8AC3E}">
        <p14:creationId xmlns:p14="http://schemas.microsoft.com/office/powerpoint/2010/main" val="27401228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DF226-FFDA-42DA-A729-11604F770CFD}"/>
              </a:ext>
            </a:extLst>
          </p:cNvPr>
          <p:cNvSpPr>
            <a:spLocks noGrp="1"/>
          </p:cNvSpPr>
          <p:nvPr>
            <p:ph type="title"/>
          </p:nvPr>
        </p:nvSpPr>
        <p:spPr/>
        <p:txBody>
          <a:bodyPr/>
          <a:lstStyle/>
          <a:p>
            <a:r>
              <a:rPr lang="en-GB" dirty="0"/>
              <a:t>Answering and planning your essay </a:t>
            </a:r>
          </a:p>
        </p:txBody>
      </p:sp>
      <p:pic>
        <p:nvPicPr>
          <p:cNvPr id="4" name="Online Media 3" title="Answering the question and planning your essay">
            <a:hlinkClick r:id="" action="ppaction://media"/>
            <a:extLst>
              <a:ext uri="{FF2B5EF4-FFF2-40B4-BE49-F238E27FC236}">
                <a16:creationId xmlns:a16="http://schemas.microsoft.com/office/drawing/2014/main" id="{CE192A3D-2CD7-4A50-819E-887B0543935D}"/>
              </a:ext>
            </a:extLst>
          </p:cNvPr>
          <p:cNvPicPr>
            <a:picLocks noGrp="1" noRot="1" noChangeAspect="1"/>
          </p:cNvPicPr>
          <p:nvPr>
            <p:ph idx="1"/>
            <a:videoFile r:link="rId1"/>
          </p:nvPr>
        </p:nvPicPr>
        <p:blipFill>
          <a:blip r:embed="rId4"/>
          <a:stretch>
            <a:fillRect/>
          </a:stretch>
        </p:blipFill>
        <p:spPr>
          <a:xfrm>
            <a:off x="2952925" y="1258254"/>
            <a:ext cx="6669247" cy="4341492"/>
          </a:xfrm>
          <a:prstGeom prst="rect">
            <a:avLst/>
          </a:prstGeom>
        </p:spPr>
      </p:pic>
    </p:spTree>
    <p:extLst>
      <p:ext uri="{BB962C8B-B14F-4D97-AF65-F5344CB8AC3E}">
        <p14:creationId xmlns:p14="http://schemas.microsoft.com/office/powerpoint/2010/main" val="352160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7C30B-6F1C-4EC0-BDB8-3BA143804BE0}"/>
              </a:ext>
            </a:extLst>
          </p:cNvPr>
          <p:cNvSpPr>
            <a:spLocks noGrp="1"/>
          </p:cNvSpPr>
          <p:nvPr>
            <p:ph type="title"/>
          </p:nvPr>
        </p:nvSpPr>
        <p:spPr>
          <a:xfrm>
            <a:off x="609600" y="274638"/>
            <a:ext cx="10972800" cy="1143000"/>
          </a:xfrm>
        </p:spPr>
        <p:txBody>
          <a:bodyPr anchor="ctr">
            <a:normAutofit/>
          </a:bodyPr>
          <a:lstStyle/>
          <a:p>
            <a:r>
              <a:rPr lang="en-GB" dirty="0"/>
              <a:t>Recap - </a:t>
            </a:r>
          </a:p>
        </p:txBody>
      </p:sp>
      <p:pic>
        <p:nvPicPr>
          <p:cNvPr id="1026" name="Picture 2" descr="Legal writing: weaning off 'like' and 'innit' |">
            <a:extLst>
              <a:ext uri="{FF2B5EF4-FFF2-40B4-BE49-F238E27FC236}">
                <a16:creationId xmlns:a16="http://schemas.microsoft.com/office/drawing/2014/main" id="{A2EBED11-3746-4ACE-9E9A-DFCE4D31D2A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1672214"/>
            <a:ext cx="4751514" cy="351357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4862C20-EE68-41C1-A771-7AE67210ABD4}"/>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lang="en-GB" sz="2200" b="1" i="0">
                <a:effectLst/>
              </a:rPr>
              <a:t>Outline what you are going to include in each section:</a:t>
            </a:r>
            <a:endParaRPr lang="en-GB" sz="2200" b="0" i="0">
              <a:effectLst/>
            </a:endParaRPr>
          </a:p>
          <a:p>
            <a:pPr>
              <a:lnSpc>
                <a:spcPct val="90000"/>
              </a:lnSpc>
              <a:buFont typeface="+mj-lt"/>
              <a:buAutoNum type="arabicPeriod"/>
            </a:pPr>
            <a:r>
              <a:rPr lang="en-GB" sz="2200" b="1" i="0">
                <a:effectLst/>
              </a:rPr>
              <a:t>Introduction</a:t>
            </a:r>
            <a:r>
              <a:rPr lang="en-GB" sz="2200" b="0" i="0">
                <a:effectLst/>
              </a:rPr>
              <a:t>: Address the question, show why it's interesting and how you will answer it.</a:t>
            </a:r>
          </a:p>
          <a:p>
            <a:pPr>
              <a:lnSpc>
                <a:spcPct val="90000"/>
              </a:lnSpc>
              <a:buFont typeface="+mj-lt"/>
              <a:buAutoNum type="arabicPeriod"/>
            </a:pPr>
            <a:r>
              <a:rPr lang="en-GB" sz="2200" b="1" i="0">
                <a:effectLst/>
              </a:rPr>
              <a:t>Main body</a:t>
            </a:r>
            <a:r>
              <a:rPr lang="en-GB" sz="2200" b="0" i="0">
                <a:effectLst/>
              </a:rPr>
              <a:t>: Build your argument. Put your groups of ideas in a sequence to make a persuasive argument. One main point in each paragraph.</a:t>
            </a:r>
          </a:p>
          <a:p>
            <a:pPr>
              <a:lnSpc>
                <a:spcPct val="90000"/>
              </a:lnSpc>
              <a:buFont typeface="+mj-lt"/>
              <a:buAutoNum type="arabicPeriod"/>
            </a:pPr>
            <a:r>
              <a:rPr lang="en-GB" sz="2200" b="1" i="0">
                <a:effectLst/>
              </a:rPr>
              <a:t>Conclusion</a:t>
            </a:r>
            <a:r>
              <a:rPr lang="en-GB" sz="2200" b="0" i="0">
                <a:effectLst/>
              </a:rPr>
              <a:t>: Summarise your arguments and evidence, and show how they answer the original question.</a:t>
            </a:r>
          </a:p>
          <a:p>
            <a:pPr>
              <a:lnSpc>
                <a:spcPct val="90000"/>
              </a:lnSpc>
            </a:pPr>
            <a:endParaRPr lang="en-GB" sz="2200"/>
          </a:p>
        </p:txBody>
      </p:sp>
    </p:spTree>
    <p:extLst>
      <p:ext uri="{BB962C8B-B14F-4D97-AF65-F5344CB8AC3E}">
        <p14:creationId xmlns:p14="http://schemas.microsoft.com/office/powerpoint/2010/main" val="2710636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BF8A166-01C7-4338-8907-7F4DC371A59E}"/>
              </a:ext>
            </a:extLst>
          </p:cNvPr>
          <p:cNvSpPr>
            <a:spLocks noGrp="1"/>
          </p:cNvSpPr>
          <p:nvPr>
            <p:ph type="title"/>
          </p:nvPr>
        </p:nvSpPr>
        <p:spPr/>
        <p:txBody>
          <a:bodyPr/>
          <a:lstStyle/>
          <a:p>
            <a:r>
              <a:rPr lang="en-GB" dirty="0"/>
              <a:t>Next session </a:t>
            </a:r>
          </a:p>
        </p:txBody>
      </p:sp>
      <p:sp>
        <p:nvSpPr>
          <p:cNvPr id="6" name="Content Placeholder 5">
            <a:extLst>
              <a:ext uri="{FF2B5EF4-FFF2-40B4-BE49-F238E27FC236}">
                <a16:creationId xmlns:a16="http://schemas.microsoft.com/office/drawing/2014/main" id="{5C5C16C0-C751-434E-99F2-412C66C6CBB4}"/>
              </a:ext>
            </a:extLst>
          </p:cNvPr>
          <p:cNvSpPr>
            <a:spLocks noGrp="1"/>
          </p:cNvSpPr>
          <p:nvPr>
            <p:ph idx="1"/>
          </p:nvPr>
        </p:nvSpPr>
        <p:spPr/>
        <p:txBody>
          <a:bodyPr/>
          <a:lstStyle/>
          <a:p>
            <a:r>
              <a:rPr lang="en-GB" dirty="0"/>
              <a:t>Paraphrasing and summarising</a:t>
            </a:r>
          </a:p>
          <a:p>
            <a:r>
              <a:rPr lang="en-GB" dirty="0"/>
              <a:t>As </a:t>
            </a:r>
            <a:r>
              <a:rPr lang="en-GB"/>
              <a:t>introduction to referencing </a:t>
            </a:r>
            <a:r>
              <a:rPr lang="en-GB" dirty="0"/>
              <a:t>with Lisa Ellis  </a:t>
            </a:r>
          </a:p>
        </p:txBody>
      </p:sp>
    </p:spTree>
    <p:extLst>
      <p:ext uri="{BB962C8B-B14F-4D97-AF65-F5344CB8AC3E}">
        <p14:creationId xmlns:p14="http://schemas.microsoft.com/office/powerpoint/2010/main" val="2645206487"/>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1914</Words>
  <Application>Microsoft Office PowerPoint</Application>
  <PresentationFormat>Widescreen</PresentationFormat>
  <Paragraphs>153</Paragraphs>
  <Slides>21</Slides>
  <Notes>9</Notes>
  <HiddenSlides>0</HiddenSlides>
  <MMClips>1</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26" baseType="lpstr">
      <vt:lpstr>Myriad Pro</vt:lpstr>
      <vt:lpstr>Arial</vt:lpstr>
      <vt:lpstr>Calibri</vt:lpstr>
      <vt:lpstr>UWTSD</vt:lpstr>
      <vt:lpstr>Package</vt:lpstr>
      <vt:lpstr>Why critical writing and what is it? </vt:lpstr>
      <vt:lpstr>Session outcome </vt:lpstr>
      <vt:lpstr>Writing your assignments </vt:lpstr>
      <vt:lpstr>Key Terms</vt:lpstr>
      <vt:lpstr>Key Terms</vt:lpstr>
      <vt:lpstr>Academic writing is:</vt:lpstr>
      <vt:lpstr>Why critical writing and what is it? </vt:lpstr>
      <vt:lpstr>What is critical writing?</vt:lpstr>
      <vt:lpstr>What is descriptive writing?</vt:lpstr>
      <vt:lpstr>The difference between descriptive writing and critical writing </vt:lpstr>
      <vt:lpstr>Critical writing </vt:lpstr>
      <vt:lpstr>Finding your academic voice..</vt:lpstr>
      <vt:lpstr>Stringing together of quotes</vt:lpstr>
      <vt:lpstr>Strategic use of paragraphs</vt:lpstr>
      <vt:lpstr>In each paragraph </vt:lpstr>
      <vt:lpstr>Example of effective critical writing</vt:lpstr>
      <vt:lpstr>Checklist for an overall review of your writing</vt:lpstr>
      <vt:lpstr>Essay writing … </vt:lpstr>
      <vt:lpstr>Answering and planning your essay </vt:lpstr>
      <vt:lpstr>Recap - </vt:lpstr>
      <vt:lpstr>Next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critical writing and what is it? </dc:title>
  <dc:creator>Helen Evans (Institute of Management and Health)</dc:creator>
  <cp:lastModifiedBy>Helen Evans (Institute of Management and Health)</cp:lastModifiedBy>
  <cp:revision>1</cp:revision>
  <dcterms:created xsi:type="dcterms:W3CDTF">2023-10-09T13:43:20Z</dcterms:created>
  <dcterms:modified xsi:type="dcterms:W3CDTF">2023-10-09T14:41:04Z</dcterms:modified>
</cp:coreProperties>
</file>