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541"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EA8A14E-2D13-0A44-8204-3543B89A77D3}" v="77" dt="2022-03-06T22:29:05.1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5748"/>
  </p:normalViewPr>
  <p:slideViewPr>
    <p:cSldViewPr snapToGrid="0" snapToObjects="1">
      <p:cViewPr>
        <p:scale>
          <a:sx n="104" d="100"/>
          <a:sy n="104" d="100"/>
        </p:scale>
        <p:origin x="896" y="5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nisa Vonet (1908353)" userId="3ce3b23a-0960-466e-949d-dba522c6f972" providerId="ADAL" clId="{5EA8A14E-2D13-0A44-8204-3543B89A77D3}"/>
    <pc:docChg chg="custSel modSld">
      <pc:chgData name="Denisa Vonet (1908353)" userId="3ce3b23a-0960-466e-949d-dba522c6f972" providerId="ADAL" clId="{5EA8A14E-2D13-0A44-8204-3543B89A77D3}" dt="2022-03-06T22:48:48.407" v="301" actId="20577"/>
      <pc:docMkLst>
        <pc:docMk/>
      </pc:docMkLst>
      <pc:sldChg chg="modSp">
        <pc:chgData name="Denisa Vonet (1908353)" userId="3ce3b23a-0960-466e-949d-dba522c6f972" providerId="ADAL" clId="{5EA8A14E-2D13-0A44-8204-3543B89A77D3}" dt="2022-03-06T22:29:05.108" v="161" actId="20577"/>
        <pc:sldMkLst>
          <pc:docMk/>
          <pc:sldMk cId="3679175446" sldId="258"/>
        </pc:sldMkLst>
        <pc:graphicFrameChg chg="mod">
          <ac:chgData name="Denisa Vonet (1908353)" userId="3ce3b23a-0960-466e-949d-dba522c6f972" providerId="ADAL" clId="{5EA8A14E-2D13-0A44-8204-3543B89A77D3}" dt="2022-03-06T22:29:05.108" v="161" actId="20577"/>
          <ac:graphicFrameMkLst>
            <pc:docMk/>
            <pc:sldMk cId="3679175446" sldId="258"/>
            <ac:graphicFrameMk id="5" creationId="{C719B357-4D5D-460A-888D-0DDADDC68D15}"/>
          </ac:graphicFrameMkLst>
        </pc:graphicFrameChg>
      </pc:sldChg>
      <pc:sldChg chg="modSp mod">
        <pc:chgData name="Denisa Vonet (1908353)" userId="3ce3b23a-0960-466e-949d-dba522c6f972" providerId="ADAL" clId="{5EA8A14E-2D13-0A44-8204-3543B89A77D3}" dt="2022-03-06T22:48:48.407" v="301" actId="20577"/>
        <pc:sldMkLst>
          <pc:docMk/>
          <pc:sldMk cId="1931360675" sldId="259"/>
        </pc:sldMkLst>
        <pc:spChg chg="mod">
          <ac:chgData name="Denisa Vonet (1908353)" userId="3ce3b23a-0960-466e-949d-dba522c6f972" providerId="ADAL" clId="{5EA8A14E-2D13-0A44-8204-3543B89A77D3}" dt="2022-03-06T22:48:48.407" v="301" actId="20577"/>
          <ac:spMkLst>
            <pc:docMk/>
            <pc:sldMk cId="1931360675" sldId="259"/>
            <ac:spMk id="3" creationId="{5464D451-1EDB-2E40-ABD1-6C3E2208961C}"/>
          </ac:spMkLst>
        </pc:spChg>
      </pc:sldChg>
      <pc:sldChg chg="modSp mod">
        <pc:chgData name="Denisa Vonet (1908353)" userId="3ce3b23a-0960-466e-949d-dba522c6f972" providerId="ADAL" clId="{5EA8A14E-2D13-0A44-8204-3543B89A77D3}" dt="2022-03-06T22:26:02.735" v="118" actId="20577"/>
        <pc:sldMkLst>
          <pc:docMk/>
          <pc:sldMk cId="356126501" sldId="260"/>
        </pc:sldMkLst>
        <pc:spChg chg="mod">
          <ac:chgData name="Denisa Vonet (1908353)" userId="3ce3b23a-0960-466e-949d-dba522c6f972" providerId="ADAL" clId="{5EA8A14E-2D13-0A44-8204-3543B89A77D3}" dt="2022-03-06T22:25:52.816" v="97" actId="27636"/>
          <ac:spMkLst>
            <pc:docMk/>
            <pc:sldMk cId="356126501" sldId="260"/>
            <ac:spMk id="3" creationId="{05673E6B-C0B4-A648-8594-DCCCD9FA3FDE}"/>
          </ac:spMkLst>
        </pc:spChg>
        <pc:spChg chg="mod">
          <ac:chgData name="Denisa Vonet (1908353)" userId="3ce3b23a-0960-466e-949d-dba522c6f972" providerId="ADAL" clId="{5EA8A14E-2D13-0A44-8204-3543B89A77D3}" dt="2022-03-06T22:25:59.235" v="117" actId="20577"/>
          <ac:spMkLst>
            <pc:docMk/>
            <pc:sldMk cId="356126501" sldId="260"/>
            <ac:spMk id="4" creationId="{6AF5025E-6B1A-FC4E-96A3-491E1E36D134}"/>
          </ac:spMkLst>
        </pc:spChg>
        <pc:spChg chg="mod">
          <ac:chgData name="Denisa Vonet (1908353)" userId="3ce3b23a-0960-466e-949d-dba522c6f972" providerId="ADAL" clId="{5EA8A14E-2D13-0A44-8204-3543B89A77D3}" dt="2022-03-06T22:26:02.735" v="118" actId="20577"/>
          <ac:spMkLst>
            <pc:docMk/>
            <pc:sldMk cId="356126501" sldId="260"/>
            <ac:spMk id="5" creationId="{ABF09A11-2036-374A-AD0A-B31D412A3BF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C2C11B4-1A8B-4632-A5E7-E4ED58551392}" type="doc">
      <dgm:prSet loTypeId="urn:microsoft.com/office/officeart/2005/8/layout/vList2" loCatId="list" qsTypeId="urn:microsoft.com/office/officeart/2005/8/quickstyle/simple1" qsCatId="simple" csTypeId="urn:microsoft.com/office/officeart/2005/8/colors/accent0_3" csCatId="mainScheme" phldr="1"/>
      <dgm:spPr/>
      <dgm:t>
        <a:bodyPr/>
        <a:lstStyle/>
        <a:p>
          <a:endParaRPr lang="en-US"/>
        </a:p>
      </dgm:t>
    </dgm:pt>
    <dgm:pt modelId="{3B09EC31-7C0E-4529-BA5C-8F5F8065624B}">
      <dgm:prSet/>
      <dgm:spPr/>
      <dgm:t>
        <a:bodyPr/>
        <a:lstStyle/>
        <a:p>
          <a:r>
            <a:rPr lang="en-GB" dirty="0"/>
            <a:t>The effectiveness of multiagency cooperation efforts for the medical rehabilitation and the social reintegration of domestic violence and abused women in UK.</a:t>
          </a:r>
          <a:endParaRPr lang="en-US" dirty="0"/>
        </a:p>
      </dgm:t>
    </dgm:pt>
    <dgm:pt modelId="{C17F4FE4-37F8-4568-95E0-25A17CCBC975}" type="parTrans" cxnId="{440C83BC-AE80-4AB4-8B44-4472187BF7D8}">
      <dgm:prSet/>
      <dgm:spPr/>
      <dgm:t>
        <a:bodyPr/>
        <a:lstStyle/>
        <a:p>
          <a:endParaRPr lang="en-US"/>
        </a:p>
      </dgm:t>
    </dgm:pt>
    <dgm:pt modelId="{362B8A8E-52C0-4732-8EB5-181E4E6A3FB7}" type="sibTrans" cxnId="{440C83BC-AE80-4AB4-8B44-4472187BF7D8}">
      <dgm:prSet/>
      <dgm:spPr/>
      <dgm:t>
        <a:bodyPr/>
        <a:lstStyle/>
        <a:p>
          <a:endParaRPr lang="en-US"/>
        </a:p>
      </dgm:t>
    </dgm:pt>
    <dgm:pt modelId="{024955C9-99FD-49E1-8124-EA6FB3DC496A}">
      <dgm:prSet/>
      <dgm:spPr/>
      <dgm:t>
        <a:bodyPr/>
        <a:lstStyle/>
        <a:p>
          <a:r>
            <a:rPr lang="en-GB" dirty="0"/>
            <a:t>Objective  2 : To examine the contribution of every one of the parties that can cooperate to medical rehabilitation and the social reintegration of domestic violence and abuse survivors.</a:t>
          </a:r>
          <a:endParaRPr lang="en-US" dirty="0"/>
        </a:p>
      </dgm:t>
    </dgm:pt>
    <dgm:pt modelId="{8482E8C3-53AE-4A12-9AAA-2E573EFBE8BA}" type="parTrans" cxnId="{8F35592E-932F-4285-9A23-E742CBC79548}">
      <dgm:prSet/>
      <dgm:spPr/>
      <dgm:t>
        <a:bodyPr/>
        <a:lstStyle/>
        <a:p>
          <a:endParaRPr lang="en-US"/>
        </a:p>
      </dgm:t>
    </dgm:pt>
    <dgm:pt modelId="{F64D4859-E89C-46A4-A6EF-6EFA802809B5}" type="sibTrans" cxnId="{8F35592E-932F-4285-9A23-E742CBC79548}">
      <dgm:prSet/>
      <dgm:spPr/>
      <dgm:t>
        <a:bodyPr/>
        <a:lstStyle/>
        <a:p>
          <a:endParaRPr lang="en-US"/>
        </a:p>
      </dgm:t>
    </dgm:pt>
    <dgm:pt modelId="{7565A391-F050-4A38-9C91-285DCED895EC}">
      <dgm:prSet/>
      <dgm:spPr/>
      <dgm:t>
        <a:bodyPr/>
        <a:lstStyle/>
        <a:p>
          <a:r>
            <a:rPr lang="en-GB" dirty="0"/>
            <a:t>Objective 3:  To analyse secondary research data in order to identify the areas in which multiagency communication may be delayed and determine the impact of these on the patient.</a:t>
          </a:r>
          <a:endParaRPr lang="en-US" dirty="0"/>
        </a:p>
      </dgm:t>
    </dgm:pt>
    <dgm:pt modelId="{E41739DC-8E87-4B56-80C9-96FF068AC0AC}" type="parTrans" cxnId="{AD4DC886-97B2-4BAD-8D1B-5E364F7F827F}">
      <dgm:prSet/>
      <dgm:spPr/>
      <dgm:t>
        <a:bodyPr/>
        <a:lstStyle/>
        <a:p>
          <a:endParaRPr lang="en-US"/>
        </a:p>
      </dgm:t>
    </dgm:pt>
    <dgm:pt modelId="{A866D4BF-ACF3-4B4F-8A28-7C625F12427B}" type="sibTrans" cxnId="{AD4DC886-97B2-4BAD-8D1B-5E364F7F827F}">
      <dgm:prSet/>
      <dgm:spPr/>
      <dgm:t>
        <a:bodyPr/>
        <a:lstStyle/>
        <a:p>
          <a:endParaRPr lang="en-US"/>
        </a:p>
      </dgm:t>
    </dgm:pt>
    <dgm:pt modelId="{2F0C15EB-E81F-488A-8EBC-ABCE678FC35A}">
      <dgm:prSet/>
      <dgm:spPr/>
      <dgm:t>
        <a:bodyPr/>
        <a:lstStyle/>
        <a:p>
          <a:r>
            <a:rPr lang="en-GB"/>
            <a:t>Objective 4 : To propose possible recommendations to improve practice.</a:t>
          </a:r>
          <a:endParaRPr lang="en-US"/>
        </a:p>
      </dgm:t>
    </dgm:pt>
    <dgm:pt modelId="{59A79B2A-8865-46B5-B831-068481A1E01E}" type="parTrans" cxnId="{23422E02-74BD-4C83-B6F6-A6FC38919768}">
      <dgm:prSet/>
      <dgm:spPr/>
      <dgm:t>
        <a:bodyPr/>
        <a:lstStyle/>
        <a:p>
          <a:endParaRPr lang="en-US"/>
        </a:p>
      </dgm:t>
    </dgm:pt>
    <dgm:pt modelId="{7436C03B-FF69-4B67-8CE9-EA7638755379}" type="sibTrans" cxnId="{23422E02-74BD-4C83-B6F6-A6FC38919768}">
      <dgm:prSet/>
      <dgm:spPr/>
      <dgm:t>
        <a:bodyPr/>
        <a:lstStyle/>
        <a:p>
          <a:endParaRPr lang="en-US"/>
        </a:p>
      </dgm:t>
    </dgm:pt>
    <dgm:pt modelId="{E5D9B979-6D98-4951-A677-697628891581}">
      <dgm:prSet/>
      <dgm:spPr/>
      <dgm:t>
        <a:bodyPr/>
        <a:lstStyle/>
        <a:p>
          <a:r>
            <a:rPr lang="en-GB" dirty="0"/>
            <a:t>Objective  1 : To explore the areas impacted by DVA and the institutional settings which can address them.</a:t>
          </a:r>
          <a:endParaRPr lang="en-US" dirty="0"/>
        </a:p>
      </dgm:t>
    </dgm:pt>
    <dgm:pt modelId="{6D21A840-EA2E-4086-873E-4A51A064CEDD}" type="sibTrans" cxnId="{BD067EAE-0B5A-466F-9177-42C59BCF277D}">
      <dgm:prSet/>
      <dgm:spPr/>
      <dgm:t>
        <a:bodyPr/>
        <a:lstStyle/>
        <a:p>
          <a:endParaRPr lang="en-US"/>
        </a:p>
      </dgm:t>
    </dgm:pt>
    <dgm:pt modelId="{80B181E2-824E-4329-A028-2E5D86E921B2}" type="parTrans" cxnId="{BD067EAE-0B5A-466F-9177-42C59BCF277D}">
      <dgm:prSet/>
      <dgm:spPr/>
      <dgm:t>
        <a:bodyPr/>
        <a:lstStyle/>
        <a:p>
          <a:endParaRPr lang="en-US"/>
        </a:p>
      </dgm:t>
    </dgm:pt>
    <dgm:pt modelId="{7ED4F82F-8171-6048-A8ED-C45A53E62D2D}" type="pres">
      <dgm:prSet presAssocID="{2C2C11B4-1A8B-4632-A5E7-E4ED58551392}" presName="linear" presStyleCnt="0">
        <dgm:presLayoutVars>
          <dgm:animLvl val="lvl"/>
          <dgm:resizeHandles val="exact"/>
        </dgm:presLayoutVars>
      </dgm:prSet>
      <dgm:spPr/>
    </dgm:pt>
    <dgm:pt modelId="{B5581A84-2D51-B447-A88E-9DFEFBE6BA78}" type="pres">
      <dgm:prSet presAssocID="{3B09EC31-7C0E-4529-BA5C-8F5F8065624B}" presName="parentText" presStyleLbl="node1" presStyleIdx="0" presStyleCnt="5" custLinFactNeighborX="-31" custLinFactNeighborY="39501">
        <dgm:presLayoutVars>
          <dgm:chMax val="0"/>
          <dgm:bulletEnabled val="1"/>
        </dgm:presLayoutVars>
      </dgm:prSet>
      <dgm:spPr/>
    </dgm:pt>
    <dgm:pt modelId="{734F747B-54B2-D64B-B8A6-01FF82CD6A82}" type="pres">
      <dgm:prSet presAssocID="{362B8A8E-52C0-4732-8EB5-181E4E6A3FB7}" presName="spacer" presStyleCnt="0"/>
      <dgm:spPr/>
    </dgm:pt>
    <dgm:pt modelId="{29B41A74-C6A3-3647-A85B-1CDF225A2270}" type="pres">
      <dgm:prSet presAssocID="{E5D9B979-6D98-4951-A677-697628891581}" presName="parentText" presStyleLbl="node1" presStyleIdx="1" presStyleCnt="5" custLinFactNeighborX="121">
        <dgm:presLayoutVars>
          <dgm:chMax val="0"/>
          <dgm:bulletEnabled val="1"/>
        </dgm:presLayoutVars>
      </dgm:prSet>
      <dgm:spPr/>
    </dgm:pt>
    <dgm:pt modelId="{C994B51A-C2A7-6E46-9581-49857C0829A3}" type="pres">
      <dgm:prSet presAssocID="{6D21A840-EA2E-4086-873E-4A51A064CEDD}" presName="spacer" presStyleCnt="0"/>
      <dgm:spPr/>
    </dgm:pt>
    <dgm:pt modelId="{6C7A191A-92BD-1641-BF75-5111325CDCD4}" type="pres">
      <dgm:prSet presAssocID="{024955C9-99FD-49E1-8124-EA6FB3DC496A}" presName="parentText" presStyleLbl="node1" presStyleIdx="2" presStyleCnt="5">
        <dgm:presLayoutVars>
          <dgm:chMax val="0"/>
          <dgm:bulletEnabled val="1"/>
        </dgm:presLayoutVars>
      </dgm:prSet>
      <dgm:spPr/>
    </dgm:pt>
    <dgm:pt modelId="{FF13B01D-AC5E-0541-B5F7-FB3BB65DBDE3}" type="pres">
      <dgm:prSet presAssocID="{F64D4859-E89C-46A4-A6EF-6EFA802809B5}" presName="spacer" presStyleCnt="0"/>
      <dgm:spPr/>
    </dgm:pt>
    <dgm:pt modelId="{0BCA05FC-9AC2-234A-88E7-72FEFC8B2E17}" type="pres">
      <dgm:prSet presAssocID="{7565A391-F050-4A38-9C91-285DCED895EC}" presName="parentText" presStyleLbl="node1" presStyleIdx="3" presStyleCnt="5">
        <dgm:presLayoutVars>
          <dgm:chMax val="0"/>
          <dgm:bulletEnabled val="1"/>
        </dgm:presLayoutVars>
      </dgm:prSet>
      <dgm:spPr/>
    </dgm:pt>
    <dgm:pt modelId="{30B5C9F7-B568-6F45-9222-D8346F253408}" type="pres">
      <dgm:prSet presAssocID="{A866D4BF-ACF3-4B4F-8A28-7C625F12427B}" presName="spacer" presStyleCnt="0"/>
      <dgm:spPr/>
    </dgm:pt>
    <dgm:pt modelId="{77A7E17B-3DFF-2A4C-80B2-54ACACFB148A}" type="pres">
      <dgm:prSet presAssocID="{2F0C15EB-E81F-488A-8EBC-ABCE678FC35A}" presName="parentText" presStyleLbl="node1" presStyleIdx="4" presStyleCnt="5">
        <dgm:presLayoutVars>
          <dgm:chMax val="0"/>
          <dgm:bulletEnabled val="1"/>
        </dgm:presLayoutVars>
      </dgm:prSet>
      <dgm:spPr/>
    </dgm:pt>
  </dgm:ptLst>
  <dgm:cxnLst>
    <dgm:cxn modelId="{23422E02-74BD-4C83-B6F6-A6FC38919768}" srcId="{2C2C11B4-1A8B-4632-A5E7-E4ED58551392}" destId="{2F0C15EB-E81F-488A-8EBC-ABCE678FC35A}" srcOrd="4" destOrd="0" parTransId="{59A79B2A-8865-46B5-B831-068481A1E01E}" sibTransId="{7436C03B-FF69-4B67-8CE9-EA7638755379}"/>
    <dgm:cxn modelId="{8F35592E-932F-4285-9A23-E742CBC79548}" srcId="{2C2C11B4-1A8B-4632-A5E7-E4ED58551392}" destId="{024955C9-99FD-49E1-8124-EA6FB3DC496A}" srcOrd="2" destOrd="0" parTransId="{8482E8C3-53AE-4A12-9AAA-2E573EFBE8BA}" sibTransId="{F64D4859-E89C-46A4-A6EF-6EFA802809B5}"/>
    <dgm:cxn modelId="{8C657A3F-E66C-424A-B8FB-BB8AE538EBC2}" type="presOf" srcId="{7565A391-F050-4A38-9C91-285DCED895EC}" destId="{0BCA05FC-9AC2-234A-88E7-72FEFC8B2E17}" srcOrd="0" destOrd="0" presId="urn:microsoft.com/office/officeart/2005/8/layout/vList2"/>
    <dgm:cxn modelId="{0FC08240-E9CE-9244-A976-F14133A1A077}" type="presOf" srcId="{2C2C11B4-1A8B-4632-A5E7-E4ED58551392}" destId="{7ED4F82F-8171-6048-A8ED-C45A53E62D2D}" srcOrd="0" destOrd="0" presId="urn:microsoft.com/office/officeart/2005/8/layout/vList2"/>
    <dgm:cxn modelId="{EA9D3743-BE36-F442-A6CF-D08FEFE83D7C}" type="presOf" srcId="{2F0C15EB-E81F-488A-8EBC-ABCE678FC35A}" destId="{77A7E17B-3DFF-2A4C-80B2-54ACACFB148A}" srcOrd="0" destOrd="0" presId="urn:microsoft.com/office/officeart/2005/8/layout/vList2"/>
    <dgm:cxn modelId="{AD4DC886-97B2-4BAD-8D1B-5E364F7F827F}" srcId="{2C2C11B4-1A8B-4632-A5E7-E4ED58551392}" destId="{7565A391-F050-4A38-9C91-285DCED895EC}" srcOrd="3" destOrd="0" parTransId="{E41739DC-8E87-4B56-80C9-96FF068AC0AC}" sibTransId="{A866D4BF-ACF3-4B4F-8A28-7C625F12427B}"/>
    <dgm:cxn modelId="{18A0E186-475C-684D-960C-259530F871F3}" type="presOf" srcId="{3B09EC31-7C0E-4529-BA5C-8F5F8065624B}" destId="{B5581A84-2D51-B447-A88E-9DFEFBE6BA78}" srcOrd="0" destOrd="0" presId="urn:microsoft.com/office/officeart/2005/8/layout/vList2"/>
    <dgm:cxn modelId="{3A66B6A3-763A-C540-897B-31484C3ED068}" type="presOf" srcId="{E5D9B979-6D98-4951-A677-697628891581}" destId="{29B41A74-C6A3-3647-A85B-1CDF225A2270}" srcOrd="0" destOrd="0" presId="urn:microsoft.com/office/officeart/2005/8/layout/vList2"/>
    <dgm:cxn modelId="{F971D7AB-511E-5348-9703-5D7EE547F7CB}" type="presOf" srcId="{024955C9-99FD-49E1-8124-EA6FB3DC496A}" destId="{6C7A191A-92BD-1641-BF75-5111325CDCD4}" srcOrd="0" destOrd="0" presId="urn:microsoft.com/office/officeart/2005/8/layout/vList2"/>
    <dgm:cxn modelId="{BD067EAE-0B5A-466F-9177-42C59BCF277D}" srcId="{2C2C11B4-1A8B-4632-A5E7-E4ED58551392}" destId="{E5D9B979-6D98-4951-A677-697628891581}" srcOrd="1" destOrd="0" parTransId="{80B181E2-824E-4329-A028-2E5D86E921B2}" sibTransId="{6D21A840-EA2E-4086-873E-4A51A064CEDD}"/>
    <dgm:cxn modelId="{440C83BC-AE80-4AB4-8B44-4472187BF7D8}" srcId="{2C2C11B4-1A8B-4632-A5E7-E4ED58551392}" destId="{3B09EC31-7C0E-4529-BA5C-8F5F8065624B}" srcOrd="0" destOrd="0" parTransId="{C17F4FE4-37F8-4568-95E0-25A17CCBC975}" sibTransId="{362B8A8E-52C0-4732-8EB5-181E4E6A3FB7}"/>
    <dgm:cxn modelId="{0291B9E7-EFBA-C647-8A74-CAFA3AFD0D9A}" type="presParOf" srcId="{7ED4F82F-8171-6048-A8ED-C45A53E62D2D}" destId="{B5581A84-2D51-B447-A88E-9DFEFBE6BA78}" srcOrd="0" destOrd="0" presId="urn:microsoft.com/office/officeart/2005/8/layout/vList2"/>
    <dgm:cxn modelId="{4298BA1E-7241-8548-AF52-BBAB85F364A0}" type="presParOf" srcId="{7ED4F82F-8171-6048-A8ED-C45A53E62D2D}" destId="{734F747B-54B2-D64B-B8A6-01FF82CD6A82}" srcOrd="1" destOrd="0" presId="urn:microsoft.com/office/officeart/2005/8/layout/vList2"/>
    <dgm:cxn modelId="{5CC8B358-B0D6-F14C-B9F3-431F747D45FF}" type="presParOf" srcId="{7ED4F82F-8171-6048-A8ED-C45A53E62D2D}" destId="{29B41A74-C6A3-3647-A85B-1CDF225A2270}" srcOrd="2" destOrd="0" presId="urn:microsoft.com/office/officeart/2005/8/layout/vList2"/>
    <dgm:cxn modelId="{4153CE10-F3D5-D24A-96F6-FB88316AAA9B}" type="presParOf" srcId="{7ED4F82F-8171-6048-A8ED-C45A53E62D2D}" destId="{C994B51A-C2A7-6E46-9581-49857C0829A3}" srcOrd="3" destOrd="0" presId="urn:microsoft.com/office/officeart/2005/8/layout/vList2"/>
    <dgm:cxn modelId="{4E79D047-A211-9641-B39D-8E9942B125CF}" type="presParOf" srcId="{7ED4F82F-8171-6048-A8ED-C45A53E62D2D}" destId="{6C7A191A-92BD-1641-BF75-5111325CDCD4}" srcOrd="4" destOrd="0" presId="urn:microsoft.com/office/officeart/2005/8/layout/vList2"/>
    <dgm:cxn modelId="{F4E96D01-2B55-BE48-ACFA-B1974CD6AADB}" type="presParOf" srcId="{7ED4F82F-8171-6048-A8ED-C45A53E62D2D}" destId="{FF13B01D-AC5E-0541-B5F7-FB3BB65DBDE3}" srcOrd="5" destOrd="0" presId="urn:microsoft.com/office/officeart/2005/8/layout/vList2"/>
    <dgm:cxn modelId="{AC7382B8-9B83-1641-87EE-A5D29583B0AF}" type="presParOf" srcId="{7ED4F82F-8171-6048-A8ED-C45A53E62D2D}" destId="{0BCA05FC-9AC2-234A-88E7-72FEFC8B2E17}" srcOrd="6" destOrd="0" presId="urn:microsoft.com/office/officeart/2005/8/layout/vList2"/>
    <dgm:cxn modelId="{11234323-BAF2-8944-B3D1-A3A7F4C77769}" type="presParOf" srcId="{7ED4F82F-8171-6048-A8ED-C45A53E62D2D}" destId="{30B5C9F7-B568-6F45-9222-D8346F253408}" srcOrd="7" destOrd="0" presId="urn:microsoft.com/office/officeart/2005/8/layout/vList2"/>
    <dgm:cxn modelId="{1FD94D5B-30AE-1E49-A083-311EB2A41604}" type="presParOf" srcId="{7ED4F82F-8171-6048-A8ED-C45A53E62D2D}" destId="{77A7E17B-3DFF-2A4C-80B2-54ACACFB148A}"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581A84-2D51-B447-A88E-9DFEFBE6BA78}">
      <dsp:nvSpPr>
        <dsp:cNvPr id="0" name=""/>
        <dsp:cNvSpPr/>
      </dsp:nvSpPr>
      <dsp:spPr>
        <a:xfrm>
          <a:off x="0" y="57666"/>
          <a:ext cx="10372383" cy="955597"/>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The effectiveness of multiagency cooperation efforts for the medical rehabilitation and the social reintegration of domestic violence and abused women in UK.</a:t>
          </a:r>
          <a:endParaRPr lang="en-US" sz="1800" kern="1200" dirty="0"/>
        </a:p>
      </dsp:txBody>
      <dsp:txXfrm>
        <a:off x="46648" y="104314"/>
        <a:ext cx="10279087" cy="862301"/>
      </dsp:txXfrm>
    </dsp:sp>
    <dsp:sp modelId="{29B41A74-C6A3-3647-A85B-1CDF225A2270}">
      <dsp:nvSpPr>
        <dsp:cNvPr id="0" name=""/>
        <dsp:cNvSpPr/>
      </dsp:nvSpPr>
      <dsp:spPr>
        <a:xfrm>
          <a:off x="0" y="1044626"/>
          <a:ext cx="10372383" cy="955597"/>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Objective  1 : To explore the areas impacted by DVA and the institutional settings which can address them.</a:t>
          </a:r>
          <a:endParaRPr lang="en-US" sz="1800" kern="1200" dirty="0"/>
        </a:p>
      </dsp:txBody>
      <dsp:txXfrm>
        <a:off x="46648" y="1091274"/>
        <a:ext cx="10279087" cy="862301"/>
      </dsp:txXfrm>
    </dsp:sp>
    <dsp:sp modelId="{6C7A191A-92BD-1641-BF75-5111325CDCD4}">
      <dsp:nvSpPr>
        <dsp:cNvPr id="0" name=""/>
        <dsp:cNvSpPr/>
      </dsp:nvSpPr>
      <dsp:spPr>
        <a:xfrm>
          <a:off x="0" y="2052064"/>
          <a:ext cx="10372383" cy="955597"/>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Objective  2 : To examine the contribution of every one of the parties that can cooperate to medical rehabilitation and the social reintegration of domestic violence and abuse survivors.</a:t>
          </a:r>
          <a:endParaRPr lang="en-US" sz="1800" kern="1200" dirty="0"/>
        </a:p>
      </dsp:txBody>
      <dsp:txXfrm>
        <a:off x="46648" y="2098712"/>
        <a:ext cx="10279087" cy="862301"/>
      </dsp:txXfrm>
    </dsp:sp>
    <dsp:sp modelId="{0BCA05FC-9AC2-234A-88E7-72FEFC8B2E17}">
      <dsp:nvSpPr>
        <dsp:cNvPr id="0" name=""/>
        <dsp:cNvSpPr/>
      </dsp:nvSpPr>
      <dsp:spPr>
        <a:xfrm>
          <a:off x="0" y="3059501"/>
          <a:ext cx="10372383" cy="955597"/>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dirty="0"/>
            <a:t>Objective 3:  To analyse secondary research data in order to identify the areas in which multiagency communication may be delayed and determine the impact of these on the patient.</a:t>
          </a:r>
          <a:endParaRPr lang="en-US" sz="1800" kern="1200" dirty="0"/>
        </a:p>
      </dsp:txBody>
      <dsp:txXfrm>
        <a:off x="46648" y="3106149"/>
        <a:ext cx="10279087" cy="862301"/>
      </dsp:txXfrm>
    </dsp:sp>
    <dsp:sp modelId="{77A7E17B-3DFF-2A4C-80B2-54ACACFB148A}">
      <dsp:nvSpPr>
        <dsp:cNvPr id="0" name=""/>
        <dsp:cNvSpPr/>
      </dsp:nvSpPr>
      <dsp:spPr>
        <a:xfrm>
          <a:off x="0" y="4066939"/>
          <a:ext cx="10372383" cy="955597"/>
        </a:xfrm>
        <a:prstGeom prst="roundRect">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Objective 4 : To propose possible recommendations to improve practice.</a:t>
          </a:r>
          <a:endParaRPr lang="en-US" sz="1800" kern="1200"/>
        </a:p>
      </dsp:txBody>
      <dsp:txXfrm>
        <a:off x="46648" y="4113587"/>
        <a:ext cx="10279087" cy="862301"/>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82762"/>
            <a:ext cx="10222992" cy="80683"/>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5000"/>
              </a:lnSpc>
              <a:defRPr sz="7200" b="1" cap="none"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000" b="1">
                <a:solidFill>
                  <a:schemeClr val="accent2">
                    <a:lumMod val="75000"/>
                  </a:schemeClr>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73C3BD54-29B9-3D42-B178-776ED395AA85}" type="datetimeFigureOut">
              <a:rPr lang="en-US" smtClean="0"/>
              <a:pPr/>
              <a:t>3/6/22</a:t>
            </a:fld>
            <a:endParaRPr lang="en-US" sz="140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b="1"/>
            </a:lvl1pPr>
          </a:lstStyle>
          <a:p>
            <a:fld id="{86BB3423-611C-6944-BA94-F2572F362413}" type="slidenum">
              <a:rPr lang="en-US" smtClean="0"/>
              <a:t>‹#›</a:t>
            </a:fld>
            <a:endParaRPr lang="en-US"/>
          </a:p>
        </p:txBody>
      </p:sp>
    </p:spTree>
    <p:extLst>
      <p:ext uri="{BB962C8B-B14F-4D97-AF65-F5344CB8AC3E}">
        <p14:creationId xmlns:p14="http://schemas.microsoft.com/office/powerpoint/2010/main" val="40720082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3C3BD54-29B9-3D42-B178-776ED395AA85}" type="datetimeFigureOut">
              <a:rPr lang="en-US" smtClean="0"/>
              <a:t>3/6/22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3902126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5000"/>
              </a:lnSpc>
              <a:defRPr sz="7200" b="1"/>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b="1">
                <a:solidFill>
                  <a:schemeClr val="accent2">
                    <a:lumMod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lvl1pPr>
              <a:defRPr>
                <a:solidFill>
                  <a:schemeClr val="accent2">
                    <a:lumMod val="50000"/>
                  </a:schemeClr>
                </a:solidFill>
              </a:defRPr>
            </a:lvl1pPr>
          </a:lstStyle>
          <a:p>
            <a:fld id="{73C3BD54-29B9-3D42-B178-776ED395AA85}" type="datetimeFigureOut">
              <a:rPr lang="en-US" smtClean="0"/>
              <a:t>3/6/22</a:t>
            </a:fld>
            <a:endParaRPr lang="en-US"/>
          </a:p>
        </p:txBody>
      </p:sp>
      <p:sp>
        <p:nvSpPr>
          <p:cNvPr id="5" name="Footer Placeholder 4"/>
          <p:cNvSpPr>
            <a:spLocks noGrp="1"/>
          </p:cNvSpPr>
          <p:nvPr>
            <p:ph type="ftr" sz="quarter" idx="11"/>
          </p:nvPr>
        </p:nvSpPr>
        <p:spPr>
          <a:xfrm>
            <a:off x="2182708" y="6272784"/>
            <a:ext cx="6327648" cy="365125"/>
          </a:xfrm>
        </p:spPr>
        <p:txBody>
          <a:bodyPr/>
          <a:lstStyle>
            <a:lvl1pPr>
              <a:defRPr>
                <a:solidFill>
                  <a:schemeClr val="accent2">
                    <a:lumMod val="50000"/>
                  </a:schemeClr>
                </a:solidFill>
              </a:defRPr>
            </a:lvl1p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86BB3423-611C-6944-BA94-F2572F362413}" type="slidenum">
              <a:rPr lang="en-US" smtClean="0"/>
              <a:t>‹#›</a:t>
            </a:fld>
            <a:endParaRPr lang="en-US"/>
          </a:p>
        </p:txBody>
      </p:sp>
    </p:spTree>
    <p:extLst>
      <p:ext uri="{BB962C8B-B14F-4D97-AF65-F5344CB8AC3E}">
        <p14:creationId xmlns:p14="http://schemas.microsoft.com/office/powerpoint/2010/main" val="2944600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73C3BD54-29B9-3D42-B178-776ED395AA85}" type="datetimeFigureOut">
              <a:rPr lang="en-US" smtClean="0"/>
              <a:t>3/6/22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26653419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2">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2">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3C3BD54-29B9-3D42-B178-776ED395AA85}" type="datetimeFigureOut">
              <a:rPr lang="en-US" smtClean="0"/>
              <a:pPr/>
              <a:t>3/6/22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86BB3423-611C-6944-BA94-F2572F362413}" type="slidenum">
              <a:rPr lang="en-US" smtClean="0"/>
              <a:pPr/>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19030410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73C3BD54-29B9-3D42-B178-776ED395AA85}" type="datetimeFigureOut">
              <a:rPr lang="en-US" smtClean="0"/>
              <a:t>3/6/22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6BB3423-611C-6944-BA94-F2572F362413}" type="slidenum">
              <a:rPr lang="en-US" smtClean="0"/>
              <a:t>‹#›</a:t>
            </a:fld>
            <a:endParaRPr lang="en-US"/>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18389423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3C3BD54-29B9-3D42-B178-776ED395AA85}" type="datetimeFigureOut">
              <a:rPr lang="en-US" smtClean="0"/>
              <a:t>3/6/22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18536714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2">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3C3BD54-29B9-3D42-B178-776ED395AA85}" type="datetimeFigureOut">
              <a:rPr lang="en-US" smtClean="0"/>
              <a:t>3/6/22</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15351639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2">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chemeClr val="accent2">
                    <a:lumMod val="75000"/>
                  </a:schemeClr>
                </a:solidFill>
              </a:defRPr>
            </a:lvl1pPr>
          </a:lstStyle>
          <a:p>
            <a:fld id="{73C3BD54-29B9-3D42-B178-776ED395AA85}" type="datetimeFigureOut">
              <a:rPr lang="en-US" smtClean="0"/>
              <a:t>3/6/22</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2">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39038044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3C3BD54-29B9-3D42-B178-776ED395AA85}" type="datetimeFigureOut">
              <a:rPr lang="en-US" smtClean="0"/>
              <a:t>3/6/22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24564783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73C3BD54-29B9-3D42-B178-776ED395AA85}" type="datetimeFigureOut">
              <a:rPr lang="en-US" smtClean="0"/>
              <a:t>3/6/22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6BB3423-611C-6944-BA94-F2572F362413}" type="slidenum">
              <a:rPr lang="en-US" smtClean="0"/>
              <a:t>‹#›</a:t>
            </a:fld>
            <a:endParaRPr lang="en-US"/>
          </a:p>
        </p:txBody>
      </p:sp>
    </p:spTree>
    <p:extLst>
      <p:ext uri="{BB962C8B-B14F-4D97-AF65-F5344CB8AC3E}">
        <p14:creationId xmlns:p14="http://schemas.microsoft.com/office/powerpoint/2010/main" val="23651827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accent2">
                    <a:lumMod val="50000"/>
                  </a:schemeClr>
                </a:solidFill>
              </a:defRPr>
            </a:lvl1pPr>
          </a:lstStyle>
          <a:p>
            <a:fld id="{73C3BD54-29B9-3D42-B178-776ED395AA85}" type="datetimeFigureOut">
              <a:rPr lang="en-US" smtClean="0"/>
              <a:pPr/>
              <a:t>3/6/22</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accent2">
                    <a:lumMod val="50000"/>
                  </a:schemeClr>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2">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86BB3423-611C-6944-BA94-F2572F362413}" type="slidenum">
              <a:rPr lang="en-US" smtClean="0"/>
              <a:pPr/>
              <a:t>‹#›</a:t>
            </a:fld>
            <a:endParaRPr lang="en-US"/>
          </a:p>
        </p:txBody>
      </p:sp>
    </p:spTree>
    <p:extLst>
      <p:ext uri="{BB962C8B-B14F-4D97-AF65-F5344CB8AC3E}">
        <p14:creationId xmlns:p14="http://schemas.microsoft.com/office/powerpoint/2010/main" val="1690750760"/>
      </p:ext>
    </p:extLst>
  </p:cSld>
  <p:clrMap bg1="lt1" tx1="dk1" bg2="lt2" tx2="dk2" accent1="accent1" accent2="accent2" accent3="accent3" accent4="accent4" accent5="accent5" accent6="accent6" hlink="hlink" folHlink="folHlink"/>
  <p:sldLayoutIdLst>
    <p:sldLayoutId id="2147484542" r:id="rId1"/>
    <p:sldLayoutId id="2147484543" r:id="rId2"/>
    <p:sldLayoutId id="2147484544" r:id="rId3"/>
    <p:sldLayoutId id="2147484545" r:id="rId4"/>
    <p:sldLayoutId id="2147484546" r:id="rId5"/>
    <p:sldLayoutId id="2147484547" r:id="rId6"/>
    <p:sldLayoutId id="2147484548" r:id="rId7"/>
    <p:sldLayoutId id="2147484549" r:id="rId8"/>
    <p:sldLayoutId id="2147484550" r:id="rId9"/>
    <p:sldLayoutId id="2147484551" r:id="rId10"/>
    <p:sldLayoutId id="2147484552" r:id="rId11"/>
  </p:sldLayoutIdLst>
  <p:txStyles>
    <p:titleStyle>
      <a:lvl1pPr algn="l" defTabSz="914400" rtl="0" eaLnBrk="1" latinLnBrk="0" hangingPunct="1">
        <a:lnSpc>
          <a:spcPct val="90000"/>
        </a:lnSpc>
        <a:spcBef>
          <a:spcPct val="0"/>
        </a:spcBef>
        <a:buNone/>
        <a:defRPr sz="4800" b="1" kern="1200" cap="none"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2"/>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2"/>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14FFCC-EC2A-904A-8389-08966A280F1C}"/>
              </a:ext>
            </a:extLst>
          </p:cNvPr>
          <p:cNvSpPr>
            <a:spLocks noGrp="1"/>
          </p:cNvSpPr>
          <p:nvPr>
            <p:ph type="ctrTitle"/>
          </p:nvPr>
        </p:nvSpPr>
        <p:spPr>
          <a:xfrm>
            <a:off x="0" y="121634"/>
            <a:ext cx="5085346" cy="3639155"/>
          </a:xfrm>
        </p:spPr>
        <p:txBody>
          <a:bodyPr>
            <a:normAutofit/>
          </a:bodyPr>
          <a:lstStyle/>
          <a:p>
            <a:pPr>
              <a:lnSpc>
                <a:spcPct val="90000"/>
              </a:lnSpc>
            </a:pPr>
            <a:r>
              <a:rPr lang="en-US" sz="6000" dirty="0"/>
              <a:t>	</a:t>
            </a:r>
            <a:r>
              <a:rPr lang="en-US" dirty="0"/>
              <a:t>	Project Proposal</a:t>
            </a:r>
          </a:p>
        </p:txBody>
      </p:sp>
      <p:sp>
        <p:nvSpPr>
          <p:cNvPr id="3" name="Subtitle 2">
            <a:extLst>
              <a:ext uri="{FF2B5EF4-FFF2-40B4-BE49-F238E27FC236}">
                <a16:creationId xmlns:a16="http://schemas.microsoft.com/office/drawing/2014/main" id="{77591158-D18E-824E-A54D-BFC1F036FA55}"/>
              </a:ext>
            </a:extLst>
          </p:cNvPr>
          <p:cNvSpPr>
            <a:spLocks noGrp="1"/>
          </p:cNvSpPr>
          <p:nvPr>
            <p:ph type="subTitle" idx="1"/>
          </p:nvPr>
        </p:nvSpPr>
        <p:spPr>
          <a:xfrm>
            <a:off x="797106" y="4466845"/>
            <a:ext cx="3882844" cy="882904"/>
          </a:xfrm>
        </p:spPr>
        <p:txBody>
          <a:bodyPr>
            <a:normAutofit/>
          </a:bodyPr>
          <a:lstStyle/>
          <a:p>
            <a:endParaRPr lang="en-US"/>
          </a:p>
        </p:txBody>
      </p:sp>
      <p:pic>
        <p:nvPicPr>
          <p:cNvPr id="16" name="Picture 3" descr="A cake with colorful sprinkles on it&#10;&#10;Description automatically generated with low confidence">
            <a:extLst>
              <a:ext uri="{FF2B5EF4-FFF2-40B4-BE49-F238E27FC236}">
                <a16:creationId xmlns:a16="http://schemas.microsoft.com/office/drawing/2014/main" id="{6044029C-2AF7-4671-AC57-C4CEE9E2D80C}"/>
              </a:ext>
            </a:extLst>
          </p:cNvPr>
          <p:cNvPicPr>
            <a:picLocks noChangeAspect="1"/>
          </p:cNvPicPr>
          <p:nvPr/>
        </p:nvPicPr>
        <p:blipFill rotWithShape="1">
          <a:blip r:embed="rId2"/>
          <a:srcRect l="28090" r="13744" b="1"/>
          <a:stretch/>
        </p:blipFill>
        <p:spPr>
          <a:xfrm>
            <a:off x="5224242" y="10"/>
            <a:ext cx="6967758" cy="6857990"/>
          </a:xfrm>
          <a:prstGeom prst="rect">
            <a:avLst/>
          </a:prstGeom>
        </p:spPr>
      </p:pic>
    </p:spTree>
    <p:extLst>
      <p:ext uri="{BB962C8B-B14F-4D97-AF65-F5344CB8AC3E}">
        <p14:creationId xmlns:p14="http://schemas.microsoft.com/office/powerpoint/2010/main" val="9987088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Rectangle 9">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6F84E4A4-A0EA-0444-BC3D-C4A2661CC03D}"/>
              </a:ext>
            </a:extLst>
          </p:cNvPr>
          <p:cNvSpPr>
            <a:spLocks noGrp="1"/>
          </p:cNvSpPr>
          <p:nvPr>
            <p:ph type="title"/>
          </p:nvPr>
        </p:nvSpPr>
        <p:spPr>
          <a:xfrm>
            <a:off x="643468" y="643466"/>
            <a:ext cx="3686312" cy="5528734"/>
          </a:xfrm>
        </p:spPr>
        <p:txBody>
          <a:bodyPr>
            <a:normAutofit/>
          </a:bodyPr>
          <a:lstStyle/>
          <a:p>
            <a:pPr algn="r"/>
            <a:r>
              <a:rPr lang="en-US">
                <a:solidFill>
                  <a:srgbClr val="FFFFFF"/>
                </a:solidFill>
              </a:rPr>
              <a:t>Project title:</a:t>
            </a:r>
            <a:br>
              <a:rPr lang="en-US">
                <a:solidFill>
                  <a:srgbClr val="FFFFFF"/>
                </a:solidFill>
              </a:rPr>
            </a:br>
            <a:endParaRPr lang="en-US">
              <a:solidFill>
                <a:srgbClr val="FFFFFF"/>
              </a:solidFill>
            </a:endParaRPr>
          </a:p>
        </p:txBody>
      </p:sp>
      <p:sp>
        <p:nvSpPr>
          <p:cNvPr id="3" name="Content Placeholder 2">
            <a:extLst>
              <a:ext uri="{FF2B5EF4-FFF2-40B4-BE49-F238E27FC236}">
                <a16:creationId xmlns:a16="http://schemas.microsoft.com/office/drawing/2014/main" id="{57E230A1-CF61-114C-BA11-BE8C72085505}"/>
              </a:ext>
            </a:extLst>
          </p:cNvPr>
          <p:cNvSpPr>
            <a:spLocks noGrp="1"/>
          </p:cNvSpPr>
          <p:nvPr>
            <p:ph idx="1"/>
          </p:nvPr>
        </p:nvSpPr>
        <p:spPr>
          <a:xfrm>
            <a:off x="5053780" y="599768"/>
            <a:ext cx="6074467" cy="5572432"/>
          </a:xfrm>
        </p:spPr>
        <p:txBody>
          <a:bodyPr anchor="ctr">
            <a:normAutofit/>
          </a:bodyPr>
          <a:lstStyle/>
          <a:p>
            <a:pPr marL="0" indent="0">
              <a:buNone/>
            </a:pPr>
            <a:r>
              <a:rPr lang="en-GB"/>
              <a:t>Assessing the consequences of normalization of domestic violence and abuse (DVA) against women in terms of Social and Mental Development </a:t>
            </a:r>
            <a:endParaRPr lang="en-US" dirty="0"/>
          </a:p>
        </p:txBody>
      </p:sp>
      <p:sp>
        <p:nvSpPr>
          <p:cNvPr id="7" name="Oval 11">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13">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08069378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nodeType="clickEffect">
                                  <p:stCondLst>
                                    <p:cond delay="0"/>
                                  </p:stCondLst>
                                  <p:childTnLst>
                                    <p:animScale>
                                      <p:cBhvr>
                                        <p:cTn id="6" dur="2000" fill="hold"/>
                                        <p:tgtEl>
                                          <p:spTgt spid="2"/>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98282-C3D0-724A-A572-48BF24C3790B}"/>
              </a:ext>
            </a:extLst>
          </p:cNvPr>
          <p:cNvSpPr>
            <a:spLocks noGrp="1"/>
          </p:cNvSpPr>
          <p:nvPr>
            <p:ph type="title"/>
          </p:nvPr>
        </p:nvSpPr>
        <p:spPr>
          <a:xfrm>
            <a:off x="1066800" y="359076"/>
            <a:ext cx="8902055" cy="957154"/>
          </a:xfrm>
        </p:spPr>
        <p:txBody>
          <a:bodyPr>
            <a:normAutofit/>
          </a:bodyPr>
          <a:lstStyle/>
          <a:p>
            <a:r>
              <a:rPr lang="en-US" dirty="0"/>
              <a:t>Aim and objectives</a:t>
            </a:r>
          </a:p>
        </p:txBody>
      </p:sp>
      <p:graphicFrame>
        <p:nvGraphicFramePr>
          <p:cNvPr id="5" name="Content Placeholder 2">
            <a:extLst>
              <a:ext uri="{FF2B5EF4-FFF2-40B4-BE49-F238E27FC236}">
                <a16:creationId xmlns:a16="http://schemas.microsoft.com/office/drawing/2014/main" id="{C719B357-4D5D-460A-888D-0DDADDC68D15}"/>
              </a:ext>
            </a:extLst>
          </p:cNvPr>
          <p:cNvGraphicFramePr>
            <a:graphicFrameLocks noGrp="1"/>
          </p:cNvGraphicFramePr>
          <p:nvPr>
            <p:ph idx="1"/>
            <p:extLst>
              <p:ext uri="{D42A27DB-BD31-4B8C-83A1-F6EECF244321}">
                <p14:modId xmlns:p14="http://schemas.microsoft.com/office/powerpoint/2010/main" val="381582197"/>
              </p:ext>
            </p:extLst>
          </p:nvPr>
        </p:nvGraphicFramePr>
        <p:xfrm>
          <a:off x="798126" y="1316230"/>
          <a:ext cx="10372383" cy="50597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79175446"/>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0113F65-787F-014F-AD66-DC6760B86EAE}"/>
              </a:ext>
            </a:extLst>
          </p:cNvPr>
          <p:cNvSpPr>
            <a:spLocks noGrp="1"/>
          </p:cNvSpPr>
          <p:nvPr>
            <p:ph type="title"/>
          </p:nvPr>
        </p:nvSpPr>
        <p:spPr>
          <a:xfrm>
            <a:off x="1069848" y="484632"/>
            <a:ext cx="10058400" cy="1609344"/>
          </a:xfrm>
        </p:spPr>
        <p:txBody>
          <a:bodyPr>
            <a:normAutofit/>
          </a:bodyPr>
          <a:lstStyle/>
          <a:p>
            <a:r>
              <a:rPr lang="en-GB" dirty="0"/>
              <a:t> Background </a:t>
            </a:r>
            <a:endParaRPr lang="en-US" dirty="0"/>
          </a:p>
        </p:txBody>
      </p:sp>
      <p:sp>
        <p:nvSpPr>
          <p:cNvPr id="3" name="Content Placeholder 2">
            <a:extLst>
              <a:ext uri="{FF2B5EF4-FFF2-40B4-BE49-F238E27FC236}">
                <a16:creationId xmlns:a16="http://schemas.microsoft.com/office/drawing/2014/main" id="{5464D451-1EDB-2E40-ABD1-6C3E2208961C}"/>
              </a:ext>
            </a:extLst>
          </p:cNvPr>
          <p:cNvSpPr>
            <a:spLocks noGrp="1"/>
          </p:cNvSpPr>
          <p:nvPr>
            <p:ph idx="1"/>
          </p:nvPr>
        </p:nvSpPr>
        <p:spPr>
          <a:xfrm>
            <a:off x="1069848" y="2320412"/>
            <a:ext cx="10058400" cy="3851787"/>
          </a:xfrm>
        </p:spPr>
        <p:txBody>
          <a:bodyPr>
            <a:normAutofit/>
          </a:bodyPr>
          <a:lstStyle/>
          <a:p>
            <a:r>
              <a:rPr lang="en-GB" sz="1900" dirty="0"/>
              <a:t>Through incorporating strategies such as training in order to communicate to victims and direct them towards the appropriate specialist and agency, procedures through general practices attend the urgencies of domestic violence and abuse survivors are difficult to evaluate beyond trial studies(</a:t>
            </a:r>
            <a:r>
              <a:rPr lang="en-GB" sz="1900" dirty="0" err="1"/>
              <a:t>Sohal</a:t>
            </a:r>
            <a:r>
              <a:rPr lang="en-GB" sz="1900" dirty="0"/>
              <a:t> et al,2020).Furthermore by 2018, addressing the particular needs of domestic violence and abuse had not been introduced as an individual subject within undergraduate medical courses ,where students only received a small amount of teaching  on DVA </a:t>
            </a:r>
            <a:r>
              <a:rPr lang="en-GB" sz="1900"/>
              <a:t>through a poor </a:t>
            </a:r>
            <a:r>
              <a:rPr lang="en-GB" sz="1900" dirty="0"/>
              <a:t>amount of content which differed from one institution to another (Potter and Feder,2018).Prevention strategies can be considered as still in pilot phase as the first bystander program has just been confirmed its trial effectiveness in 2020 when it was programmed to be implemented from the academia to communities in a context in which all existing studies available for researchers and policy makers had been conducted in the US and not the UK (</a:t>
            </a:r>
            <a:r>
              <a:rPr lang="en-GB" sz="1900" dirty="0" err="1"/>
              <a:t>Gainsbury</a:t>
            </a:r>
            <a:r>
              <a:rPr lang="en-GB" sz="1900" dirty="0"/>
              <a:t> et al,2020).</a:t>
            </a:r>
          </a:p>
          <a:p>
            <a:endParaRPr lang="en-US" sz="1900" dirty="0"/>
          </a:p>
        </p:txBody>
      </p:sp>
      <p:sp>
        <p:nvSpPr>
          <p:cNvPr id="25"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6"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931360675"/>
      </p:ext>
    </p:extLst>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D5D83-8668-9848-BAC2-8DFB026DD55A}"/>
              </a:ext>
            </a:extLst>
          </p:cNvPr>
          <p:cNvSpPr>
            <a:spLocks noGrp="1"/>
          </p:cNvSpPr>
          <p:nvPr>
            <p:ph type="title"/>
          </p:nvPr>
        </p:nvSpPr>
        <p:spPr/>
        <p:txBody>
          <a:bodyPr/>
          <a:lstStyle/>
          <a:p>
            <a:r>
              <a:rPr lang="en-US" dirty="0"/>
              <a:t>METHDODS ,RESOURCES AND Timescale</a:t>
            </a:r>
          </a:p>
        </p:txBody>
      </p:sp>
      <p:sp>
        <p:nvSpPr>
          <p:cNvPr id="3" name="Content Placeholder 2">
            <a:extLst>
              <a:ext uri="{FF2B5EF4-FFF2-40B4-BE49-F238E27FC236}">
                <a16:creationId xmlns:a16="http://schemas.microsoft.com/office/drawing/2014/main" id="{05673E6B-C0B4-A648-8594-DCCCD9FA3FDE}"/>
              </a:ext>
            </a:extLst>
          </p:cNvPr>
          <p:cNvSpPr>
            <a:spLocks noGrp="1"/>
          </p:cNvSpPr>
          <p:nvPr>
            <p:ph sz="half" idx="1"/>
          </p:nvPr>
        </p:nvSpPr>
        <p:spPr/>
        <p:txBody>
          <a:bodyPr>
            <a:normAutofit lnSpcReduction="10000"/>
          </a:bodyPr>
          <a:lstStyle/>
          <a:p>
            <a:r>
              <a:rPr lang="en-US" dirty="0"/>
              <a:t>METHODS:</a:t>
            </a:r>
          </a:p>
          <a:p>
            <a:r>
              <a:rPr lang="en-GB" dirty="0"/>
              <a:t>Secondary research on existing public literature done in the UK.</a:t>
            </a:r>
          </a:p>
          <a:p>
            <a:endParaRPr lang="en-US" dirty="0"/>
          </a:p>
        </p:txBody>
      </p:sp>
      <p:sp>
        <p:nvSpPr>
          <p:cNvPr id="4" name="Content Placeholder 3">
            <a:extLst>
              <a:ext uri="{FF2B5EF4-FFF2-40B4-BE49-F238E27FC236}">
                <a16:creationId xmlns:a16="http://schemas.microsoft.com/office/drawing/2014/main" id="{6AF5025E-6B1A-FC4E-96A3-491E1E36D134}"/>
              </a:ext>
            </a:extLst>
          </p:cNvPr>
          <p:cNvSpPr>
            <a:spLocks noGrp="1"/>
          </p:cNvSpPr>
          <p:nvPr>
            <p:ph sz="half" idx="2"/>
          </p:nvPr>
        </p:nvSpPr>
        <p:spPr>
          <a:xfrm>
            <a:off x="6364224" y="2194561"/>
            <a:ext cx="4764024" cy="1609344"/>
          </a:xfrm>
        </p:spPr>
        <p:txBody>
          <a:bodyPr>
            <a:normAutofit lnSpcReduction="10000"/>
          </a:bodyPr>
          <a:lstStyle/>
          <a:p>
            <a:r>
              <a:rPr lang="en-US" dirty="0"/>
              <a:t>RESOURCES:</a:t>
            </a:r>
          </a:p>
          <a:p>
            <a:r>
              <a:rPr lang="en-GB" dirty="0"/>
              <a:t>Google </a:t>
            </a:r>
            <a:r>
              <a:rPr lang="en-GB" dirty="0" err="1"/>
              <a:t>Scholar,NHS</a:t>
            </a:r>
            <a:r>
              <a:rPr lang="en-GB" dirty="0"/>
              <a:t>, Local </a:t>
            </a:r>
            <a:r>
              <a:rPr lang="en-GB" dirty="0" err="1"/>
              <a:t>goverments,Dedicated</a:t>
            </a:r>
            <a:r>
              <a:rPr lang="en-GB" dirty="0"/>
              <a:t> </a:t>
            </a:r>
            <a:r>
              <a:rPr lang="en-GB" dirty="0" err="1"/>
              <a:t>charities,Research</a:t>
            </a:r>
            <a:r>
              <a:rPr lang="en-GB" dirty="0"/>
              <a:t> </a:t>
            </a:r>
            <a:r>
              <a:rPr lang="en-GB" dirty="0" err="1"/>
              <a:t>Gate,PubMed</a:t>
            </a:r>
            <a:r>
              <a:rPr lang="en-GB" dirty="0"/>
              <a:t> and Online library.</a:t>
            </a:r>
          </a:p>
          <a:p>
            <a:endParaRPr lang="en-US" dirty="0"/>
          </a:p>
          <a:p>
            <a:endParaRPr lang="en-US" dirty="0"/>
          </a:p>
        </p:txBody>
      </p:sp>
      <p:sp>
        <p:nvSpPr>
          <p:cNvPr id="5" name="Round Diagonal Corner of Rectangle 4">
            <a:extLst>
              <a:ext uri="{FF2B5EF4-FFF2-40B4-BE49-F238E27FC236}">
                <a16:creationId xmlns:a16="http://schemas.microsoft.com/office/drawing/2014/main" id="{ABF09A11-2036-374A-AD0A-B31D412A3BFD}"/>
              </a:ext>
            </a:extLst>
          </p:cNvPr>
          <p:cNvSpPr/>
          <p:nvPr/>
        </p:nvSpPr>
        <p:spPr>
          <a:xfrm>
            <a:off x="2576466" y="4562856"/>
            <a:ext cx="6496524" cy="1609344"/>
          </a:xfrm>
          <a:prstGeom prst="round2DiagRect">
            <a:avLst/>
          </a:prstGeom>
          <a:blipFill>
            <a:blip r:embed="rId2"/>
            <a:tile tx="0" ty="0" sx="100000" sy="100000" flip="none" algn="tl"/>
          </a:blipFill>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dirty="0"/>
              <a:t>TIMESCALE</a:t>
            </a:r>
            <a:r>
              <a:rPr lang="en-US" dirty="0"/>
              <a:t>:</a:t>
            </a:r>
          </a:p>
          <a:p>
            <a:pPr algn="ctr"/>
            <a:endParaRPr lang="en-US" dirty="0"/>
          </a:p>
          <a:p>
            <a:pPr algn="ctr"/>
            <a:r>
              <a:rPr lang="en-US" sz="2000" dirty="0"/>
              <a:t>CHAPTER 1 AND 2- 15</a:t>
            </a:r>
            <a:r>
              <a:rPr lang="en-US" sz="2000" baseline="30000" dirty="0"/>
              <a:t>TH</a:t>
            </a:r>
            <a:r>
              <a:rPr lang="en-US" sz="2000" dirty="0"/>
              <a:t> OF APRIL</a:t>
            </a:r>
          </a:p>
          <a:p>
            <a:pPr algn="ctr"/>
            <a:r>
              <a:rPr lang="en-US" sz="2000" dirty="0"/>
              <a:t>CHAPTER 3 AND 4-1</a:t>
            </a:r>
            <a:r>
              <a:rPr lang="en-US" sz="2000" baseline="30000" dirty="0"/>
              <a:t>ST</a:t>
            </a:r>
            <a:r>
              <a:rPr lang="en-US" sz="2000" dirty="0"/>
              <a:t> OF JUNE</a:t>
            </a:r>
          </a:p>
          <a:p>
            <a:pPr algn="ctr"/>
            <a:r>
              <a:rPr lang="en-US" sz="2000" dirty="0"/>
              <a:t>CHAPTER 5-15TH OF JUNE </a:t>
            </a:r>
          </a:p>
          <a:p>
            <a:pPr algn="ctr"/>
            <a:endParaRPr lang="en-US" dirty="0"/>
          </a:p>
          <a:p>
            <a:pPr algn="ctr"/>
            <a:endParaRPr lang="en-US" dirty="0"/>
          </a:p>
          <a:p>
            <a:pPr algn="ctr"/>
            <a:endParaRPr lang="en-US" dirty="0"/>
          </a:p>
        </p:txBody>
      </p:sp>
    </p:spTree>
    <p:extLst>
      <p:ext uri="{BB962C8B-B14F-4D97-AF65-F5344CB8AC3E}">
        <p14:creationId xmlns:p14="http://schemas.microsoft.com/office/powerpoint/2010/main" val="35612650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6" presetClass="emph" presetSubtype="0" fill="hold" grpId="0" nodeType="clickEffect">
                                  <p:stCondLst>
                                    <p:cond delay="0"/>
                                  </p:stCondLst>
                                  <p:iterate type="lt">
                                    <p:tmPct val="10000"/>
                                  </p:iterate>
                                  <p:childTnLst>
                                    <p:animScale>
                                      <p:cBhvr>
                                        <p:cTn id="6" dur="250" autoRev="1" fill="hold">
                                          <p:stCondLst>
                                            <p:cond delay="0"/>
                                          </p:stCondLst>
                                        </p:cTn>
                                        <p:tgtEl>
                                          <p:spTgt spid="2"/>
                                        </p:tgtEl>
                                      </p:cBhvr>
                                      <p:to x="80000" y="100000"/>
                                    </p:animScale>
                                    <p:anim by="(#ppt_w*0.10)" calcmode="lin" valueType="num">
                                      <p:cBhvr>
                                        <p:cTn id="7" dur="250" autoRev="1" fill="hold">
                                          <p:stCondLst>
                                            <p:cond delay="0"/>
                                          </p:stCondLst>
                                        </p:cTn>
                                        <p:tgtEl>
                                          <p:spTgt spid="2"/>
                                        </p:tgtEl>
                                        <p:attrNameLst>
                                          <p:attrName>ppt_x</p:attrName>
                                        </p:attrNameLst>
                                      </p:cBhvr>
                                    </p:anim>
                                    <p:anim by="(-#ppt_w*0.10)" calcmode="lin" valueType="num">
                                      <p:cBhvr>
                                        <p:cTn id="8" dur="250" autoRev="1" fill="hold">
                                          <p:stCondLst>
                                            <p:cond delay="0"/>
                                          </p:stCondLst>
                                        </p:cTn>
                                        <p:tgtEl>
                                          <p:spTgt spid="2"/>
                                        </p:tgtEl>
                                        <p:attrNameLst>
                                          <p:attrName>ppt_y</p:attrName>
                                        </p:attrNameLst>
                                      </p:cBhvr>
                                    </p:anim>
                                    <p:animRot by="-480000">
                                      <p:cBhvr>
                                        <p:cTn id="9" dur="250" autoRev="1" fill="hold">
                                          <p:stCondLst>
                                            <p:cond delay="0"/>
                                          </p:stCondLst>
                                        </p:cTn>
                                        <p:tgtEl>
                                          <p:spTgt spid="2"/>
                                        </p:tgtEl>
                                        <p:attrNameLst>
                                          <p:attrName>r</p:attrName>
                                        </p:attrNameLst>
                                      </p:cBhvr>
                                    </p:animRot>
                                  </p:childTnLst>
                                </p:cTn>
                              </p:par>
                            </p:childTnLst>
                          </p:cTn>
                        </p:par>
                      </p:childTnLst>
                    </p:cTn>
                  </p:par>
                  <p:par>
                    <p:cTn id="10" fill="hold">
                      <p:stCondLst>
                        <p:cond delay="indefinite"/>
                      </p:stCondLst>
                      <p:childTnLst>
                        <p:par>
                          <p:cTn id="11" fill="hold">
                            <p:stCondLst>
                              <p:cond delay="0"/>
                            </p:stCondLst>
                            <p:childTnLst>
                              <p:par>
                                <p:cTn id="12" presetID="55" presetClass="entr" presetSubtype="0" fill="hold" grpId="1" nodeType="clickEffect">
                                  <p:stCondLst>
                                    <p:cond delay="0"/>
                                  </p:stCondLst>
                                  <p:iterate type="lt">
                                    <p:tmPct val="0"/>
                                  </p:iterate>
                                  <p:childTnLst>
                                    <p:set>
                                      <p:cBhvr>
                                        <p:cTn id="13" dur="1" fill="hold">
                                          <p:stCondLst>
                                            <p:cond delay="0"/>
                                          </p:stCondLst>
                                        </p:cTn>
                                        <p:tgtEl>
                                          <p:spTgt spid="2"/>
                                        </p:tgtEl>
                                        <p:attrNameLst>
                                          <p:attrName>style.visibility</p:attrName>
                                        </p:attrNameLst>
                                      </p:cBhvr>
                                      <p:to>
                                        <p:strVal val="visible"/>
                                      </p:to>
                                    </p:set>
                                    <p:anim calcmode="lin" valueType="num">
                                      <p:cBhvr>
                                        <p:cTn id="14" dur="1000" fill="hold"/>
                                        <p:tgtEl>
                                          <p:spTgt spid="2"/>
                                        </p:tgtEl>
                                        <p:attrNameLst>
                                          <p:attrName>ppt_w</p:attrName>
                                        </p:attrNameLst>
                                      </p:cBhvr>
                                      <p:tavLst>
                                        <p:tav tm="0">
                                          <p:val>
                                            <p:strVal val="#ppt_w*0.70"/>
                                          </p:val>
                                        </p:tav>
                                        <p:tav tm="100000">
                                          <p:val>
                                            <p:strVal val="#ppt_w"/>
                                          </p:val>
                                        </p:tav>
                                      </p:tavLst>
                                    </p:anim>
                                    <p:anim calcmode="lin" valueType="num">
                                      <p:cBhvr>
                                        <p:cTn id="15" dur="1000" fill="hold"/>
                                        <p:tgtEl>
                                          <p:spTgt spid="2"/>
                                        </p:tgtEl>
                                        <p:attrNameLst>
                                          <p:attrName>ppt_h</p:attrName>
                                        </p:attrNameLst>
                                      </p:cBhvr>
                                      <p:tavLst>
                                        <p:tav tm="0">
                                          <p:val>
                                            <p:strVal val="#ppt_h"/>
                                          </p:val>
                                        </p:tav>
                                        <p:tav tm="100000">
                                          <p:val>
                                            <p:strVal val="#ppt_h"/>
                                          </p:val>
                                        </p:tav>
                                      </p:tavLst>
                                    </p:anim>
                                    <p:animEffect transition="in" filter="fade">
                                      <p:cBhvr>
                                        <p:cTn id="16"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1C80C-112A-2A47-9149-56A70E2790B1}"/>
              </a:ext>
            </a:extLst>
          </p:cNvPr>
          <p:cNvSpPr>
            <a:spLocks noGrp="1"/>
          </p:cNvSpPr>
          <p:nvPr>
            <p:ph type="title"/>
          </p:nvPr>
        </p:nvSpPr>
        <p:spPr/>
        <p:txBody>
          <a:bodyPr>
            <a:normAutofit/>
          </a:bodyPr>
          <a:lstStyle/>
          <a:p>
            <a:r>
              <a:rPr lang="en-US" dirty="0"/>
              <a:t>REFERENCES</a:t>
            </a:r>
          </a:p>
        </p:txBody>
      </p:sp>
      <p:sp>
        <p:nvSpPr>
          <p:cNvPr id="3" name="Content Placeholder 2">
            <a:extLst>
              <a:ext uri="{FF2B5EF4-FFF2-40B4-BE49-F238E27FC236}">
                <a16:creationId xmlns:a16="http://schemas.microsoft.com/office/drawing/2014/main" id="{34375138-C4A9-E043-B331-113798392AA0}"/>
              </a:ext>
            </a:extLst>
          </p:cNvPr>
          <p:cNvSpPr>
            <a:spLocks noGrp="1"/>
          </p:cNvSpPr>
          <p:nvPr>
            <p:ph idx="1"/>
          </p:nvPr>
        </p:nvSpPr>
        <p:spPr>
          <a:xfrm>
            <a:off x="538507" y="2093976"/>
            <a:ext cx="10058400" cy="3851787"/>
          </a:xfrm>
        </p:spPr>
        <p:txBody>
          <a:bodyPr>
            <a:normAutofit/>
          </a:bodyPr>
          <a:lstStyle/>
          <a:p>
            <a:r>
              <a:rPr lang="en-GB" sz="1600" dirty="0" err="1"/>
              <a:t>Gainsbury</a:t>
            </a:r>
            <a:r>
              <a:rPr lang="en-GB" sz="1600" dirty="0"/>
              <a:t> AN, Fenton RA, Jones Cassandra A (2020), From campus to communities: evaluation of the first UK-based bystander programme for the prevention of domestic violence and abuse in general communities, </a:t>
            </a:r>
            <a:r>
              <a:rPr lang="en-GB" sz="1600" i="1" dirty="0"/>
              <a:t>BMC public health 20 (1), 1-11, 2020</a:t>
            </a:r>
            <a:endParaRPr lang="en-GB" sz="1600" dirty="0"/>
          </a:p>
          <a:p>
            <a:r>
              <a:rPr lang="en-GB" sz="1600" dirty="0"/>
              <a:t> </a:t>
            </a:r>
          </a:p>
          <a:p>
            <a:r>
              <a:rPr lang="en-GB" sz="1600" dirty="0"/>
              <a:t>Potter LC, Feder G (2018), Domestic violence teaching in UK medical schools: a cross‐sectional study, </a:t>
            </a:r>
            <a:r>
              <a:rPr lang="en-GB" sz="1600" i="1" dirty="0"/>
              <a:t>The Clinical Teacher 15 (5), 382-386, 2018</a:t>
            </a:r>
            <a:endParaRPr lang="en-GB" sz="1600" dirty="0"/>
          </a:p>
          <a:p>
            <a:r>
              <a:rPr lang="en-GB" sz="1600" dirty="0"/>
              <a:t> </a:t>
            </a:r>
          </a:p>
          <a:p>
            <a:r>
              <a:rPr lang="en-GB" sz="1600" dirty="0"/>
              <a:t> </a:t>
            </a:r>
          </a:p>
          <a:p>
            <a:r>
              <a:rPr lang="en-GB" sz="1600" dirty="0" err="1"/>
              <a:t>Sohal</a:t>
            </a:r>
            <a:r>
              <a:rPr lang="en-GB" sz="1600" dirty="0"/>
              <a:t> AH, Feder G, </a:t>
            </a:r>
            <a:r>
              <a:rPr lang="en-GB" sz="1600" dirty="0" err="1"/>
              <a:t>Boomla</a:t>
            </a:r>
            <a:r>
              <a:rPr lang="en-GB" sz="1600" dirty="0"/>
              <a:t> K, </a:t>
            </a:r>
            <a:r>
              <a:rPr lang="en-GB" sz="1600" dirty="0" err="1"/>
              <a:t>Dowrick</a:t>
            </a:r>
            <a:r>
              <a:rPr lang="en-GB" sz="1600" dirty="0"/>
              <a:t> A, Hooper R, Howell A, Johnson M, Lewis N, Robinson C, Eldridge S, Griffiths C (2020), Improving the healthcare response to domestic violence and abuse in UK primary care: interrupted time series evaluation of a system-level training and support programme </a:t>
            </a:r>
            <a:r>
              <a:rPr lang="en-GB" sz="1600" i="1" dirty="0"/>
              <a:t>BMC medicine 18 (1), 1-10, 2020</a:t>
            </a:r>
            <a:endParaRPr lang="en-GB" sz="1600" dirty="0"/>
          </a:p>
          <a:p>
            <a:r>
              <a:rPr lang="en-GB" sz="1400" dirty="0"/>
              <a:t> </a:t>
            </a:r>
          </a:p>
          <a:p>
            <a:endParaRPr lang="en-US" sz="1400" dirty="0"/>
          </a:p>
        </p:txBody>
      </p:sp>
    </p:spTree>
    <p:extLst>
      <p:ext uri="{BB962C8B-B14F-4D97-AF65-F5344CB8AC3E}">
        <p14:creationId xmlns:p14="http://schemas.microsoft.com/office/powerpoint/2010/main" val="1407832569"/>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7" presetClass="entr" presetSubtype="10" fill="hold" grpId="1" nodeType="clickEffect">
                                  <p:stCondLst>
                                    <p:cond delay="0"/>
                                  </p:stCondLst>
                                  <p:childTnLst>
                                    <p:set>
                                      <p:cBhvr>
                                        <p:cTn id="10" dur="1" fill="hold">
                                          <p:stCondLst>
                                            <p:cond delay="0"/>
                                          </p:stCondLst>
                                        </p:cTn>
                                        <p:tgtEl>
                                          <p:spTgt spid="2"/>
                                        </p:tgtEl>
                                        <p:attrNameLst>
                                          <p:attrName>style.visibility</p:attrName>
                                        </p:attrNameLst>
                                      </p:cBhvr>
                                      <p:to>
                                        <p:strVal val="visible"/>
                                      </p:to>
                                    </p:set>
                                    <p:anim calcmode="lin" valueType="num">
                                      <p:cBhvr>
                                        <p:cTn id="11" dur="500" fill="hold"/>
                                        <p:tgtEl>
                                          <p:spTgt spid="2"/>
                                        </p:tgtEl>
                                        <p:attrNameLst>
                                          <p:attrName>ppt_w</p:attrName>
                                        </p:attrNameLst>
                                      </p:cBhvr>
                                      <p:tavLst>
                                        <p:tav tm="0">
                                          <p:val>
                                            <p:fltVal val="0"/>
                                          </p:val>
                                        </p:tav>
                                        <p:tav tm="100000">
                                          <p:val>
                                            <p:strVal val="#ppt_w"/>
                                          </p:val>
                                        </p:tav>
                                      </p:tavLst>
                                    </p:anim>
                                    <p:anim calcmode="lin" valueType="num">
                                      <p:cBhvr>
                                        <p:cTn id="12" dur="500" fill="hold"/>
                                        <p:tgtEl>
                                          <p:spTgt spid="2"/>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2" grpId="1"/>
    </p:bld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84ACB6"/>
      </a:dk2>
      <a:lt2>
        <a:srgbClr val="EBE9DD"/>
      </a:lt2>
      <a:accent1>
        <a:srgbClr val="6F8183"/>
      </a:accent1>
      <a:accent2>
        <a:srgbClr val="967E96"/>
      </a:accent2>
      <a:accent3>
        <a:srgbClr val="CCC893"/>
      </a:accent3>
      <a:accent4>
        <a:srgbClr val="A54D74"/>
      </a:accent4>
      <a:accent5>
        <a:srgbClr val="949C6B"/>
      </a:accent5>
      <a:accent6>
        <a:srgbClr val="766A50"/>
      </a:accent6>
      <a:hlink>
        <a:srgbClr val="CC6600"/>
      </a:hlink>
      <a:folHlink>
        <a:srgbClr val="777777"/>
      </a:folHlink>
    </a:clrScheme>
    <a:fontScheme name="Wood Type">
      <a:majorFont>
        <a:latin typeface="Century Gothic" panose="020B0502020202020204"/>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man Old Style" panose="02050604050505020204"/>
        <a:ea typeface=""/>
        <a:cs typeface=""/>
        <a:font script="Grek" typeface="Cambria"/>
        <a:font script="Cyrl" typeface="Cambria"/>
        <a:font script="Jpan" typeface="HG明朝E"/>
        <a:font script="Hang" typeface="돋움"/>
        <a:font script="Hans" typeface="宋体"/>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8E89CD47-BF55-4DDE-B823-2283AA7E7695}"/>
    </a:ext>
  </a:extLst>
</a:theme>
</file>

<file path=docProps/app.xml><?xml version="1.0" encoding="utf-8"?>
<Properties xmlns="http://schemas.openxmlformats.org/officeDocument/2006/extended-properties" xmlns:vt="http://schemas.openxmlformats.org/officeDocument/2006/docPropsVTypes">
  <Template>{BD0DCB9E-F223-784F-93A8-79782CC18DF4}tf10001070_mac</Template>
  <TotalTime>209</TotalTime>
  <Words>532</Words>
  <Application>Microsoft Macintosh PowerPoint</Application>
  <PresentationFormat>Widescreen</PresentationFormat>
  <Paragraphs>30</Paragraphs>
  <Slides>6</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6</vt:i4>
      </vt:variant>
    </vt:vector>
  </HeadingPairs>
  <TitlesOfParts>
    <vt:vector size="13" baseType="lpstr">
      <vt:lpstr>Arial</vt:lpstr>
      <vt:lpstr>Bookman Old Style</vt:lpstr>
      <vt:lpstr>Calibri</vt:lpstr>
      <vt:lpstr>Century Gothic</vt:lpstr>
      <vt:lpstr>Rockwell Extra Bold</vt:lpstr>
      <vt:lpstr>Wingdings</vt:lpstr>
      <vt:lpstr>Wood Type</vt:lpstr>
      <vt:lpstr>  Project Proposal</vt:lpstr>
      <vt:lpstr>Project title: </vt:lpstr>
      <vt:lpstr>Aim and objectives</vt:lpstr>
      <vt:lpstr> Background </vt:lpstr>
      <vt:lpstr>METHDODS ,RESOURCES AND Timescale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Project Proposal</dc:title>
  <dc:creator>Denisa Vonet (1908353)</dc:creator>
  <cp:lastModifiedBy>Denisa Vonet (1908353)</cp:lastModifiedBy>
  <cp:revision>1</cp:revision>
  <dcterms:created xsi:type="dcterms:W3CDTF">2022-03-06T19:19:47Z</dcterms:created>
  <dcterms:modified xsi:type="dcterms:W3CDTF">2022-03-06T22:49:11Z</dcterms:modified>
</cp:coreProperties>
</file>