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0"/>
  </p:notesMasterIdLst>
  <p:sldIdLst>
    <p:sldId id="256" r:id="rId2"/>
    <p:sldId id="260" r:id="rId3"/>
    <p:sldId id="289" r:id="rId4"/>
    <p:sldId id="290" r:id="rId5"/>
    <p:sldId id="257" r:id="rId6"/>
    <p:sldId id="296" r:id="rId7"/>
    <p:sldId id="302" r:id="rId8"/>
    <p:sldId id="295" r:id="rId9"/>
    <p:sldId id="293" r:id="rId10"/>
    <p:sldId id="291" r:id="rId11"/>
    <p:sldId id="292" r:id="rId12"/>
    <p:sldId id="297" r:id="rId13"/>
    <p:sldId id="298" r:id="rId14"/>
    <p:sldId id="300" r:id="rId15"/>
    <p:sldId id="301" r:id="rId16"/>
    <p:sldId id="299" r:id="rId17"/>
    <p:sldId id="294" r:id="rId18"/>
    <p:sldId id="262"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AECFE"/>
    <a:srgbClr val="F8E2FE"/>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66" d="100"/>
          <a:sy n="66" d="100"/>
        </p:scale>
        <p:origin x="-1284" y="-894"/>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B21AC4F-F029-4D59-B65F-069AE21B10FA}" type="datetimeFigureOut">
              <a:rPr lang="en-GB" smtClean="0"/>
              <a:pPr/>
              <a:t>03/12/2011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E8B5D0E-5731-4F8C-9ACF-E08BBACB4106}"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1D8BD707-D9CF-40AE-B4C6-C98DA3205C09}" type="datetimeFigureOut">
              <a:rPr lang="en-US" smtClean="0"/>
              <a:pPr/>
              <a:t>12/3/2011</a:t>
            </a:fld>
            <a:endParaRPr lang="en-US"/>
          </a:p>
        </p:txBody>
      </p:sp>
      <p:sp>
        <p:nvSpPr>
          <p:cNvPr id="19" name="Footer Placeholder 18"/>
          <p:cNvSpPr>
            <a:spLocks noGrp="1"/>
          </p:cNvSpPr>
          <p:nvPr>
            <p:ph type="ftr" sz="quarter" idx="11"/>
          </p:nvPr>
        </p:nvSpPr>
        <p:spPr/>
        <p:txBody>
          <a:bodyPr/>
          <a:lstStyle/>
          <a:p>
            <a:endParaRPr lang="en-US"/>
          </a:p>
        </p:txBody>
      </p:sp>
      <p:sp>
        <p:nvSpPr>
          <p:cNvPr id="27" name="Slide Number Placeholder 26"/>
          <p:cNvSpPr>
            <a:spLocks noGrp="1"/>
          </p:cNvSpPr>
          <p:nvPr>
            <p:ph type="sldNum" sz="quarter" idx="12"/>
          </p:nvPr>
        </p:nvSpPr>
        <p:spPr/>
        <p:txBody>
          <a:bodyPr/>
          <a:lstStyle/>
          <a:p>
            <a:fld id="{B6F15528-21DE-4FAA-801E-634DDDAF4B2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12/3/2011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12/3/2011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12/3/2011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1D8BD707-D9CF-40AE-B4C6-C98DA3205C09}" type="datetimeFigureOut">
              <a:rPr lang="en-US" smtClean="0"/>
              <a:pPr/>
              <a:t>12/3/2011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1D8BD707-D9CF-40AE-B4C6-C98DA3205C09}" type="datetimeFigureOut">
              <a:rPr lang="en-US" smtClean="0"/>
              <a:pPr/>
              <a:t>12/3/2011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12/3/2011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12/3/2011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12/3/2011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077200" y="6356350"/>
            <a:ext cx="609600" cy="365125"/>
          </a:xfrm>
        </p:spPr>
        <p:txBody>
          <a:bodyPr/>
          <a:lstStyle/>
          <a:p>
            <a:fld id="{B6F15528-21DE-4FAA-801E-634DDDAF4B2B}" type="slidenum">
              <a:rPr lang="en-US" smtClean="0"/>
              <a:pPr/>
              <a:t>‹#›</a:t>
            </a:fld>
            <a:endParaRPr lang="en-US"/>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12/3/2011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12/3/2011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1D8BD707-D9CF-40AE-B4C6-C98DA3205C09}" type="datetimeFigureOut">
              <a:rPr lang="en-US" smtClean="0"/>
              <a:pPr/>
              <a:t>12/3/2011</a:t>
            </a:fld>
            <a:endParaRPr lang="en-US"/>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US"/>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B6F15528-21DE-4FAA-801E-634DDDAF4B2B}" type="slidenum">
              <a:rPr lang="en-US" smtClean="0"/>
              <a:pPr/>
              <a:t>‹#›</a:t>
            </a:fld>
            <a:endParaRPr lang="en-US"/>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www.nvcc.edu/home/ataormina/novels/history/metafiction.htm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Postcolonial Assumptions 2</a:t>
            </a:r>
            <a:endParaRPr lang="en-GB" dirty="0"/>
          </a:p>
        </p:txBody>
      </p:sp>
      <p:sp>
        <p:nvSpPr>
          <p:cNvPr id="3" name="Subtitle 2"/>
          <p:cNvSpPr>
            <a:spLocks noGrp="1"/>
          </p:cNvSpPr>
          <p:nvPr>
            <p:ph type="subTitle" idx="1"/>
          </p:nvPr>
        </p:nvSpPr>
        <p:spPr/>
        <p:txBody>
          <a:bodyPr/>
          <a:lstStyle/>
          <a:p>
            <a:r>
              <a:rPr lang="en-GB" dirty="0" err="1" smtClean="0"/>
              <a:t>Zadie</a:t>
            </a:r>
            <a:r>
              <a:rPr lang="en-GB" dirty="0" smtClean="0"/>
              <a:t> Smith’s </a:t>
            </a:r>
            <a:r>
              <a:rPr lang="en-GB" b="1" i="1" dirty="0" smtClean="0"/>
              <a:t>White Teeth</a:t>
            </a:r>
          </a:p>
          <a:p>
            <a:endParaRPr lang="en-GB" b="1" i="1" dirty="0" smtClean="0"/>
          </a:p>
          <a:p>
            <a:r>
              <a:rPr lang="en-GB" b="1" dirty="0" smtClean="0"/>
              <a:t>Louise Squire 2011</a:t>
            </a:r>
            <a:endParaRPr lang="en-GB" b="1"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p:cNvSpPr txBox="1">
            <a:spLocks noGrp="1"/>
          </p:cNvSpPr>
          <p:nvPr>
            <p:ph type="title"/>
          </p:nvPr>
        </p:nvSpPr>
        <p:spPr>
          <a:xfrm>
            <a:off x="457200" y="609600"/>
            <a:ext cx="8229600" cy="1143000"/>
          </a:xfrm>
          <a:prstGeom prst="rect">
            <a:avLst/>
          </a:prstGeom>
          <a:solidFill>
            <a:schemeClr val="accent6">
              <a:lumMod val="60000"/>
              <a:lumOff val="40000"/>
            </a:schemeClr>
          </a:solidFill>
        </p:spPr>
        <p:txBody>
          <a:bodyPr vert="horz" lIns="108000" tIns="36000" rIns="36000" bIns="36000" anchor="b">
            <a:normAutofit fontScale="97500"/>
          </a:bodyPr>
          <a:lstStyle/>
          <a:p>
            <a:pPr lvl="0" algn="ctr">
              <a:spcBef>
                <a:spcPct val="0"/>
              </a:spcBef>
            </a:pPr>
            <a:r>
              <a:rPr kumimoji="0" lang="en-GB" sz="3700" b="0" i="0" u="none" strike="noStrike" kern="1200" cap="none" spc="0" normalizeH="0" baseline="0" noProof="0" dirty="0" smtClean="0">
                <a:ln>
                  <a:noFill/>
                </a:ln>
                <a:solidFill>
                  <a:schemeClr val="tx1"/>
                </a:solidFill>
                <a:effectLst/>
                <a:uLnTx/>
                <a:uFillTx/>
                <a:latin typeface="+mj-lt"/>
                <a:ea typeface="+mj-ea"/>
                <a:cs typeface="+mj-cs"/>
              </a:rPr>
              <a:t>‘Can the Subaltern</a:t>
            </a:r>
            <a:r>
              <a:rPr kumimoji="0" lang="en-GB" sz="3700" b="0" i="0" u="none" strike="noStrike" kern="1200" cap="none" spc="0" normalizeH="0" noProof="0" dirty="0" smtClean="0">
                <a:ln>
                  <a:noFill/>
                </a:ln>
                <a:solidFill>
                  <a:schemeClr val="tx1"/>
                </a:solidFill>
                <a:effectLst/>
                <a:uLnTx/>
                <a:uFillTx/>
                <a:latin typeface="+mj-lt"/>
                <a:ea typeface="+mj-ea"/>
                <a:cs typeface="+mj-cs"/>
              </a:rPr>
              <a:t> Speak?’</a:t>
            </a:r>
            <a:r>
              <a:rPr kumimoji="0" lang="en-GB" sz="2800" b="0" i="0" u="none" strike="noStrike" kern="1200" cap="none" spc="0" normalizeH="0" baseline="0" noProof="0" dirty="0" smtClean="0">
                <a:ln>
                  <a:noFill/>
                </a:ln>
                <a:solidFill>
                  <a:schemeClr val="tx2"/>
                </a:solidFill>
                <a:effectLst/>
                <a:uLnTx/>
                <a:uFillTx/>
                <a:latin typeface="+mj-lt"/>
                <a:ea typeface="+mj-ea"/>
                <a:cs typeface="+mj-cs"/>
              </a:rPr>
              <a:t/>
            </a:r>
            <a:br>
              <a:rPr kumimoji="0" lang="en-GB" sz="2800" b="0" i="0" u="none" strike="noStrike" kern="1200" cap="none" spc="0" normalizeH="0" baseline="0" noProof="0" dirty="0" smtClean="0">
                <a:ln>
                  <a:noFill/>
                </a:ln>
                <a:solidFill>
                  <a:schemeClr val="tx2"/>
                </a:solidFill>
                <a:effectLst/>
                <a:uLnTx/>
                <a:uFillTx/>
                <a:latin typeface="+mj-lt"/>
                <a:ea typeface="+mj-ea"/>
                <a:cs typeface="+mj-cs"/>
              </a:rPr>
            </a:br>
            <a:r>
              <a:rPr kumimoji="0" lang="en-GB" sz="2800" b="0" i="0" u="none" strike="noStrike" kern="1200" cap="none" spc="0" normalizeH="0" baseline="0" noProof="0" dirty="0" smtClean="0">
                <a:ln>
                  <a:noFill/>
                </a:ln>
                <a:solidFill>
                  <a:schemeClr val="tx2"/>
                </a:solidFill>
                <a:effectLst/>
                <a:uLnTx/>
                <a:uFillTx/>
                <a:latin typeface="+mj-lt"/>
                <a:ea typeface="+mj-ea"/>
                <a:cs typeface="+mj-cs"/>
              </a:rPr>
              <a:t>		</a:t>
            </a:r>
            <a:r>
              <a:rPr kumimoji="0" lang="en-GB" sz="2200" b="0" i="0" u="none" strike="noStrike" kern="1200" cap="none" spc="0" normalizeH="0" baseline="0" noProof="0" dirty="0" smtClean="0">
                <a:ln>
                  <a:noFill/>
                </a:ln>
                <a:solidFill>
                  <a:schemeClr val="tx1"/>
                </a:solidFill>
                <a:effectLst/>
                <a:uLnTx/>
                <a:uFillTx/>
                <a:latin typeface="+mj-lt"/>
                <a:ea typeface="+mj-ea"/>
                <a:cs typeface="+mj-cs"/>
              </a:rPr>
              <a:t>(</a:t>
            </a:r>
            <a:r>
              <a:rPr lang="en-GB" sz="2400" dirty="0" smtClean="0">
                <a:solidFill>
                  <a:schemeClr val="tx1"/>
                </a:solidFill>
              </a:rPr>
              <a:t>Gayatri Chakravorty </a:t>
            </a:r>
            <a:r>
              <a:rPr kumimoji="0" lang="en-GB" sz="2200" b="0" i="0" u="none" strike="noStrike" kern="1200" cap="none" spc="0" normalizeH="0" baseline="0" noProof="0" dirty="0" smtClean="0">
                <a:ln>
                  <a:noFill/>
                </a:ln>
                <a:solidFill>
                  <a:schemeClr val="tx1"/>
                </a:solidFill>
                <a:effectLst/>
                <a:uLnTx/>
                <a:uFillTx/>
                <a:latin typeface="+mj-lt"/>
                <a:ea typeface="+mj-ea"/>
                <a:cs typeface="+mj-cs"/>
              </a:rPr>
              <a:t>Spivak 1998)</a:t>
            </a:r>
            <a:endParaRPr kumimoji="0" lang="en-GB" sz="2800" b="0" i="0" u="none" strike="noStrike" kern="1200" cap="none" spc="0" normalizeH="0" baseline="0" noProof="0" dirty="0">
              <a:ln>
                <a:noFill/>
              </a:ln>
              <a:solidFill>
                <a:schemeClr val="tx1"/>
              </a:solidFill>
              <a:effectLst/>
              <a:uLnTx/>
              <a:uFillTx/>
              <a:latin typeface="+mj-lt"/>
              <a:ea typeface="+mj-ea"/>
              <a:cs typeface="+mj-cs"/>
            </a:endParaRPr>
          </a:p>
        </p:txBody>
      </p:sp>
      <p:sp>
        <p:nvSpPr>
          <p:cNvPr id="9" name="Content Placeholder 2"/>
          <p:cNvSpPr>
            <a:spLocks noGrp="1"/>
          </p:cNvSpPr>
          <p:nvPr>
            <p:ph idx="1"/>
          </p:nvPr>
        </p:nvSpPr>
        <p:spPr>
          <a:xfrm>
            <a:off x="457200" y="1905000"/>
            <a:ext cx="8229600" cy="4572000"/>
          </a:xfrm>
          <a:solidFill>
            <a:schemeClr val="accent5">
              <a:lumMod val="20000"/>
              <a:lumOff val="80000"/>
            </a:schemeClr>
          </a:solidFill>
        </p:spPr>
        <p:txBody>
          <a:bodyPr tIns="144000" rIns="252000">
            <a:noAutofit/>
          </a:bodyPr>
          <a:lstStyle/>
          <a:p>
            <a:pPr>
              <a:buNone/>
            </a:pPr>
            <a:r>
              <a:rPr lang="en-GB" sz="2800" dirty="0" smtClean="0"/>
              <a:t>	</a:t>
            </a:r>
            <a:r>
              <a:rPr lang="en-GB" sz="2400" dirty="0" smtClean="0"/>
              <a:t>‘According to Foucault and Derrida ... the oppressed, if given the chance </a:t>
            </a:r>
            <a:r>
              <a:rPr lang="en-GB" sz="2400" dirty="0" smtClean="0">
                <a:solidFill>
                  <a:schemeClr val="tx2">
                    <a:lumMod val="50000"/>
                  </a:schemeClr>
                </a:solidFill>
              </a:rPr>
              <a:t>... </a:t>
            </a:r>
            <a:r>
              <a:rPr lang="en-GB" sz="2400" dirty="0" smtClean="0"/>
              <a:t>and on the way to solidarity through alliance politics </a:t>
            </a:r>
            <a:r>
              <a:rPr lang="en-GB" sz="2400" dirty="0" smtClean="0">
                <a:solidFill>
                  <a:schemeClr val="tx2">
                    <a:lumMod val="50000"/>
                  </a:schemeClr>
                </a:solidFill>
              </a:rPr>
              <a:t>... </a:t>
            </a:r>
            <a:r>
              <a:rPr lang="en-GB" sz="2400" dirty="0" smtClean="0"/>
              <a:t>can speak and know their conditions.’</a:t>
            </a:r>
            <a:endParaRPr lang="en-GB" sz="2800" dirty="0" smtClean="0"/>
          </a:p>
          <a:p>
            <a:pPr algn="just">
              <a:lnSpc>
                <a:spcPct val="110000"/>
              </a:lnSpc>
              <a:spcBef>
                <a:spcPts val="0"/>
              </a:spcBef>
              <a:buNone/>
            </a:pPr>
            <a:r>
              <a:rPr lang="en-GB" sz="2400" dirty="0" smtClean="0"/>
              <a:t>	</a:t>
            </a:r>
          </a:p>
          <a:p>
            <a:pPr algn="just">
              <a:lnSpc>
                <a:spcPct val="110000"/>
              </a:lnSpc>
              <a:spcBef>
                <a:spcPts val="0"/>
              </a:spcBef>
              <a:buNone/>
            </a:pPr>
            <a:r>
              <a:rPr lang="en-GB" sz="2400" dirty="0" smtClean="0"/>
              <a:t>	‘The ‘figure’ of woman, the relationship between woman and silence can be plotted by women themselves; Subaltern historiography must confront the impossibility of such gestures. The narrow epistemic violence of imperialism gives us an imperfect allegory of the general violence that is the possibility of an episteme.’ </a:t>
            </a:r>
          </a:p>
          <a:p>
            <a:pPr algn="just">
              <a:lnSpc>
                <a:spcPct val="110000"/>
              </a:lnSpc>
              <a:spcBef>
                <a:spcPts val="0"/>
              </a:spcBef>
              <a:buNone/>
            </a:pPr>
            <a:r>
              <a:rPr lang="en-GB" sz="2400" dirty="0" smtClean="0"/>
              <a:t>				</a:t>
            </a:r>
            <a:r>
              <a:rPr lang="en-GB" sz="2000" dirty="0" smtClean="0"/>
              <a:t>(</a:t>
            </a:r>
            <a:r>
              <a:rPr lang="en-GB" sz="2000" dirty="0" err="1" smtClean="0"/>
              <a:t>Spivak</a:t>
            </a:r>
            <a:r>
              <a:rPr lang="en-GB" sz="2000" dirty="0" smtClean="0"/>
              <a:t>, 1988, in Ashcroft et al. 1995, 28)</a:t>
            </a:r>
            <a:endParaRPr lang="en-GB" sz="2400" dirty="0" smtClean="0"/>
          </a:p>
          <a:p>
            <a:pPr>
              <a:buNone/>
            </a:pPr>
            <a:endParaRPr lang="en-GB" sz="2800" dirty="0" smtClean="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981200"/>
            <a:ext cx="8001000" cy="4648200"/>
          </a:xfrm>
        </p:spPr>
        <p:txBody>
          <a:bodyPr>
            <a:normAutofit fontScale="85000" lnSpcReduction="10000"/>
          </a:bodyPr>
          <a:lstStyle/>
          <a:p>
            <a:endParaRPr lang="en-GB" sz="800" dirty="0" smtClean="0"/>
          </a:p>
          <a:p>
            <a:pPr algn="just">
              <a:lnSpc>
                <a:spcPct val="120000"/>
              </a:lnSpc>
              <a:spcBef>
                <a:spcPts val="0"/>
              </a:spcBef>
              <a:buNone/>
            </a:pPr>
            <a:r>
              <a:rPr lang="en-US" dirty="0" smtClean="0"/>
              <a:t>	Yet, despite all the mixing up. Despite the fact that we have finally slipped into each other’s lives with reasonable comfort … it is still hard to admit that there is no one more English than the Indian, no one more Indian than the English. There are  still young white men who are angry about that; who will roll out at closing time into the poorly lit streets with a kitchen knife wrapped in a tight fist.</a:t>
            </a:r>
          </a:p>
          <a:p>
            <a:pPr algn="just">
              <a:lnSpc>
                <a:spcPct val="120000"/>
              </a:lnSpc>
              <a:spcBef>
                <a:spcPts val="0"/>
              </a:spcBef>
              <a:buNone/>
            </a:pPr>
            <a:r>
              <a:rPr lang="en-US" dirty="0" smtClean="0"/>
              <a:t>		It makes an immigrant laugh to hear the fears of the nationalist, scared of infection, penetration, </a:t>
            </a:r>
            <a:r>
              <a:rPr lang="en-US" dirty="0" err="1" smtClean="0"/>
              <a:t>misceganation</a:t>
            </a:r>
            <a:r>
              <a:rPr lang="en-US" dirty="0" smtClean="0"/>
              <a:t>, when this is small fry, peanuts, compared to what the immigrant fears – dissolution, disappearance.’ (WT 327)</a:t>
            </a:r>
            <a:endParaRPr lang="en-GB" dirty="0" smtClean="0"/>
          </a:p>
        </p:txBody>
      </p:sp>
      <p:sp>
        <p:nvSpPr>
          <p:cNvPr id="5" name="Title 4"/>
          <p:cNvSpPr>
            <a:spLocks noGrp="1"/>
          </p:cNvSpPr>
          <p:nvPr>
            <p:ph type="title"/>
          </p:nvPr>
        </p:nvSpPr>
        <p:spPr>
          <a:xfrm>
            <a:off x="381000" y="457200"/>
            <a:ext cx="8305800" cy="1389888"/>
          </a:xfrm>
          <a:solidFill>
            <a:srgbClr val="F8E2FE"/>
          </a:solidFill>
        </p:spPr>
        <p:txBody>
          <a:bodyPr>
            <a:noAutofit/>
          </a:bodyPr>
          <a:lstStyle/>
          <a:p>
            <a:pPr algn="ctr"/>
            <a:r>
              <a:rPr lang="en-GB" sz="2800" dirty="0" smtClean="0"/>
              <a:t>To what extent do </a:t>
            </a:r>
            <a:r>
              <a:rPr lang="en-GB" sz="2800" dirty="0" err="1" smtClean="0"/>
              <a:t>Zodie</a:t>
            </a:r>
            <a:r>
              <a:rPr lang="en-GB" sz="2800" dirty="0" smtClean="0"/>
              <a:t> Smith’s characters ‘speak of’ who they are, beyond the colonial oppression </a:t>
            </a:r>
            <a:br>
              <a:rPr lang="en-GB" sz="2800" dirty="0" smtClean="0"/>
            </a:br>
            <a:r>
              <a:rPr lang="en-GB" sz="2800" dirty="0" smtClean="0"/>
              <a:t>that is their historical legacy?</a:t>
            </a:r>
            <a:endParaRPr lang="en-GB" sz="2800"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685800"/>
            <a:ext cx="8229600" cy="6019800"/>
          </a:xfrm>
          <a:solidFill>
            <a:srgbClr val="FAECFE"/>
          </a:solidFill>
        </p:spPr>
        <p:txBody>
          <a:bodyPr tIns="180000" rIns="216000">
            <a:normAutofit fontScale="92500"/>
          </a:bodyPr>
          <a:lstStyle/>
          <a:p>
            <a:pPr algn="just">
              <a:lnSpc>
                <a:spcPct val="110000"/>
              </a:lnSpc>
              <a:spcBef>
                <a:spcPts val="0"/>
              </a:spcBef>
              <a:buNone/>
            </a:pPr>
            <a:r>
              <a:rPr lang="en-GB" dirty="0" smtClean="0"/>
              <a:t>	‘There are no words. The one I send home comes out a </a:t>
            </a:r>
            <a:r>
              <a:rPr lang="en-GB" dirty="0" err="1" smtClean="0"/>
              <a:t>pukka</a:t>
            </a:r>
            <a:r>
              <a:rPr lang="en-GB" dirty="0" smtClean="0"/>
              <a:t> Englishman, white suited, silly wig-lawyer. The one I keep here is fully paid up green bow-tie wearing fundamentalist terrorist. I sometimes wonder why I bother,’ said </a:t>
            </a:r>
            <a:r>
              <a:rPr lang="en-GB" dirty="0" err="1" smtClean="0"/>
              <a:t>Samad</a:t>
            </a:r>
            <a:r>
              <a:rPr lang="en-GB" dirty="0" smtClean="0"/>
              <a:t> bitterly, betraying the English inflections of twenty years in the country,’ I really do. These days, it feels to me like you make a devil’s pact when you walk into this country ... it drags you in and suddenly you are unsuitable to return, your children are unrecognisable, you belong nowhere ... and then you begin to give up the very idea of belonging ... and I begin to believe that birthplaces are accidents, that everything is an accident. But if you believe that, where do you go? What do you do? Does anything matter?’ (WT, 407)</a:t>
            </a:r>
          </a:p>
          <a:p>
            <a:endParaRPr lang="en-GB"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0600" y="914400"/>
            <a:ext cx="7086600" cy="1143000"/>
          </a:xfrm>
          <a:solidFill>
            <a:schemeClr val="accent2">
              <a:lumMod val="20000"/>
              <a:lumOff val="80000"/>
            </a:schemeClr>
          </a:solidFill>
        </p:spPr>
        <p:txBody>
          <a:bodyPr>
            <a:noAutofit/>
          </a:bodyPr>
          <a:lstStyle/>
          <a:p>
            <a:pPr algn="ctr"/>
            <a:r>
              <a:rPr lang="en-GB" sz="3200" dirty="0" smtClean="0"/>
              <a:t>Postmodernism and Post-colonialism:</a:t>
            </a:r>
            <a:br>
              <a:rPr lang="en-GB" sz="3200" dirty="0" smtClean="0"/>
            </a:br>
            <a:r>
              <a:rPr lang="en-GB" sz="3200" dirty="0" smtClean="0"/>
              <a:t>‘Which world is this?’</a:t>
            </a:r>
            <a:endParaRPr lang="en-GB" sz="3200" dirty="0"/>
          </a:p>
        </p:txBody>
      </p:sp>
      <p:sp>
        <p:nvSpPr>
          <p:cNvPr id="3" name="Content Placeholder 2"/>
          <p:cNvSpPr>
            <a:spLocks noGrp="1"/>
          </p:cNvSpPr>
          <p:nvPr>
            <p:ph idx="1"/>
          </p:nvPr>
        </p:nvSpPr>
        <p:spPr>
          <a:xfrm>
            <a:off x="990600" y="2438400"/>
            <a:ext cx="7086600" cy="3505200"/>
          </a:xfrm>
          <a:solidFill>
            <a:schemeClr val="accent2">
              <a:lumMod val="20000"/>
              <a:lumOff val="80000"/>
            </a:schemeClr>
          </a:solidFill>
        </p:spPr>
        <p:txBody>
          <a:bodyPr>
            <a:normAutofit/>
          </a:bodyPr>
          <a:lstStyle/>
          <a:p>
            <a:pPr algn="just" hangingPunct="0">
              <a:buNone/>
            </a:pPr>
            <a:r>
              <a:rPr lang="en-GB" dirty="0" smtClean="0"/>
              <a:t>	‘The dominant of modernist fiction is epistemological. That is, modernist fiction displays questions which engage questions such as … what is there to be known… The dominant of </a:t>
            </a:r>
            <a:r>
              <a:rPr lang="en-GB" b="1" dirty="0" smtClean="0"/>
              <a:t>post-modern</a:t>
            </a:r>
            <a:r>
              <a:rPr lang="en-GB" dirty="0" smtClean="0"/>
              <a:t> fiction is </a:t>
            </a:r>
            <a:r>
              <a:rPr lang="en-GB" b="1" dirty="0" smtClean="0"/>
              <a:t>ontological</a:t>
            </a:r>
            <a:r>
              <a:rPr lang="en-GB" dirty="0" smtClean="0"/>
              <a:t> … Which world is this? What is to be done in it? What is a world?’</a:t>
            </a:r>
            <a:endParaRPr lang="en-GB" b="1" dirty="0" smtClean="0"/>
          </a:p>
          <a:p>
            <a:pPr algn="r" hangingPunct="0">
              <a:buNone/>
            </a:pPr>
            <a:r>
              <a:rPr lang="en-GB" dirty="0" smtClean="0"/>
              <a:t>	</a:t>
            </a:r>
            <a:r>
              <a:rPr lang="en-GB" sz="2400" dirty="0" smtClean="0"/>
              <a:t>(McHale  1997, 10-11)</a:t>
            </a:r>
            <a:endParaRPr lang="en-GB" b="1" dirty="0" smtClean="0"/>
          </a:p>
          <a:p>
            <a:endParaRPr lang="en-GB"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04800" y="685800"/>
            <a:ext cx="8458200" cy="5867400"/>
          </a:xfrm>
          <a:solidFill>
            <a:schemeClr val="accent4">
              <a:lumMod val="20000"/>
              <a:lumOff val="80000"/>
            </a:schemeClr>
          </a:solidFill>
        </p:spPr>
        <p:txBody>
          <a:bodyPr tIns="216000" rIns="216000">
            <a:normAutofit fontScale="85000" lnSpcReduction="10000"/>
          </a:bodyPr>
          <a:lstStyle/>
          <a:p>
            <a:pPr algn="just">
              <a:buNone/>
            </a:pPr>
            <a:r>
              <a:rPr lang="en-US" dirty="0" smtClean="0"/>
              <a:t>	‘No fictions, no myths, no lies, no tangled webs – this is how </a:t>
            </a:r>
            <a:r>
              <a:rPr lang="en-US" dirty="0" err="1" smtClean="0"/>
              <a:t>Irie</a:t>
            </a:r>
            <a:r>
              <a:rPr lang="en-US" dirty="0" smtClean="0"/>
              <a:t> imagined her homeland. Because homeland is one of the magical fantasy words like </a:t>
            </a:r>
            <a:r>
              <a:rPr lang="en-US" i="1" dirty="0" smtClean="0"/>
              <a:t>unicorn</a:t>
            </a:r>
            <a:r>
              <a:rPr lang="en-US" dirty="0" smtClean="0"/>
              <a:t> </a:t>
            </a:r>
            <a:r>
              <a:rPr lang="en-US" dirty="0" smtClean="0"/>
              <a:t>and </a:t>
            </a:r>
            <a:r>
              <a:rPr lang="en-US" i="1" dirty="0" smtClean="0"/>
              <a:t>soul</a:t>
            </a:r>
            <a:r>
              <a:rPr lang="en-US" dirty="0" smtClean="0"/>
              <a:t> and </a:t>
            </a:r>
            <a:r>
              <a:rPr lang="en-US" i="1" dirty="0" smtClean="0"/>
              <a:t>infinity</a:t>
            </a:r>
            <a:r>
              <a:rPr lang="en-US" dirty="0" smtClean="0"/>
              <a:t> that have now passed into the language. And the particular magic of homeland, its particular spell over </a:t>
            </a:r>
            <a:r>
              <a:rPr lang="en-US" dirty="0" err="1" smtClean="0"/>
              <a:t>Irie</a:t>
            </a:r>
            <a:r>
              <a:rPr lang="en-US" dirty="0" smtClean="0"/>
              <a:t>, was that it sounded like a beginning. The  </a:t>
            </a:r>
            <a:r>
              <a:rPr lang="en-US" dirty="0" err="1" smtClean="0"/>
              <a:t>beginingest</a:t>
            </a:r>
            <a:r>
              <a:rPr lang="en-US" dirty="0" smtClean="0"/>
              <a:t> of beginnings. Like the first morning of Eden and the day after Apocalypse. A blank page’  (WT 402)</a:t>
            </a:r>
          </a:p>
          <a:p>
            <a:pPr algn="just">
              <a:buNone/>
            </a:pPr>
            <a:r>
              <a:rPr lang="en-US" dirty="0" smtClean="0"/>
              <a:t>	</a:t>
            </a:r>
          </a:p>
          <a:p>
            <a:pPr algn="just">
              <a:buNone/>
            </a:pPr>
            <a:r>
              <a:rPr lang="en-US" dirty="0" smtClean="0"/>
              <a:t>	‘Life in White Teeth is itself characterized by contingency, coincidence, and the drive to freedom; and its mutations and permutations celebrate the hybrid and mongrelized rather than the pure and well bred. Consequently, it is </a:t>
            </a:r>
            <a:r>
              <a:rPr lang="en-US" dirty="0" err="1" smtClean="0"/>
              <a:t>Samad’s</a:t>
            </a:r>
            <a:r>
              <a:rPr lang="en-US" dirty="0" smtClean="0"/>
              <a:t> wife </a:t>
            </a:r>
            <a:r>
              <a:rPr lang="en-US" dirty="0" err="1" smtClean="0"/>
              <a:t>Alsana</a:t>
            </a:r>
            <a:r>
              <a:rPr lang="en-US" dirty="0" smtClean="0"/>
              <a:t> who actually expresses the dominant view of the novel: ‘You go back and back and back and it’s still easier to find the right Hoover bag than to find one pure person, one pure faith on the globe. Do you think anybody is English? Really English? It is a fairy-tale’ (w, 236)’ 											</a:t>
            </a:r>
            <a:r>
              <a:rPr lang="en-US" sz="2200" dirty="0" smtClean="0"/>
              <a:t>(Childs 2005, 209)</a:t>
            </a:r>
            <a:endParaRPr lang="en-GB"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81000" y="914400"/>
            <a:ext cx="8229600" cy="5638800"/>
          </a:xfrm>
          <a:solidFill>
            <a:schemeClr val="accent3">
              <a:lumMod val="20000"/>
              <a:lumOff val="80000"/>
            </a:schemeClr>
          </a:solidFill>
        </p:spPr>
        <p:txBody>
          <a:bodyPr>
            <a:normAutofit fontScale="85000" lnSpcReduction="20000"/>
          </a:bodyPr>
          <a:lstStyle/>
          <a:p>
            <a:pPr algn="just">
              <a:lnSpc>
                <a:spcPct val="120000"/>
              </a:lnSpc>
              <a:spcBef>
                <a:spcPts val="0"/>
              </a:spcBef>
              <a:buNone/>
            </a:pPr>
            <a:r>
              <a:rPr lang="en-GB" dirty="0" smtClean="0"/>
              <a:t>	</a:t>
            </a:r>
            <a:r>
              <a:rPr lang="en-GB" sz="2800" dirty="0" smtClean="0"/>
              <a:t>‘The instability of the fictional ‘world’ in which we find ourselves, and the difficulty of our coming to know it in any reliable way, is obvious in many such postmodernist fictions.’ 			</a:t>
            </a:r>
            <a:r>
              <a:rPr lang="en-GB" dirty="0" smtClean="0"/>
              <a:t>(Christopher Butler, 2002, 69) </a:t>
            </a:r>
            <a:endParaRPr lang="en-GB" sz="2800" dirty="0" smtClean="0"/>
          </a:p>
          <a:p>
            <a:pPr algn="just">
              <a:lnSpc>
                <a:spcPct val="120000"/>
              </a:lnSpc>
              <a:spcBef>
                <a:spcPts val="0"/>
              </a:spcBef>
              <a:buNone/>
            </a:pPr>
            <a:endParaRPr lang="en-GB" sz="2800" dirty="0" smtClean="0"/>
          </a:p>
          <a:p>
            <a:pPr algn="just">
              <a:lnSpc>
                <a:spcPct val="120000"/>
              </a:lnSpc>
              <a:spcBef>
                <a:spcPts val="0"/>
              </a:spcBef>
              <a:buNone/>
            </a:pPr>
            <a:r>
              <a:rPr lang="en-GB" sz="2800" dirty="0" smtClean="0"/>
              <a:t>	‘History in the postmodern moment becomes histories and questions. It asks: Whose history gets told? In whose name? For what purpose? Postmodernism is about histories not told, retold, untold. History as it never was. Histories forgotten, hidden, invisible, considered unimportant, changed, eradicated. It’s about the refusal to see history as linear, as leading straight up to today in some recognisable pattern – all set for us to make sense of. It’s about chance. It’s about power. It’s about information.’ </a:t>
            </a:r>
          </a:p>
          <a:p>
            <a:pPr>
              <a:lnSpc>
                <a:spcPct val="120000"/>
              </a:lnSpc>
              <a:spcBef>
                <a:spcPts val="0"/>
              </a:spcBef>
              <a:buNone/>
            </a:pPr>
            <a:r>
              <a:rPr lang="en-GB" sz="2800" dirty="0" smtClean="0"/>
              <a:t>				</a:t>
            </a:r>
            <a:r>
              <a:rPr lang="en-GB" dirty="0" smtClean="0"/>
              <a:t>(Marshall, cited in Jenkins, 1995, 38).</a:t>
            </a:r>
            <a:endParaRPr lang="en-GB" sz="2200"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990600"/>
            <a:ext cx="8229600" cy="1143000"/>
          </a:xfrm>
          <a:solidFill>
            <a:schemeClr val="accent4">
              <a:lumMod val="20000"/>
              <a:lumOff val="80000"/>
            </a:schemeClr>
          </a:solidFill>
        </p:spPr>
        <p:txBody>
          <a:bodyPr/>
          <a:lstStyle/>
          <a:p>
            <a:r>
              <a:rPr lang="en-GB" dirty="0" err="1" smtClean="0"/>
              <a:t>Metafiction</a:t>
            </a:r>
            <a:r>
              <a:rPr lang="en-GB" dirty="0" smtClean="0"/>
              <a:t> is ....</a:t>
            </a:r>
            <a:endParaRPr lang="en-GB" dirty="0"/>
          </a:p>
        </p:txBody>
      </p:sp>
      <p:sp>
        <p:nvSpPr>
          <p:cNvPr id="3" name="Content Placeholder 2"/>
          <p:cNvSpPr>
            <a:spLocks noGrp="1"/>
          </p:cNvSpPr>
          <p:nvPr>
            <p:ph idx="1"/>
          </p:nvPr>
        </p:nvSpPr>
        <p:spPr>
          <a:xfrm>
            <a:off x="457200" y="2438400"/>
            <a:ext cx="8229600" cy="3200400"/>
          </a:xfrm>
          <a:solidFill>
            <a:schemeClr val="accent2">
              <a:lumMod val="40000"/>
              <a:lumOff val="60000"/>
            </a:schemeClr>
          </a:solidFill>
        </p:spPr>
        <p:txBody>
          <a:bodyPr tIns="180000" rIns="216000">
            <a:normAutofit/>
          </a:bodyPr>
          <a:lstStyle/>
          <a:p>
            <a:pPr algn="just">
              <a:spcBef>
                <a:spcPts val="0"/>
              </a:spcBef>
              <a:buNone/>
            </a:pPr>
            <a:r>
              <a:rPr lang="en-GB" dirty="0" smtClean="0"/>
              <a:t>	‘... fictional writing which self-consciously and systematically draws attention to its status as an </a:t>
            </a:r>
            <a:r>
              <a:rPr lang="en-GB" dirty="0" err="1" smtClean="0"/>
              <a:t>artifact</a:t>
            </a:r>
            <a:r>
              <a:rPr lang="en-GB" dirty="0" smtClean="0"/>
              <a:t> in order to pose questions about the relationship between fiction and reality. . . </a:t>
            </a:r>
            <a:r>
              <a:rPr lang="en-GB" dirty="0" err="1" smtClean="0"/>
              <a:t>Metafiction</a:t>
            </a:r>
            <a:r>
              <a:rPr lang="en-GB" dirty="0" smtClean="0"/>
              <a:t> explore[s] a theory of writing fiction through the practice of writing fiction.’ (2). (</a:t>
            </a:r>
            <a:r>
              <a:rPr lang="en-GB" sz="2800" dirty="0" smtClean="0"/>
              <a:t>Taormina, 2005) </a:t>
            </a:r>
            <a:endParaRPr lang="en-GB" dirty="0" smtClean="0"/>
          </a:p>
          <a:p>
            <a:endParaRPr lang="en-GB"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295400"/>
            <a:ext cx="8229600" cy="5029200"/>
          </a:xfrm>
          <a:solidFill>
            <a:srgbClr val="FAECFE"/>
          </a:solidFill>
        </p:spPr>
        <p:txBody>
          <a:bodyPr tIns="180000" rIns="216000">
            <a:normAutofit fontScale="85000" lnSpcReduction="10000"/>
          </a:bodyPr>
          <a:lstStyle/>
          <a:p>
            <a:pPr algn="just">
              <a:lnSpc>
                <a:spcPct val="110000"/>
              </a:lnSpc>
              <a:spcBef>
                <a:spcPts val="0"/>
              </a:spcBef>
              <a:buNone/>
            </a:pPr>
            <a:r>
              <a:rPr lang="en-GB" dirty="0" smtClean="0"/>
              <a:t>	</a:t>
            </a:r>
            <a:r>
              <a:rPr lang="en-GB" b="1" dirty="0" err="1" smtClean="0"/>
              <a:t>Historiographic</a:t>
            </a:r>
            <a:r>
              <a:rPr lang="en-GB" b="1" dirty="0" smtClean="0"/>
              <a:t> </a:t>
            </a:r>
            <a:r>
              <a:rPr lang="en-GB" b="1" dirty="0" err="1" smtClean="0"/>
              <a:t>metafiction</a:t>
            </a:r>
            <a:r>
              <a:rPr lang="en-GB" b="1" dirty="0" smtClean="0"/>
              <a:t> </a:t>
            </a:r>
            <a:r>
              <a:rPr lang="en-GB" dirty="0" smtClean="0"/>
              <a:t>is written today in the context of a serious contemporary interrogating of the nature of </a:t>
            </a:r>
            <a:r>
              <a:rPr lang="en-GB" b="1" dirty="0" smtClean="0"/>
              <a:t>representation</a:t>
            </a:r>
            <a:r>
              <a:rPr lang="en-GB" dirty="0" smtClean="0"/>
              <a:t> in historiography. […] The process of making stories out of chronicles, of constructing plots out of sequences, is what postmodern fiction underlines. This does not in any way deny the existence of the past real, but it focuses attention on the act of imposing order on that past, of encoding strategies of meaning-making through representation. […] The present and the past, the fictive and the factual: the boundaries may frequently be transgressed in postmodern fiction, but there is never any resolution of the ensuing contradictions. In other words, the boundaries remain, even if they are challenged.’ </a:t>
            </a:r>
          </a:p>
          <a:p>
            <a:pPr>
              <a:buNone/>
            </a:pPr>
            <a:r>
              <a:rPr lang="en-GB" sz="2200" dirty="0" smtClean="0"/>
              <a:t>	</a:t>
            </a:r>
          </a:p>
          <a:p>
            <a:pPr algn="r">
              <a:buNone/>
            </a:pPr>
            <a:r>
              <a:rPr lang="en-GB" sz="2200" dirty="0" smtClean="0"/>
              <a:t>	(</a:t>
            </a:r>
            <a:r>
              <a:rPr lang="en-GB" sz="2200" dirty="0" err="1" smtClean="0"/>
              <a:t>Hutcheon</a:t>
            </a:r>
            <a:r>
              <a:rPr lang="en-GB" sz="2200" dirty="0" smtClean="0"/>
              <a:t> 2002, 47, 63, 69)</a:t>
            </a:r>
            <a:endParaRPr lang="en-GB" sz="2200" b="1" dirty="0" smtClean="0"/>
          </a:p>
          <a:p>
            <a:endParaRPr lang="en-GB"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p:cNvSpPr>
            <a:spLocks noGrp="1"/>
          </p:cNvSpPr>
          <p:nvPr>
            <p:ph type="title"/>
          </p:nvPr>
        </p:nvSpPr>
        <p:spPr>
          <a:xfrm>
            <a:off x="457200" y="704088"/>
            <a:ext cx="8229600" cy="972312"/>
          </a:xfrm>
        </p:spPr>
        <p:txBody>
          <a:bodyPr/>
          <a:lstStyle/>
          <a:p>
            <a:pPr algn="ctr"/>
            <a:r>
              <a:rPr lang="en-GB" dirty="0" smtClean="0"/>
              <a:t>Mangal </a:t>
            </a:r>
            <a:r>
              <a:rPr lang="en-GB" dirty="0" err="1" smtClean="0"/>
              <a:t>Pandey</a:t>
            </a:r>
            <a:endParaRPr lang="en-GB" dirty="0"/>
          </a:p>
        </p:txBody>
      </p:sp>
      <p:sp>
        <p:nvSpPr>
          <p:cNvPr id="13" name="Content Placeholder 12"/>
          <p:cNvSpPr>
            <a:spLocks noGrp="1"/>
          </p:cNvSpPr>
          <p:nvPr>
            <p:ph sz="half" idx="2"/>
          </p:nvPr>
        </p:nvSpPr>
        <p:spPr/>
        <p:txBody>
          <a:bodyPr/>
          <a:lstStyle/>
          <a:p>
            <a:pPr hangingPunct="0"/>
            <a:r>
              <a:rPr lang="en-GB" b="1" dirty="0" smtClean="0"/>
              <a:t>Indian Mutiny/First Indian War of Independence Freedom fighter/Terrorist</a:t>
            </a:r>
          </a:p>
          <a:p>
            <a:pPr hangingPunct="0"/>
            <a:r>
              <a:rPr lang="en-GB" b="1" dirty="0" err="1" smtClean="0"/>
              <a:t>Pandie</a:t>
            </a:r>
            <a:r>
              <a:rPr lang="en-GB" b="1" dirty="0" smtClean="0"/>
              <a:t> = a troublemaker, a coward, a liar</a:t>
            </a:r>
          </a:p>
          <a:p>
            <a:pPr>
              <a:buNone/>
            </a:pPr>
            <a:r>
              <a:rPr lang="en-GB" b="1" dirty="0" smtClean="0"/>
              <a:t>	</a:t>
            </a:r>
          </a:p>
          <a:p>
            <a:pPr>
              <a:buNone/>
            </a:pPr>
            <a:r>
              <a:rPr lang="en-GB" b="1" dirty="0" smtClean="0"/>
              <a:t>	History v truth</a:t>
            </a:r>
          </a:p>
          <a:p>
            <a:pPr>
              <a:buNone/>
            </a:pPr>
            <a:endParaRPr lang="en-GB" dirty="0"/>
          </a:p>
        </p:txBody>
      </p:sp>
      <p:pic>
        <p:nvPicPr>
          <p:cNvPr id="14" name="Content Placeholder 13" descr="Rising, The - Ballad Of Mangal Pandey cover art"/>
          <p:cNvPicPr>
            <a:picLocks noGrp="1"/>
          </p:cNvPicPr>
          <p:nvPr>
            <p:ph sz="half" idx="1"/>
          </p:nvPr>
        </p:nvPicPr>
        <p:blipFill>
          <a:blip r:embed="rId2" cstate="print"/>
          <a:srcRect/>
          <a:stretch>
            <a:fillRect/>
          </a:stretch>
        </p:blipFill>
        <p:spPr bwMode="auto">
          <a:xfrm>
            <a:off x="838200" y="1905000"/>
            <a:ext cx="3352800" cy="42672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914400"/>
            <a:ext cx="8229600" cy="5715000"/>
          </a:xfrm>
        </p:spPr>
        <p:txBody>
          <a:bodyPr>
            <a:normAutofit fontScale="85000" lnSpcReduction="10000"/>
          </a:bodyPr>
          <a:lstStyle/>
          <a:p>
            <a:r>
              <a:rPr lang="en-GB" dirty="0" smtClean="0"/>
              <a:t>1856 Members of the Bengal Native Infantry lose their rights to locally administered justice with the annexation  Oudh. The wife of Captain William </a:t>
            </a:r>
            <a:r>
              <a:rPr lang="en-GB" dirty="0" err="1" smtClean="0"/>
              <a:t>Halliday</a:t>
            </a:r>
            <a:r>
              <a:rPr lang="en-GB" dirty="0" smtClean="0"/>
              <a:t> of 56</a:t>
            </a:r>
            <a:r>
              <a:rPr lang="en-GB" baseline="30000" dirty="0" smtClean="0"/>
              <a:t>th</a:t>
            </a:r>
            <a:r>
              <a:rPr lang="en-GB" dirty="0" smtClean="0"/>
              <a:t> BNI has the Bible printed in Urdu and distributed among the </a:t>
            </a:r>
            <a:r>
              <a:rPr lang="en-GB" dirty="0" err="1" smtClean="0"/>
              <a:t>sepoys</a:t>
            </a:r>
            <a:r>
              <a:rPr lang="en-GB" dirty="0" smtClean="0"/>
              <a:t>, raising suspicions that the British were intent on converting them to Christianity.</a:t>
            </a:r>
          </a:p>
          <a:p>
            <a:endParaRPr lang="en-GB" sz="900" dirty="0" smtClean="0"/>
          </a:p>
          <a:p>
            <a:r>
              <a:rPr lang="en-GB" dirty="0" smtClean="0"/>
              <a:t>1857 March 29: the </a:t>
            </a:r>
            <a:r>
              <a:rPr lang="en-GB" dirty="0" err="1" smtClean="0"/>
              <a:t>Barrackpore</a:t>
            </a:r>
            <a:r>
              <a:rPr lang="en-GB" dirty="0" smtClean="0"/>
              <a:t> (now Barrackpur) parade ground, near Calcutta (Kolkata), 29 year-old Mangal </a:t>
            </a:r>
            <a:r>
              <a:rPr lang="en-GB" dirty="0" err="1" smtClean="0"/>
              <a:t>Pandey</a:t>
            </a:r>
            <a:r>
              <a:rPr lang="en-GB" dirty="0" smtClean="0"/>
              <a:t> of the 34</a:t>
            </a:r>
            <a:r>
              <a:rPr lang="en-GB" baseline="30000" dirty="0" smtClean="0"/>
              <a:t>th</a:t>
            </a:r>
            <a:r>
              <a:rPr lang="en-GB" dirty="0" smtClean="0"/>
              <a:t> BNI, rebelled against his commanders, firing at Lt. Baugh, </a:t>
            </a:r>
            <a:r>
              <a:rPr lang="en-GB" dirty="0" err="1" smtClean="0"/>
              <a:t>Pandey</a:t>
            </a:r>
            <a:r>
              <a:rPr lang="en-GB" dirty="0" smtClean="0"/>
              <a:t> hitting his horse. Trying to take his own life by placing his musket to his chest, and pulling the trigger with his toe, he only wounded himself, and was court-martialled on April 6. He was reported variously as being drunk </a:t>
            </a:r>
            <a:r>
              <a:rPr lang="en-GB" b="1" dirty="0" smtClean="0"/>
              <a:t>or </a:t>
            </a:r>
            <a:r>
              <a:rPr lang="en-GB" dirty="0" smtClean="0"/>
              <a:t>in a religious frenzy. He was hanged on April 8.</a:t>
            </a:r>
          </a:p>
          <a:p>
            <a:pPr hangingPunct="0"/>
            <a:endParaRPr lang="en-GB" sz="900" dirty="0" smtClean="0"/>
          </a:p>
          <a:p>
            <a:pPr hangingPunct="0"/>
            <a:r>
              <a:rPr lang="en-GB" dirty="0" smtClean="0"/>
              <a:t>The motivation behind his behaviour was attributed to a new cartridge rumoured to have been greased with animal fat, primarily from pigs ---in fact it was a mixture of beeswax and linseed oil.</a:t>
            </a:r>
            <a:endParaRPr lang="en-GB"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896112"/>
          </a:xfrm>
        </p:spPr>
        <p:txBody>
          <a:bodyPr/>
          <a:lstStyle/>
          <a:p>
            <a:pPr algn="ctr"/>
            <a:r>
              <a:rPr lang="en-GB" dirty="0" err="1" smtClean="0"/>
              <a:t>Samad’s</a:t>
            </a:r>
            <a:r>
              <a:rPr lang="en-GB" dirty="0" smtClean="0"/>
              <a:t> great grandfather </a:t>
            </a:r>
            <a:endParaRPr lang="en-GB" dirty="0"/>
          </a:p>
        </p:txBody>
      </p:sp>
      <p:sp>
        <p:nvSpPr>
          <p:cNvPr id="3" name="Content Placeholder 2"/>
          <p:cNvSpPr>
            <a:spLocks noGrp="1"/>
          </p:cNvSpPr>
          <p:nvPr>
            <p:ph idx="1"/>
          </p:nvPr>
        </p:nvSpPr>
        <p:spPr>
          <a:xfrm>
            <a:off x="457200" y="1828800"/>
            <a:ext cx="8229600" cy="4495800"/>
          </a:xfrm>
        </p:spPr>
        <p:txBody>
          <a:bodyPr>
            <a:normAutofit fontScale="92500" lnSpcReduction="20000"/>
          </a:bodyPr>
          <a:lstStyle/>
          <a:p>
            <a:pPr algn="just">
              <a:lnSpc>
                <a:spcPct val="110000"/>
              </a:lnSpc>
              <a:spcBef>
                <a:spcPts val="0"/>
              </a:spcBef>
            </a:pPr>
            <a:r>
              <a:rPr lang="en-GB" dirty="0" smtClean="0"/>
              <a:t>When Archie was at school the world seemed far more open to its own fictionalisation... The Russian Revolution began because everyone hated Rasputin. The Roman Empire declined and fell because Anthony was having it off with Cleopatra, Henry V triumphed at Agincourt because the French were too busy admiring their own outfits, and the Great Indian Mutiny of 1837 began when a drunken fool called </a:t>
            </a:r>
            <a:r>
              <a:rPr lang="en-GB" dirty="0" err="1" smtClean="0"/>
              <a:t>Mangal</a:t>
            </a:r>
            <a:r>
              <a:rPr lang="en-GB" dirty="0" smtClean="0"/>
              <a:t> </a:t>
            </a:r>
            <a:r>
              <a:rPr lang="en-GB" dirty="0" err="1" smtClean="0"/>
              <a:t>Pande</a:t>
            </a:r>
            <a:r>
              <a:rPr lang="en-GB" dirty="0" smtClean="0"/>
              <a:t> shot a bullet (WT 254)</a:t>
            </a:r>
          </a:p>
          <a:p>
            <a:pPr algn="just">
              <a:lnSpc>
                <a:spcPct val="110000"/>
              </a:lnSpc>
              <a:spcBef>
                <a:spcPts val="0"/>
              </a:spcBef>
              <a:buNone/>
            </a:pPr>
            <a:endParaRPr lang="en-GB" sz="900" dirty="0" smtClean="0"/>
          </a:p>
          <a:p>
            <a:pPr algn="just">
              <a:lnSpc>
                <a:spcPct val="110000"/>
              </a:lnSpc>
              <a:spcBef>
                <a:spcPts val="0"/>
              </a:spcBef>
            </a:pPr>
            <a:r>
              <a:rPr lang="en-GB" dirty="0" smtClean="0"/>
              <a:t>This version of events – by a contemporary historian named </a:t>
            </a:r>
            <a:r>
              <a:rPr lang="en-GB" dirty="0" err="1" smtClean="0"/>
              <a:t>Fitchett</a:t>
            </a:r>
            <a:r>
              <a:rPr lang="en-GB" dirty="0" smtClean="0"/>
              <a:t> – was enough to send </a:t>
            </a:r>
            <a:r>
              <a:rPr lang="en-GB" dirty="0" err="1" smtClean="0"/>
              <a:t>Samad</a:t>
            </a:r>
            <a:r>
              <a:rPr lang="en-GB" dirty="0" smtClean="0"/>
              <a:t> into spasms of fury. When a man has nothing but his blood to commend him, each drop of it matters, matters terribly.</a:t>
            </a:r>
            <a:endParaRPr lang="en-GB"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33400" y="609600"/>
            <a:ext cx="8229600" cy="5943600"/>
          </a:xfrm>
          <a:solidFill>
            <a:schemeClr val="accent4">
              <a:lumMod val="20000"/>
              <a:lumOff val="80000"/>
            </a:schemeClr>
          </a:solidFill>
        </p:spPr>
        <p:txBody>
          <a:bodyPr tIns="180000" rIns="216000">
            <a:normAutofit fontScale="85000" lnSpcReduction="20000"/>
          </a:bodyPr>
          <a:lstStyle/>
          <a:p>
            <a:pPr algn="just">
              <a:lnSpc>
                <a:spcPct val="120000"/>
              </a:lnSpc>
              <a:spcBef>
                <a:spcPts val="0"/>
              </a:spcBef>
              <a:buNone/>
            </a:pPr>
            <a:r>
              <a:rPr lang="en-GB" dirty="0" smtClean="0"/>
              <a:t>	‘Don’t speak,’ said </a:t>
            </a:r>
            <a:r>
              <a:rPr lang="en-GB" dirty="0" err="1" smtClean="0"/>
              <a:t>Samad</a:t>
            </a:r>
            <a:r>
              <a:rPr lang="en-GB" dirty="0" smtClean="0"/>
              <a:t>, tracing his fingers across the picture. “This is our blood, </a:t>
            </a:r>
            <a:r>
              <a:rPr lang="en-GB" dirty="0" err="1" smtClean="0"/>
              <a:t>Rajnu</a:t>
            </a:r>
            <a:r>
              <a:rPr lang="en-GB" dirty="0" smtClean="0"/>
              <a:t>. I never thought I would see ... What eyebrows! What a nose! I have his nose! </a:t>
            </a:r>
          </a:p>
          <a:p>
            <a:pPr algn="just">
              <a:lnSpc>
                <a:spcPct val="120000"/>
              </a:lnSpc>
              <a:spcBef>
                <a:spcPts val="0"/>
              </a:spcBef>
              <a:buNone/>
            </a:pPr>
            <a:r>
              <a:rPr lang="en-GB" dirty="0" smtClean="0"/>
              <a:t>		‘You have his face, Uncle. More dashing, naturally.’</a:t>
            </a:r>
          </a:p>
          <a:p>
            <a:pPr algn="just">
              <a:lnSpc>
                <a:spcPct val="120000"/>
              </a:lnSpc>
              <a:spcBef>
                <a:spcPts val="0"/>
              </a:spcBef>
              <a:buNone/>
            </a:pPr>
            <a:r>
              <a:rPr lang="en-GB" dirty="0" smtClean="0"/>
              <a:t>		‘And what – what does it say underneath. Damn! Where are my reading glasses ... Read it for me, </a:t>
            </a:r>
            <a:r>
              <a:rPr lang="en-GB" dirty="0" err="1" smtClean="0"/>
              <a:t>Rajnu</a:t>
            </a:r>
            <a:r>
              <a:rPr lang="en-GB" dirty="0" smtClean="0"/>
              <a:t>, it is  too small.’ </a:t>
            </a:r>
          </a:p>
          <a:p>
            <a:pPr algn="just">
              <a:lnSpc>
                <a:spcPct val="120000"/>
              </a:lnSpc>
              <a:spcBef>
                <a:spcPts val="0"/>
              </a:spcBef>
              <a:buNone/>
            </a:pPr>
            <a:r>
              <a:rPr lang="en-GB" dirty="0" smtClean="0"/>
              <a:t>	‘The caption?’ </a:t>
            </a:r>
            <a:r>
              <a:rPr lang="en-GB" i="1" dirty="0" err="1" smtClean="0"/>
              <a:t>Mangal</a:t>
            </a:r>
            <a:r>
              <a:rPr lang="en-GB" i="1" dirty="0" smtClean="0"/>
              <a:t> </a:t>
            </a:r>
            <a:r>
              <a:rPr lang="en-GB" i="1" dirty="0" err="1" smtClean="0"/>
              <a:t>Pande</a:t>
            </a:r>
            <a:r>
              <a:rPr lang="en-GB" i="1" dirty="0" smtClean="0"/>
              <a:t> fired the first bullet of the 1857 movement. His self-sacrifice gave the siren to the nation to take up arms against an alien ruler, culminating in a mass-uprising with no parallel in world history. Though the effort failed in its immediate consequences, it succeeded in laying the foundations of the Independence to be won in 1947. For his patriotism he paid with his life. But until his last breath he refused to disclose the names of those who were preparing for, and instigating, the great uprising.’</a:t>
            </a:r>
          </a:p>
          <a:p>
            <a:pPr algn="just">
              <a:lnSpc>
                <a:spcPct val="120000"/>
              </a:lnSpc>
              <a:spcBef>
                <a:spcPts val="0"/>
              </a:spcBef>
              <a:buNone/>
            </a:pPr>
            <a:r>
              <a:rPr lang="en-GB" dirty="0" smtClean="0"/>
              <a:t>		</a:t>
            </a:r>
            <a:r>
              <a:rPr lang="en-GB" dirty="0" err="1" smtClean="0"/>
              <a:t>Samad</a:t>
            </a:r>
            <a:r>
              <a:rPr lang="en-GB" dirty="0" smtClean="0"/>
              <a:t> sat down on the bottom rung of the stepladder and wept. (WT, 259)</a:t>
            </a: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smtClean="0"/>
              <a:t>What issues does it raise? </a:t>
            </a:r>
            <a:endParaRPr lang="en-GB" dirty="0"/>
          </a:p>
        </p:txBody>
      </p:sp>
      <p:sp>
        <p:nvSpPr>
          <p:cNvPr id="3" name="Content Placeholder 2"/>
          <p:cNvSpPr>
            <a:spLocks noGrp="1"/>
          </p:cNvSpPr>
          <p:nvPr>
            <p:ph idx="1"/>
          </p:nvPr>
        </p:nvSpPr>
        <p:spPr>
          <a:xfrm>
            <a:off x="685800" y="2133600"/>
            <a:ext cx="7696200" cy="3276600"/>
          </a:xfrm>
          <a:solidFill>
            <a:schemeClr val="accent1">
              <a:lumMod val="20000"/>
              <a:lumOff val="80000"/>
            </a:schemeClr>
          </a:solidFill>
        </p:spPr>
        <p:txBody>
          <a:bodyPr/>
          <a:lstStyle/>
          <a:p>
            <a:endParaRPr lang="en-GB" dirty="0" smtClean="0"/>
          </a:p>
          <a:p>
            <a:pPr algn="ctr"/>
            <a:r>
              <a:rPr lang="en-GB" dirty="0" smtClean="0"/>
              <a:t>The human need for a legitimisation / belonging </a:t>
            </a:r>
          </a:p>
          <a:p>
            <a:pPr algn="ctr"/>
            <a:r>
              <a:rPr lang="en-GB" dirty="0" smtClean="0"/>
              <a:t>The mythologizing of history </a:t>
            </a:r>
          </a:p>
          <a:p>
            <a:pPr algn="ctr"/>
            <a:r>
              <a:rPr lang="en-GB" dirty="0" smtClean="0"/>
              <a:t>The concealment / obfuscation of real events</a:t>
            </a:r>
          </a:p>
          <a:p>
            <a:pPr algn="ctr"/>
            <a:r>
              <a:rPr lang="en-GB" dirty="0" smtClean="0"/>
              <a:t>Lost / fragmented cultural episteme  </a:t>
            </a:r>
          </a:p>
          <a:p>
            <a:endParaRPr lang="en-GB" dirty="0" smtClean="0"/>
          </a:p>
          <a:p>
            <a:endParaRPr lang="en-GB" dirty="0" smtClean="0"/>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20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20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20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62000" y="1935480"/>
            <a:ext cx="7924800" cy="2788920"/>
          </a:xfrm>
          <a:solidFill>
            <a:schemeClr val="accent3">
              <a:lumMod val="40000"/>
              <a:lumOff val="60000"/>
            </a:schemeClr>
          </a:solidFill>
        </p:spPr>
        <p:txBody>
          <a:bodyPr>
            <a:normAutofit/>
          </a:bodyPr>
          <a:lstStyle/>
          <a:p>
            <a:pPr algn="ctr">
              <a:buNone/>
            </a:pPr>
            <a:endParaRPr lang="en-GB" sz="3600" dirty="0" smtClean="0"/>
          </a:p>
          <a:p>
            <a:pPr algn="ctr">
              <a:buNone/>
            </a:pPr>
            <a:r>
              <a:rPr lang="en-GB" sz="3600" dirty="0" smtClean="0"/>
              <a:t>	What issues are raised in the text by Future Mouse</a:t>
            </a:r>
          </a:p>
          <a:p>
            <a:pPr algn="ctr">
              <a:buNone/>
            </a:pPr>
            <a:r>
              <a:rPr lang="en-GB" sz="3600" b="1" dirty="0" smtClean="0"/>
              <a:t>?</a:t>
            </a:r>
            <a:endParaRPr lang="en-GB" sz="3600" b="1"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2400" y="457200"/>
            <a:ext cx="8763000" cy="6248400"/>
          </a:xfrm>
          <a:solidFill>
            <a:schemeClr val="accent3">
              <a:lumMod val="20000"/>
              <a:lumOff val="80000"/>
            </a:schemeClr>
          </a:solidFill>
        </p:spPr>
        <p:txBody>
          <a:bodyPr tIns="144000" rIns="216000">
            <a:normAutofit fontScale="85000" lnSpcReduction="20000"/>
          </a:bodyPr>
          <a:lstStyle/>
          <a:p>
            <a:pPr algn="just">
              <a:lnSpc>
                <a:spcPct val="120000"/>
              </a:lnSpc>
              <a:spcBef>
                <a:spcPts val="0"/>
              </a:spcBef>
            </a:pPr>
            <a:r>
              <a:rPr lang="en-GB" dirty="0" smtClean="0"/>
              <a:t>The </a:t>
            </a:r>
            <a:r>
              <a:rPr lang="en-GB" dirty="0" err="1" smtClean="0"/>
              <a:t>FutureMouse’s</a:t>
            </a:r>
            <a:r>
              <a:rPr lang="en-GB" dirty="0" smtClean="0"/>
              <a:t> real life counterpart is the </a:t>
            </a:r>
            <a:r>
              <a:rPr lang="en-GB" dirty="0" err="1" smtClean="0"/>
              <a:t>OncoMouse</a:t>
            </a:r>
            <a:r>
              <a:rPr lang="en-GB" dirty="0" smtClean="0"/>
              <a:t> patented in 1988</a:t>
            </a:r>
            <a:endParaRPr lang="en-GB" sz="900" dirty="0" smtClean="0"/>
          </a:p>
          <a:p>
            <a:pPr algn="just">
              <a:lnSpc>
                <a:spcPct val="120000"/>
              </a:lnSpc>
              <a:spcBef>
                <a:spcPts val="0"/>
              </a:spcBef>
            </a:pPr>
            <a:r>
              <a:rPr lang="en-GB" dirty="0" err="1" smtClean="0"/>
              <a:t>FutureMouse</a:t>
            </a:r>
            <a:r>
              <a:rPr lang="en-GB" dirty="0" smtClean="0"/>
              <a:t> as the site of </a:t>
            </a:r>
            <a:r>
              <a:rPr lang="en-GB" dirty="0" err="1" smtClean="0"/>
              <a:t>metanarrative</a:t>
            </a:r>
            <a:endParaRPr lang="en-GB" dirty="0" smtClean="0"/>
          </a:p>
          <a:p>
            <a:pPr algn="just">
              <a:lnSpc>
                <a:spcPct val="120000"/>
              </a:lnSpc>
              <a:spcBef>
                <a:spcPts val="0"/>
              </a:spcBef>
            </a:pPr>
            <a:endParaRPr lang="en-GB" sz="900" dirty="0" smtClean="0"/>
          </a:p>
          <a:p>
            <a:pPr algn="just">
              <a:lnSpc>
                <a:spcPct val="120000"/>
              </a:lnSpc>
              <a:spcBef>
                <a:spcPts val="0"/>
              </a:spcBef>
              <a:buNone/>
            </a:pPr>
            <a:r>
              <a:rPr lang="en-GB" dirty="0" smtClean="0"/>
              <a:t>	‘If you were arguing with a </a:t>
            </a:r>
            <a:r>
              <a:rPr lang="en-GB" dirty="0" err="1" smtClean="0"/>
              <a:t>Chalfen</a:t>
            </a:r>
            <a:r>
              <a:rPr lang="en-GB" dirty="0" smtClean="0"/>
              <a:t>, trying to put a case for these strange French men who think truth is a function of language, or that history is interpretive and science metaphorical, the </a:t>
            </a:r>
            <a:r>
              <a:rPr lang="en-GB" dirty="0" err="1" smtClean="0"/>
              <a:t>Chalfen</a:t>
            </a:r>
            <a:r>
              <a:rPr lang="en-GB" dirty="0" smtClean="0"/>
              <a:t> in question would hear you out quietly ... Truth was truth to a </a:t>
            </a:r>
            <a:r>
              <a:rPr lang="en-GB" dirty="0" err="1" smtClean="0"/>
              <a:t>Chalfen</a:t>
            </a:r>
            <a:r>
              <a:rPr lang="en-GB" dirty="0" smtClean="0"/>
              <a:t>.’ (WT, 312)</a:t>
            </a:r>
          </a:p>
          <a:p>
            <a:pPr algn="just">
              <a:lnSpc>
                <a:spcPct val="120000"/>
              </a:lnSpc>
              <a:spcBef>
                <a:spcPts val="0"/>
              </a:spcBef>
              <a:buNone/>
            </a:pPr>
            <a:endParaRPr lang="en-GB" sz="900" dirty="0" smtClean="0"/>
          </a:p>
          <a:p>
            <a:pPr algn="just">
              <a:lnSpc>
                <a:spcPct val="120000"/>
              </a:lnSpc>
              <a:spcBef>
                <a:spcPts val="0"/>
              </a:spcBef>
              <a:buNone/>
            </a:pPr>
            <a:r>
              <a:rPr lang="en-GB" dirty="0" smtClean="0"/>
              <a:t>	‘Marcus </a:t>
            </a:r>
            <a:r>
              <a:rPr lang="en-GB" dirty="0" err="1" smtClean="0"/>
              <a:t>Chalfen</a:t>
            </a:r>
            <a:r>
              <a:rPr lang="en-GB" dirty="0" smtClean="0"/>
              <a:t> wishes to deliver a future free from human weaknesses and vagaries,  but his careful planning has missed </a:t>
            </a:r>
            <a:r>
              <a:rPr lang="en-GB" dirty="0" err="1" smtClean="0"/>
              <a:t>Millat’s</a:t>
            </a:r>
            <a:r>
              <a:rPr lang="en-GB" dirty="0" smtClean="0"/>
              <a:t> fundamentalism, Joshua’s activism, and Archie’s past encounter with the French geneticist working for the Nazis, ‘Dr Sick’. Nothing is in fact in </a:t>
            </a:r>
            <a:r>
              <a:rPr lang="en-GB" dirty="0" err="1" smtClean="0"/>
              <a:t>Chalfen’s</a:t>
            </a:r>
            <a:r>
              <a:rPr lang="en-GB" dirty="0" smtClean="0"/>
              <a:t> control and the </a:t>
            </a:r>
            <a:r>
              <a:rPr lang="en-GB" dirty="0" err="1" smtClean="0"/>
              <a:t>FutureMouse</a:t>
            </a:r>
            <a:r>
              <a:rPr lang="en-GB" dirty="0" smtClean="0"/>
              <a:t> escapes from captivity and out of the door. Nature and chance supplant attempts to dictate life despite individuals’ and groups’ attempts at religious, social and genetic engineering.’ (Childs 2005, 211)</a:t>
            </a:r>
          </a:p>
          <a:p>
            <a:endParaRPr lang="en-GB"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3581400"/>
            <a:ext cx="8077200" cy="2971800"/>
          </a:xfrm>
          <a:solidFill>
            <a:schemeClr val="bg2"/>
          </a:solidFill>
        </p:spPr>
        <p:txBody>
          <a:bodyPr tIns="216000" rIns="216000">
            <a:normAutofit fontScale="92500"/>
          </a:bodyPr>
          <a:lstStyle/>
          <a:p>
            <a:pPr algn="ctr">
              <a:buNone/>
            </a:pPr>
            <a:r>
              <a:rPr lang="en-GB" dirty="0" smtClean="0"/>
              <a:t>	</a:t>
            </a:r>
            <a:r>
              <a:rPr lang="en-GB" sz="2800" dirty="0" smtClean="0"/>
              <a:t>Does </a:t>
            </a:r>
            <a:r>
              <a:rPr lang="en-GB" sz="2800" i="1" dirty="0" smtClean="0"/>
              <a:t>White Teeth</a:t>
            </a:r>
            <a:r>
              <a:rPr lang="en-GB" sz="2800" dirty="0" smtClean="0"/>
              <a:t> simply </a:t>
            </a:r>
          </a:p>
          <a:p>
            <a:pPr algn="ctr">
              <a:buNone/>
            </a:pPr>
            <a:r>
              <a:rPr lang="en-GB" sz="2800" dirty="0" smtClean="0"/>
              <a:t>record the world or life as it is? </a:t>
            </a:r>
          </a:p>
          <a:p>
            <a:pPr algn="ctr">
              <a:buNone/>
            </a:pPr>
            <a:endParaRPr lang="en-GB" sz="1100" dirty="0" smtClean="0"/>
          </a:p>
          <a:p>
            <a:pPr algn="ctr">
              <a:buNone/>
            </a:pPr>
            <a:r>
              <a:rPr lang="en-GB" sz="2800" dirty="0" smtClean="0"/>
              <a:t>	Or does it, in some ways, influence, change, or even </a:t>
            </a:r>
            <a:r>
              <a:rPr lang="en-GB" sz="2800" i="1" dirty="0" smtClean="0"/>
              <a:t>generate</a:t>
            </a:r>
            <a:r>
              <a:rPr lang="en-GB" sz="2800" dirty="0" smtClean="0"/>
              <a:t> the ways we think about things</a:t>
            </a:r>
            <a:r>
              <a:rPr lang="en-GB" sz="2800" dirty="0" smtClean="0"/>
              <a:t>?</a:t>
            </a:r>
          </a:p>
          <a:p>
            <a:pPr algn="ctr">
              <a:buNone/>
            </a:pPr>
            <a:endParaRPr lang="en-GB" sz="900" dirty="0" smtClean="0"/>
          </a:p>
          <a:p>
            <a:pPr algn="ctr">
              <a:buNone/>
            </a:pPr>
            <a:r>
              <a:rPr lang="en-GB" sz="2800" dirty="0" smtClean="0"/>
              <a:t>As yourself this question re other contemporary texts</a:t>
            </a:r>
            <a:endParaRPr lang="en-GB" sz="2800" dirty="0" smtClean="0"/>
          </a:p>
          <a:p>
            <a:pPr algn="ctr">
              <a:buNone/>
            </a:pPr>
            <a:endParaRPr lang="en-GB" sz="2800" dirty="0" smtClean="0"/>
          </a:p>
          <a:p>
            <a:endParaRPr lang="en-GB" dirty="0"/>
          </a:p>
        </p:txBody>
      </p:sp>
      <p:sp>
        <p:nvSpPr>
          <p:cNvPr id="4" name="TextBox 3"/>
          <p:cNvSpPr txBox="1"/>
          <p:nvPr/>
        </p:nvSpPr>
        <p:spPr>
          <a:xfrm>
            <a:off x="457200" y="685800"/>
            <a:ext cx="8077200" cy="2803433"/>
          </a:xfrm>
          <a:prstGeom prst="rect">
            <a:avLst/>
          </a:prstGeom>
          <a:solidFill>
            <a:schemeClr val="accent3">
              <a:lumMod val="20000"/>
              <a:lumOff val="80000"/>
            </a:schemeClr>
          </a:solidFill>
        </p:spPr>
        <p:txBody>
          <a:bodyPr wrap="square" tIns="144000" rIns="180000" bIns="72000" rtlCol="0">
            <a:spAutoFit/>
          </a:bodyPr>
          <a:lstStyle/>
          <a:p>
            <a:pPr algn="just"/>
            <a:r>
              <a:rPr lang="en-GB" sz="2400" dirty="0" smtClean="0"/>
              <a:t>White Teeth itself could be considered a fairy-tale in that its view of race relations, though far from Utopian, seems more closely to resemble hopes for Britain’s future – satirized as ‘Happy Multicultural Land’ (W, 465) – than observations about its past ... The book thus works politically far more at the level of </a:t>
            </a:r>
            <a:r>
              <a:rPr lang="en-GB" sz="2400" b="1" dirty="0" smtClean="0"/>
              <a:t>representation</a:t>
            </a:r>
            <a:r>
              <a:rPr lang="en-GB" sz="2400" dirty="0" smtClean="0"/>
              <a:t> than any kind of confrontation.’ 		(Childs 2005, 209) </a:t>
            </a:r>
            <a:endParaRPr lang="en-GB" sz="2400"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381000"/>
            <a:ext cx="5638800" cy="743712"/>
          </a:xfrm>
        </p:spPr>
        <p:txBody>
          <a:bodyPr>
            <a:normAutofit fontScale="90000"/>
          </a:bodyPr>
          <a:lstStyle/>
          <a:p>
            <a:pPr algn="ctr"/>
            <a:r>
              <a:rPr lang="en-GB" dirty="0" smtClean="0"/>
              <a:t>Bibliography </a:t>
            </a:r>
            <a:endParaRPr lang="en-GB" dirty="0"/>
          </a:p>
        </p:txBody>
      </p:sp>
      <p:sp>
        <p:nvSpPr>
          <p:cNvPr id="3" name="Content Placeholder 2"/>
          <p:cNvSpPr>
            <a:spLocks noGrp="1"/>
          </p:cNvSpPr>
          <p:nvPr>
            <p:ph idx="1"/>
          </p:nvPr>
        </p:nvSpPr>
        <p:spPr>
          <a:xfrm>
            <a:off x="381000" y="1143000"/>
            <a:ext cx="8305800" cy="5486400"/>
          </a:xfrm>
        </p:spPr>
        <p:txBody>
          <a:bodyPr>
            <a:noAutofit/>
          </a:bodyPr>
          <a:lstStyle/>
          <a:p>
            <a:r>
              <a:rPr lang="en-GB" sz="2000" dirty="0" smtClean="0"/>
              <a:t>Ashcroft, Bill. Griffiths, Gareth, and Tiffin, Helen (eds.) </a:t>
            </a:r>
            <a:r>
              <a:rPr lang="en-GB" sz="2000" i="1" dirty="0" smtClean="0"/>
              <a:t>The Post-colonial Studies Reader </a:t>
            </a:r>
            <a:r>
              <a:rPr lang="en-GB" sz="2000" dirty="0" smtClean="0"/>
              <a:t>(London; New York: Routledge 1995)</a:t>
            </a:r>
          </a:p>
          <a:p>
            <a:r>
              <a:rPr lang="en-GB" sz="2000" dirty="0" smtClean="0"/>
              <a:t>Butler, Christopher, </a:t>
            </a:r>
            <a:r>
              <a:rPr lang="en-GB" sz="2000" i="1" dirty="0" smtClean="0"/>
              <a:t>Postmodernism: A Very Short Introduction</a:t>
            </a:r>
            <a:r>
              <a:rPr lang="en-GB" sz="2000" dirty="0" smtClean="0"/>
              <a:t> (Oxford: Oxford University Press, 2002)</a:t>
            </a:r>
          </a:p>
          <a:p>
            <a:r>
              <a:rPr lang="en-GB" sz="2000" dirty="0" smtClean="0"/>
              <a:t>Childs, Peter, </a:t>
            </a:r>
            <a:r>
              <a:rPr lang="en-GB" sz="2000" i="1" dirty="0" smtClean="0"/>
              <a:t>Contemporary Novelists: British Fiction Since 1970 </a:t>
            </a:r>
            <a:r>
              <a:rPr lang="en-GB" sz="2000" dirty="0" smtClean="0"/>
              <a:t>(NY: Palgrave, 2005)</a:t>
            </a:r>
          </a:p>
          <a:p>
            <a:r>
              <a:rPr lang="en-GB" sz="2000" dirty="0" err="1" smtClean="0"/>
              <a:t>Hutcheon</a:t>
            </a:r>
            <a:r>
              <a:rPr lang="en-GB" sz="2000" dirty="0" smtClean="0"/>
              <a:t>, Linda, </a:t>
            </a:r>
            <a:r>
              <a:rPr lang="en-GB" sz="2000" i="1" dirty="0" smtClean="0"/>
              <a:t>The Politics of Postmodernism</a:t>
            </a:r>
            <a:r>
              <a:rPr lang="en-GB" sz="2000" dirty="0" smtClean="0"/>
              <a:t>, 2</a:t>
            </a:r>
            <a:r>
              <a:rPr lang="en-GB" sz="2000" baseline="30000" dirty="0" smtClean="0"/>
              <a:t>nd</a:t>
            </a:r>
            <a:r>
              <a:rPr lang="en-GB" sz="2000" dirty="0" smtClean="0"/>
              <a:t> ed. (London; New York: Routledge, 2002)</a:t>
            </a:r>
          </a:p>
          <a:p>
            <a:r>
              <a:rPr lang="en-GB" sz="2000" dirty="0" smtClean="0"/>
              <a:t>Jenkins, Keith, </a:t>
            </a:r>
            <a:r>
              <a:rPr lang="en-GB" sz="2000" i="1" dirty="0" smtClean="0"/>
              <a:t>On ‘What is History’: From Carr and Elton to </a:t>
            </a:r>
            <a:r>
              <a:rPr lang="en-GB" sz="2000" i="1" dirty="0" err="1" smtClean="0"/>
              <a:t>Rorty</a:t>
            </a:r>
            <a:r>
              <a:rPr lang="en-GB" sz="2000" i="1" dirty="0" smtClean="0"/>
              <a:t> and White</a:t>
            </a:r>
            <a:r>
              <a:rPr lang="en-GB" sz="2000" dirty="0" smtClean="0"/>
              <a:t> (London; New York: Routledge, 1995)</a:t>
            </a:r>
          </a:p>
          <a:p>
            <a:r>
              <a:rPr lang="en-GB" sz="2000" dirty="0" smtClean="0"/>
              <a:t>McHale, Brian </a:t>
            </a:r>
            <a:r>
              <a:rPr lang="en-GB" sz="2000" i="1" dirty="0" smtClean="0"/>
              <a:t>Post-modern Fiction </a:t>
            </a:r>
            <a:r>
              <a:rPr lang="en-GB" sz="2000" dirty="0" smtClean="0"/>
              <a:t>(Methuen, 1997)</a:t>
            </a:r>
          </a:p>
          <a:p>
            <a:r>
              <a:rPr lang="en-GB" sz="2000" dirty="0" err="1" smtClean="0"/>
              <a:t>Spivak</a:t>
            </a:r>
            <a:r>
              <a:rPr lang="en-GB" sz="2000" dirty="0" smtClean="0"/>
              <a:t>, Gayatri Chakravorty, ‘Can the Subaltern Speak?’ in Cary Nelson and Lawrence </a:t>
            </a:r>
            <a:r>
              <a:rPr lang="en-GB" sz="2000" dirty="0" err="1" smtClean="0"/>
              <a:t>Grossberg</a:t>
            </a:r>
            <a:r>
              <a:rPr lang="en-GB" sz="2000" dirty="0" smtClean="0"/>
              <a:t> (</a:t>
            </a:r>
            <a:r>
              <a:rPr lang="en-GB" sz="2000" dirty="0" err="1" smtClean="0"/>
              <a:t>eds</a:t>
            </a:r>
            <a:r>
              <a:rPr lang="en-GB" sz="2000" dirty="0" smtClean="0"/>
              <a:t>) </a:t>
            </a:r>
            <a:r>
              <a:rPr lang="en-GB" sz="2000" i="1" dirty="0" smtClean="0"/>
              <a:t>Marxism and the Interpretation of Culture </a:t>
            </a:r>
            <a:r>
              <a:rPr lang="en-GB" sz="2000" dirty="0" smtClean="0"/>
              <a:t>(London: Macmillan, 1988)</a:t>
            </a:r>
          </a:p>
          <a:p>
            <a:pPr marL="274320" lvl="1" indent="-274320">
              <a:buClr>
                <a:schemeClr val="accent3"/>
              </a:buClr>
              <a:buSzPct val="95000"/>
            </a:pPr>
            <a:r>
              <a:rPr lang="en-GB" sz="2000" dirty="0" smtClean="0"/>
              <a:t>Taormina, Agatha ‘The Postmodern Novel’ (2005) available at: </a:t>
            </a:r>
            <a:br>
              <a:rPr lang="en-GB" sz="2000" dirty="0" smtClean="0"/>
            </a:br>
            <a:r>
              <a:rPr lang="en-GB" sz="2000" dirty="0" smtClean="0">
                <a:hlinkClick r:id="rId2"/>
              </a:rPr>
              <a:t>http://www.nvcc.edu/home/ataormina/novels/history/metafiction.htmm</a:t>
            </a:r>
            <a:r>
              <a:rPr lang="en-GB" sz="2000" dirty="0" smtClean="0"/>
              <a:t>, accessed 18th Oct 2010</a:t>
            </a:r>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Module">
      <a:dk1>
        <a:sysClr val="windowText" lastClr="000000"/>
      </a:dk1>
      <a:lt1>
        <a:sysClr val="window" lastClr="FFFFFF"/>
      </a:lt1>
      <a:dk2>
        <a:srgbClr val="5A6378"/>
      </a:dk2>
      <a:lt2>
        <a:srgbClr val="D4D4D6"/>
      </a:lt2>
      <a:accent1>
        <a:srgbClr val="F0AD00"/>
      </a:accent1>
      <a:accent2>
        <a:srgbClr val="60B5CC"/>
      </a:accent2>
      <a:accent3>
        <a:srgbClr val="E66C7D"/>
      </a:accent3>
      <a:accent4>
        <a:srgbClr val="6BB76D"/>
      </a:accent4>
      <a:accent5>
        <a:srgbClr val="E88651"/>
      </a:accent5>
      <a:accent6>
        <a:srgbClr val="C64847"/>
      </a:accent6>
      <a:hlink>
        <a:srgbClr val="168BBA"/>
      </a:hlink>
      <a:folHlink>
        <a:srgbClr val="680000"/>
      </a:folHlink>
    </a:clrScheme>
    <a:fontScheme name="Paper">
      <a:majorFont>
        <a:latin typeface="Constantia"/>
        <a:ea typeface=""/>
        <a:cs typeface=""/>
        <a:font script="Jpan" typeface="HG明朝E"/>
        <a:font script="Hang" typeface="궁서"/>
        <a:font script="Hans" typeface="华文新魏"/>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onstantia"/>
        <a:ea typeface=""/>
        <a:cs typeface=""/>
        <a:font script="Jpan" typeface="HG明朝E"/>
        <a:font script="Hang" typeface="궁서"/>
        <a:font script="Hans" typeface="华文新魏"/>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1048</TotalTime>
  <Words>660</Words>
  <Application>Microsoft Office PowerPoint</Application>
  <PresentationFormat>On-screen Show (4:3)</PresentationFormat>
  <Paragraphs>80</Paragraphs>
  <Slides>18</Slides>
  <Notes>0</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Flow</vt:lpstr>
      <vt:lpstr>Postcolonial Assumptions 2</vt:lpstr>
      <vt:lpstr>‘Can the Subaltern Speak?’   (Gayatri Chakravorty Spivak 1998)</vt:lpstr>
      <vt:lpstr>To what extent do Zodie Smith’s characters ‘speak of’ who they are, beyond the colonial oppression  that is their historical legacy?</vt:lpstr>
      <vt:lpstr>Slide 4</vt:lpstr>
      <vt:lpstr>Postmodernism and Post-colonialism: ‘Which world is this?’</vt:lpstr>
      <vt:lpstr>Slide 6</vt:lpstr>
      <vt:lpstr>Slide 7</vt:lpstr>
      <vt:lpstr>Metafiction is ....</vt:lpstr>
      <vt:lpstr>Slide 9</vt:lpstr>
      <vt:lpstr>Mangal Pandey</vt:lpstr>
      <vt:lpstr>Slide 11</vt:lpstr>
      <vt:lpstr>Samad’s great grandfather </vt:lpstr>
      <vt:lpstr>Slide 13</vt:lpstr>
      <vt:lpstr>What issues does it raise? </vt:lpstr>
      <vt:lpstr>Slide 15</vt:lpstr>
      <vt:lpstr>Slide 16</vt:lpstr>
      <vt:lpstr>Slide 17</vt:lpstr>
      <vt:lpstr>Bibliography </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Contemporary Drama</dc:title>
  <dc:creator>LOU</dc:creator>
  <cp:lastModifiedBy>sa020</cp:lastModifiedBy>
  <cp:revision>72</cp:revision>
  <dcterms:created xsi:type="dcterms:W3CDTF">2006-08-16T00:00:00Z</dcterms:created>
  <dcterms:modified xsi:type="dcterms:W3CDTF">2011-12-03T15:45:12Z</dcterms:modified>
</cp:coreProperties>
</file>