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4"/>
  </p:sldMasterIdLst>
  <p:notesMasterIdLst>
    <p:notesMasterId r:id="rId16"/>
  </p:notesMasterIdLst>
  <p:sldIdLst>
    <p:sldId id="256" r:id="rId5"/>
    <p:sldId id="368" r:id="rId6"/>
    <p:sldId id="257" r:id="rId7"/>
    <p:sldId id="369" r:id="rId8"/>
    <p:sldId id="370" r:id="rId9"/>
    <p:sldId id="371" r:id="rId10"/>
    <p:sldId id="372" r:id="rId11"/>
    <p:sldId id="374" r:id="rId12"/>
    <p:sldId id="373" r:id="rId13"/>
    <p:sldId id="258" r:id="rId14"/>
    <p:sldId id="259" r:id="rId15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324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BC328B-3206-40F3-85F0-042A4AD1412C}" v="3" dt="2025-09-02T16:18:33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napToGrid="0">
      <p:cViewPr varScale="1">
        <p:scale>
          <a:sx n="116" d="100"/>
          <a:sy n="116" d="100"/>
        </p:scale>
        <p:origin x="75" y="144"/>
      </p:cViewPr>
      <p:guideLst>
        <p:guide orient="horz" pos="324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62718f0cb0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62718f0cb0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9A0D24D-67A1-4268-BCDD-E7C968FB8FDB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2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marL="158750" indent="0" eaLnBrk="1" hangingPunct="1">
              <a:buNone/>
            </a:pPr>
            <a:endParaRPr lang="en-US" altLang="en-US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5814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3EE2C0F-FD12-4130-B40C-569736D7900A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4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81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819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1734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06214746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24682E55-A7EF-44C1-81EA-444895DB1B6D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6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92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22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226797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91132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97C2E4DD-F9DD-421E-8AEB-6D74A92128E4}" type="slidenum">
              <a:rPr lang="en-GB" altLang="en-US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02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1024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32831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62718f0cb0_0_8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62718f0cb0_0_8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4552476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g62718f0cb0_0_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6" name="Google Shape;86;g62718f0cb0_0_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g8e7ad1b6b1_1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Google Shape;102;g8e7ad1b6b1_1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Diamond9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  <p:sp>
        <p:nvSpPr>
          <p:cNvPr id="16" name="Google Shape;16;p3"/>
          <p:cNvSpPr/>
          <p:nvPr/>
        </p:nvSpPr>
        <p:spPr>
          <a:xfrm>
            <a:off x="3775675" y="10123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3"/>
          <p:cNvSpPr/>
          <p:nvPr/>
        </p:nvSpPr>
        <p:spPr>
          <a:xfrm>
            <a:off x="2843425" y="17139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3"/>
          <p:cNvSpPr/>
          <p:nvPr/>
        </p:nvSpPr>
        <p:spPr>
          <a:xfrm>
            <a:off x="4712025" y="17139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3"/>
          <p:cNvSpPr/>
          <p:nvPr/>
        </p:nvSpPr>
        <p:spPr>
          <a:xfrm>
            <a:off x="1885075" y="2436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3"/>
          <p:cNvSpPr/>
          <p:nvPr/>
        </p:nvSpPr>
        <p:spPr>
          <a:xfrm>
            <a:off x="3775675" y="2436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3"/>
          <p:cNvSpPr/>
          <p:nvPr/>
        </p:nvSpPr>
        <p:spPr>
          <a:xfrm>
            <a:off x="5666275" y="2436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3"/>
          <p:cNvSpPr/>
          <p:nvPr/>
        </p:nvSpPr>
        <p:spPr>
          <a:xfrm>
            <a:off x="2843425" y="31411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" name="Google Shape;23;p3"/>
          <p:cNvSpPr/>
          <p:nvPr/>
        </p:nvSpPr>
        <p:spPr>
          <a:xfrm>
            <a:off x="4712025" y="316548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" name="Google Shape;24;p3"/>
          <p:cNvSpPr/>
          <p:nvPr/>
        </p:nvSpPr>
        <p:spPr>
          <a:xfrm>
            <a:off x="3775675" y="39703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5" name="Google Shape;25;p3"/>
          <p:cNvSpPr txBox="1">
            <a:spLocks noGrp="1"/>
          </p:cNvSpPr>
          <p:nvPr>
            <p:ph type="subTitle" idx="1"/>
          </p:nvPr>
        </p:nvSpPr>
        <p:spPr>
          <a:xfrm>
            <a:off x="6096000" y="1012400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3"/>
          <p:cNvSpPr txBox="1">
            <a:spLocks noGrp="1"/>
          </p:cNvSpPr>
          <p:nvPr>
            <p:ph type="subTitle" idx="2"/>
          </p:nvPr>
        </p:nvSpPr>
        <p:spPr>
          <a:xfrm>
            <a:off x="6336475" y="4059875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rtl="0">
              <a:spcBef>
                <a:spcPts val="1600"/>
              </a:spcBef>
              <a:spcAft>
                <a:spcPts val="0"/>
              </a:spcAft>
              <a:buNone/>
              <a:defRPr/>
            </a:lvl2pPr>
            <a:lvl3pPr lvl="2" rtl="0">
              <a:spcBef>
                <a:spcPts val="1600"/>
              </a:spcBef>
              <a:spcAft>
                <a:spcPts val="0"/>
              </a:spcAft>
              <a:buNone/>
              <a:defRPr/>
            </a:lvl3pPr>
            <a:lvl4pPr lvl="3" rtl="0">
              <a:spcBef>
                <a:spcPts val="1600"/>
              </a:spcBef>
              <a:spcAft>
                <a:spcPts val="0"/>
              </a:spcAft>
              <a:buNone/>
              <a:defRPr/>
            </a:lvl4pPr>
            <a:lvl5pPr lvl="4" rtl="0">
              <a:spcBef>
                <a:spcPts val="1600"/>
              </a:spcBef>
              <a:spcAft>
                <a:spcPts val="0"/>
              </a:spcAft>
              <a:buNone/>
              <a:defRPr/>
            </a:lvl5pPr>
            <a:lvl6pPr lvl="5" rtl="0">
              <a:spcBef>
                <a:spcPts val="1600"/>
              </a:spcBef>
              <a:spcAft>
                <a:spcPts val="0"/>
              </a:spcAft>
              <a:buNone/>
              <a:defRPr/>
            </a:lvl6pPr>
            <a:lvl7pPr lvl="6" rtl="0">
              <a:spcBef>
                <a:spcPts val="1600"/>
              </a:spcBef>
              <a:spcAft>
                <a:spcPts val="0"/>
              </a:spcAft>
              <a:buNone/>
              <a:defRPr/>
            </a:lvl7pPr>
            <a:lvl8pPr lvl="7" rtl="0">
              <a:spcBef>
                <a:spcPts val="1600"/>
              </a:spcBef>
              <a:spcAft>
                <a:spcPts val="0"/>
              </a:spcAft>
              <a:buNone/>
              <a:defRPr/>
            </a:lvl8pPr>
            <a:lvl9pPr lvl="8" rtl="0">
              <a:spcBef>
                <a:spcPts val="1600"/>
              </a:spcBef>
              <a:spcAft>
                <a:spcPts val="160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30" name="Google Shape;30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Google Shape;40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1" name="Google Shape;41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Google Shape;44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45" name="Google Shape;45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Google Shape;47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48" name="Google Shape;48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49" name="Google Shape;49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0" name="Google Shape;50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1" name="Google Shape;51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Google Shape;53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4" name="Google Shape;54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57" name="Google Shape;57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58" name="Google Shape;58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3"/>
          <p:cNvSpPr txBox="1">
            <a:spLocks noGrp="1"/>
          </p:cNvSpPr>
          <p:nvPr>
            <p:ph type="title"/>
          </p:nvPr>
        </p:nvSpPr>
        <p:spPr>
          <a:xfrm>
            <a:off x="311700" y="1760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lnSpc>
                <a:spcPct val="115000"/>
              </a:lnSpc>
              <a:spcBef>
                <a:spcPts val="18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 b="1"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Diamond 9: Instructions</a:t>
            </a:r>
            <a:endParaRPr sz="1800" b="1"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40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6" name="Google Shape;66;p13"/>
          <p:cNvSpPr txBox="1">
            <a:spLocks noGrp="1"/>
          </p:cNvSpPr>
          <p:nvPr>
            <p:ph type="body" idx="1"/>
          </p:nvPr>
        </p:nvSpPr>
        <p:spPr>
          <a:xfrm>
            <a:off x="311700" y="883525"/>
            <a:ext cx="8520600" cy="923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200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A Diamond Nine Diagram helps to prioritise and categorise key factors. The most important factors are placed towards the top of the "diamond 9 ". The least important factors are placed towards the bottom. Factors of equal importance are placed in the same row. Each factor can be colour coded for further sophistication.</a:t>
            </a:r>
            <a:endParaRPr sz="1200"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marL="0" lvl="0" indent="0" algn="l" rtl="0">
              <a:spcBef>
                <a:spcPts val="1200"/>
              </a:spcBef>
              <a:spcAft>
                <a:spcPts val="1600"/>
              </a:spcAft>
              <a:buNone/>
            </a:pPr>
            <a:endParaRPr sz="1200">
              <a:solidFill>
                <a:srgbClr val="000000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</p:txBody>
      </p:sp>
      <p:pic>
        <p:nvPicPr>
          <p:cNvPr id="67" name="Google Shape;67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361500" y="1852025"/>
            <a:ext cx="4421002" cy="27631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2"/>
          <p:cNvSpPr txBox="1">
            <a:spLocks noChangeArrowheads="1"/>
          </p:cNvSpPr>
          <p:nvPr/>
        </p:nvSpPr>
        <p:spPr bwMode="auto">
          <a:xfrm>
            <a:off x="2139554" y="245269"/>
            <a:ext cx="4641014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100" b="1" u="sng">
                <a:solidFill>
                  <a:srgbClr val="000000"/>
                </a:solidFill>
              </a:rPr>
              <a:t>Behaviour Management – Defiance</a:t>
            </a:r>
          </a:p>
        </p:txBody>
      </p:sp>
      <p:grpSp>
        <p:nvGrpSpPr>
          <p:cNvPr id="2051" name="Group 46"/>
          <p:cNvGrpSpPr>
            <a:grpSpLocks/>
          </p:cNvGrpSpPr>
          <p:nvPr/>
        </p:nvGrpSpPr>
        <p:grpSpPr bwMode="auto">
          <a:xfrm>
            <a:off x="4316016" y="1300164"/>
            <a:ext cx="2980134" cy="2469356"/>
            <a:chOff x="971550" y="260350"/>
            <a:chExt cx="7200900" cy="6337300"/>
          </a:xfrm>
        </p:grpSpPr>
        <p:sp>
          <p:nvSpPr>
            <p:cNvPr id="2056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57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58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59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0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1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2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3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4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2065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Observed behaviour: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Talks back or laughs at teacher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Appears unaffected by what teacher says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Claims teacher is unfair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Poor relationship with peers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Blames others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Often over-emotional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/>
          </a:p>
        </p:txBody>
      </p:sp>
      <p:sp>
        <p:nvSpPr>
          <p:cNvPr id="4" name="TextBox 3"/>
          <p:cNvSpPr txBox="1"/>
          <p:nvPr/>
        </p:nvSpPr>
        <p:spPr>
          <a:xfrm>
            <a:off x="3737372" y="651272"/>
            <a:ext cx="2862263" cy="10618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Causes: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Low self esteem – tries to get attention in an inappropriate way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Interactions with others are often negative, therefore student feels frustrated 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760935"/>
            <a:ext cx="2876550" cy="18928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Possible strategies: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Ignore the behaviour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Contact parents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Arrange lunch time or after school detention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Remove audience pressure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Acknowledge achievements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Respond with silence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Find out and use their interests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Call a member of the Senior Management Team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Tactically use a seating plan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Adjust the work to make it accessible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Explain the effect of their behaviour on others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6" y="3938587"/>
            <a:ext cx="6617139" cy="646331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If you have an alternative possible strategy, quote it below, give it the number 13 and add accordingly to your diamond 9 on the next slide.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5037D1-0625-4616-A81F-FEFAD4384820}"/>
              </a:ext>
            </a:extLst>
          </p:cNvPr>
          <p:cNvSpPr txBox="1"/>
          <p:nvPr/>
        </p:nvSpPr>
        <p:spPr>
          <a:xfrm>
            <a:off x="112990" y="104051"/>
            <a:ext cx="1326475" cy="45473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b="1" dirty="0">
                <a:solidFill>
                  <a:srgbClr val="FF0000"/>
                </a:solidFill>
              </a:rPr>
              <a:t>TASK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Read the observed behaviour.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Consider the causes.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Categorise your strategies in order of which you would consider carrying out, i.e. if you think no. 5 ‘</a:t>
            </a:r>
            <a:r>
              <a:rPr lang="en-GB" sz="800" i="1" dirty="0">
                <a:solidFill>
                  <a:srgbClr val="FF0000"/>
                </a:solidFill>
              </a:rPr>
              <a:t>respond with silence’ </a:t>
            </a:r>
            <a:r>
              <a:rPr lang="en-GB" sz="800" dirty="0">
                <a:solidFill>
                  <a:srgbClr val="FF0000"/>
                </a:solidFill>
              </a:rPr>
              <a:t>would be the most effective, place it at the top of the diamond 9, continue and find 9 strategies you would use, </a:t>
            </a:r>
            <a:r>
              <a:rPr lang="en-GB" sz="800" b="1" dirty="0">
                <a:solidFill>
                  <a:srgbClr val="FF0000"/>
                </a:solidFill>
              </a:rPr>
              <a:t>ranking from most effective to less effective</a:t>
            </a:r>
            <a:r>
              <a:rPr lang="en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There are 12 to choose from, however you may decide to add one more of your own (see grey box)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Finally, </a:t>
            </a:r>
            <a:r>
              <a:rPr lang="en-GB" sz="800">
                <a:solidFill>
                  <a:srgbClr val="FF0000"/>
                </a:solidFill>
              </a:rPr>
              <a:t>indicate the </a:t>
            </a:r>
            <a:r>
              <a:rPr lang="en-GB" sz="800" dirty="0">
                <a:solidFill>
                  <a:srgbClr val="FF0000"/>
                </a:solidFill>
              </a:rPr>
              <a:t>possible strategies you chose not to use at all</a:t>
            </a:r>
            <a:r>
              <a:rPr lang="en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FF0000"/>
                </a:solidFill>
              </a:rPr>
              <a:t>Show your decisions by using the diamond 9 on the next slide</a:t>
            </a:r>
          </a:p>
        </p:txBody>
      </p:sp>
    </p:spTree>
    <p:extLst>
      <p:ext uri="{BB962C8B-B14F-4D97-AF65-F5344CB8AC3E}">
        <p14:creationId xmlns:p14="http://schemas.microsoft.com/office/powerpoint/2010/main" val="39554118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800" dirty="0"/>
              <a:t>Diamond 9 - </a:t>
            </a:r>
            <a:r>
              <a:rPr lang="en-GB" sz="2800" b="1" i="0" u="sng" dirty="0">
                <a:solidFill>
                  <a:srgbClr val="000000"/>
                </a:solidFill>
                <a:effectLst/>
              </a:rPr>
              <a:t>Behaviour Management – </a:t>
            </a:r>
            <a:r>
              <a:rPr lang="en-GB" sz="2800" b="1" i="0" u="sng" dirty="0">
                <a:solidFill>
                  <a:srgbClr val="7030A0"/>
                </a:solidFill>
                <a:effectLst/>
              </a:rPr>
              <a:t>Defiance</a:t>
            </a:r>
            <a:r>
              <a:rPr lang="en-GB" sz="2800" b="0" i="0" dirty="0">
                <a:solidFill>
                  <a:srgbClr val="7030A0"/>
                </a:solidFill>
                <a:effectLst/>
              </a:rPr>
              <a:t>​</a:t>
            </a:r>
            <a:endParaRPr lang="en-US" sz="2800">
              <a:solidFill>
                <a:srgbClr val="7030A0"/>
              </a:solidFill>
            </a:endParaRPr>
          </a:p>
        </p:txBody>
      </p:sp>
      <p:sp>
        <p:nvSpPr>
          <p:cNvPr id="73" name="Google Shape;73;p14"/>
          <p:cNvSpPr txBox="1">
            <a:spLocks noGrp="1"/>
          </p:cNvSpPr>
          <p:nvPr>
            <p:ph type="subTitle" idx="1"/>
          </p:nvPr>
        </p:nvSpPr>
        <p:spPr>
          <a:xfrm>
            <a:off x="5712023" y="1088302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Most</a:t>
            </a:r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2"/>
          </p:nvPr>
        </p:nvSpPr>
        <p:spPr>
          <a:xfrm>
            <a:off x="5640071" y="4124816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Least</a:t>
            </a:r>
            <a:endParaRPr/>
          </a:p>
        </p:txBody>
      </p:sp>
      <p:sp>
        <p:nvSpPr>
          <p:cNvPr id="75" name="Google Shape;75;p14"/>
          <p:cNvSpPr/>
          <p:nvPr/>
        </p:nvSpPr>
        <p:spPr>
          <a:xfrm>
            <a:off x="118205" y="330594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5. Acknowledge achievements</a:t>
            </a:r>
          </a:p>
        </p:txBody>
      </p:sp>
      <p:sp>
        <p:nvSpPr>
          <p:cNvPr id="76" name="Google Shape;76;p14"/>
          <p:cNvSpPr/>
          <p:nvPr/>
        </p:nvSpPr>
        <p:spPr>
          <a:xfrm>
            <a:off x="7386600" y="3031260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/>
              <a:t>10. Adjust Work</a:t>
            </a:r>
          </a:p>
        </p:txBody>
      </p:sp>
      <p:sp>
        <p:nvSpPr>
          <p:cNvPr id="77" name="Google Shape;77;p14"/>
          <p:cNvSpPr/>
          <p:nvPr/>
        </p:nvSpPr>
        <p:spPr>
          <a:xfrm>
            <a:off x="107239" y="205224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3. Lunch Detention</a:t>
            </a:r>
            <a:endParaRPr dirty="0"/>
          </a:p>
        </p:txBody>
      </p:sp>
      <p:sp>
        <p:nvSpPr>
          <p:cNvPr id="78" name="Google Shape;78;p14"/>
          <p:cNvSpPr/>
          <p:nvPr/>
        </p:nvSpPr>
        <p:spPr>
          <a:xfrm>
            <a:off x="7386600" y="367829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11. Explain effect on others</a:t>
            </a:r>
          </a:p>
        </p:txBody>
      </p:sp>
      <p:sp>
        <p:nvSpPr>
          <p:cNvPr id="79" name="Google Shape;79;p14"/>
          <p:cNvSpPr/>
          <p:nvPr/>
        </p:nvSpPr>
        <p:spPr>
          <a:xfrm>
            <a:off x="7278533" y="65115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7. Find &amp; use interests</a:t>
            </a:r>
            <a:endParaRPr/>
          </a:p>
        </p:txBody>
      </p:sp>
      <p:sp>
        <p:nvSpPr>
          <p:cNvPr id="80" name="Google Shape;80;p14"/>
          <p:cNvSpPr/>
          <p:nvPr/>
        </p:nvSpPr>
        <p:spPr>
          <a:xfrm>
            <a:off x="7278533" y="190748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9. Tactically use Seating Plan</a:t>
            </a:r>
            <a:endParaRPr dirty="0"/>
          </a:p>
        </p:txBody>
      </p:sp>
      <p:sp>
        <p:nvSpPr>
          <p:cNvPr id="81" name="Google Shape;81;p14"/>
          <p:cNvSpPr/>
          <p:nvPr/>
        </p:nvSpPr>
        <p:spPr>
          <a:xfrm>
            <a:off x="107239" y="267937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4. Remove audience pressure</a:t>
            </a:r>
            <a:endParaRPr/>
          </a:p>
        </p:txBody>
      </p:sp>
      <p:sp>
        <p:nvSpPr>
          <p:cNvPr id="82" name="Google Shape;82;p14"/>
          <p:cNvSpPr/>
          <p:nvPr/>
        </p:nvSpPr>
        <p:spPr>
          <a:xfrm>
            <a:off x="7278533" y="130563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Contact Senior Management Team</a:t>
            </a:r>
            <a:endParaRPr dirty="0"/>
          </a:p>
        </p:txBody>
      </p:sp>
      <p:sp>
        <p:nvSpPr>
          <p:cNvPr id="83" name="Google Shape;83;p14"/>
          <p:cNvSpPr/>
          <p:nvPr/>
        </p:nvSpPr>
        <p:spPr>
          <a:xfrm>
            <a:off x="7386600" y="437257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12. Put Outside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8062508-A3DA-460E-95D8-B47E2B3D5FA7}"/>
              </a:ext>
            </a:extLst>
          </p:cNvPr>
          <p:cNvSpPr txBox="1"/>
          <p:nvPr/>
        </p:nvSpPr>
        <p:spPr>
          <a:xfrm>
            <a:off x="302079" y="4749701"/>
            <a:ext cx="853856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3" name="Google Shape;80;p14">
            <a:extLst>
              <a:ext uri="{FF2B5EF4-FFF2-40B4-BE49-F238E27FC236}">
                <a16:creationId xmlns:a16="http://schemas.microsoft.com/office/drawing/2014/main" id="{F87C715C-5D75-EEB6-8082-38AC1120EC6E}"/>
              </a:ext>
            </a:extLst>
          </p:cNvPr>
          <p:cNvSpPr/>
          <p:nvPr/>
        </p:nvSpPr>
        <p:spPr>
          <a:xfrm>
            <a:off x="108067" y="7875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1. Ignore</a:t>
            </a:r>
            <a:endParaRPr dirty="0"/>
          </a:p>
        </p:txBody>
      </p:sp>
      <p:sp>
        <p:nvSpPr>
          <p:cNvPr id="4" name="Google Shape;80;p14">
            <a:extLst>
              <a:ext uri="{FF2B5EF4-FFF2-40B4-BE49-F238E27FC236}">
                <a16:creationId xmlns:a16="http://schemas.microsoft.com/office/drawing/2014/main" id="{768ABA03-51AE-2B63-A0E0-68ED805EF924}"/>
              </a:ext>
            </a:extLst>
          </p:cNvPr>
          <p:cNvSpPr/>
          <p:nvPr/>
        </p:nvSpPr>
        <p:spPr>
          <a:xfrm>
            <a:off x="118205" y="39325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6. Respond with silence</a:t>
            </a:r>
            <a:endParaRPr dirty="0"/>
          </a:p>
        </p:txBody>
      </p:sp>
      <p:sp>
        <p:nvSpPr>
          <p:cNvPr id="5" name="Google Shape;80;p14">
            <a:extLst>
              <a:ext uri="{FF2B5EF4-FFF2-40B4-BE49-F238E27FC236}">
                <a16:creationId xmlns:a16="http://schemas.microsoft.com/office/drawing/2014/main" id="{51D05D69-A297-4742-B8FE-770E08BDDA74}"/>
              </a:ext>
            </a:extLst>
          </p:cNvPr>
          <p:cNvSpPr/>
          <p:nvPr/>
        </p:nvSpPr>
        <p:spPr>
          <a:xfrm>
            <a:off x="107239" y="142108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2. Contact parents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12"/>
          <p:cNvSpPr txBox="1">
            <a:spLocks noChangeArrowheads="1"/>
          </p:cNvSpPr>
          <p:nvPr/>
        </p:nvSpPr>
        <p:spPr bwMode="auto">
          <a:xfrm>
            <a:off x="1439467" y="245269"/>
            <a:ext cx="6397228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1400" b="1" u="sng">
                <a:solidFill>
                  <a:srgbClr val="000000"/>
                </a:solidFill>
              </a:rPr>
              <a:t>Behaviour Management – Low level disruption: making silly noises</a:t>
            </a:r>
          </a:p>
        </p:txBody>
      </p:sp>
      <p:grpSp>
        <p:nvGrpSpPr>
          <p:cNvPr id="3075" name="Group 46"/>
          <p:cNvGrpSpPr>
            <a:grpSpLocks/>
          </p:cNvGrpSpPr>
          <p:nvPr/>
        </p:nvGrpSpPr>
        <p:grpSpPr bwMode="auto">
          <a:xfrm>
            <a:off x="4316016" y="1482330"/>
            <a:ext cx="2980134" cy="2469356"/>
            <a:chOff x="971550" y="260350"/>
            <a:chExt cx="7200900" cy="6337300"/>
          </a:xfrm>
        </p:grpSpPr>
        <p:sp>
          <p:nvSpPr>
            <p:cNvPr id="3080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1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2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3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4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5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6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7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8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3089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33882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Observed behaviour: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Makes noises in the classroom (humming, tapping the desk, whistling, etc.)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Pretends he is not the cause when asked to stop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Gives impression he is purposely trying to annoy the teacher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</p:txBody>
      </p:sp>
      <p:sp>
        <p:nvSpPr>
          <p:cNvPr id="4" name="TextBox 3"/>
          <p:cNvSpPr txBox="1"/>
          <p:nvPr/>
        </p:nvSpPr>
        <p:spPr>
          <a:xfrm>
            <a:off x="3737372" y="651273"/>
            <a:ext cx="2862263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Causes: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Low self esteem – tries to get attention in an inappropriate way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May be bored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Avoidance tactic – fear of failure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Trying to satisfy need for power and belonging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760935"/>
            <a:ext cx="2876550" cy="1892826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Possible strategies: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Ignore the behaviour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Contact parents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Arrange lunch time or after school detention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Remove audience pressure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Acknowledge achievements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Respond with silence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Find out and use their interests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Call a member of the Senior Management Team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Tactically use a seating plan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Adjust the work to make it accessible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Explain the effect of their behaviour on others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/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6" y="3938587"/>
            <a:ext cx="6318647" cy="9233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If you have an alternative possible strategy, quote it below, give it the number 13 and add accordingly to your diamond 9 on the next slide.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4F454EE-BAAD-4FFE-8CAA-CDA089E6ED9A}"/>
              </a:ext>
            </a:extLst>
          </p:cNvPr>
          <p:cNvSpPr txBox="1"/>
          <p:nvPr/>
        </p:nvSpPr>
        <p:spPr>
          <a:xfrm>
            <a:off x="112990" y="104051"/>
            <a:ext cx="1326475" cy="45473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b="1" dirty="0">
                <a:solidFill>
                  <a:srgbClr val="FF0000"/>
                </a:solidFill>
              </a:rPr>
              <a:t>TASK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Read the observed behaviour.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Consider the causes.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Categorise your strategies in order of which you would consider carrying out, i.e. if you think no. 5 ‘</a:t>
            </a:r>
            <a:r>
              <a:rPr lang="en-GB" sz="800" i="1" dirty="0">
                <a:solidFill>
                  <a:srgbClr val="FF0000"/>
                </a:solidFill>
              </a:rPr>
              <a:t>respond with silence’ </a:t>
            </a:r>
            <a:r>
              <a:rPr lang="en-GB" sz="800" dirty="0">
                <a:solidFill>
                  <a:srgbClr val="FF0000"/>
                </a:solidFill>
              </a:rPr>
              <a:t>would be the most effective, place it at the top of the diamond 9, continue and find 9 strategies you would use, </a:t>
            </a:r>
            <a:r>
              <a:rPr lang="en-GB" sz="800" b="1" dirty="0">
                <a:solidFill>
                  <a:srgbClr val="FF0000"/>
                </a:solidFill>
              </a:rPr>
              <a:t>ranking from most effective to less effective</a:t>
            </a:r>
            <a:r>
              <a:rPr lang="en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There are 12 to choose from, however you may decide to add one more of your own (see grey box)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Finally, indicate the possible strategies you chose not to use at all</a:t>
            </a:r>
            <a:r>
              <a:rPr lang="en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FF0000"/>
                </a:solidFill>
              </a:rPr>
              <a:t>Show your decisions by using the diamond 9 on the next slide</a:t>
            </a:r>
          </a:p>
        </p:txBody>
      </p:sp>
    </p:spTree>
    <p:extLst>
      <p:ext uri="{BB962C8B-B14F-4D97-AF65-F5344CB8AC3E}">
        <p14:creationId xmlns:p14="http://schemas.microsoft.com/office/powerpoint/2010/main" val="30881073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2800" dirty="0"/>
              <a:t>Diamond 9 - </a:t>
            </a:r>
            <a:r>
              <a:rPr lang="en-GB" sz="2000" b="1" i="0" u="sng" dirty="0">
                <a:solidFill>
                  <a:srgbClr val="000000"/>
                </a:solidFill>
                <a:effectLst/>
              </a:rPr>
              <a:t>Behaviour Management – </a:t>
            </a:r>
            <a:r>
              <a:rPr lang="en-GB" altLang="en-US" sz="2000" b="1" u="sng" dirty="0">
                <a:solidFill>
                  <a:srgbClr val="00B050"/>
                </a:solidFill>
              </a:rPr>
              <a:t>Low level disruption: making silly noises</a:t>
            </a:r>
            <a:r>
              <a:rPr lang="en-GB" sz="2000" b="1" u="sng" dirty="0">
                <a:solidFill>
                  <a:srgbClr val="00B050"/>
                </a:solidFill>
              </a:rPr>
              <a:t> </a:t>
            </a:r>
            <a:endParaRPr lang="en-US" sz="2800">
              <a:solidFill>
                <a:srgbClr val="00B050"/>
              </a:solidFill>
            </a:endParaRPr>
          </a:p>
        </p:txBody>
      </p:sp>
      <p:sp>
        <p:nvSpPr>
          <p:cNvPr id="73" name="Google Shape;73;p14"/>
          <p:cNvSpPr txBox="1">
            <a:spLocks noGrp="1"/>
          </p:cNvSpPr>
          <p:nvPr>
            <p:ph type="subTitle" idx="1"/>
          </p:nvPr>
        </p:nvSpPr>
        <p:spPr>
          <a:xfrm>
            <a:off x="5649516" y="1101697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Most</a:t>
            </a:r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2"/>
          </p:nvPr>
        </p:nvSpPr>
        <p:spPr>
          <a:xfrm>
            <a:off x="5648889" y="4086664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Least</a:t>
            </a:r>
            <a:endParaRPr/>
          </a:p>
        </p:txBody>
      </p:sp>
      <p:sp>
        <p:nvSpPr>
          <p:cNvPr id="3" name="Google Shape;75;p14">
            <a:extLst>
              <a:ext uri="{FF2B5EF4-FFF2-40B4-BE49-F238E27FC236}">
                <a16:creationId xmlns:a16="http://schemas.microsoft.com/office/drawing/2014/main" id="{CFBAF82F-00FD-47E6-9906-4A77880E6781}"/>
              </a:ext>
            </a:extLst>
          </p:cNvPr>
          <p:cNvSpPr/>
          <p:nvPr/>
        </p:nvSpPr>
        <p:spPr>
          <a:xfrm>
            <a:off x="97247" y="309586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5. Acknowledge achievements</a:t>
            </a:r>
          </a:p>
        </p:txBody>
      </p:sp>
      <p:sp>
        <p:nvSpPr>
          <p:cNvPr id="4" name="Google Shape;76;p14">
            <a:extLst>
              <a:ext uri="{FF2B5EF4-FFF2-40B4-BE49-F238E27FC236}">
                <a16:creationId xmlns:a16="http://schemas.microsoft.com/office/drawing/2014/main" id="{CC14A575-998C-4F82-A098-F61BC20FDCCA}"/>
              </a:ext>
            </a:extLst>
          </p:cNvPr>
          <p:cNvSpPr/>
          <p:nvPr/>
        </p:nvSpPr>
        <p:spPr>
          <a:xfrm>
            <a:off x="7289353" y="3041164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/>
              <a:t>10. Adjust Work</a:t>
            </a:r>
          </a:p>
        </p:txBody>
      </p:sp>
      <p:sp>
        <p:nvSpPr>
          <p:cNvPr id="5" name="Google Shape;77;p14">
            <a:extLst>
              <a:ext uri="{FF2B5EF4-FFF2-40B4-BE49-F238E27FC236}">
                <a16:creationId xmlns:a16="http://schemas.microsoft.com/office/drawing/2014/main" id="{FDE9C6BF-A924-4C4C-8340-6348F94803B4}"/>
              </a:ext>
            </a:extLst>
          </p:cNvPr>
          <p:cNvSpPr/>
          <p:nvPr/>
        </p:nvSpPr>
        <p:spPr>
          <a:xfrm>
            <a:off x="97247" y="185993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3. Lunch Detention</a:t>
            </a:r>
            <a:endParaRPr/>
          </a:p>
        </p:txBody>
      </p:sp>
      <p:sp>
        <p:nvSpPr>
          <p:cNvPr id="6" name="Google Shape;78;p14">
            <a:extLst>
              <a:ext uri="{FF2B5EF4-FFF2-40B4-BE49-F238E27FC236}">
                <a16:creationId xmlns:a16="http://schemas.microsoft.com/office/drawing/2014/main" id="{C50535F7-280E-44AC-A4DA-3BA04854DE34}"/>
              </a:ext>
            </a:extLst>
          </p:cNvPr>
          <p:cNvSpPr/>
          <p:nvPr/>
        </p:nvSpPr>
        <p:spPr>
          <a:xfrm>
            <a:off x="7289353" y="367092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11. Explain effect on others</a:t>
            </a:r>
          </a:p>
        </p:txBody>
      </p:sp>
      <p:sp>
        <p:nvSpPr>
          <p:cNvPr id="7" name="Google Shape;79;p14">
            <a:extLst>
              <a:ext uri="{FF2B5EF4-FFF2-40B4-BE49-F238E27FC236}">
                <a16:creationId xmlns:a16="http://schemas.microsoft.com/office/drawing/2014/main" id="{244ECD9F-7D00-40D9-8FEC-B3684C6C33C5}"/>
              </a:ext>
            </a:extLst>
          </p:cNvPr>
          <p:cNvSpPr/>
          <p:nvPr/>
        </p:nvSpPr>
        <p:spPr>
          <a:xfrm>
            <a:off x="7289353" y="578947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7. Find &amp; use interests</a:t>
            </a:r>
            <a:endParaRPr/>
          </a:p>
        </p:txBody>
      </p:sp>
      <p:sp>
        <p:nvSpPr>
          <p:cNvPr id="8" name="Google Shape;80;p14">
            <a:extLst>
              <a:ext uri="{FF2B5EF4-FFF2-40B4-BE49-F238E27FC236}">
                <a16:creationId xmlns:a16="http://schemas.microsoft.com/office/drawing/2014/main" id="{86F0D145-83D8-47AF-978B-3DF5A6B08E01}"/>
              </a:ext>
            </a:extLst>
          </p:cNvPr>
          <p:cNvSpPr/>
          <p:nvPr/>
        </p:nvSpPr>
        <p:spPr>
          <a:xfrm>
            <a:off x="7290687" y="183870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9. Tactically use Seating Plan</a:t>
            </a:r>
            <a:endParaRPr dirty="0"/>
          </a:p>
        </p:txBody>
      </p:sp>
      <p:sp>
        <p:nvSpPr>
          <p:cNvPr id="9" name="Google Shape;81;p14">
            <a:extLst>
              <a:ext uri="{FF2B5EF4-FFF2-40B4-BE49-F238E27FC236}">
                <a16:creationId xmlns:a16="http://schemas.microsoft.com/office/drawing/2014/main" id="{BB45987D-FF91-4940-8427-BFDC50745F1F}"/>
              </a:ext>
            </a:extLst>
          </p:cNvPr>
          <p:cNvSpPr/>
          <p:nvPr/>
        </p:nvSpPr>
        <p:spPr>
          <a:xfrm>
            <a:off x="97247" y="247704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4. Remove audience pressure</a:t>
            </a:r>
            <a:endParaRPr/>
          </a:p>
        </p:txBody>
      </p:sp>
      <p:sp>
        <p:nvSpPr>
          <p:cNvPr id="10" name="Google Shape;82;p14">
            <a:extLst>
              <a:ext uri="{FF2B5EF4-FFF2-40B4-BE49-F238E27FC236}">
                <a16:creationId xmlns:a16="http://schemas.microsoft.com/office/drawing/2014/main" id="{D01D9292-5C47-4100-8F91-44E61C77904F}"/>
              </a:ext>
            </a:extLst>
          </p:cNvPr>
          <p:cNvSpPr/>
          <p:nvPr/>
        </p:nvSpPr>
        <p:spPr>
          <a:xfrm>
            <a:off x="97247" y="372491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6. Respond with silence</a:t>
            </a:r>
          </a:p>
        </p:txBody>
      </p:sp>
      <p:sp>
        <p:nvSpPr>
          <p:cNvPr id="11" name="Google Shape;83;p14">
            <a:extLst>
              <a:ext uri="{FF2B5EF4-FFF2-40B4-BE49-F238E27FC236}">
                <a16:creationId xmlns:a16="http://schemas.microsoft.com/office/drawing/2014/main" id="{351AB9F0-A580-443C-99DE-36C0357DBE62}"/>
              </a:ext>
            </a:extLst>
          </p:cNvPr>
          <p:cNvSpPr/>
          <p:nvPr/>
        </p:nvSpPr>
        <p:spPr>
          <a:xfrm>
            <a:off x="97247" y="606674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1. Ignore the behaviour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022DE66-98C9-48AF-8770-A55B2F7F53E6}"/>
              </a:ext>
            </a:extLst>
          </p:cNvPr>
          <p:cNvSpPr txBox="1"/>
          <p:nvPr/>
        </p:nvSpPr>
        <p:spPr>
          <a:xfrm>
            <a:off x="-2737434" y="4474222"/>
            <a:ext cx="880645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  <p:sp>
        <p:nvSpPr>
          <p:cNvPr id="2" name="Google Shape;83;p14">
            <a:extLst>
              <a:ext uri="{FF2B5EF4-FFF2-40B4-BE49-F238E27FC236}">
                <a16:creationId xmlns:a16="http://schemas.microsoft.com/office/drawing/2014/main" id="{22DAEC6D-211C-FFC4-868E-7D934B65FAB1}"/>
              </a:ext>
            </a:extLst>
          </p:cNvPr>
          <p:cNvSpPr/>
          <p:nvPr/>
        </p:nvSpPr>
        <p:spPr>
          <a:xfrm>
            <a:off x="97247" y="122256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2. Contact parents</a:t>
            </a:r>
          </a:p>
        </p:txBody>
      </p:sp>
      <p:sp>
        <p:nvSpPr>
          <p:cNvPr id="13" name="Google Shape;79;p14">
            <a:extLst>
              <a:ext uri="{FF2B5EF4-FFF2-40B4-BE49-F238E27FC236}">
                <a16:creationId xmlns:a16="http://schemas.microsoft.com/office/drawing/2014/main" id="{E70DAEAA-E787-7AB2-B553-94AF30BCDBCA}"/>
              </a:ext>
            </a:extLst>
          </p:cNvPr>
          <p:cNvSpPr/>
          <p:nvPr/>
        </p:nvSpPr>
        <p:spPr>
          <a:xfrm>
            <a:off x="7289353" y="1208947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Contact Senior Management Team</a:t>
            </a:r>
          </a:p>
        </p:txBody>
      </p:sp>
      <p:sp>
        <p:nvSpPr>
          <p:cNvPr id="14" name="Google Shape;78;p14">
            <a:extLst>
              <a:ext uri="{FF2B5EF4-FFF2-40B4-BE49-F238E27FC236}">
                <a16:creationId xmlns:a16="http://schemas.microsoft.com/office/drawing/2014/main" id="{C234995E-E572-F522-C080-8CD54A5E49BD}"/>
              </a:ext>
            </a:extLst>
          </p:cNvPr>
          <p:cNvSpPr/>
          <p:nvPr/>
        </p:nvSpPr>
        <p:spPr>
          <a:xfrm>
            <a:off x="7289353" y="432330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12. Put Outside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17AB43E-69EC-9147-50A7-25C5FBC8FCD9}"/>
              </a:ext>
            </a:extLst>
          </p:cNvPr>
          <p:cNvSpPr txBox="1"/>
          <p:nvPr/>
        </p:nvSpPr>
        <p:spPr>
          <a:xfrm>
            <a:off x="97247" y="4573439"/>
            <a:ext cx="880645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86755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2"/>
          <p:cNvSpPr txBox="1">
            <a:spLocks noChangeArrowheads="1"/>
          </p:cNvSpPr>
          <p:nvPr/>
        </p:nvSpPr>
        <p:spPr bwMode="auto">
          <a:xfrm>
            <a:off x="2139554" y="245269"/>
            <a:ext cx="5525872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100" b="1" u="sng">
                <a:solidFill>
                  <a:srgbClr val="000000"/>
                </a:solidFill>
              </a:rPr>
              <a:t>Behaviour Management – Refusal to work</a:t>
            </a:r>
          </a:p>
        </p:txBody>
      </p:sp>
      <p:grpSp>
        <p:nvGrpSpPr>
          <p:cNvPr id="4099" name="Group 46"/>
          <p:cNvGrpSpPr>
            <a:grpSpLocks/>
          </p:cNvGrpSpPr>
          <p:nvPr/>
        </p:nvGrpSpPr>
        <p:grpSpPr bwMode="auto">
          <a:xfrm>
            <a:off x="4316016" y="1460899"/>
            <a:ext cx="2980134" cy="2469356"/>
            <a:chOff x="971550" y="260350"/>
            <a:chExt cx="7200900" cy="6337300"/>
          </a:xfrm>
        </p:grpSpPr>
        <p:sp>
          <p:nvSpPr>
            <p:cNvPr id="4104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5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6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7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8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09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0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1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2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4113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33882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Observed behaviour: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Draws, daydreams and uses a variety of tactics to avoid work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Frequently out of seat, wandering around the room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Fails to bring equipment to class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Short attention span  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</p:txBody>
      </p:sp>
      <p:sp>
        <p:nvSpPr>
          <p:cNvPr id="4" name="TextBox 3"/>
          <p:cNvSpPr txBox="1"/>
          <p:nvPr/>
        </p:nvSpPr>
        <p:spPr>
          <a:xfrm>
            <a:off x="3737372" y="651273"/>
            <a:ext cx="3890963" cy="1200329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Causes: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Few positive lesson experiences/successes to draw upon 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Lack of self worth:  ‘</a:t>
            </a:r>
            <a:r>
              <a:rPr lang="en-GB" sz="900" i="1" dirty="0"/>
              <a:t>there’s no point’ </a:t>
            </a:r>
            <a:r>
              <a:rPr lang="en-GB" sz="900" dirty="0"/>
              <a:t>attitude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Does not feel connected to the rest of the class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 dirty="0"/>
              <a:t>General lack of interest in school due to consistent failures and possibly family attitudes </a:t>
            </a:r>
          </a:p>
          <a:p>
            <a:pPr marL="128270" indent="-128270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 dirty="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dirty="0"/>
          </a:p>
        </p:txBody>
      </p:sp>
      <p:sp>
        <p:nvSpPr>
          <p:cNvPr id="5" name="TextBox 4"/>
          <p:cNvSpPr txBox="1"/>
          <p:nvPr/>
        </p:nvSpPr>
        <p:spPr>
          <a:xfrm>
            <a:off x="1439466" y="1760935"/>
            <a:ext cx="2876550" cy="1892826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Possible strategies: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Ignore the behaviour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Contact parents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Arrange lunch time or after school detention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Remove audience pressure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Acknowledge achievements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Respond with silence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Find out and use their interests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Call a member of the Senior Management Team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Tactically use a seating plan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Adjust the work to make it accessible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Explain the effect of their behaviour on others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6" y="3938587"/>
            <a:ext cx="6318647" cy="923330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If you have an alternative possible strategy, quote it below, give it the number 13 and add accordingly to your diamond 9 on the next slide.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A3229B6-B157-4F21-BC89-AA719676340E}"/>
              </a:ext>
            </a:extLst>
          </p:cNvPr>
          <p:cNvSpPr txBox="1"/>
          <p:nvPr/>
        </p:nvSpPr>
        <p:spPr>
          <a:xfrm>
            <a:off x="112990" y="104051"/>
            <a:ext cx="1326475" cy="45473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b="1" dirty="0">
                <a:solidFill>
                  <a:srgbClr val="FF0000"/>
                </a:solidFill>
              </a:rPr>
              <a:t>TASK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Read the observed behaviour.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Consider the causes.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Categorise your strategies in order of which you would consider carrying out, i.e. if you think no. 5 ‘</a:t>
            </a:r>
            <a:r>
              <a:rPr lang="en-GB" sz="800" i="1" dirty="0">
                <a:solidFill>
                  <a:srgbClr val="FF0000"/>
                </a:solidFill>
              </a:rPr>
              <a:t>respond with silence’ </a:t>
            </a:r>
            <a:r>
              <a:rPr lang="en-GB" sz="800" dirty="0">
                <a:solidFill>
                  <a:srgbClr val="FF0000"/>
                </a:solidFill>
              </a:rPr>
              <a:t>would be the most effective, place it at the top of the diamond 9, continue and find 9 strategies you would use, </a:t>
            </a:r>
            <a:r>
              <a:rPr lang="en-GB" sz="800" b="1" dirty="0">
                <a:solidFill>
                  <a:srgbClr val="FF0000"/>
                </a:solidFill>
              </a:rPr>
              <a:t>ranking from most effective to less effective</a:t>
            </a:r>
            <a:r>
              <a:rPr lang="en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There are 12 to choose from, however you may decide to add one more of your own (see grey box)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Finally, indicate the possible strategies you chose not to use at all</a:t>
            </a:r>
            <a:r>
              <a:rPr lang="en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FF0000"/>
                </a:solidFill>
              </a:rPr>
              <a:t>Show your decisions by using the diamond 9 on the next slide</a:t>
            </a:r>
          </a:p>
        </p:txBody>
      </p:sp>
    </p:spTree>
    <p:extLst>
      <p:ext uri="{BB962C8B-B14F-4D97-AF65-F5344CB8AC3E}">
        <p14:creationId xmlns:p14="http://schemas.microsoft.com/office/powerpoint/2010/main" val="21857783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282864" y="178451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2800" dirty="0"/>
              <a:t>Diamond 9 - </a:t>
            </a:r>
            <a:r>
              <a:rPr lang="en-GB" altLang="en-US" sz="2000" b="1" u="sng" dirty="0">
                <a:solidFill>
                  <a:srgbClr val="000000"/>
                </a:solidFill>
              </a:rPr>
              <a:t>Behaviour Management – </a:t>
            </a:r>
            <a:r>
              <a:rPr lang="en-GB" altLang="en-US" sz="2000" b="1" u="sng" dirty="0">
                <a:solidFill>
                  <a:srgbClr val="FF0000"/>
                </a:solidFill>
              </a:rPr>
              <a:t>Refusal to work</a:t>
            </a:r>
            <a:br>
              <a:rPr lang="en-GB" altLang="en-US" sz="2800" b="1" u="sng" dirty="0">
                <a:solidFill>
                  <a:srgbClr val="FF0000"/>
                </a:solidFill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</a:rPr>
              <a:t>​</a:t>
            </a:r>
            <a:endParaRPr sz="2800" dirty="0"/>
          </a:p>
        </p:txBody>
      </p:sp>
      <p:sp>
        <p:nvSpPr>
          <p:cNvPr id="73" name="Google Shape;73;p14"/>
          <p:cNvSpPr txBox="1">
            <a:spLocks noGrp="1"/>
          </p:cNvSpPr>
          <p:nvPr>
            <p:ph type="subTitle" idx="1"/>
          </p:nvPr>
        </p:nvSpPr>
        <p:spPr>
          <a:xfrm>
            <a:off x="6096000" y="1012400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Most</a:t>
            </a:r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2"/>
          </p:nvPr>
        </p:nvSpPr>
        <p:spPr>
          <a:xfrm>
            <a:off x="6336475" y="4059875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Least</a:t>
            </a:r>
            <a:endParaRPr/>
          </a:p>
        </p:txBody>
      </p:sp>
      <p:sp>
        <p:nvSpPr>
          <p:cNvPr id="3" name="Google Shape;75;p14">
            <a:extLst>
              <a:ext uri="{FF2B5EF4-FFF2-40B4-BE49-F238E27FC236}">
                <a16:creationId xmlns:a16="http://schemas.microsoft.com/office/drawing/2014/main" id="{B1367935-01D2-C4D3-DF78-C9611B25B20C}"/>
              </a:ext>
            </a:extLst>
          </p:cNvPr>
          <p:cNvSpPr/>
          <p:nvPr/>
        </p:nvSpPr>
        <p:spPr>
          <a:xfrm>
            <a:off x="65328" y="33074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algn="ctr"/>
            <a:r>
              <a:rPr lang="en-US"/>
              <a:t>5. Acknowledge achievements</a:t>
            </a:r>
          </a:p>
        </p:txBody>
      </p:sp>
      <p:sp>
        <p:nvSpPr>
          <p:cNvPr id="5" name="Google Shape;76;p14">
            <a:extLst>
              <a:ext uri="{FF2B5EF4-FFF2-40B4-BE49-F238E27FC236}">
                <a16:creationId xmlns:a16="http://schemas.microsoft.com/office/drawing/2014/main" id="{DE4F9BEE-32B5-005F-F13B-0D16F855205C}"/>
              </a:ext>
            </a:extLst>
          </p:cNvPr>
          <p:cNvSpPr/>
          <p:nvPr/>
        </p:nvSpPr>
        <p:spPr>
          <a:xfrm>
            <a:off x="7333682" y="2598827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/>
              <a:t>10. Adjust Work</a:t>
            </a:r>
          </a:p>
        </p:txBody>
      </p:sp>
      <p:sp>
        <p:nvSpPr>
          <p:cNvPr id="7" name="Google Shape;77;p14">
            <a:extLst>
              <a:ext uri="{FF2B5EF4-FFF2-40B4-BE49-F238E27FC236}">
                <a16:creationId xmlns:a16="http://schemas.microsoft.com/office/drawing/2014/main" id="{F7D3DE1D-96B0-D098-049B-89A0306AA803}"/>
              </a:ext>
            </a:extLst>
          </p:cNvPr>
          <p:cNvSpPr/>
          <p:nvPr/>
        </p:nvSpPr>
        <p:spPr>
          <a:xfrm>
            <a:off x="52918" y="202430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3. Lunch Detention</a:t>
            </a:r>
            <a:endParaRPr/>
          </a:p>
        </p:txBody>
      </p:sp>
      <p:sp>
        <p:nvSpPr>
          <p:cNvPr id="9" name="Google Shape;78;p14">
            <a:extLst>
              <a:ext uri="{FF2B5EF4-FFF2-40B4-BE49-F238E27FC236}">
                <a16:creationId xmlns:a16="http://schemas.microsoft.com/office/drawing/2014/main" id="{CBE620AC-1E94-42CF-0D07-B8C20FDA3F1B}"/>
              </a:ext>
            </a:extLst>
          </p:cNvPr>
          <p:cNvSpPr/>
          <p:nvPr/>
        </p:nvSpPr>
        <p:spPr>
          <a:xfrm>
            <a:off x="7333682" y="326758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11. Explain effect on others</a:t>
            </a:r>
          </a:p>
        </p:txBody>
      </p:sp>
      <p:sp>
        <p:nvSpPr>
          <p:cNvPr id="11" name="Google Shape;79;p14">
            <a:extLst>
              <a:ext uri="{FF2B5EF4-FFF2-40B4-BE49-F238E27FC236}">
                <a16:creationId xmlns:a16="http://schemas.microsoft.com/office/drawing/2014/main" id="{10F65E21-A920-E2DC-2907-1F5ACF8B7EFB}"/>
              </a:ext>
            </a:extLst>
          </p:cNvPr>
          <p:cNvSpPr/>
          <p:nvPr/>
        </p:nvSpPr>
        <p:spPr>
          <a:xfrm>
            <a:off x="7333682" y="67170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7. Find &amp; use interests</a:t>
            </a:r>
            <a:endParaRPr/>
          </a:p>
        </p:txBody>
      </p:sp>
      <p:sp>
        <p:nvSpPr>
          <p:cNvPr id="13" name="Google Shape;80;p14">
            <a:extLst>
              <a:ext uri="{FF2B5EF4-FFF2-40B4-BE49-F238E27FC236}">
                <a16:creationId xmlns:a16="http://schemas.microsoft.com/office/drawing/2014/main" id="{129FDBB9-D71F-720E-962A-CF4537430868}"/>
              </a:ext>
            </a:extLst>
          </p:cNvPr>
          <p:cNvSpPr/>
          <p:nvPr/>
        </p:nvSpPr>
        <p:spPr>
          <a:xfrm>
            <a:off x="7333682" y="1951426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9. Tactically use Seating Plan</a:t>
            </a:r>
            <a:endParaRPr dirty="0"/>
          </a:p>
        </p:txBody>
      </p:sp>
      <p:sp>
        <p:nvSpPr>
          <p:cNvPr id="15" name="Google Shape;81;p14">
            <a:extLst>
              <a:ext uri="{FF2B5EF4-FFF2-40B4-BE49-F238E27FC236}">
                <a16:creationId xmlns:a16="http://schemas.microsoft.com/office/drawing/2014/main" id="{D973E16F-9660-8550-2582-A82EDCC83E4A}"/>
              </a:ext>
            </a:extLst>
          </p:cNvPr>
          <p:cNvSpPr/>
          <p:nvPr/>
        </p:nvSpPr>
        <p:spPr>
          <a:xfrm>
            <a:off x="52918" y="26567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4. Remove audience pressure</a:t>
            </a:r>
            <a:endParaRPr dirty="0"/>
          </a:p>
        </p:txBody>
      </p:sp>
      <p:sp>
        <p:nvSpPr>
          <p:cNvPr id="17" name="Google Shape;82;p14">
            <a:extLst>
              <a:ext uri="{FF2B5EF4-FFF2-40B4-BE49-F238E27FC236}">
                <a16:creationId xmlns:a16="http://schemas.microsoft.com/office/drawing/2014/main" id="{96E72075-3DF2-9CC1-5107-5C40F183C6E1}"/>
              </a:ext>
            </a:extLst>
          </p:cNvPr>
          <p:cNvSpPr/>
          <p:nvPr/>
        </p:nvSpPr>
        <p:spPr>
          <a:xfrm>
            <a:off x="65328" y="393983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6. Respond with silence</a:t>
            </a:r>
          </a:p>
        </p:txBody>
      </p:sp>
      <p:sp>
        <p:nvSpPr>
          <p:cNvPr id="19" name="Google Shape;83;p14">
            <a:extLst>
              <a:ext uri="{FF2B5EF4-FFF2-40B4-BE49-F238E27FC236}">
                <a16:creationId xmlns:a16="http://schemas.microsoft.com/office/drawing/2014/main" id="{040039FD-1D40-7631-A4A9-C6853E98BD84}"/>
              </a:ext>
            </a:extLst>
          </p:cNvPr>
          <p:cNvSpPr/>
          <p:nvPr/>
        </p:nvSpPr>
        <p:spPr>
          <a:xfrm>
            <a:off x="65328" y="71326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1. Ignore the behaviour</a:t>
            </a:r>
          </a:p>
        </p:txBody>
      </p:sp>
      <p:sp>
        <p:nvSpPr>
          <p:cNvPr id="21" name="Google Shape;83;p14">
            <a:extLst>
              <a:ext uri="{FF2B5EF4-FFF2-40B4-BE49-F238E27FC236}">
                <a16:creationId xmlns:a16="http://schemas.microsoft.com/office/drawing/2014/main" id="{BB988E2B-8BD8-B1C0-03BA-C499DCAE7D22}"/>
              </a:ext>
            </a:extLst>
          </p:cNvPr>
          <p:cNvSpPr/>
          <p:nvPr/>
        </p:nvSpPr>
        <p:spPr>
          <a:xfrm>
            <a:off x="52918" y="1359377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2. Contact parents</a:t>
            </a:r>
          </a:p>
        </p:txBody>
      </p:sp>
      <p:sp>
        <p:nvSpPr>
          <p:cNvPr id="23" name="Google Shape;79;p14">
            <a:extLst>
              <a:ext uri="{FF2B5EF4-FFF2-40B4-BE49-F238E27FC236}">
                <a16:creationId xmlns:a16="http://schemas.microsoft.com/office/drawing/2014/main" id="{0531A28E-DC64-0DDA-C50A-198F66759F17}"/>
              </a:ext>
            </a:extLst>
          </p:cNvPr>
          <p:cNvSpPr/>
          <p:nvPr/>
        </p:nvSpPr>
        <p:spPr>
          <a:xfrm>
            <a:off x="7333682" y="1319620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Contact Senior Management Team</a:t>
            </a:r>
          </a:p>
        </p:txBody>
      </p:sp>
      <p:sp>
        <p:nvSpPr>
          <p:cNvPr id="25" name="Google Shape;78;p14">
            <a:extLst>
              <a:ext uri="{FF2B5EF4-FFF2-40B4-BE49-F238E27FC236}">
                <a16:creationId xmlns:a16="http://schemas.microsoft.com/office/drawing/2014/main" id="{90635414-2103-1D23-275F-854DCF8EE9CB}"/>
              </a:ext>
            </a:extLst>
          </p:cNvPr>
          <p:cNvSpPr/>
          <p:nvPr/>
        </p:nvSpPr>
        <p:spPr>
          <a:xfrm>
            <a:off x="7333682" y="390909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12. Put Outside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5588871A-FFAC-9985-AFF9-8AD78A657914}"/>
              </a:ext>
            </a:extLst>
          </p:cNvPr>
          <p:cNvSpPr txBox="1"/>
          <p:nvPr/>
        </p:nvSpPr>
        <p:spPr>
          <a:xfrm>
            <a:off x="52918" y="4558382"/>
            <a:ext cx="880645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52272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 Box 12"/>
          <p:cNvSpPr txBox="1">
            <a:spLocks noChangeArrowheads="1"/>
          </p:cNvSpPr>
          <p:nvPr/>
        </p:nvSpPr>
        <p:spPr bwMode="auto">
          <a:xfrm>
            <a:off x="2139554" y="245269"/>
            <a:ext cx="5825634" cy="4154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  <a:buFontTx/>
              <a:buNone/>
            </a:pPr>
            <a:r>
              <a:rPr lang="en-GB" altLang="en-US" sz="2100" b="1" u="sng">
                <a:solidFill>
                  <a:srgbClr val="000000"/>
                </a:solidFill>
              </a:rPr>
              <a:t>Behaviour Management – Abusive language</a:t>
            </a:r>
          </a:p>
        </p:txBody>
      </p:sp>
      <p:grpSp>
        <p:nvGrpSpPr>
          <p:cNvPr id="5123" name="Group 46"/>
          <p:cNvGrpSpPr>
            <a:grpSpLocks/>
          </p:cNvGrpSpPr>
          <p:nvPr/>
        </p:nvGrpSpPr>
        <p:grpSpPr bwMode="auto">
          <a:xfrm>
            <a:off x="4316016" y="1300164"/>
            <a:ext cx="2980134" cy="2469356"/>
            <a:chOff x="971550" y="260350"/>
            <a:chExt cx="7200900" cy="6337300"/>
          </a:xfrm>
        </p:grpSpPr>
        <p:sp>
          <p:nvSpPr>
            <p:cNvPr id="5128" name="AutoShape 2"/>
            <p:cNvSpPr>
              <a:spLocks noChangeArrowheads="1"/>
            </p:cNvSpPr>
            <p:nvPr/>
          </p:nvSpPr>
          <p:spPr bwMode="auto">
            <a:xfrm>
              <a:off x="971550" y="260350"/>
              <a:ext cx="7200900" cy="6337300"/>
            </a:xfrm>
            <a:prstGeom prst="diamond">
              <a:avLst/>
            </a:prstGeom>
            <a:solidFill>
              <a:srgbClr val="FFFF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29" name="Rectangle 3"/>
            <p:cNvSpPr>
              <a:spLocks noChangeArrowheads="1"/>
            </p:cNvSpPr>
            <p:nvPr/>
          </p:nvSpPr>
          <p:spPr bwMode="auto">
            <a:xfrm>
              <a:off x="4175125" y="908050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0" name="Rectangle 4"/>
            <p:cNvSpPr>
              <a:spLocks noChangeArrowheads="1"/>
            </p:cNvSpPr>
            <p:nvPr/>
          </p:nvSpPr>
          <p:spPr bwMode="auto">
            <a:xfrm>
              <a:off x="2987675" y="1989138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1" name="Rectangle 5"/>
            <p:cNvSpPr>
              <a:spLocks noChangeArrowheads="1"/>
            </p:cNvSpPr>
            <p:nvPr/>
          </p:nvSpPr>
          <p:spPr bwMode="auto">
            <a:xfrm>
              <a:off x="6588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2" name="Rectangle 6"/>
            <p:cNvSpPr>
              <a:spLocks noChangeArrowheads="1"/>
            </p:cNvSpPr>
            <p:nvPr/>
          </p:nvSpPr>
          <p:spPr bwMode="auto">
            <a:xfrm>
              <a:off x="4175125" y="32480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3" name="Rectangle 7"/>
            <p:cNvSpPr>
              <a:spLocks noChangeArrowheads="1"/>
            </p:cNvSpPr>
            <p:nvPr/>
          </p:nvSpPr>
          <p:spPr bwMode="auto">
            <a:xfrm>
              <a:off x="1979613" y="32480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4" name="Rectangle 8"/>
            <p:cNvSpPr>
              <a:spLocks noChangeArrowheads="1"/>
            </p:cNvSpPr>
            <p:nvPr/>
          </p:nvSpPr>
          <p:spPr bwMode="auto">
            <a:xfrm>
              <a:off x="5219700" y="436562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5" name="Rectangle 9"/>
            <p:cNvSpPr>
              <a:spLocks noChangeArrowheads="1"/>
            </p:cNvSpPr>
            <p:nvPr/>
          </p:nvSpPr>
          <p:spPr bwMode="auto">
            <a:xfrm>
              <a:off x="3132138" y="4365625"/>
              <a:ext cx="792162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6" name="Rectangle 10"/>
            <p:cNvSpPr>
              <a:spLocks noChangeArrowheads="1"/>
            </p:cNvSpPr>
            <p:nvPr/>
          </p:nvSpPr>
          <p:spPr bwMode="auto">
            <a:xfrm>
              <a:off x="4175125" y="5516563"/>
              <a:ext cx="792163" cy="360362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  <p:sp>
          <p:nvSpPr>
            <p:cNvPr id="5137" name="Rectangle 11"/>
            <p:cNvSpPr>
              <a:spLocks noChangeArrowheads="1"/>
            </p:cNvSpPr>
            <p:nvPr/>
          </p:nvSpPr>
          <p:spPr bwMode="auto">
            <a:xfrm>
              <a:off x="5219700" y="2060575"/>
              <a:ext cx="792163" cy="360363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 eaLnBrk="0" hangingPunct="0"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fontAlgn="base" hangingPunct="1">
                <a:spcBef>
                  <a:spcPct val="0"/>
                </a:spcBef>
                <a:spcAft>
                  <a:spcPct val="0"/>
                </a:spcAft>
                <a:buFontTx/>
                <a:buNone/>
              </a:pPr>
              <a:endParaRPr lang="en-US" altLang="en-US" sz="1350">
                <a:solidFill>
                  <a:srgbClr val="000000"/>
                </a:solidFill>
              </a:endParaRP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1352550" y="651273"/>
            <a:ext cx="2430066" cy="147732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Observed behaviour: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Loud, offensive, abusive to others in group situations yet can be polite in 1:1 situations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Can’t accept criticism from others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Attempts to shock staff and impress peers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Can find it difficult to form relationships with peers 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/>
          </a:p>
        </p:txBody>
      </p:sp>
      <p:sp>
        <p:nvSpPr>
          <p:cNvPr id="4" name="TextBox 3"/>
          <p:cNvSpPr txBox="1"/>
          <p:nvPr/>
        </p:nvSpPr>
        <p:spPr>
          <a:xfrm>
            <a:off x="3737374" y="651273"/>
            <a:ext cx="4020740" cy="1200329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Causes: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A need for status and attention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Lack of social skills – inability to control temper</a:t>
            </a:r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r>
              <a:rPr lang="en-GB" sz="900"/>
              <a:t>May be a way of covering up inadequacies in group situations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/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/>
          </a:p>
          <a:p>
            <a:pPr marL="128588" indent="-128588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/>
            </a:pPr>
            <a:endParaRPr lang="en-GB" sz="900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/>
          </a:p>
        </p:txBody>
      </p:sp>
      <p:sp>
        <p:nvSpPr>
          <p:cNvPr id="5" name="TextBox 4"/>
          <p:cNvSpPr txBox="1"/>
          <p:nvPr/>
        </p:nvSpPr>
        <p:spPr>
          <a:xfrm>
            <a:off x="1439466" y="1930522"/>
            <a:ext cx="2876550" cy="1892826"/>
          </a:xfrm>
          <a:prstGeom prst="rect">
            <a:avLst/>
          </a:prstGeom>
          <a:noFill/>
        </p:spPr>
        <p:txBody>
          <a:bodyPr lIns="91440" tIns="45720" rIns="91440" bIns="45720" anchor="t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 dirty="0"/>
              <a:t>Possible strategies: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Ignore the behaviour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Contact parents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Arrange lunch time or after school detention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Remove audience pressure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Acknowledge achievements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Respond with silence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>
                <a:solidFill>
                  <a:schemeClr val="tx1"/>
                </a:solidFill>
              </a:rPr>
              <a:t>Find out and use their interests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Call a member of the Senior Management Team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Tactically use a seating plan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Adjust the work to make it accessible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Explain the effect of their behaviour on others</a:t>
            </a:r>
          </a:p>
          <a:p>
            <a:pPr marL="171450" indent="-171450" fontAlgn="base">
              <a:spcBef>
                <a:spcPct val="0"/>
              </a:spcBef>
              <a:spcAft>
                <a:spcPct val="0"/>
              </a:spcAft>
              <a:buFontTx/>
              <a:buAutoNum type="arabicPeriod"/>
              <a:defRPr/>
            </a:pPr>
            <a:r>
              <a:rPr lang="en-GB" sz="900" dirty="0"/>
              <a:t>Put student outside the door to calm down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39467" y="3938588"/>
            <a:ext cx="7074338" cy="1061829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If you have an alternative possible strategy, quote it below, give it the number 13 and add accordingly to your diamond 9 on the next slide.</a:t>
            </a:r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 sz="900" b="1"/>
          </a:p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en-GB" sz="900" b="1"/>
              <a:t>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675DA88-3CAA-43EE-97DA-35E380E0A06B}"/>
              </a:ext>
            </a:extLst>
          </p:cNvPr>
          <p:cNvSpPr txBox="1"/>
          <p:nvPr/>
        </p:nvSpPr>
        <p:spPr>
          <a:xfrm>
            <a:off x="112990" y="104051"/>
            <a:ext cx="1326475" cy="454739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800" b="1" dirty="0">
                <a:solidFill>
                  <a:srgbClr val="FF0000"/>
                </a:solidFill>
              </a:rPr>
              <a:t>TASK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Read the observed behaviour.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Consider the causes.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Categorise your strategies in order of which you would consider carrying out, i.e. if you think no. 5 ‘</a:t>
            </a:r>
            <a:r>
              <a:rPr lang="en-GB" sz="800" i="1" dirty="0">
                <a:solidFill>
                  <a:srgbClr val="FF0000"/>
                </a:solidFill>
              </a:rPr>
              <a:t>respond with silence’ </a:t>
            </a:r>
            <a:r>
              <a:rPr lang="en-GB" sz="800" dirty="0">
                <a:solidFill>
                  <a:srgbClr val="FF0000"/>
                </a:solidFill>
              </a:rPr>
              <a:t>would be the most effective, place it at the top of the diamond 9, continue and find 9 strategies you would use, </a:t>
            </a:r>
            <a:r>
              <a:rPr lang="en-GB" sz="800" b="1" dirty="0">
                <a:solidFill>
                  <a:srgbClr val="FF0000"/>
                </a:solidFill>
              </a:rPr>
              <a:t>ranking from most effective to less effective</a:t>
            </a:r>
            <a:r>
              <a:rPr lang="en-GB" sz="1050" b="1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There are 12 to choose from, however you may decide to add one more of your own (see grey box)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>
                <a:solidFill>
                  <a:srgbClr val="FF0000"/>
                </a:solidFill>
              </a:rPr>
              <a:t>Finally, indicate the possible strategies you chose not to use at all</a:t>
            </a:r>
            <a:r>
              <a:rPr lang="en-GB" sz="1050" dirty="0">
                <a:solidFill>
                  <a:srgbClr val="FF0000"/>
                </a:solidFill>
              </a:rPr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>
                <a:solidFill>
                  <a:srgbClr val="FF0000"/>
                </a:solidFill>
              </a:rPr>
              <a:t>Show your decisions by using the diamond 9 on the next slide</a:t>
            </a:r>
          </a:p>
        </p:txBody>
      </p:sp>
    </p:spTree>
    <p:extLst>
      <p:ext uri="{BB962C8B-B14F-4D97-AF65-F5344CB8AC3E}">
        <p14:creationId xmlns:p14="http://schemas.microsoft.com/office/powerpoint/2010/main" val="15810830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4"/>
          <p:cNvSpPr txBox="1">
            <a:spLocks noGrp="1"/>
          </p:cNvSpPr>
          <p:nvPr>
            <p:ph type="title"/>
          </p:nvPr>
        </p:nvSpPr>
        <p:spPr>
          <a:xfrm>
            <a:off x="311700" y="213038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sz="2800" dirty="0"/>
              <a:t>Diamond 9 - </a:t>
            </a:r>
            <a:r>
              <a:rPr lang="en-GB" altLang="en-US" sz="2000" b="1" u="sng" dirty="0">
                <a:solidFill>
                  <a:srgbClr val="000000"/>
                </a:solidFill>
              </a:rPr>
              <a:t>Behaviour Management – </a:t>
            </a:r>
            <a:r>
              <a:rPr lang="en-GB" altLang="en-US" sz="2000" b="1" u="sng" dirty="0">
                <a:solidFill>
                  <a:srgbClr val="0070C0"/>
                </a:solidFill>
              </a:rPr>
              <a:t>Abusive language</a:t>
            </a:r>
            <a:br>
              <a:rPr lang="en-GB" altLang="en-US" sz="2800" b="1" u="sng" dirty="0">
                <a:solidFill>
                  <a:srgbClr val="0070C0"/>
                </a:solidFill>
              </a:rPr>
            </a:br>
            <a:r>
              <a:rPr lang="en-GB" sz="2800" b="0" i="0" dirty="0">
                <a:solidFill>
                  <a:srgbClr val="000000"/>
                </a:solidFill>
                <a:effectLst/>
              </a:rPr>
              <a:t>​</a:t>
            </a:r>
            <a:endParaRPr sz="2800" dirty="0"/>
          </a:p>
        </p:txBody>
      </p:sp>
      <p:sp>
        <p:nvSpPr>
          <p:cNvPr id="73" name="Google Shape;73;p14"/>
          <p:cNvSpPr txBox="1">
            <a:spLocks noGrp="1"/>
          </p:cNvSpPr>
          <p:nvPr>
            <p:ph type="subTitle" idx="1"/>
          </p:nvPr>
        </p:nvSpPr>
        <p:spPr>
          <a:xfrm>
            <a:off x="6096000" y="1012400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Most</a:t>
            </a:r>
            <a:endParaRPr/>
          </a:p>
        </p:txBody>
      </p:sp>
      <p:sp>
        <p:nvSpPr>
          <p:cNvPr id="74" name="Google Shape;74;p14"/>
          <p:cNvSpPr txBox="1">
            <a:spLocks noGrp="1"/>
          </p:cNvSpPr>
          <p:nvPr>
            <p:ph type="subTitle" idx="2"/>
          </p:nvPr>
        </p:nvSpPr>
        <p:spPr>
          <a:xfrm>
            <a:off x="6336475" y="4059875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Least</a:t>
            </a:r>
            <a:endParaRPr/>
          </a:p>
        </p:txBody>
      </p:sp>
      <p:sp>
        <p:nvSpPr>
          <p:cNvPr id="3" name="Google Shape;75;p14">
            <a:extLst>
              <a:ext uri="{FF2B5EF4-FFF2-40B4-BE49-F238E27FC236}">
                <a16:creationId xmlns:a16="http://schemas.microsoft.com/office/drawing/2014/main" id="{A273DAB3-8D74-A512-BAC5-92875D1D9C3E}"/>
              </a:ext>
            </a:extLst>
          </p:cNvPr>
          <p:cNvSpPr/>
          <p:nvPr/>
        </p:nvSpPr>
        <p:spPr>
          <a:xfrm>
            <a:off x="110515" y="330061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5. Acknowledge achievements</a:t>
            </a:r>
          </a:p>
        </p:txBody>
      </p:sp>
      <p:sp>
        <p:nvSpPr>
          <p:cNvPr id="5" name="Google Shape;76;p14">
            <a:extLst>
              <a:ext uri="{FF2B5EF4-FFF2-40B4-BE49-F238E27FC236}">
                <a16:creationId xmlns:a16="http://schemas.microsoft.com/office/drawing/2014/main" id="{621CBBD5-8F9C-BC0C-991B-FE5313B2BE44}"/>
              </a:ext>
            </a:extLst>
          </p:cNvPr>
          <p:cNvSpPr/>
          <p:nvPr/>
        </p:nvSpPr>
        <p:spPr>
          <a:xfrm>
            <a:off x="7386600" y="267225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/>
              <a:t>10. Adjust Work</a:t>
            </a:r>
          </a:p>
        </p:txBody>
      </p:sp>
      <p:sp>
        <p:nvSpPr>
          <p:cNvPr id="7" name="Google Shape;77;p14">
            <a:extLst>
              <a:ext uri="{FF2B5EF4-FFF2-40B4-BE49-F238E27FC236}">
                <a16:creationId xmlns:a16="http://schemas.microsoft.com/office/drawing/2014/main" id="{55842796-403B-DBE9-E8A2-819533D11596}"/>
              </a:ext>
            </a:extLst>
          </p:cNvPr>
          <p:cNvSpPr/>
          <p:nvPr/>
        </p:nvSpPr>
        <p:spPr>
          <a:xfrm>
            <a:off x="92321" y="199561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3. Lunch Detention</a:t>
            </a:r>
            <a:endParaRPr dirty="0"/>
          </a:p>
        </p:txBody>
      </p:sp>
      <p:sp>
        <p:nvSpPr>
          <p:cNvPr id="9" name="Google Shape;78;p14">
            <a:extLst>
              <a:ext uri="{FF2B5EF4-FFF2-40B4-BE49-F238E27FC236}">
                <a16:creationId xmlns:a16="http://schemas.microsoft.com/office/drawing/2014/main" id="{6361CE3D-F9A1-9FB2-20A6-782732578029}"/>
              </a:ext>
            </a:extLst>
          </p:cNvPr>
          <p:cNvSpPr/>
          <p:nvPr/>
        </p:nvSpPr>
        <p:spPr>
          <a:xfrm>
            <a:off x="7386600" y="3298575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11. Explain effect on others</a:t>
            </a:r>
          </a:p>
        </p:txBody>
      </p:sp>
      <p:sp>
        <p:nvSpPr>
          <p:cNvPr id="11" name="Google Shape;79;p14">
            <a:extLst>
              <a:ext uri="{FF2B5EF4-FFF2-40B4-BE49-F238E27FC236}">
                <a16:creationId xmlns:a16="http://schemas.microsoft.com/office/drawing/2014/main" id="{544C6AEE-904C-D10D-A3E4-310BB927C987}"/>
              </a:ext>
            </a:extLst>
          </p:cNvPr>
          <p:cNvSpPr/>
          <p:nvPr/>
        </p:nvSpPr>
        <p:spPr>
          <a:xfrm>
            <a:off x="7350220" y="754637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7. Find &amp; use interests</a:t>
            </a:r>
            <a:endParaRPr/>
          </a:p>
        </p:txBody>
      </p:sp>
      <p:sp>
        <p:nvSpPr>
          <p:cNvPr id="13" name="Google Shape;80;p14">
            <a:extLst>
              <a:ext uri="{FF2B5EF4-FFF2-40B4-BE49-F238E27FC236}">
                <a16:creationId xmlns:a16="http://schemas.microsoft.com/office/drawing/2014/main" id="{B909802F-36F5-F540-3775-2C0E2D65A9DB}"/>
              </a:ext>
            </a:extLst>
          </p:cNvPr>
          <p:cNvSpPr/>
          <p:nvPr/>
        </p:nvSpPr>
        <p:spPr>
          <a:xfrm>
            <a:off x="7350220" y="2021737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US" dirty="0"/>
              <a:t>9. Tactically use Seating Plan</a:t>
            </a:r>
            <a:endParaRPr dirty="0"/>
          </a:p>
        </p:txBody>
      </p:sp>
      <p:sp>
        <p:nvSpPr>
          <p:cNvPr id="15" name="Google Shape;81;p14">
            <a:extLst>
              <a:ext uri="{FF2B5EF4-FFF2-40B4-BE49-F238E27FC236}">
                <a16:creationId xmlns:a16="http://schemas.microsoft.com/office/drawing/2014/main" id="{2067E856-C999-0DA1-4F38-CF8B9BC74DB4}"/>
              </a:ext>
            </a:extLst>
          </p:cNvPr>
          <p:cNvSpPr/>
          <p:nvPr/>
        </p:nvSpPr>
        <p:spPr>
          <a:xfrm>
            <a:off x="92321" y="2628129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4. Remove audience pressure</a:t>
            </a:r>
            <a:endParaRPr dirty="0"/>
          </a:p>
        </p:txBody>
      </p:sp>
      <p:sp>
        <p:nvSpPr>
          <p:cNvPr id="17" name="Google Shape;82;p14">
            <a:extLst>
              <a:ext uri="{FF2B5EF4-FFF2-40B4-BE49-F238E27FC236}">
                <a16:creationId xmlns:a16="http://schemas.microsoft.com/office/drawing/2014/main" id="{BD2838A7-C510-5723-BAE3-EDBB7B02F4FF}"/>
              </a:ext>
            </a:extLst>
          </p:cNvPr>
          <p:cNvSpPr/>
          <p:nvPr/>
        </p:nvSpPr>
        <p:spPr>
          <a:xfrm>
            <a:off x="110515" y="3936691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6. Respond with silence</a:t>
            </a:r>
          </a:p>
        </p:txBody>
      </p:sp>
      <p:sp>
        <p:nvSpPr>
          <p:cNvPr id="19" name="Google Shape;83;p14">
            <a:extLst>
              <a:ext uri="{FF2B5EF4-FFF2-40B4-BE49-F238E27FC236}">
                <a16:creationId xmlns:a16="http://schemas.microsoft.com/office/drawing/2014/main" id="{F38E6E51-F9F2-256F-0649-5CD0511B0954}"/>
              </a:ext>
            </a:extLst>
          </p:cNvPr>
          <p:cNvSpPr/>
          <p:nvPr/>
        </p:nvSpPr>
        <p:spPr>
          <a:xfrm>
            <a:off x="110515" y="672832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/>
              <a:t>1. Ignore the behaviour</a:t>
            </a:r>
          </a:p>
        </p:txBody>
      </p:sp>
      <p:sp>
        <p:nvSpPr>
          <p:cNvPr id="21" name="Google Shape;83;p14">
            <a:extLst>
              <a:ext uri="{FF2B5EF4-FFF2-40B4-BE49-F238E27FC236}">
                <a16:creationId xmlns:a16="http://schemas.microsoft.com/office/drawing/2014/main" id="{B71C9750-D85B-5CF8-B6DD-1CDF9FDFC187}"/>
              </a:ext>
            </a:extLst>
          </p:cNvPr>
          <p:cNvSpPr/>
          <p:nvPr/>
        </p:nvSpPr>
        <p:spPr>
          <a:xfrm>
            <a:off x="110642" y="1331393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2. Contact parents</a:t>
            </a:r>
          </a:p>
        </p:txBody>
      </p:sp>
      <p:sp>
        <p:nvSpPr>
          <p:cNvPr id="23" name="Google Shape;79;p14">
            <a:extLst>
              <a:ext uri="{FF2B5EF4-FFF2-40B4-BE49-F238E27FC236}">
                <a16:creationId xmlns:a16="http://schemas.microsoft.com/office/drawing/2014/main" id="{9BBAC463-2C2F-AB6F-DD4C-5E257EE1B49D}"/>
              </a:ext>
            </a:extLst>
          </p:cNvPr>
          <p:cNvSpPr/>
          <p:nvPr/>
        </p:nvSpPr>
        <p:spPr>
          <a:xfrm>
            <a:off x="7350220" y="1380960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8. Contact Senior Management Team</a:t>
            </a:r>
          </a:p>
        </p:txBody>
      </p:sp>
      <p:sp>
        <p:nvSpPr>
          <p:cNvPr id="25" name="Google Shape;78;p14">
            <a:extLst>
              <a:ext uri="{FF2B5EF4-FFF2-40B4-BE49-F238E27FC236}">
                <a16:creationId xmlns:a16="http://schemas.microsoft.com/office/drawing/2014/main" id="{A28FF905-AB20-EA38-9093-36BD8E9D209C}"/>
              </a:ext>
            </a:extLst>
          </p:cNvPr>
          <p:cNvSpPr/>
          <p:nvPr/>
        </p:nvSpPr>
        <p:spPr>
          <a:xfrm>
            <a:off x="7386600" y="3945288"/>
            <a:ext cx="1757400" cy="572700"/>
          </a:xfrm>
          <a:prstGeom prst="rect">
            <a:avLst/>
          </a:prstGeom>
          <a:solidFill>
            <a:srgbClr val="FFFF00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r>
              <a:rPr lang="en-GB" dirty="0"/>
              <a:t>12. Put outside &amp; have conversation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39DB8702-6CF6-2E99-D453-633D23DF19D9}"/>
              </a:ext>
            </a:extLst>
          </p:cNvPr>
          <p:cNvSpPr txBox="1"/>
          <p:nvPr/>
        </p:nvSpPr>
        <p:spPr>
          <a:xfrm>
            <a:off x="110515" y="4697991"/>
            <a:ext cx="8806457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Not used: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84593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5"/>
          <p:cNvSpPr txBox="1">
            <a:spLocks noGrp="1"/>
          </p:cNvSpPr>
          <p:nvPr>
            <p:ph type="title"/>
          </p:nvPr>
        </p:nvSpPr>
        <p:spPr>
          <a:xfrm>
            <a:off x="394075" y="-58425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Diamond 9 Printable</a:t>
            </a:r>
            <a:endParaRPr/>
          </a:p>
        </p:txBody>
      </p:sp>
      <p:sp>
        <p:nvSpPr>
          <p:cNvPr id="89" name="Google Shape;89;p15"/>
          <p:cNvSpPr txBox="1">
            <a:spLocks noGrp="1"/>
          </p:cNvSpPr>
          <p:nvPr>
            <p:ph type="subTitle" idx="1"/>
          </p:nvPr>
        </p:nvSpPr>
        <p:spPr>
          <a:xfrm>
            <a:off x="6096000" y="1012400"/>
            <a:ext cx="29250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Most</a:t>
            </a:r>
            <a:endParaRPr/>
          </a:p>
        </p:txBody>
      </p:sp>
      <p:sp>
        <p:nvSpPr>
          <p:cNvPr id="90" name="Google Shape;90;p15"/>
          <p:cNvSpPr txBox="1">
            <a:spLocks noGrp="1"/>
          </p:cNvSpPr>
          <p:nvPr>
            <p:ph type="subTitle" idx="2"/>
          </p:nvPr>
        </p:nvSpPr>
        <p:spPr>
          <a:xfrm>
            <a:off x="6336475" y="4059875"/>
            <a:ext cx="2684400" cy="39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-GB"/>
              <a:t>Least</a:t>
            </a:r>
            <a:endParaRPr/>
          </a:p>
        </p:txBody>
      </p:sp>
      <p:sp>
        <p:nvSpPr>
          <p:cNvPr id="91" name="Google Shape;91;p15"/>
          <p:cNvSpPr/>
          <p:nvPr/>
        </p:nvSpPr>
        <p:spPr>
          <a:xfrm>
            <a:off x="2841100" y="17229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5"/>
          <p:cNvSpPr/>
          <p:nvPr/>
        </p:nvSpPr>
        <p:spPr>
          <a:xfrm>
            <a:off x="5671400" y="2446575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3" name="Google Shape;93;p15"/>
          <p:cNvSpPr/>
          <p:nvPr/>
        </p:nvSpPr>
        <p:spPr>
          <a:xfrm>
            <a:off x="1879950" y="24480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4" name="Google Shape;94;p15"/>
          <p:cNvSpPr/>
          <p:nvPr/>
        </p:nvSpPr>
        <p:spPr>
          <a:xfrm>
            <a:off x="3775675" y="101046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5" name="Google Shape;95;p15"/>
          <p:cNvSpPr/>
          <p:nvPr/>
        </p:nvSpPr>
        <p:spPr>
          <a:xfrm>
            <a:off x="4719250" y="3161248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6" name="Google Shape;96;p15"/>
          <p:cNvSpPr/>
          <p:nvPr/>
        </p:nvSpPr>
        <p:spPr>
          <a:xfrm>
            <a:off x="3775675" y="39703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15"/>
          <p:cNvSpPr/>
          <p:nvPr/>
        </p:nvSpPr>
        <p:spPr>
          <a:xfrm>
            <a:off x="3775675" y="2446575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8" name="Google Shape;98;p15"/>
          <p:cNvSpPr/>
          <p:nvPr/>
        </p:nvSpPr>
        <p:spPr>
          <a:xfrm>
            <a:off x="2841100" y="3147801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9" name="Google Shape;99;p15"/>
          <p:cNvSpPr/>
          <p:nvPr/>
        </p:nvSpPr>
        <p:spPr>
          <a:xfrm>
            <a:off x="4719250" y="172291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6"/>
          <p:cNvSpPr txBox="1">
            <a:spLocks noGrp="1"/>
          </p:cNvSpPr>
          <p:nvPr>
            <p:ph type="title"/>
          </p:nvPr>
        </p:nvSpPr>
        <p:spPr>
          <a:xfrm>
            <a:off x="311700" y="70250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Diamond 9 Printable Boxes</a:t>
            </a:r>
            <a:endParaRPr/>
          </a:p>
        </p:txBody>
      </p:sp>
      <p:sp>
        <p:nvSpPr>
          <p:cNvPr id="105" name="Google Shape;105;p16"/>
          <p:cNvSpPr/>
          <p:nvPr/>
        </p:nvSpPr>
        <p:spPr>
          <a:xfrm>
            <a:off x="3429231" y="1000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6" name="Google Shape;106;p16"/>
          <p:cNvSpPr/>
          <p:nvPr/>
        </p:nvSpPr>
        <p:spPr>
          <a:xfrm>
            <a:off x="5984338" y="2247646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6"/>
          <p:cNvSpPr/>
          <p:nvPr/>
        </p:nvSpPr>
        <p:spPr>
          <a:xfrm>
            <a:off x="841800" y="2247646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8" name="Google Shape;108;p16"/>
          <p:cNvSpPr/>
          <p:nvPr/>
        </p:nvSpPr>
        <p:spPr>
          <a:xfrm>
            <a:off x="841800" y="1000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6"/>
          <p:cNvSpPr/>
          <p:nvPr/>
        </p:nvSpPr>
        <p:spPr>
          <a:xfrm>
            <a:off x="5984338" y="356992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6"/>
          <p:cNvSpPr/>
          <p:nvPr/>
        </p:nvSpPr>
        <p:spPr>
          <a:xfrm>
            <a:off x="3429231" y="356992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1" name="Google Shape;111;p16"/>
          <p:cNvSpPr/>
          <p:nvPr/>
        </p:nvSpPr>
        <p:spPr>
          <a:xfrm>
            <a:off x="3429231" y="2247646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2" name="Google Shape;112;p16"/>
          <p:cNvSpPr/>
          <p:nvPr/>
        </p:nvSpPr>
        <p:spPr>
          <a:xfrm>
            <a:off x="841800" y="356992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3" name="Google Shape;113;p16"/>
          <p:cNvSpPr/>
          <p:nvPr/>
        </p:nvSpPr>
        <p:spPr>
          <a:xfrm>
            <a:off x="5984338" y="1000863"/>
            <a:ext cx="1757400" cy="572700"/>
          </a:xfrm>
          <a:prstGeom prst="rect">
            <a:avLst/>
          </a:prstGeom>
          <a:solidFill>
            <a:srgbClr val="FFFFFF"/>
          </a:solidFill>
          <a:ln w="1905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0" ma:contentTypeDescription="Create a new document." ma:contentTypeScope="" ma:versionID="045b84b86c7879355cb05c10a8e166c1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cfb5c9f2fbbfb9f5abdc1f97cfc336e4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7142454-cb73-4cb4-a9c4-227541868151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  <MediaLengthInSeconds xmlns="4bebffc6-b3af-4121-a6f6-77b124c923cd" xsi:nil="true"/>
  </documentManagement>
</p:properties>
</file>

<file path=customXml/itemProps1.xml><?xml version="1.0" encoding="utf-8"?>
<ds:datastoreItem xmlns:ds="http://schemas.openxmlformats.org/officeDocument/2006/customXml" ds:itemID="{6997E48A-0CDE-4E55-A9E6-9B42941289C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F1EF7C2-F646-4255-A32A-E71A36A6BAC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F65679C-DE1A-4F50-9FC3-4DC451ECF57B}">
  <ds:schemaRefs>
    <ds:schemaRef ds:uri="http://schemas.microsoft.com/office/2006/metadata/properties"/>
    <ds:schemaRef ds:uri="http://purl.org/dc/terms/"/>
    <ds:schemaRef ds:uri="cece20dc-0d29-4254-a319-5ff0cdb992ff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4bebffc6-b3af-4121-a6f6-77b124c923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43</TotalTime>
  <Words>1530</Words>
  <Application>Microsoft Office PowerPoint</Application>
  <PresentationFormat>On-screen Show (16:9)</PresentationFormat>
  <Paragraphs>229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Roboto</vt:lpstr>
      <vt:lpstr>Simple Light</vt:lpstr>
      <vt:lpstr>Diamond 9: Instructions </vt:lpstr>
      <vt:lpstr>PowerPoint Presentation</vt:lpstr>
      <vt:lpstr>Diamond 9 - Behaviour Management – Defiance​</vt:lpstr>
      <vt:lpstr>PowerPoint Presentation</vt:lpstr>
      <vt:lpstr>Diamond 9 - Behaviour Management – Low level disruption: making silly noises </vt:lpstr>
      <vt:lpstr>PowerPoint Presentation</vt:lpstr>
      <vt:lpstr>Diamond 9 - Behaviour Management – Refusal to work ​</vt:lpstr>
      <vt:lpstr>PowerPoint Presentation</vt:lpstr>
      <vt:lpstr>Diamond 9 - Behaviour Management – Abusive language ​</vt:lpstr>
      <vt:lpstr>Diamond 9 Printable</vt:lpstr>
      <vt:lpstr>Diamond 9 Printable Boxes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Diamond 9: Instructions</dc:title>
  <dc:creator>Jessica Roberts</dc:creator>
  <cp:lastModifiedBy>Jessica Roberts</cp:lastModifiedBy>
  <cp:revision>79</cp:revision>
  <dcterms:modified xsi:type="dcterms:W3CDTF">2025-09-02T16:18:33Z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MediaServiceImageTags">
    <vt:lpwstr/>
  </property>
  <property fmtid="{D5CDD505-2E9C-101B-9397-08002B2CF9AE}" pid="4" name="Order">
    <vt:r8>135600</vt:r8>
  </property>
  <property fmtid="{D5CDD505-2E9C-101B-9397-08002B2CF9AE}" pid="5" name="xd_Signature">
    <vt:bool>false</vt:bool>
  </property>
  <property fmtid="{D5CDD505-2E9C-101B-9397-08002B2CF9AE}" pid="6" name="xd_ProgID">
    <vt:lpwstr/>
  </property>
  <property fmtid="{D5CDD505-2E9C-101B-9397-08002B2CF9AE}" pid="7" name="ComplianceAssetId">
    <vt:lpwstr/>
  </property>
  <property fmtid="{D5CDD505-2E9C-101B-9397-08002B2CF9AE}" pid="8" name="TemplateUrl">
    <vt:lpwstr/>
  </property>
  <property fmtid="{D5CDD505-2E9C-101B-9397-08002B2CF9AE}" pid="9" name="_ExtendedDescription">
    <vt:lpwstr/>
  </property>
  <property fmtid="{D5CDD505-2E9C-101B-9397-08002B2CF9AE}" pid="10" name="TriggerFlowInfo">
    <vt:lpwstr/>
  </property>
</Properties>
</file>