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4044" r:id="rId1"/>
  </p:sldMasterIdLst>
  <p:notesMasterIdLst>
    <p:notesMasterId r:id="rId23"/>
  </p:notesMasterIdLst>
  <p:handoutMasterIdLst>
    <p:handoutMasterId r:id="rId24"/>
  </p:handoutMasterIdLst>
  <p:sldIdLst>
    <p:sldId id="352" r:id="rId2"/>
    <p:sldId id="403" r:id="rId3"/>
    <p:sldId id="418" r:id="rId4"/>
    <p:sldId id="419" r:id="rId5"/>
    <p:sldId id="387" r:id="rId6"/>
    <p:sldId id="396" r:id="rId7"/>
    <p:sldId id="401" r:id="rId8"/>
    <p:sldId id="402" r:id="rId9"/>
    <p:sldId id="256" r:id="rId10"/>
    <p:sldId id="404" r:id="rId11"/>
    <p:sldId id="405" r:id="rId12"/>
    <p:sldId id="406" r:id="rId13"/>
    <p:sldId id="407" r:id="rId14"/>
    <p:sldId id="417" r:id="rId15"/>
    <p:sldId id="370" r:id="rId16"/>
    <p:sldId id="414" r:id="rId17"/>
    <p:sldId id="420" r:id="rId18"/>
    <p:sldId id="415" r:id="rId19"/>
    <p:sldId id="395" r:id="rId20"/>
    <p:sldId id="421" r:id="rId21"/>
    <p:sldId id="413" r:id="rId22"/>
  </p:sldIdLst>
  <p:sldSz cx="9144000" cy="6858000" type="screen4x3"/>
  <p:notesSz cx="6669088" cy="9926638"/>
  <p:embeddedFontLst>
    <p:embeddedFont>
      <p:font typeface="Tahoma" panose="020B0604030504040204" pitchFamily="34" charset="0"/>
      <p:regular r:id="rId25"/>
      <p:bold r:id="rId26"/>
    </p:embeddedFont>
  </p:embeddedFontLst>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747" autoAdjust="0"/>
    <p:restoredTop sz="94660"/>
  </p:normalViewPr>
  <p:slideViewPr>
    <p:cSldViewPr>
      <p:cViewPr varScale="1">
        <p:scale>
          <a:sx n="105" d="100"/>
          <a:sy n="105" d="100"/>
        </p:scale>
        <p:origin x="795" y="39"/>
      </p:cViewPr>
      <p:guideLst/>
    </p:cSldViewPr>
  </p:slideViewPr>
  <p:notesTextViewPr>
    <p:cViewPr>
      <p:scale>
        <a:sx n="1" d="1"/>
        <a:sy n="1" d="1"/>
      </p:scale>
      <p:origin x="0" y="0"/>
    </p:cViewPr>
  </p:notesTextViewPr>
  <p:sorterViewPr>
    <p:cViewPr>
      <p:scale>
        <a:sx n="100" d="100"/>
        <a:sy n="100" d="100"/>
      </p:scale>
      <p:origin x="0" y="-1324"/>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eem Mirza" userId="3599fbe9-8146-4601-8b21-97c0986fd19c" providerId="ADAL" clId="{F1B99B26-9AFF-4DAE-AAEF-5FC95C8CF5C4}"/>
    <pc:docChg chg="custSel addSld modSld">
      <pc:chgData name="Nadeem Mirza" userId="3599fbe9-8146-4601-8b21-97c0986fd19c" providerId="ADAL" clId="{F1B99B26-9AFF-4DAE-AAEF-5FC95C8CF5C4}" dt="2024-12-13T20:35:42.964" v="92" actId="20577"/>
      <pc:docMkLst>
        <pc:docMk/>
      </pc:docMkLst>
      <pc:sldChg chg="modSp mod">
        <pc:chgData name="Nadeem Mirza" userId="3599fbe9-8146-4601-8b21-97c0986fd19c" providerId="ADAL" clId="{F1B99B26-9AFF-4DAE-AAEF-5FC95C8CF5C4}" dt="2024-12-13T20:32:00.540" v="0" actId="20577"/>
        <pc:sldMkLst>
          <pc:docMk/>
          <pc:sldMk cId="0" sldId="352"/>
        </pc:sldMkLst>
        <pc:spChg chg="mod">
          <ac:chgData name="Nadeem Mirza" userId="3599fbe9-8146-4601-8b21-97c0986fd19c" providerId="ADAL" clId="{F1B99B26-9AFF-4DAE-AAEF-5FC95C8CF5C4}" dt="2024-12-13T20:32:00.540" v="0" actId="20577"/>
          <ac:spMkLst>
            <pc:docMk/>
            <pc:sldMk cId="0" sldId="352"/>
            <ac:spMk id="18435" creationId="{F9883C11-B519-4958-A6A2-C4EC523566A2}"/>
          </ac:spMkLst>
        </pc:spChg>
      </pc:sldChg>
      <pc:sldChg chg="modSp new mod">
        <pc:chgData name="Nadeem Mirza" userId="3599fbe9-8146-4601-8b21-97c0986fd19c" providerId="ADAL" clId="{F1B99B26-9AFF-4DAE-AAEF-5FC95C8CF5C4}" dt="2024-12-13T20:34:17.512" v="40" actId="20577"/>
        <pc:sldMkLst>
          <pc:docMk/>
          <pc:sldMk cId="2781874389" sldId="420"/>
        </pc:sldMkLst>
        <pc:spChg chg="mod">
          <ac:chgData name="Nadeem Mirza" userId="3599fbe9-8146-4601-8b21-97c0986fd19c" providerId="ADAL" clId="{F1B99B26-9AFF-4DAE-AAEF-5FC95C8CF5C4}" dt="2024-12-13T20:33:44.580" v="34" actId="2711"/>
          <ac:spMkLst>
            <pc:docMk/>
            <pc:sldMk cId="2781874389" sldId="420"/>
            <ac:spMk id="2" creationId="{D09807B9-7D3A-0123-CB85-E7D0A9D6CF88}"/>
          </ac:spMkLst>
        </pc:spChg>
        <pc:spChg chg="mod">
          <ac:chgData name="Nadeem Mirza" userId="3599fbe9-8146-4601-8b21-97c0986fd19c" providerId="ADAL" clId="{F1B99B26-9AFF-4DAE-AAEF-5FC95C8CF5C4}" dt="2024-12-13T20:34:17.512" v="40" actId="20577"/>
          <ac:spMkLst>
            <pc:docMk/>
            <pc:sldMk cId="2781874389" sldId="420"/>
            <ac:spMk id="3" creationId="{CF2A1BE1-6619-E6AA-EB3A-334588E5E83A}"/>
          </ac:spMkLst>
        </pc:spChg>
      </pc:sldChg>
      <pc:sldChg chg="modSp new mod">
        <pc:chgData name="Nadeem Mirza" userId="3599fbe9-8146-4601-8b21-97c0986fd19c" providerId="ADAL" clId="{F1B99B26-9AFF-4DAE-AAEF-5FC95C8CF5C4}" dt="2024-12-13T20:35:42.964" v="92" actId="20577"/>
        <pc:sldMkLst>
          <pc:docMk/>
          <pc:sldMk cId="235814359" sldId="421"/>
        </pc:sldMkLst>
        <pc:spChg chg="mod">
          <ac:chgData name="Nadeem Mirza" userId="3599fbe9-8146-4601-8b21-97c0986fd19c" providerId="ADAL" clId="{F1B99B26-9AFF-4DAE-AAEF-5FC95C8CF5C4}" dt="2024-12-13T20:35:22.270" v="88" actId="113"/>
          <ac:spMkLst>
            <pc:docMk/>
            <pc:sldMk cId="235814359" sldId="421"/>
            <ac:spMk id="2" creationId="{6590D35F-01DC-467E-FF61-19FFC9107C0E}"/>
          </ac:spMkLst>
        </pc:spChg>
        <pc:spChg chg="mod">
          <ac:chgData name="Nadeem Mirza" userId="3599fbe9-8146-4601-8b21-97c0986fd19c" providerId="ADAL" clId="{F1B99B26-9AFF-4DAE-AAEF-5FC95C8CF5C4}" dt="2024-12-13T20:35:42.964" v="92" actId="20577"/>
          <ac:spMkLst>
            <pc:docMk/>
            <pc:sldMk cId="235814359" sldId="421"/>
            <ac:spMk id="3" creationId="{7517118F-B860-45FE-B43F-10F37259418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355EC43-FE38-4DD2-9EA6-54162B9174F1}" type="slidenum">
              <a:rPr lang="en-CA" altLang="en-US" sz="1200"/>
              <a:pPr/>
              <a:t>5</a:t>
            </a:fld>
            <a:endParaRPr lang="en-CA" altLang="en-US" sz="12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xfrm>
            <a:off x="457200" y="4343400"/>
            <a:ext cx="6019800" cy="4114800"/>
          </a:xfrm>
          <a:noFill/>
        </p:spPr>
        <p:txBody>
          <a:bodyPr/>
          <a:lstStyle/>
          <a:p>
            <a:pPr eaLnBrk="1" hangingPunct="1"/>
            <a:endParaRPr lang="en-US" altLang="en-US"/>
          </a:p>
        </p:txBody>
      </p:sp>
    </p:spTree>
    <p:extLst>
      <p:ext uri="{BB962C8B-B14F-4D97-AF65-F5344CB8AC3E}">
        <p14:creationId xmlns:p14="http://schemas.microsoft.com/office/powerpoint/2010/main" val="2358583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91FE35E4-6C5E-4FE0-885C-62C9B45F06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9325" rtl="0" eaLnBrk="0" fontAlgn="base" latinLnBrk="0" hangingPunct="0">
              <a:lnSpc>
                <a:spcPct val="100000"/>
              </a:lnSpc>
              <a:spcBef>
                <a:spcPct val="0"/>
              </a:spcBef>
              <a:spcAft>
                <a:spcPct val="0"/>
              </a:spcAft>
              <a:buClrTx/>
              <a:buSzTx/>
              <a:buFontTx/>
              <a:buNone/>
              <a:tabLst/>
              <a:defRPr/>
            </a:pPr>
            <a:fld id="{077316C7-4C38-494B-BBA4-1ADC17D88D59}" type="slidenum">
              <a:rPr kumimoji="0" lang="en-US" altLang="en-US" sz="13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49325" rtl="0" eaLnBrk="0" fontAlgn="base" latinLnBrk="0" hangingPunct="0">
                <a:lnSpc>
                  <a:spcPct val="100000"/>
                </a:lnSpc>
                <a:spcBef>
                  <a:spcPct val="0"/>
                </a:spcBef>
                <a:spcAft>
                  <a:spcPct val="0"/>
                </a:spcAft>
                <a:buClrTx/>
                <a:buSzTx/>
                <a:buFontTx/>
                <a:buNone/>
                <a:tabLst/>
                <a:defRPr/>
              </a:pPr>
              <a:t>15</a:t>
            </a:fld>
            <a:endParaRPr kumimoji="0" lang="en-US" altLang="en-US" sz="13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59395" name="Rectangle 2">
            <a:extLst>
              <a:ext uri="{FF2B5EF4-FFF2-40B4-BE49-F238E27FC236}">
                <a16:creationId xmlns:a16="http://schemas.microsoft.com/office/drawing/2014/main" id="{02695A79-245F-4C36-9500-6162E6A2BFA8}"/>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B8E82F85-06B8-45C5-803F-DA7BDDA5CE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588088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FD302B66-8A36-4294-BE7C-94D3DD2C7597}" type="datetime1">
              <a:rPr lang="en-GB" smtClean="0"/>
              <a:pPr>
                <a:defRPr/>
              </a:pPr>
              <a:t>13/12/2024</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A11B97A-C745-4635-90C7-FE26BBFDD311}" type="datetime1">
              <a:rPr lang="en-GB" smtClean="0"/>
              <a:pPr>
                <a:defRPr/>
              </a:pPr>
              <a:t>13/12/2024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0137B5F-348A-4144-8855-1A118415B52D}" type="datetime1">
              <a:rPr lang="en-GB" smtClean="0"/>
              <a:pPr>
                <a:defRPr/>
              </a:pPr>
              <a:t>13/12/2024</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008DC1F5-9450-4CDE-9BFD-B52DCA429668}" type="datetime1">
              <a:rPr lang="en-GB" smtClean="0"/>
              <a:pPr>
                <a:defRPr/>
              </a:pPr>
              <a:t>13/12/2024</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3B20828-EFE9-40A2-8F77-E479AC468603}" type="datetime1">
              <a:rPr lang="en-GB" smtClean="0"/>
              <a:pPr>
                <a:defRPr/>
              </a:pPr>
              <a:t>13/12/2024</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27F73E-6DE9-45A8-82BD-CC38C87E6438}" type="datetime1">
              <a:rPr lang="en-GB" smtClean="0"/>
              <a:pPr>
                <a:defRPr/>
              </a:pPr>
              <a:t>13/12/2024</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9EB70C9-1289-4436-8DBD-8C3B05F7B53E}" type="datetime1">
              <a:rPr lang="en-GB" smtClean="0"/>
              <a:pPr>
                <a:defRPr/>
              </a:pPr>
              <a:t>13/12/2024</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B5DB4A4-A670-4BAB-993D-0DF1832FA1CE}" type="datetime1">
              <a:rPr lang="en-GB" smtClean="0"/>
              <a:pPr>
                <a:defRPr/>
              </a:pPr>
              <a:t>13/12/2024</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59E3E6E9-43E2-4B51-A8D9-3A7B89882ED2}" type="datetime1">
              <a:rPr lang="en-GB" smtClean="0"/>
              <a:pPr>
                <a:defRPr/>
              </a:pPr>
              <a:t>13/12/2024</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856CB09-31B3-4DFA-B142-D0A4760E0364}" type="datetime1">
              <a:rPr lang="en-GB" smtClean="0"/>
              <a:pPr>
                <a:defRPr/>
              </a:pPr>
              <a:t>13/12/2024</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E45C54E-F647-4261-83C1-DC3AE55C9322}" type="datetime1">
              <a:rPr lang="en-GB" smtClean="0"/>
              <a:pPr>
                <a:defRPr/>
              </a:pPr>
              <a:t>13/12/2024</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7200AD49-99FB-4D40-8FA3-115C676EE128}" type="datetime1">
              <a:rPr lang="en-GB" smtClean="0"/>
              <a:pPr>
                <a:defRPr/>
              </a:pPr>
              <a:t>13/12/2024</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a:xfrm>
            <a:off x="611560" y="3717033"/>
            <a:ext cx="7772400" cy="1584176"/>
          </a:xfrm>
        </p:spPr>
        <p:txBody>
          <a:bodyPr/>
          <a:lstStyle/>
          <a:p>
            <a:r>
              <a:rPr lang="en-US" altLang="en-US" sz="3600" dirty="0">
                <a:latin typeface="Tahoma" panose="020B0604030504040204" pitchFamily="34" charset="0"/>
              </a:rPr>
              <a:t>Models for Managing Organisational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a:xfrm>
            <a:off x="1369368" y="1628800"/>
            <a:ext cx="7091064" cy="2232248"/>
          </a:xfrm>
        </p:spPr>
        <p:txBody>
          <a:bodyPr>
            <a:normAutofit/>
          </a:bodyPr>
          <a:lstStyle/>
          <a:p>
            <a:pPr eaLnBrk="1" hangingPunct="1"/>
            <a:r>
              <a:rPr lang="en-US" altLang="en-US" sz="3200" dirty="0">
                <a:solidFill>
                  <a:schemeClr val="bg1">
                    <a:lumMod val="95000"/>
                  </a:schemeClr>
                </a:solidFill>
                <a:latin typeface="Arial" panose="020B0604020202020204" pitchFamily="34" charset="0"/>
                <a:cs typeface="Arial" panose="020B0604020202020204" pitchFamily="34" charset="0"/>
              </a:rPr>
              <a:t>LCLM 6003</a:t>
            </a:r>
            <a:endParaRPr lang="en-GB" altLang="en-US" sz="3200" dirty="0">
              <a:solidFill>
                <a:schemeClr val="bg1">
                  <a:lumMod val="95000"/>
                </a:schemeClr>
              </a:solidFill>
              <a:latin typeface="Arial" panose="020B0604020202020204" pitchFamily="34" charset="0"/>
              <a:cs typeface="Arial" panose="020B0604020202020204" pitchFamily="34" charset="0"/>
            </a:endParaRPr>
          </a:p>
          <a:p>
            <a:pPr eaLnBrk="1" hangingPunct="1"/>
            <a:r>
              <a:rPr lang="en-GB" altLang="en-US" sz="3200" dirty="0">
                <a:solidFill>
                  <a:schemeClr val="bg1">
                    <a:lumMod val="95000"/>
                  </a:schemeClr>
                </a:solidFill>
                <a:latin typeface="Arial" panose="020B0604020202020204" pitchFamily="34" charset="0"/>
                <a:cs typeface="Arial" panose="020B0604020202020204" pitchFamily="34" charset="0"/>
              </a:rPr>
              <a:t>Leading &amp; Implementing Change</a:t>
            </a:r>
          </a:p>
          <a:p>
            <a:pPr eaLnBrk="1" hangingPunct="1"/>
            <a:r>
              <a:rPr lang="en-GB" altLang="en-US" sz="3200" dirty="0">
                <a:solidFill>
                  <a:schemeClr val="bg1">
                    <a:lumMod val="95000"/>
                  </a:schemeClr>
                </a:solidFill>
                <a:latin typeface="Arial" panose="020B0604020202020204" pitchFamily="34" charset="0"/>
                <a:cs typeface="Arial" panose="020B0604020202020204" pitchFamily="34" charset="0"/>
              </a:rPr>
              <a:t>Week 5 Session 2 </a:t>
            </a:r>
            <a:endParaRPr lang="en-US" altLang="en-US" sz="3200" dirty="0">
              <a:solidFill>
                <a:schemeClr val="bg1">
                  <a:lumMod val="95000"/>
                </a:schemeClr>
              </a:solidFill>
              <a:latin typeface="Arial" panose="020B0604020202020204" pitchFamily="34" charset="0"/>
              <a:cs typeface="Arial" panose="020B0604020202020204" pitchFamily="34" charset="0"/>
            </a:endParaRP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DD5B-AAC1-4457-A3BC-95F9630422D8}"/>
              </a:ext>
            </a:extLst>
          </p:cNvPr>
          <p:cNvSpPr>
            <a:spLocks noGrp="1"/>
          </p:cNvSpPr>
          <p:nvPr>
            <p:ph type="title"/>
          </p:nvPr>
        </p:nvSpPr>
        <p:spPr/>
        <p:txBody>
          <a:bodyPr/>
          <a:lstStyle/>
          <a:p>
            <a:r>
              <a:rPr lang="en-US" dirty="0"/>
              <a:t>Learning Aims</a:t>
            </a:r>
            <a:endParaRPr lang="en-GB" dirty="0"/>
          </a:p>
        </p:txBody>
      </p:sp>
      <p:sp>
        <p:nvSpPr>
          <p:cNvPr id="3" name="Content Placeholder 2">
            <a:extLst>
              <a:ext uri="{FF2B5EF4-FFF2-40B4-BE49-F238E27FC236}">
                <a16:creationId xmlns:a16="http://schemas.microsoft.com/office/drawing/2014/main" id="{A3152688-BF46-4076-A59A-EAFCA1697959}"/>
              </a:ext>
            </a:extLst>
          </p:cNvPr>
          <p:cNvSpPr>
            <a:spLocks noGrp="1"/>
          </p:cNvSpPr>
          <p:nvPr>
            <p:ph idx="1"/>
          </p:nvPr>
        </p:nvSpPr>
        <p:spPr/>
        <p:txBody>
          <a:bodyPr/>
          <a:lstStyle/>
          <a:p>
            <a:r>
              <a:rPr lang="en-US" dirty="0"/>
              <a:t>By the end of the session, you should be able to:</a:t>
            </a:r>
          </a:p>
          <a:p>
            <a:endParaRPr lang="en-US" dirty="0"/>
          </a:p>
          <a:p>
            <a:r>
              <a:rPr lang="en-US" dirty="0"/>
              <a:t>Explain approaches to  managing change</a:t>
            </a:r>
          </a:p>
          <a:p>
            <a:endParaRPr lang="en-US" dirty="0"/>
          </a:p>
          <a:p>
            <a:r>
              <a:rPr lang="en-US" dirty="0"/>
              <a:t>Evaluate some models of change</a:t>
            </a:r>
            <a:endParaRPr lang="en-GB" dirty="0"/>
          </a:p>
        </p:txBody>
      </p:sp>
      <p:sp>
        <p:nvSpPr>
          <p:cNvPr id="4" name="Footer Placeholder 3">
            <a:extLst>
              <a:ext uri="{FF2B5EF4-FFF2-40B4-BE49-F238E27FC236}">
                <a16:creationId xmlns:a16="http://schemas.microsoft.com/office/drawing/2014/main" id="{DD688C03-48D3-4F50-A4CA-4FA74144BAFA}"/>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338613958"/>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83163-DB3F-33FA-6AF0-01DECE27DD80}"/>
              </a:ext>
            </a:extLst>
          </p:cNvPr>
          <p:cNvSpPr>
            <a:spLocks noGrp="1"/>
          </p:cNvSpPr>
          <p:nvPr>
            <p:ph type="title"/>
          </p:nvPr>
        </p:nvSpPr>
        <p:spPr>
          <a:xfrm>
            <a:off x="457200" y="274638"/>
            <a:ext cx="8229600" cy="778098"/>
          </a:xfrm>
        </p:spPr>
        <p:txBody>
          <a:bodyPr/>
          <a:lstStyle/>
          <a:p>
            <a:r>
              <a:rPr lang="en-GB" dirty="0"/>
              <a:t>Change Management Principles </a:t>
            </a:r>
          </a:p>
        </p:txBody>
      </p:sp>
      <p:pic>
        <p:nvPicPr>
          <p:cNvPr id="5" name="Content Placeholder 4">
            <a:extLst>
              <a:ext uri="{FF2B5EF4-FFF2-40B4-BE49-F238E27FC236}">
                <a16:creationId xmlns:a16="http://schemas.microsoft.com/office/drawing/2014/main" id="{7D102E97-BBEF-A363-0DF5-02317E1C2602}"/>
              </a:ext>
            </a:extLst>
          </p:cNvPr>
          <p:cNvPicPr>
            <a:picLocks noGrp="1" noChangeAspect="1"/>
          </p:cNvPicPr>
          <p:nvPr>
            <p:ph idx="1"/>
          </p:nvPr>
        </p:nvPicPr>
        <p:blipFill>
          <a:blip r:embed="rId2"/>
          <a:stretch>
            <a:fillRect/>
          </a:stretch>
        </p:blipFill>
        <p:spPr>
          <a:xfrm>
            <a:off x="-36512" y="116632"/>
            <a:ext cx="9145016" cy="5616624"/>
          </a:xfrm>
          <a:prstGeom prst="rect">
            <a:avLst/>
          </a:prstGeom>
        </p:spPr>
      </p:pic>
      <p:sp>
        <p:nvSpPr>
          <p:cNvPr id="4" name="Footer Placeholder 3">
            <a:extLst>
              <a:ext uri="{FF2B5EF4-FFF2-40B4-BE49-F238E27FC236}">
                <a16:creationId xmlns:a16="http://schemas.microsoft.com/office/drawing/2014/main" id="{D6DB61CA-0BD0-22A8-21CD-77A9C4C6A104}"/>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3298770728"/>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7F1F4BE-E7E9-E87E-3D91-C41FDCC03993}"/>
              </a:ext>
            </a:extLst>
          </p:cNvPr>
          <p:cNvSpPr>
            <a:spLocks noGrp="1"/>
          </p:cNvSpPr>
          <p:nvPr>
            <p:ph type="title"/>
          </p:nvPr>
        </p:nvSpPr>
        <p:spPr>
          <a:xfrm>
            <a:off x="107504" y="116632"/>
            <a:ext cx="8928992" cy="504056"/>
          </a:xfrm>
        </p:spPr>
        <p:txBody>
          <a:bodyPr>
            <a:normAutofit fontScale="90000"/>
          </a:bodyPr>
          <a:lstStyle/>
          <a:p>
            <a:br>
              <a:rPr lang="en-GB" sz="2700" b="1" dirty="0">
                <a:solidFill>
                  <a:schemeClr val="accent1">
                    <a:lumMod val="75000"/>
                  </a:schemeClr>
                </a:solidFill>
                <a:latin typeface="Arial" panose="020B0604020202020204" pitchFamily="34" charset="0"/>
                <a:cs typeface="Arial" panose="020B0604020202020204" pitchFamily="34" charset="0"/>
              </a:rPr>
            </a:br>
            <a:r>
              <a:rPr lang="en-GB" sz="2700" b="1" dirty="0">
                <a:solidFill>
                  <a:schemeClr val="accent1">
                    <a:lumMod val="75000"/>
                  </a:schemeClr>
                </a:solidFill>
                <a:latin typeface="Arial" panose="020B0604020202020204" pitchFamily="34" charset="0"/>
                <a:cs typeface="Arial" panose="020B0604020202020204" pitchFamily="34" charset="0"/>
              </a:rPr>
              <a:t>Resistance Against a New Management- A case of eBay</a:t>
            </a:r>
            <a:br>
              <a:rPr lang="en-GB" dirty="0"/>
            </a:br>
            <a:endParaRPr lang="en-GB" dirty="0"/>
          </a:p>
        </p:txBody>
      </p:sp>
      <p:sp>
        <p:nvSpPr>
          <p:cNvPr id="8" name="Content Placeholder 7">
            <a:extLst>
              <a:ext uri="{FF2B5EF4-FFF2-40B4-BE49-F238E27FC236}">
                <a16:creationId xmlns:a16="http://schemas.microsoft.com/office/drawing/2014/main" id="{BCABD095-0B90-76AB-9644-172CDA23DD26}"/>
              </a:ext>
            </a:extLst>
          </p:cNvPr>
          <p:cNvSpPr>
            <a:spLocks noGrp="1"/>
          </p:cNvSpPr>
          <p:nvPr>
            <p:ph idx="1"/>
          </p:nvPr>
        </p:nvSpPr>
        <p:spPr>
          <a:xfrm>
            <a:off x="107504" y="620688"/>
            <a:ext cx="8928992" cy="4896545"/>
          </a:xfrm>
        </p:spPr>
        <p:txBody>
          <a:bodyPr>
            <a:normAutofit fontScale="25000" lnSpcReduction="20000"/>
          </a:bodyPr>
          <a:lstStyle/>
          <a:p>
            <a:pPr algn="just">
              <a:lnSpc>
                <a:spcPct val="170000"/>
              </a:lnSpc>
            </a:pPr>
            <a:r>
              <a:rPr lang="en-GB" sz="4300" dirty="0">
                <a:latin typeface="Arial" panose="020B0604020202020204" pitchFamily="34" charset="0"/>
                <a:cs typeface="Arial" panose="020B0604020202020204" pitchFamily="34" charset="0"/>
              </a:rPr>
              <a:t>As eBay grew considerably in size, its founder, Pierre Omidyar, was forced to introduce more professional management. Until then, it was a pioneering company with an unusual corporate culture. Employees sat on folding chairs, had to assemble their own furniture from kits on the first day of work and wore casual clothes. Nerf soccer (soccer with a soft ball) was played during breaks, and when there was little action, which was more common at first, the employees would go to the cinema together in the afternoon. </a:t>
            </a:r>
          </a:p>
          <a:p>
            <a:pPr algn="just">
              <a:lnSpc>
                <a:spcPct val="170000"/>
              </a:lnSpc>
            </a:pPr>
            <a:r>
              <a:rPr lang="en-GB" sz="4300" dirty="0">
                <a:latin typeface="Arial" panose="020B0604020202020204" pitchFamily="34" charset="0"/>
                <a:cs typeface="Arial" panose="020B0604020202020204" pitchFamily="34" charset="0"/>
              </a:rPr>
              <a:t>The customers of eBay at that time were mainly collectors from different areas, who formed something like a worldwide community through eBay. Commercial sellers were excluded. This was to change with the new chairman Meg Whitman, who was hired by Omidyar because the company had grown so large that it needed more orderly control. </a:t>
            </a:r>
          </a:p>
          <a:p>
            <a:pPr algn="just">
              <a:lnSpc>
                <a:spcPct val="170000"/>
              </a:lnSpc>
            </a:pPr>
            <a:r>
              <a:rPr lang="en-GB" sz="4300" dirty="0">
                <a:latin typeface="Arial" panose="020B0604020202020204" pitchFamily="34" charset="0"/>
                <a:cs typeface="Arial" panose="020B0604020202020204" pitchFamily="34" charset="0"/>
              </a:rPr>
              <a:t>The first suits arrived, who showed a completely different </a:t>
            </a:r>
            <a:r>
              <a:rPr lang="en-GB" sz="4300" dirty="0" err="1">
                <a:latin typeface="Arial" panose="020B0604020202020204" pitchFamily="34" charset="0"/>
                <a:cs typeface="Arial" panose="020B0604020202020204" pitchFamily="34" charset="0"/>
              </a:rPr>
              <a:t>behavior</a:t>
            </a:r>
            <a:r>
              <a:rPr lang="en-GB" sz="4300" dirty="0">
                <a:latin typeface="Arial" panose="020B0604020202020204" pitchFamily="34" charset="0"/>
                <a:cs typeface="Arial" panose="020B0604020202020204" pitchFamily="34" charset="0"/>
              </a:rPr>
              <a:t> than before. The portal was also commercialized and professional traders were given access. However, this change was not without resistance. For example, the previous eBay employees dressed up in suits on Halloween to symbolize the “horror” of the new. </a:t>
            </a:r>
          </a:p>
          <a:p>
            <a:pPr algn="just">
              <a:lnSpc>
                <a:spcPct val="170000"/>
              </a:lnSpc>
            </a:pPr>
            <a:r>
              <a:rPr lang="en-GB" sz="4300" dirty="0">
                <a:latin typeface="Arial" panose="020B0604020202020204" pitchFamily="34" charset="0"/>
                <a:cs typeface="Arial" panose="020B0604020202020204" pitchFamily="34" charset="0"/>
              </a:rPr>
              <a:t>There was also a headwind from customers. For example, the collector community largely disagreed with the fact that the portal was now also open to professional dealers. There was a temporary organized blockade, which led to considerable sales losses.</a:t>
            </a:r>
          </a:p>
          <a:p>
            <a:pPr algn="just">
              <a:lnSpc>
                <a:spcPct val="170000"/>
              </a:lnSpc>
            </a:pPr>
            <a:endParaRPr lang="en-GB" sz="4300" dirty="0">
              <a:latin typeface="Arial" panose="020B0604020202020204" pitchFamily="34" charset="0"/>
              <a:cs typeface="Arial" panose="020B0604020202020204" pitchFamily="34" charset="0"/>
            </a:endParaRPr>
          </a:p>
          <a:p>
            <a:pPr algn="just">
              <a:lnSpc>
                <a:spcPct val="170000"/>
              </a:lnSpc>
            </a:pPr>
            <a:endParaRPr lang="en-GB" sz="3500" dirty="0">
              <a:latin typeface="Arial" panose="020B0604020202020204" pitchFamily="34" charset="0"/>
              <a:cs typeface="Arial" panose="020B0604020202020204" pitchFamily="34" charset="0"/>
            </a:endParaRPr>
          </a:p>
          <a:p>
            <a:pPr algn="just">
              <a:lnSpc>
                <a:spcPct val="170000"/>
              </a:lnSpc>
            </a:pPr>
            <a:endParaRPr lang="en-GB" sz="3500" dirty="0">
              <a:latin typeface="Arial" panose="020B0604020202020204" pitchFamily="34" charset="0"/>
              <a:cs typeface="Arial" panose="020B0604020202020204" pitchFamily="34" charset="0"/>
            </a:endParaRPr>
          </a:p>
          <a:p>
            <a:pPr algn="just">
              <a:lnSpc>
                <a:spcPct val="170000"/>
              </a:lnSpc>
            </a:pPr>
            <a:endParaRPr lang="en-GB" sz="3500" dirty="0">
              <a:latin typeface="Arial" panose="020B0604020202020204" pitchFamily="34" charset="0"/>
              <a:cs typeface="Arial" panose="020B0604020202020204" pitchFamily="34" charset="0"/>
            </a:endParaRPr>
          </a:p>
          <a:p>
            <a:pPr algn="just">
              <a:lnSpc>
                <a:spcPct val="170000"/>
              </a:lnSpc>
            </a:pPr>
            <a:r>
              <a:rPr lang="en-GB" sz="3500" dirty="0">
                <a:latin typeface="Arial" panose="020B0604020202020204" pitchFamily="34" charset="0"/>
                <a:cs typeface="Arial" panose="020B0604020202020204" pitchFamily="34" charset="0"/>
              </a:rPr>
              <a:t>eBay was able to solve the problems in the long run and grow further. </a:t>
            </a:r>
          </a:p>
          <a:p>
            <a:endParaRPr lang="en-GB" dirty="0"/>
          </a:p>
        </p:txBody>
      </p:sp>
      <p:sp>
        <p:nvSpPr>
          <p:cNvPr id="4" name="Footer Placeholder 3">
            <a:extLst>
              <a:ext uri="{FF2B5EF4-FFF2-40B4-BE49-F238E27FC236}">
                <a16:creationId xmlns:a16="http://schemas.microsoft.com/office/drawing/2014/main" id="{42B22976-4928-D623-8BC1-FECDE308C85F}"/>
              </a:ext>
            </a:extLst>
          </p:cNvPr>
          <p:cNvSpPr>
            <a:spLocks noGrp="1"/>
          </p:cNvSpPr>
          <p:nvPr>
            <p:ph type="ftr" sz="quarter" idx="11"/>
          </p:nvPr>
        </p:nvSpPr>
        <p:spPr>
          <a:prstGeom prst="rect">
            <a:avLst/>
          </a:prstGeom>
        </p:spPr>
        <p:txBody>
          <a:bodyPr/>
          <a:lstStyle/>
          <a:p>
            <a:pPr>
              <a:defRPr/>
            </a:pPr>
            <a:r>
              <a:rPr lang="en-GB"/>
              <a:t>Workshop 1 EMPL6003</a:t>
            </a:r>
          </a:p>
        </p:txBody>
      </p:sp>
    </p:spTree>
    <p:extLst>
      <p:ext uri="{BB962C8B-B14F-4D97-AF65-F5344CB8AC3E}">
        <p14:creationId xmlns:p14="http://schemas.microsoft.com/office/powerpoint/2010/main" val="3154294254"/>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5254C0A-2FB8-45AC-B1B7-C616C8611398}"/>
              </a:ext>
            </a:extLst>
          </p:cNvPr>
          <p:cNvSpPr>
            <a:spLocks noGrp="1"/>
          </p:cNvSpPr>
          <p:nvPr>
            <p:ph type="ftr" sz="quarter" idx="10"/>
          </p:nvPr>
        </p:nvSpPr>
        <p:spPr/>
        <p:txBody>
          <a:bodyPr/>
          <a:lstStyle/>
          <a:p>
            <a:pPr>
              <a:defRPr/>
            </a:pPr>
            <a:r>
              <a:rPr lang="en-US" altLang="en-US"/>
              <a:t>Chapter 10, Nancy Langton and Stephen P. Robbins, </a:t>
            </a:r>
            <a:r>
              <a:rPr lang="en-US" altLang="en-US" i="1"/>
              <a:t>Fundamentals of Organizational Behaviour, </a:t>
            </a:r>
            <a:r>
              <a:rPr lang="en-US" altLang="en-US"/>
              <a:t>Third Canadian Edition                                                                                  </a:t>
            </a:r>
            <a:r>
              <a:rPr lang="en-US" altLang="en-US" sz="1200" b="1"/>
              <a:t>10-</a:t>
            </a:r>
            <a:fld id="{2BF081B2-26F7-4F1F-9E96-42AE790A4DB7}" type="slidenum">
              <a:rPr lang="en-US" altLang="en-US" sz="1200" b="1" smtClean="0"/>
              <a:pPr>
                <a:defRPr/>
              </a:pPr>
              <a:t>5</a:t>
            </a:fld>
            <a:endParaRPr lang="en-US" altLang="en-US" sz="1200" b="1"/>
          </a:p>
          <a:p>
            <a:pPr>
              <a:defRPr/>
            </a:pPr>
            <a:r>
              <a:rPr lang="en-US" altLang="en-US"/>
              <a:t>Copyright © 2007 Pearson Education Canada</a:t>
            </a:r>
          </a:p>
        </p:txBody>
      </p:sp>
      <p:sp>
        <p:nvSpPr>
          <p:cNvPr id="50179" name="Rectangle 2"/>
          <p:cNvSpPr>
            <a:spLocks noGrp="1" noChangeArrowheads="1"/>
          </p:cNvSpPr>
          <p:nvPr>
            <p:ph type="title"/>
          </p:nvPr>
        </p:nvSpPr>
        <p:spPr/>
        <p:txBody>
          <a:bodyPr/>
          <a:lstStyle/>
          <a:p>
            <a:pPr eaLnBrk="1" hangingPunct="1"/>
            <a:r>
              <a:rPr lang="en-US" altLang="en-US" dirty="0"/>
              <a:t>Major Models for Managing Change.</a:t>
            </a:r>
          </a:p>
        </p:txBody>
      </p:sp>
      <p:sp>
        <p:nvSpPr>
          <p:cNvPr id="50180" name="Rectangle 3"/>
          <p:cNvSpPr>
            <a:spLocks noGrp="1" noChangeArrowheads="1"/>
          </p:cNvSpPr>
          <p:nvPr>
            <p:ph type="body" idx="1"/>
          </p:nvPr>
        </p:nvSpPr>
        <p:spPr/>
        <p:txBody>
          <a:bodyPr/>
          <a:lstStyle/>
          <a:p>
            <a:pPr eaLnBrk="1" hangingPunct="1"/>
            <a:r>
              <a:rPr lang="en-US" altLang="en-US" dirty="0"/>
              <a:t>Lewin’s Three-Step Model –planned approach</a:t>
            </a:r>
          </a:p>
          <a:p>
            <a:pPr eaLnBrk="1" hangingPunct="1"/>
            <a:endParaRPr lang="en-US" altLang="en-US" dirty="0"/>
          </a:p>
          <a:p>
            <a:pPr eaLnBrk="1" hangingPunct="1"/>
            <a:r>
              <a:rPr lang="en-US" altLang="en-US" dirty="0"/>
              <a:t>Kotter’s Eight-Step Plan for Implementing Change</a:t>
            </a:r>
          </a:p>
          <a:p>
            <a:pPr eaLnBrk="1" hangingPunct="1"/>
            <a:endParaRPr lang="en-US" altLang="en-US" dirty="0"/>
          </a:p>
          <a:p>
            <a:pPr eaLnBrk="1" hangingPunct="1"/>
            <a:r>
              <a:rPr lang="en-US" altLang="en-US" dirty="0"/>
              <a:t>Pettigrew Model</a:t>
            </a:r>
          </a:p>
          <a:p>
            <a:pPr marL="0" indent="0" eaLnBrk="1" hangingPunct="1">
              <a:buNone/>
            </a:pPr>
            <a:endParaRPr lang="en-US" altLang="en-US" dirty="0"/>
          </a:p>
          <a:p>
            <a:pPr marL="0" indent="0" eaLnBrk="1" hangingPunct="1">
              <a:buNone/>
            </a:pPr>
            <a:endParaRPr lang="en-US" altLang="en-US" dirty="0"/>
          </a:p>
          <a:p>
            <a:pPr marL="0" indent="0" eaLnBrk="1" hangingPunct="1">
              <a:buNone/>
            </a:pPr>
            <a:endParaRPr lang="en-US" altLang="en-US" dirty="0"/>
          </a:p>
        </p:txBody>
      </p:sp>
    </p:spTree>
    <p:extLst>
      <p:ext uri="{BB962C8B-B14F-4D97-AF65-F5344CB8AC3E}">
        <p14:creationId xmlns:p14="http://schemas.microsoft.com/office/powerpoint/2010/main" val="38071374"/>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0328E-312D-49A6-9DA0-039DD0B4E4F3}"/>
              </a:ext>
            </a:extLst>
          </p:cNvPr>
          <p:cNvSpPr>
            <a:spLocks noGrp="1"/>
          </p:cNvSpPr>
          <p:nvPr>
            <p:ph type="title"/>
          </p:nvPr>
        </p:nvSpPr>
        <p:spPr>
          <a:xfrm>
            <a:off x="457200" y="116632"/>
            <a:ext cx="8229600" cy="720080"/>
          </a:xfrm>
        </p:spPr>
        <p:txBody>
          <a:bodyPr/>
          <a:lstStyle/>
          <a:p>
            <a:r>
              <a:rPr lang="en-US" dirty="0"/>
              <a:t>Kurt Lewin (1890 – 1947)</a:t>
            </a:r>
            <a:endParaRPr lang="en-GB" dirty="0"/>
          </a:p>
        </p:txBody>
      </p:sp>
      <p:sp>
        <p:nvSpPr>
          <p:cNvPr id="3" name="Content Placeholder 2">
            <a:extLst>
              <a:ext uri="{FF2B5EF4-FFF2-40B4-BE49-F238E27FC236}">
                <a16:creationId xmlns:a16="http://schemas.microsoft.com/office/drawing/2014/main" id="{2A86FF92-BA44-4F2C-AE05-DEC1C8272DD1}"/>
              </a:ext>
            </a:extLst>
          </p:cNvPr>
          <p:cNvSpPr>
            <a:spLocks noGrp="1"/>
          </p:cNvSpPr>
          <p:nvPr>
            <p:ph idx="1"/>
          </p:nvPr>
        </p:nvSpPr>
        <p:spPr>
          <a:xfrm>
            <a:off x="457200" y="836712"/>
            <a:ext cx="8229600" cy="4680521"/>
          </a:xfrm>
        </p:spPr>
        <p:txBody>
          <a:bodyPr>
            <a:normAutofit/>
          </a:bodyPr>
          <a:lstStyle/>
          <a:p>
            <a:pPr eaLnBrk="1" hangingPunct="1"/>
            <a:r>
              <a:rPr lang="en-US" b="0" i="0" dirty="0">
                <a:solidFill>
                  <a:srgbClr val="4D5156"/>
                </a:solidFill>
                <a:effectLst/>
                <a:latin typeface="arial" panose="020B0604020202020204" pitchFamily="34" charset="0"/>
              </a:rPr>
              <a:t>Kurt Lewin was a German-American psychologist, known as one of the modern pioneers of social, organizational, and applied psychology. </a:t>
            </a:r>
          </a:p>
          <a:p>
            <a:pPr eaLnBrk="1" hangingPunct="1"/>
            <a:endParaRPr lang="en-US" altLang="en-US" dirty="0">
              <a:solidFill>
                <a:srgbClr val="4D5156"/>
              </a:solidFill>
              <a:latin typeface="arial" panose="020B0604020202020204" pitchFamily="34" charset="0"/>
            </a:endParaRPr>
          </a:p>
          <a:p>
            <a:pPr eaLnBrk="1" hangingPunct="1"/>
            <a:r>
              <a:rPr lang="en-US" altLang="en-US" dirty="0">
                <a:solidFill>
                  <a:srgbClr val="4D5156"/>
                </a:solidFill>
                <a:latin typeface="arial" panose="020B0604020202020204" pitchFamily="34" charset="0"/>
              </a:rPr>
              <a:t>Conducted e</a:t>
            </a:r>
            <a:r>
              <a:rPr lang="en-GB" altLang="en-US" dirty="0" err="1"/>
              <a:t>xperiments</a:t>
            </a:r>
            <a:r>
              <a:rPr lang="en-GB" altLang="en-US" dirty="0"/>
              <a:t> on changing consumer behaviour in the USA</a:t>
            </a:r>
          </a:p>
          <a:p>
            <a:pPr eaLnBrk="1" hangingPunct="1"/>
            <a:r>
              <a:rPr lang="en-GB" altLang="en-US" dirty="0"/>
              <a:t>Researched group dynamics and group behaviour</a:t>
            </a:r>
          </a:p>
          <a:p>
            <a:pPr eaLnBrk="1" hangingPunct="1"/>
            <a:r>
              <a:rPr lang="en-GB" altLang="en-US" dirty="0"/>
              <a:t>Concerned with democracy and involvement</a:t>
            </a:r>
          </a:p>
          <a:p>
            <a:pPr marL="0" indent="0" eaLnBrk="1" hangingPunct="1">
              <a:buNone/>
            </a:pPr>
            <a:endParaRPr lang="en-US" altLang="en-US" dirty="0"/>
          </a:p>
          <a:p>
            <a:r>
              <a:rPr lang="en-GB" dirty="0"/>
              <a:t>In the USA, Lewin coined the “</a:t>
            </a:r>
            <a:r>
              <a:rPr lang="en-US" altLang="en-US" dirty="0"/>
              <a:t>Lewin’s Three-Step Model</a:t>
            </a:r>
            <a:r>
              <a:rPr lang="en-GB" dirty="0"/>
              <a:t>” of change   </a:t>
            </a:r>
          </a:p>
        </p:txBody>
      </p:sp>
      <p:sp>
        <p:nvSpPr>
          <p:cNvPr id="4" name="Footer Placeholder 3">
            <a:extLst>
              <a:ext uri="{FF2B5EF4-FFF2-40B4-BE49-F238E27FC236}">
                <a16:creationId xmlns:a16="http://schemas.microsoft.com/office/drawing/2014/main" id="{AB5963B9-915E-486A-B7CF-38840237F154}"/>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280494296"/>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40CA-3371-4E34-89BF-0A87C74CF644}"/>
              </a:ext>
            </a:extLst>
          </p:cNvPr>
          <p:cNvSpPr>
            <a:spLocks noGrp="1"/>
          </p:cNvSpPr>
          <p:nvPr>
            <p:ph type="title"/>
          </p:nvPr>
        </p:nvSpPr>
        <p:spPr/>
        <p:txBody>
          <a:bodyPr/>
          <a:lstStyle/>
          <a:p>
            <a:r>
              <a:rPr lang="en-GB" dirty="0"/>
              <a:t>Lewin’s view of the best route towards achieving change</a:t>
            </a:r>
          </a:p>
        </p:txBody>
      </p:sp>
      <p:sp>
        <p:nvSpPr>
          <p:cNvPr id="3" name="Content Placeholder 2">
            <a:extLst>
              <a:ext uri="{FF2B5EF4-FFF2-40B4-BE49-F238E27FC236}">
                <a16:creationId xmlns:a16="http://schemas.microsoft.com/office/drawing/2014/main" id="{4CF4F14D-8235-4379-A823-EF0C96E0E50B}"/>
              </a:ext>
            </a:extLst>
          </p:cNvPr>
          <p:cNvSpPr>
            <a:spLocks noGrp="1"/>
          </p:cNvSpPr>
          <p:nvPr>
            <p:ph idx="1"/>
          </p:nvPr>
        </p:nvSpPr>
        <p:spPr/>
        <p:txBody>
          <a:bodyPr/>
          <a:lstStyle/>
          <a:p>
            <a:r>
              <a:rPr lang="en-GB" dirty="0"/>
              <a:t>Lewin argues that to achieve change, it is necessary to look at all the options available that can help the organisation move from the present to the desired state and adopt the best route possible. </a:t>
            </a:r>
          </a:p>
          <a:p>
            <a:r>
              <a:rPr lang="en-GB" dirty="0"/>
              <a:t>The possibilities of each route must therefore be carefully analysed before being adopted or abandoned. </a:t>
            </a:r>
          </a:p>
          <a:p>
            <a:r>
              <a:rPr lang="en-GB" dirty="0"/>
              <a:t>It is unwise to just evaluate the desired future state and adopt the easiest route possible as the easiest route may not necessarily be the best route.  </a:t>
            </a:r>
          </a:p>
        </p:txBody>
      </p:sp>
      <p:sp>
        <p:nvSpPr>
          <p:cNvPr id="4" name="Footer Placeholder 3">
            <a:extLst>
              <a:ext uri="{FF2B5EF4-FFF2-40B4-BE49-F238E27FC236}">
                <a16:creationId xmlns:a16="http://schemas.microsoft.com/office/drawing/2014/main" id="{664F8838-171D-473C-924B-E9986596356E}"/>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755317892"/>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C8A1-11D5-480D-94F4-837066C42511}"/>
              </a:ext>
            </a:extLst>
          </p:cNvPr>
          <p:cNvSpPr>
            <a:spLocks noGrp="1"/>
          </p:cNvSpPr>
          <p:nvPr>
            <p:ph type="title"/>
          </p:nvPr>
        </p:nvSpPr>
        <p:spPr>
          <a:xfrm>
            <a:off x="457200" y="31093"/>
            <a:ext cx="8229600" cy="877627"/>
          </a:xfrm>
        </p:spPr>
        <p:txBody>
          <a:bodyPr>
            <a:normAutofit fontScale="90000"/>
          </a:bodyPr>
          <a:lstStyle/>
          <a:p>
            <a:r>
              <a:rPr lang="en-GB" dirty="0"/>
              <a:t>Causes of resistance to change – Lewin’s View</a:t>
            </a:r>
          </a:p>
        </p:txBody>
      </p:sp>
      <p:sp>
        <p:nvSpPr>
          <p:cNvPr id="3" name="Content Placeholder 2">
            <a:extLst>
              <a:ext uri="{FF2B5EF4-FFF2-40B4-BE49-F238E27FC236}">
                <a16:creationId xmlns:a16="http://schemas.microsoft.com/office/drawing/2014/main" id="{C49D3D2B-2999-4A68-8565-53DC0D889ED2}"/>
              </a:ext>
            </a:extLst>
          </p:cNvPr>
          <p:cNvSpPr>
            <a:spLocks noGrp="1"/>
          </p:cNvSpPr>
          <p:nvPr>
            <p:ph idx="1"/>
          </p:nvPr>
        </p:nvSpPr>
        <p:spPr>
          <a:xfrm>
            <a:off x="457200" y="836712"/>
            <a:ext cx="8229600" cy="4680521"/>
          </a:xfrm>
        </p:spPr>
        <p:txBody>
          <a:bodyPr>
            <a:normAutofit/>
          </a:bodyPr>
          <a:lstStyle/>
          <a:p>
            <a:r>
              <a:rPr lang="en-GB" dirty="0"/>
              <a:t>Two kinds of resistance to change – first from social habits and customs and secondly from the creation of an inner resistance to change. </a:t>
            </a:r>
          </a:p>
          <a:p>
            <a:r>
              <a:rPr lang="en-GB" dirty="0"/>
              <a:t>Most members will want to stay within the habits and customs of the group. The implication is that individual resistance to change will increase as members are being induced to move away from the current values of the group. </a:t>
            </a:r>
          </a:p>
          <a:p>
            <a:r>
              <a:rPr lang="en-GB" dirty="0"/>
              <a:t>Resistance can be lowered if management works to reduce the value the group attaches to something or by changing what the group values. </a:t>
            </a:r>
          </a:p>
        </p:txBody>
      </p:sp>
      <p:sp>
        <p:nvSpPr>
          <p:cNvPr id="4" name="Footer Placeholder 3">
            <a:extLst>
              <a:ext uri="{FF2B5EF4-FFF2-40B4-BE49-F238E27FC236}">
                <a16:creationId xmlns:a16="http://schemas.microsoft.com/office/drawing/2014/main" id="{31B774C2-1F1E-4C71-A113-B36EAEACCD98}"/>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90953364"/>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9655" y="526473"/>
            <a:ext cx="7772400" cy="1466850"/>
          </a:xfrm>
        </p:spPr>
        <p:txBody>
          <a:bodyPr/>
          <a:lstStyle/>
          <a:p>
            <a:r>
              <a:rPr lang="en-US" dirty="0"/>
              <a:t>Lewin’s Change Theory</a:t>
            </a:r>
          </a:p>
        </p:txBody>
      </p:sp>
      <p:sp>
        <p:nvSpPr>
          <p:cNvPr id="4" name="Rectangle 3"/>
          <p:cNvSpPr/>
          <p:nvPr/>
        </p:nvSpPr>
        <p:spPr>
          <a:xfrm>
            <a:off x="3275856" y="1752600"/>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UNFREEZE</a:t>
            </a:r>
          </a:p>
        </p:txBody>
      </p:sp>
      <p:sp>
        <p:nvSpPr>
          <p:cNvPr id="5" name="Down Arrow 4"/>
          <p:cNvSpPr/>
          <p:nvPr/>
        </p:nvSpPr>
        <p:spPr>
          <a:xfrm>
            <a:off x="3955170" y="2795986"/>
            <a:ext cx="484632" cy="633014"/>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6" name="Rectangle 5"/>
          <p:cNvSpPr/>
          <p:nvPr/>
        </p:nvSpPr>
        <p:spPr>
          <a:xfrm>
            <a:off x="3275856" y="3519055"/>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CHANGE</a:t>
            </a:r>
          </a:p>
        </p:txBody>
      </p:sp>
      <p:sp>
        <p:nvSpPr>
          <p:cNvPr id="7" name="Down Arrow 6"/>
          <p:cNvSpPr/>
          <p:nvPr/>
        </p:nvSpPr>
        <p:spPr>
          <a:xfrm flipH="1">
            <a:off x="3972493" y="4507023"/>
            <a:ext cx="609600" cy="807027"/>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3275856" y="5387618"/>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REFREEZE</a:t>
            </a:r>
          </a:p>
        </p:txBody>
      </p:sp>
    </p:spTree>
    <p:extLst>
      <p:ext uri="{BB962C8B-B14F-4D97-AF65-F5344CB8AC3E}">
        <p14:creationId xmlns:p14="http://schemas.microsoft.com/office/powerpoint/2010/main" val="19045756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1F2BC-62CB-414A-B8BB-1CB184F2C01E}"/>
              </a:ext>
            </a:extLst>
          </p:cNvPr>
          <p:cNvSpPr>
            <a:spLocks noGrp="1"/>
          </p:cNvSpPr>
          <p:nvPr>
            <p:ph type="title"/>
          </p:nvPr>
        </p:nvSpPr>
        <p:spPr/>
        <p:txBody>
          <a:bodyPr/>
          <a:lstStyle/>
          <a:p>
            <a:r>
              <a:rPr lang="en-US" dirty="0"/>
              <a:t>Stage 1: Unfreezing</a:t>
            </a:r>
            <a:endParaRPr lang="en-GB" dirty="0"/>
          </a:p>
        </p:txBody>
      </p:sp>
      <p:sp>
        <p:nvSpPr>
          <p:cNvPr id="3" name="Content Placeholder 2">
            <a:extLst>
              <a:ext uri="{FF2B5EF4-FFF2-40B4-BE49-F238E27FC236}">
                <a16:creationId xmlns:a16="http://schemas.microsoft.com/office/drawing/2014/main" id="{0F690482-FC2B-40D7-A67E-48D82A6380AB}"/>
              </a:ext>
            </a:extLst>
          </p:cNvPr>
          <p:cNvSpPr>
            <a:spLocks noGrp="1"/>
          </p:cNvSpPr>
          <p:nvPr>
            <p:ph idx="1"/>
          </p:nvPr>
        </p:nvSpPr>
        <p:spPr/>
        <p:txBody>
          <a:bodyPr>
            <a:normAutofit/>
          </a:bodyPr>
          <a:lstStyle/>
          <a:p>
            <a:pPr algn="l" fontAlgn="base"/>
            <a:r>
              <a:rPr lang="en-US" dirty="0">
                <a:solidFill>
                  <a:srgbClr val="333333"/>
                </a:solidFill>
              </a:rPr>
              <a:t>P</a:t>
            </a:r>
            <a:r>
              <a:rPr lang="en-US" b="0" i="0" dirty="0">
                <a:solidFill>
                  <a:srgbClr val="333333"/>
                </a:solidFill>
                <a:effectLst/>
              </a:rPr>
              <a:t>reparing the organization to accept that change is necessary, - involves breaking down the existing status quo before building  up a new way of operating.</a:t>
            </a:r>
          </a:p>
          <a:p>
            <a:pPr algn="l" fontAlgn="base"/>
            <a:r>
              <a:rPr lang="en-US" dirty="0">
                <a:solidFill>
                  <a:srgbClr val="333333"/>
                </a:solidFill>
              </a:rPr>
              <a:t>D</a:t>
            </a:r>
            <a:r>
              <a:rPr lang="en-US" b="0" i="0" dirty="0">
                <a:solidFill>
                  <a:srgbClr val="333333"/>
                </a:solidFill>
                <a:effectLst/>
              </a:rPr>
              <a:t>eveloping a compelling message showing why the existing way of doing things cannot continue. </a:t>
            </a:r>
            <a:r>
              <a:rPr lang="en-US" dirty="0" err="1">
                <a:solidFill>
                  <a:srgbClr val="333333"/>
                </a:solidFill>
              </a:rPr>
              <a:t>Eg</a:t>
            </a:r>
            <a:r>
              <a:rPr lang="en-US" dirty="0">
                <a:solidFill>
                  <a:srgbClr val="333333"/>
                </a:solidFill>
              </a:rPr>
              <a:t>, </a:t>
            </a:r>
            <a:r>
              <a:rPr lang="en-US" b="0" i="0" dirty="0">
                <a:solidFill>
                  <a:srgbClr val="333333"/>
                </a:solidFill>
                <a:effectLst/>
              </a:rPr>
              <a:t>declining sales figures, poor financial results, worrying customer satisfaction surveys. These show that things have to change in a way that everyone can understand.</a:t>
            </a:r>
          </a:p>
          <a:p>
            <a:pPr algn="l" fontAlgn="base"/>
            <a:r>
              <a:rPr lang="en-US" dirty="0">
                <a:solidFill>
                  <a:srgbClr val="333333"/>
                </a:solidFill>
              </a:rPr>
              <a:t>P</a:t>
            </a:r>
            <a:r>
              <a:rPr lang="en-US" b="0" i="0" dirty="0">
                <a:solidFill>
                  <a:srgbClr val="333333"/>
                </a:solidFill>
                <a:effectLst/>
              </a:rPr>
              <a:t>reparing the organization </a:t>
            </a:r>
            <a:r>
              <a:rPr lang="en-US" dirty="0">
                <a:solidFill>
                  <a:srgbClr val="333333"/>
                </a:solidFill>
              </a:rPr>
              <a:t>- </a:t>
            </a:r>
            <a:r>
              <a:rPr lang="en-US" b="0" i="0" dirty="0">
                <a:solidFill>
                  <a:srgbClr val="333333"/>
                </a:solidFill>
                <a:effectLst/>
              </a:rPr>
              <a:t> challenging  the beliefs, values, attitudes, and behaviors that currently define it.</a:t>
            </a:r>
          </a:p>
          <a:p>
            <a:endParaRPr lang="en-GB" dirty="0"/>
          </a:p>
        </p:txBody>
      </p:sp>
      <p:sp>
        <p:nvSpPr>
          <p:cNvPr id="4" name="Footer Placeholder 3">
            <a:extLst>
              <a:ext uri="{FF2B5EF4-FFF2-40B4-BE49-F238E27FC236}">
                <a16:creationId xmlns:a16="http://schemas.microsoft.com/office/drawing/2014/main" id="{C1E3F4B7-268B-4FEB-BA9B-9A6A71F359A1}"/>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070568311"/>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13504-7AB2-438A-85EB-C004812ABC01}"/>
              </a:ext>
            </a:extLst>
          </p:cNvPr>
          <p:cNvSpPr>
            <a:spLocks noGrp="1"/>
          </p:cNvSpPr>
          <p:nvPr>
            <p:ph type="title"/>
          </p:nvPr>
        </p:nvSpPr>
        <p:spPr/>
        <p:txBody>
          <a:bodyPr/>
          <a:lstStyle/>
          <a:p>
            <a:r>
              <a:rPr lang="en-US" dirty="0"/>
              <a:t>Stage 1: Unfreezing</a:t>
            </a:r>
            <a:endParaRPr lang="en-GB" dirty="0"/>
          </a:p>
        </p:txBody>
      </p:sp>
      <p:sp>
        <p:nvSpPr>
          <p:cNvPr id="3" name="Content Placeholder 2">
            <a:extLst>
              <a:ext uri="{FF2B5EF4-FFF2-40B4-BE49-F238E27FC236}">
                <a16:creationId xmlns:a16="http://schemas.microsoft.com/office/drawing/2014/main" id="{4FA4C8DC-00C4-4772-876B-8C3C87BA1E90}"/>
              </a:ext>
            </a:extLst>
          </p:cNvPr>
          <p:cNvSpPr>
            <a:spLocks noGrp="1"/>
          </p:cNvSpPr>
          <p:nvPr>
            <p:ph idx="1"/>
          </p:nvPr>
        </p:nvSpPr>
        <p:spPr/>
        <p:txBody>
          <a:bodyPr>
            <a:normAutofit fontScale="92500"/>
          </a:bodyPr>
          <a:lstStyle/>
          <a:p>
            <a:pPr algn="l" fontAlgn="base"/>
            <a:r>
              <a:rPr lang="en-US" b="0" i="0" dirty="0">
                <a:solidFill>
                  <a:srgbClr val="333333"/>
                </a:solidFill>
                <a:effectLst/>
              </a:rPr>
              <a:t>This first part of the change process is usually the most difficult and stressful. </a:t>
            </a:r>
            <a:r>
              <a:rPr lang="en-US" dirty="0">
                <a:solidFill>
                  <a:srgbClr val="333333"/>
                </a:solidFill>
              </a:rPr>
              <a:t>T</a:t>
            </a:r>
            <a:r>
              <a:rPr lang="en-US" b="0" i="0" dirty="0">
                <a:solidFill>
                  <a:srgbClr val="333333"/>
                </a:solidFill>
                <a:effectLst/>
              </a:rPr>
              <a:t>he "way things are done," is questioned and that can put everyone and everything off balance. </a:t>
            </a:r>
          </a:p>
          <a:p>
            <a:pPr algn="l" fontAlgn="base"/>
            <a:r>
              <a:rPr lang="en-US" b="0" i="0" dirty="0">
                <a:solidFill>
                  <a:srgbClr val="333333"/>
                </a:solidFill>
                <a:effectLst/>
              </a:rPr>
              <a:t> Strong reactions can be invoked and that's exactly what needs to be done.</a:t>
            </a:r>
          </a:p>
          <a:p>
            <a:pPr algn="l" fontAlgn="base"/>
            <a:r>
              <a:rPr lang="en-US" b="0" i="0" dirty="0">
                <a:solidFill>
                  <a:srgbClr val="333333"/>
                </a:solidFill>
                <a:effectLst/>
              </a:rPr>
              <a:t>By forcing the organization to re-examine its core, a (controlled) crisis is created, which in turn can build a strong motivation to seek out a new equilibrium. </a:t>
            </a:r>
          </a:p>
          <a:p>
            <a:pPr algn="l" fontAlgn="base"/>
            <a:r>
              <a:rPr lang="en-US" b="0" i="0" dirty="0">
                <a:solidFill>
                  <a:srgbClr val="333333"/>
                </a:solidFill>
                <a:effectLst/>
              </a:rPr>
              <a:t>Without this motivation, unlikely to generate </a:t>
            </a:r>
            <a:r>
              <a:rPr lang="en-US" dirty="0">
                <a:solidFill>
                  <a:srgbClr val="333333"/>
                </a:solidFill>
              </a:rPr>
              <a:t>the </a:t>
            </a:r>
            <a:r>
              <a:rPr lang="en-US" b="0" i="0" dirty="0">
                <a:solidFill>
                  <a:srgbClr val="333333"/>
                </a:solidFill>
                <a:effectLst/>
              </a:rPr>
              <a:t>buy-in and participation necessary to effect any meaningful change.</a:t>
            </a:r>
          </a:p>
          <a:p>
            <a:endParaRPr lang="en-GB" dirty="0"/>
          </a:p>
        </p:txBody>
      </p:sp>
      <p:sp>
        <p:nvSpPr>
          <p:cNvPr id="4" name="Footer Placeholder 3">
            <a:extLst>
              <a:ext uri="{FF2B5EF4-FFF2-40B4-BE49-F238E27FC236}">
                <a16:creationId xmlns:a16="http://schemas.microsoft.com/office/drawing/2014/main" id="{FA989831-021F-4705-8227-A354A3196EFB}"/>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916022932"/>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19FD2-A817-4BC9-8314-5D49F16C0F73}"/>
              </a:ext>
            </a:extLst>
          </p:cNvPr>
          <p:cNvSpPr>
            <a:spLocks noGrp="1"/>
          </p:cNvSpPr>
          <p:nvPr>
            <p:ph type="title"/>
          </p:nvPr>
        </p:nvSpPr>
        <p:spPr/>
        <p:txBody>
          <a:bodyPr/>
          <a:lstStyle/>
          <a:p>
            <a:r>
              <a:rPr lang="en-US" dirty="0"/>
              <a:t>Stage 2: Change</a:t>
            </a:r>
            <a:endParaRPr lang="en-GB" dirty="0"/>
          </a:p>
        </p:txBody>
      </p:sp>
      <p:sp>
        <p:nvSpPr>
          <p:cNvPr id="3" name="Content Placeholder 2">
            <a:extLst>
              <a:ext uri="{FF2B5EF4-FFF2-40B4-BE49-F238E27FC236}">
                <a16:creationId xmlns:a16="http://schemas.microsoft.com/office/drawing/2014/main" id="{5CE01342-1B2E-4024-A0C2-78E8EDBEC95A}"/>
              </a:ext>
            </a:extLst>
          </p:cNvPr>
          <p:cNvSpPr>
            <a:spLocks noGrp="1"/>
          </p:cNvSpPr>
          <p:nvPr>
            <p:ph idx="1"/>
          </p:nvPr>
        </p:nvSpPr>
        <p:spPr/>
        <p:txBody>
          <a:bodyPr>
            <a:normAutofit/>
          </a:bodyPr>
          <a:lstStyle/>
          <a:p>
            <a:r>
              <a:rPr lang="en-US" dirty="0">
                <a:solidFill>
                  <a:srgbClr val="333333"/>
                </a:solidFill>
              </a:rPr>
              <a:t>P</a:t>
            </a:r>
            <a:r>
              <a:rPr lang="en-US" b="0" i="0" dirty="0">
                <a:solidFill>
                  <a:srgbClr val="333333"/>
                </a:solidFill>
                <a:effectLst/>
              </a:rPr>
              <a:t>eople begin to resolve their uncertainty and look for new ways to do things. They start to believe and act in ways that support the new direction.</a:t>
            </a:r>
          </a:p>
          <a:p>
            <a:r>
              <a:rPr lang="en-US" b="0" i="0" dirty="0">
                <a:solidFill>
                  <a:srgbClr val="333333"/>
                </a:solidFill>
                <a:effectLst/>
              </a:rPr>
              <a:t>The transition from unfreeze to change does not happen overnight: people take time to embrace the new direction and participate proactively in the change.</a:t>
            </a:r>
          </a:p>
          <a:p>
            <a:r>
              <a:rPr lang="en-US" b="0" i="0" dirty="0">
                <a:solidFill>
                  <a:srgbClr val="333333"/>
                </a:solidFill>
                <a:effectLst/>
              </a:rPr>
              <a:t>In order to accept the change and contribute to making it successful, people need to understand how it will benefit them. Not everyone will fall in line just because the change is necessary and will benefit the company. </a:t>
            </a:r>
            <a:endParaRPr lang="en-GB" dirty="0"/>
          </a:p>
        </p:txBody>
      </p:sp>
      <p:sp>
        <p:nvSpPr>
          <p:cNvPr id="4" name="Footer Placeholder 3">
            <a:extLst>
              <a:ext uri="{FF2B5EF4-FFF2-40B4-BE49-F238E27FC236}">
                <a16:creationId xmlns:a16="http://schemas.microsoft.com/office/drawing/2014/main" id="{D58057A1-8C6B-407F-8962-E01C73EA3684}"/>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4199293464"/>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D38E5-49F0-4EDD-B31E-5C41960AD835}"/>
              </a:ext>
            </a:extLst>
          </p:cNvPr>
          <p:cNvSpPr>
            <a:spLocks noGrp="1"/>
          </p:cNvSpPr>
          <p:nvPr>
            <p:ph type="title"/>
          </p:nvPr>
        </p:nvSpPr>
        <p:spPr/>
        <p:txBody>
          <a:bodyPr/>
          <a:lstStyle/>
          <a:p>
            <a:r>
              <a:rPr lang="en-US" dirty="0"/>
              <a:t>Stage 3: Refreeze</a:t>
            </a:r>
            <a:endParaRPr lang="en-GB" dirty="0"/>
          </a:p>
        </p:txBody>
      </p:sp>
      <p:sp>
        <p:nvSpPr>
          <p:cNvPr id="3" name="Content Placeholder 2">
            <a:extLst>
              <a:ext uri="{FF2B5EF4-FFF2-40B4-BE49-F238E27FC236}">
                <a16:creationId xmlns:a16="http://schemas.microsoft.com/office/drawing/2014/main" id="{DA0D157F-6D38-413F-B25B-6013AE463991}"/>
              </a:ext>
            </a:extLst>
          </p:cNvPr>
          <p:cNvSpPr>
            <a:spLocks noGrp="1"/>
          </p:cNvSpPr>
          <p:nvPr>
            <p:ph idx="1"/>
          </p:nvPr>
        </p:nvSpPr>
        <p:spPr>
          <a:xfrm>
            <a:off x="107504" y="1268760"/>
            <a:ext cx="8856984" cy="4248473"/>
          </a:xfrm>
        </p:spPr>
        <p:txBody>
          <a:bodyPr>
            <a:normAutofit lnSpcReduction="10000"/>
          </a:bodyPr>
          <a:lstStyle/>
          <a:p>
            <a:r>
              <a:rPr lang="en-US" b="0" i="0" dirty="0">
                <a:solidFill>
                  <a:srgbClr val="333333"/>
                </a:solidFill>
                <a:effectLst/>
              </a:rPr>
              <a:t>When the changes are taking shape and people have embraced the new ways of working, the organization is ready to refreeze. </a:t>
            </a:r>
          </a:p>
          <a:p>
            <a:r>
              <a:rPr lang="en-US" b="0" i="0" dirty="0">
                <a:solidFill>
                  <a:srgbClr val="333333"/>
                </a:solidFill>
                <a:effectLst/>
              </a:rPr>
              <a:t>The outward signs of the refreeze are a stable organization chart, consistent job descriptions etc. </a:t>
            </a:r>
          </a:p>
          <a:p>
            <a:r>
              <a:rPr lang="en-US" dirty="0">
                <a:solidFill>
                  <a:srgbClr val="333333"/>
                </a:solidFill>
              </a:rPr>
              <a:t>This </a:t>
            </a:r>
            <a:r>
              <a:rPr lang="en-US" b="0" i="0" dirty="0">
                <a:solidFill>
                  <a:srgbClr val="333333"/>
                </a:solidFill>
                <a:effectLst/>
              </a:rPr>
              <a:t>stage needs to help people and the organization internalize or institutionalize the changes by ensuring that  the changes are used all the time and are incorporated into everyday business. </a:t>
            </a:r>
          </a:p>
          <a:p>
            <a:r>
              <a:rPr lang="en-US" b="0" i="0" dirty="0">
                <a:solidFill>
                  <a:srgbClr val="333333"/>
                </a:solidFill>
                <a:effectLst/>
              </a:rPr>
              <a:t>With a new sense of stability, employees start to feel confident and comfortable with the new ways of working.</a:t>
            </a:r>
            <a:endParaRPr lang="en-GB" dirty="0"/>
          </a:p>
        </p:txBody>
      </p:sp>
      <p:sp>
        <p:nvSpPr>
          <p:cNvPr id="4" name="Footer Placeholder 3">
            <a:extLst>
              <a:ext uri="{FF2B5EF4-FFF2-40B4-BE49-F238E27FC236}">
                <a16:creationId xmlns:a16="http://schemas.microsoft.com/office/drawing/2014/main" id="{0D31EA0A-9D04-4662-99C5-14FBA18E249F}"/>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676716968"/>
      </p:ext>
    </p:extLst>
  </p:cSld>
  <p:clrMapOvr>
    <a:masterClrMapping/>
  </p:clrMapOvr>
  <p:transition>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EAB4-C8CB-9337-C139-9646D6284033}"/>
              </a:ext>
            </a:extLst>
          </p:cNvPr>
          <p:cNvSpPr>
            <a:spLocks noGrp="1"/>
          </p:cNvSpPr>
          <p:nvPr>
            <p:ph type="title"/>
          </p:nvPr>
        </p:nvSpPr>
        <p:spPr/>
        <p:txBody>
          <a:bodyPr>
            <a:normAutofit/>
          </a:bodyPr>
          <a:lstStyle/>
          <a:p>
            <a:r>
              <a:rPr lang="en-GB" sz="3600" dirty="0">
                <a:solidFill>
                  <a:srgbClr val="FF0000"/>
                </a:solidFill>
              </a:rPr>
              <a:t>Class Activity</a:t>
            </a:r>
          </a:p>
        </p:txBody>
      </p:sp>
      <p:sp>
        <p:nvSpPr>
          <p:cNvPr id="3" name="Content Placeholder 2">
            <a:extLst>
              <a:ext uri="{FF2B5EF4-FFF2-40B4-BE49-F238E27FC236}">
                <a16:creationId xmlns:a16="http://schemas.microsoft.com/office/drawing/2014/main" id="{59271F05-F55C-403F-C651-1197B009CCE7}"/>
              </a:ext>
            </a:extLst>
          </p:cNvPr>
          <p:cNvSpPr>
            <a:spLocks noGrp="1"/>
          </p:cNvSpPr>
          <p:nvPr>
            <p:ph idx="1"/>
          </p:nvPr>
        </p:nvSpPr>
        <p:spPr/>
        <p:txBody>
          <a:bodyPr/>
          <a:lstStyle/>
          <a:p>
            <a:r>
              <a:rPr lang="en-GB" sz="3600" dirty="0"/>
              <a:t>Find out the Lewin’s change model and discuss salient features of this model</a:t>
            </a:r>
          </a:p>
          <a:p>
            <a:endParaRPr lang="en-GB" sz="3600" dirty="0"/>
          </a:p>
          <a:p>
            <a:r>
              <a:rPr lang="en-GB" sz="3600" dirty="0"/>
              <a:t>See you in 15 Minutes</a:t>
            </a:r>
          </a:p>
          <a:p>
            <a:endParaRPr lang="en-GB" dirty="0"/>
          </a:p>
        </p:txBody>
      </p:sp>
      <p:sp>
        <p:nvSpPr>
          <p:cNvPr id="4" name="Footer Placeholder 3">
            <a:extLst>
              <a:ext uri="{FF2B5EF4-FFF2-40B4-BE49-F238E27FC236}">
                <a16:creationId xmlns:a16="http://schemas.microsoft.com/office/drawing/2014/main" id="{A0BFD35B-A212-CCFE-953B-7AEEDC768647}"/>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44887948"/>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7757282-6211-4962-9185-780DCF6894B8}"/>
              </a:ext>
            </a:extLst>
          </p:cNvPr>
          <p:cNvSpPr>
            <a:spLocks noGrp="1" noRot="1"/>
          </p:cNvSpPr>
          <p:nvPr>
            <p:ph type="title"/>
          </p:nvPr>
        </p:nvSpPr>
        <p:spPr>
          <a:xfrm>
            <a:off x="323528" y="23813"/>
            <a:ext cx="8229600" cy="1028923"/>
          </a:xfrm>
        </p:spPr>
        <p:txBody>
          <a:bodyPr>
            <a:normAutofit/>
          </a:bodyPr>
          <a:lstStyle/>
          <a:p>
            <a:pPr eaLnBrk="1" hangingPunct="1"/>
            <a:r>
              <a:rPr lang="en-US" altLang="en-US" dirty="0"/>
              <a:t>John Kotter’s model of change </a:t>
            </a:r>
            <a:br>
              <a:rPr lang="en-US" altLang="en-US" dirty="0"/>
            </a:br>
            <a:r>
              <a:rPr lang="en-US" altLang="en-US" sz="2700" dirty="0">
                <a:solidFill>
                  <a:schemeClr val="accent1"/>
                </a:solidFill>
              </a:rPr>
              <a:t>The Eight Steps of Change</a:t>
            </a:r>
          </a:p>
        </p:txBody>
      </p:sp>
      <p:sp>
        <p:nvSpPr>
          <p:cNvPr id="248835" name="Rectangle 3">
            <a:extLst>
              <a:ext uri="{FF2B5EF4-FFF2-40B4-BE49-F238E27FC236}">
                <a16:creationId xmlns:a16="http://schemas.microsoft.com/office/drawing/2014/main" id="{6CEA92E8-CB67-4333-8BDF-FEDF6CB2F7A8}"/>
              </a:ext>
            </a:extLst>
          </p:cNvPr>
          <p:cNvSpPr>
            <a:spLocks noGrp="1" noChangeArrowheads="1"/>
          </p:cNvSpPr>
          <p:nvPr>
            <p:ph idx="1"/>
          </p:nvPr>
        </p:nvSpPr>
        <p:spPr>
          <a:xfrm>
            <a:off x="331560" y="1052736"/>
            <a:ext cx="8632928" cy="3916363"/>
          </a:xfrm>
        </p:spPr>
        <p:txBody>
          <a:bodyPr>
            <a:normAutofit/>
          </a:bodyPr>
          <a:lstStyle/>
          <a:p>
            <a:pPr marL="609600" indent="-609600" eaLnBrk="1" hangingPunct="1">
              <a:lnSpc>
                <a:spcPct val="90000"/>
              </a:lnSpc>
              <a:buFont typeface="+mj-lt"/>
              <a:buAutoNum type="arabicPeriod"/>
              <a:defRPr/>
            </a:pPr>
            <a:r>
              <a:rPr lang="en-US" dirty="0">
                <a:latin typeface="+mj-lt"/>
              </a:rPr>
              <a:t>Establish a sense of urgency</a:t>
            </a:r>
          </a:p>
          <a:p>
            <a:pPr marL="609600" indent="-609600" eaLnBrk="1" hangingPunct="1">
              <a:lnSpc>
                <a:spcPct val="90000"/>
              </a:lnSpc>
              <a:buFont typeface="+mj-lt"/>
              <a:buAutoNum type="arabicPeriod"/>
              <a:defRPr/>
            </a:pPr>
            <a:r>
              <a:rPr lang="en-US" dirty="0">
                <a:latin typeface="+mj-lt"/>
              </a:rPr>
              <a:t>Create a coalition</a:t>
            </a:r>
          </a:p>
          <a:p>
            <a:pPr marL="609600" indent="-609600" eaLnBrk="1" hangingPunct="1">
              <a:lnSpc>
                <a:spcPct val="90000"/>
              </a:lnSpc>
              <a:buFont typeface="+mj-lt"/>
              <a:buAutoNum type="arabicPeriod"/>
              <a:defRPr/>
            </a:pPr>
            <a:r>
              <a:rPr lang="en-US" dirty="0">
                <a:latin typeface="+mj-lt"/>
              </a:rPr>
              <a:t>Develop a clear vision</a:t>
            </a:r>
          </a:p>
          <a:p>
            <a:pPr marL="609600" indent="-609600" eaLnBrk="1" hangingPunct="1">
              <a:lnSpc>
                <a:spcPct val="90000"/>
              </a:lnSpc>
              <a:buFont typeface="+mj-lt"/>
              <a:buAutoNum type="arabicPeriod"/>
              <a:defRPr/>
            </a:pPr>
            <a:r>
              <a:rPr lang="en-US" dirty="0">
                <a:latin typeface="+mj-lt"/>
              </a:rPr>
              <a:t>Share the vision</a:t>
            </a:r>
          </a:p>
          <a:p>
            <a:pPr marL="609600" indent="-609600" eaLnBrk="1" hangingPunct="1">
              <a:lnSpc>
                <a:spcPct val="90000"/>
              </a:lnSpc>
              <a:buFont typeface="+mj-lt"/>
              <a:buAutoNum type="arabicPeriod"/>
              <a:defRPr/>
            </a:pPr>
            <a:r>
              <a:rPr lang="en-US" dirty="0">
                <a:latin typeface="+mj-lt"/>
              </a:rPr>
              <a:t>Empower people to clear obstacles</a:t>
            </a:r>
          </a:p>
          <a:p>
            <a:pPr marL="609600" indent="-609600" eaLnBrk="1" hangingPunct="1">
              <a:lnSpc>
                <a:spcPct val="90000"/>
              </a:lnSpc>
              <a:buFont typeface="+mj-lt"/>
              <a:buAutoNum type="arabicPeriod"/>
              <a:defRPr/>
            </a:pPr>
            <a:r>
              <a:rPr lang="en-US" dirty="0">
                <a:latin typeface="+mj-lt"/>
              </a:rPr>
              <a:t>Secure short-term wins</a:t>
            </a:r>
          </a:p>
          <a:p>
            <a:pPr marL="609600" indent="-609600" eaLnBrk="1" hangingPunct="1">
              <a:lnSpc>
                <a:spcPct val="90000"/>
              </a:lnSpc>
              <a:buFont typeface="+mj-lt"/>
              <a:buAutoNum type="arabicPeriod"/>
              <a:defRPr/>
            </a:pPr>
            <a:r>
              <a:rPr lang="en-US" dirty="0">
                <a:latin typeface="+mj-lt"/>
              </a:rPr>
              <a:t>Consolidate and keep moving</a:t>
            </a:r>
          </a:p>
          <a:p>
            <a:pPr marL="609600" indent="-609600" eaLnBrk="1" hangingPunct="1">
              <a:lnSpc>
                <a:spcPct val="90000"/>
              </a:lnSpc>
              <a:buFont typeface="+mj-lt"/>
              <a:buAutoNum type="arabicPeriod"/>
              <a:defRPr/>
            </a:pPr>
            <a:r>
              <a:rPr lang="en-US" dirty="0">
                <a:latin typeface="+mj-lt"/>
              </a:rPr>
              <a:t>Anchor the change</a:t>
            </a:r>
          </a:p>
          <a:p>
            <a:pPr marL="609600" indent="-609600" algn="r" eaLnBrk="1" hangingPunct="1">
              <a:lnSpc>
                <a:spcPct val="90000"/>
              </a:lnSpc>
              <a:buFont typeface="Wingdings" pitchFamily="2" charset="2"/>
              <a:buNone/>
              <a:defRPr/>
            </a:pPr>
            <a:endParaRPr lang="en-US" dirty="0">
              <a:latin typeface="Times New Roman" pitchFamily="18" charset="0"/>
            </a:endParaRPr>
          </a:p>
        </p:txBody>
      </p:sp>
      <p:sp>
        <p:nvSpPr>
          <p:cNvPr id="58372" name="TextBox 1">
            <a:extLst>
              <a:ext uri="{FF2B5EF4-FFF2-40B4-BE49-F238E27FC236}">
                <a16:creationId xmlns:a16="http://schemas.microsoft.com/office/drawing/2014/main" id="{2C4563E4-F2FE-4318-AF4E-FCB820C8B7A0}"/>
              </a:ext>
            </a:extLst>
          </p:cNvPr>
          <p:cNvSpPr txBox="1">
            <a:spLocks noChangeArrowheads="1"/>
          </p:cNvSpPr>
          <p:nvPr/>
        </p:nvSpPr>
        <p:spPr bwMode="auto">
          <a:xfrm>
            <a:off x="1187624" y="4993819"/>
            <a:ext cx="6985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Kotter, J. P. (1995). Leading Change: Why Transformation Efforts Fail. Harvard Business Review OnPoint (March-April), 1-10. </a:t>
            </a:r>
          </a:p>
        </p:txBody>
      </p:sp>
    </p:spTree>
    <p:extLst>
      <p:ext uri="{BB962C8B-B14F-4D97-AF65-F5344CB8AC3E}">
        <p14:creationId xmlns:p14="http://schemas.microsoft.com/office/powerpoint/2010/main" val="320359036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883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883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1" end="1"/>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883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2" end="2"/>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883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3" end="3"/>
                                            </p:txEl>
                                          </p:spTgt>
                                        </p:tgtEl>
                                        <p:attrNameLst>
                                          <p:attrName>ppt_c</p:attrName>
                                        </p:attrNameLst>
                                      </p:cBhvr>
                                      <p:to>
                                        <a:srgbClr val="969696"/>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883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4" end="4"/>
                                            </p:txEl>
                                          </p:spTgt>
                                        </p:tgtEl>
                                        <p:attrNameLst>
                                          <p:attrName>ppt_c</p:attrName>
                                        </p:attrNameLst>
                                      </p:cBhvr>
                                      <p:to>
                                        <a:srgbClr val="969696"/>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883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5" end="5"/>
                                            </p:txEl>
                                          </p:spTgt>
                                        </p:tgtEl>
                                        <p:attrNameLst>
                                          <p:attrName>ppt_c</p:attrName>
                                        </p:attrNameLst>
                                      </p:cBhvr>
                                      <p:to>
                                        <a:srgbClr val="969696"/>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883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6" end="6"/>
                                            </p:txEl>
                                          </p:spTgt>
                                        </p:tgtEl>
                                        <p:attrNameLst>
                                          <p:attrName>ppt_c</p:attrName>
                                        </p:attrNameLst>
                                      </p:cBhvr>
                                      <p:to>
                                        <a:srgbClr val="969696"/>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883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7" end="7"/>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3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C176D-9708-C141-A2AF-20EDA5BD874C}"/>
              </a:ext>
            </a:extLst>
          </p:cNvPr>
          <p:cNvSpPr>
            <a:spLocks noGrp="1"/>
          </p:cNvSpPr>
          <p:nvPr>
            <p:ph type="title"/>
          </p:nvPr>
        </p:nvSpPr>
        <p:spPr/>
        <p:txBody>
          <a:bodyPr/>
          <a:lstStyle/>
          <a:p>
            <a:r>
              <a:rPr lang="en-GB" dirty="0"/>
              <a:t>John Kotter’s model of change </a:t>
            </a:r>
          </a:p>
        </p:txBody>
      </p:sp>
      <p:sp>
        <p:nvSpPr>
          <p:cNvPr id="4" name="Footer Placeholder 3">
            <a:extLst>
              <a:ext uri="{FF2B5EF4-FFF2-40B4-BE49-F238E27FC236}">
                <a16:creationId xmlns:a16="http://schemas.microsoft.com/office/drawing/2014/main" id="{ADD1DAA3-E4F1-C3B6-1F78-ACF86755675B}"/>
              </a:ext>
            </a:extLst>
          </p:cNvPr>
          <p:cNvSpPr>
            <a:spLocks noGrp="1"/>
          </p:cNvSpPr>
          <p:nvPr>
            <p:ph type="ftr" sz="quarter" idx="11"/>
          </p:nvPr>
        </p:nvSpPr>
        <p:spPr/>
        <p:txBody>
          <a:bodyPr/>
          <a:lstStyle/>
          <a:p>
            <a:pPr>
              <a:defRPr/>
            </a:pPr>
            <a:r>
              <a:rPr lang="en-GB"/>
              <a:t>Workshop 1 EMPL6003</a:t>
            </a:r>
          </a:p>
        </p:txBody>
      </p:sp>
      <p:pic>
        <p:nvPicPr>
          <p:cNvPr id="8" name="Content Placeholder 7">
            <a:extLst>
              <a:ext uri="{FF2B5EF4-FFF2-40B4-BE49-F238E27FC236}">
                <a16:creationId xmlns:a16="http://schemas.microsoft.com/office/drawing/2014/main" id="{A10672D5-297E-EE6E-C4BE-8F0249CC9F5B}"/>
              </a:ext>
            </a:extLst>
          </p:cNvPr>
          <p:cNvPicPr>
            <a:picLocks noGrp="1" noChangeAspect="1"/>
          </p:cNvPicPr>
          <p:nvPr>
            <p:ph idx="1"/>
          </p:nvPr>
        </p:nvPicPr>
        <p:blipFill>
          <a:blip r:embed="rId2"/>
          <a:stretch>
            <a:fillRect/>
          </a:stretch>
        </p:blipFill>
        <p:spPr>
          <a:xfrm>
            <a:off x="457200" y="1340768"/>
            <a:ext cx="8147248" cy="4320480"/>
          </a:xfrm>
          <a:prstGeom prst="rect">
            <a:avLst/>
          </a:prstGeom>
        </p:spPr>
      </p:pic>
    </p:spTree>
    <p:extLst>
      <p:ext uri="{BB962C8B-B14F-4D97-AF65-F5344CB8AC3E}">
        <p14:creationId xmlns:p14="http://schemas.microsoft.com/office/powerpoint/2010/main" val="3552985205"/>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07B9-7D3A-0123-CB85-E7D0A9D6CF88}"/>
              </a:ext>
            </a:extLst>
          </p:cNvPr>
          <p:cNvSpPr>
            <a:spLocks noGrp="1"/>
          </p:cNvSpPr>
          <p:nvPr>
            <p:ph type="title"/>
          </p:nvPr>
        </p:nvSpPr>
        <p:spPr/>
        <p:txBody>
          <a:bodyP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Class Activity – 15 Minutes</a:t>
            </a:r>
          </a:p>
        </p:txBody>
      </p:sp>
      <p:sp>
        <p:nvSpPr>
          <p:cNvPr id="3" name="Content Placeholder 2">
            <a:extLst>
              <a:ext uri="{FF2B5EF4-FFF2-40B4-BE49-F238E27FC236}">
                <a16:creationId xmlns:a16="http://schemas.microsoft.com/office/drawing/2014/main" id="{CF2A1BE1-6619-E6AA-EB3A-334588E5E83A}"/>
              </a:ext>
            </a:extLst>
          </p:cNvPr>
          <p:cNvSpPr>
            <a:spLocks noGrp="1"/>
          </p:cNvSpPr>
          <p:nvPr>
            <p:ph idx="1"/>
          </p:nvPr>
        </p:nvSpPr>
        <p:spPr/>
        <p:txBody>
          <a:bodyPr/>
          <a:lstStyle/>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Find out the Kotter’s change model and discuss salient features of this model</a:t>
            </a:r>
          </a:p>
          <a:p>
            <a:endParaRPr lang="en-GB" sz="3200" dirty="0">
              <a:latin typeface="Arial" panose="020B0604020202020204" pitchFamily="34" charset="0"/>
              <a:cs typeface="Arial" panose="020B06040202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A886AE3A-C893-B27E-5D03-F8F935324D0D}"/>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781874389"/>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77AC8-55EC-7C07-B67D-C2AADD79212A}"/>
              </a:ext>
            </a:extLst>
          </p:cNvPr>
          <p:cNvSpPr>
            <a:spLocks noGrp="1"/>
          </p:cNvSpPr>
          <p:nvPr>
            <p:ph type="title"/>
          </p:nvPr>
        </p:nvSpPr>
        <p:spPr/>
        <p:txBody>
          <a:bodyPr/>
          <a:lstStyle/>
          <a:p>
            <a:r>
              <a:rPr lang="en-GB" dirty="0"/>
              <a:t>Pettigrew Model of Change </a:t>
            </a:r>
          </a:p>
        </p:txBody>
      </p:sp>
      <p:pic>
        <p:nvPicPr>
          <p:cNvPr id="5" name="Content Placeholder 4">
            <a:extLst>
              <a:ext uri="{FF2B5EF4-FFF2-40B4-BE49-F238E27FC236}">
                <a16:creationId xmlns:a16="http://schemas.microsoft.com/office/drawing/2014/main" id="{0DD7B359-2E60-AA0B-2499-881B0D811ECF}"/>
              </a:ext>
            </a:extLst>
          </p:cNvPr>
          <p:cNvPicPr>
            <a:picLocks noGrp="1" noChangeAspect="1"/>
          </p:cNvPicPr>
          <p:nvPr>
            <p:ph idx="1"/>
          </p:nvPr>
        </p:nvPicPr>
        <p:blipFill>
          <a:blip r:embed="rId2"/>
          <a:stretch>
            <a:fillRect/>
          </a:stretch>
        </p:blipFill>
        <p:spPr>
          <a:xfrm>
            <a:off x="0" y="1196752"/>
            <a:ext cx="9144000" cy="4608512"/>
          </a:xfrm>
          <a:prstGeom prst="rect">
            <a:avLst/>
          </a:prstGeom>
        </p:spPr>
      </p:pic>
      <p:sp>
        <p:nvSpPr>
          <p:cNvPr id="4" name="Footer Placeholder 3">
            <a:extLst>
              <a:ext uri="{FF2B5EF4-FFF2-40B4-BE49-F238E27FC236}">
                <a16:creationId xmlns:a16="http://schemas.microsoft.com/office/drawing/2014/main" id="{6F5FEE31-3807-D04D-917D-250EF9DFE14E}"/>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125615699"/>
      </p:ext>
    </p:extLst>
  </p:cSld>
  <p:clrMapOvr>
    <a:masterClrMapping/>
  </p:clrMapOvr>
  <p:transition>
    <p:dissolv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t>Pettigrew Model of Change (1992)</a:t>
            </a:r>
            <a:endParaRPr lang="en-GB" dirty="0"/>
          </a:p>
        </p:txBody>
      </p:sp>
      <p:sp>
        <p:nvSpPr>
          <p:cNvPr id="3" name="Content Placeholder 2"/>
          <p:cNvSpPr>
            <a:spLocks noGrp="1"/>
          </p:cNvSpPr>
          <p:nvPr>
            <p:ph idx="1"/>
          </p:nvPr>
        </p:nvSpPr>
        <p:spPr/>
        <p:txBody>
          <a:bodyPr/>
          <a:lstStyle/>
          <a:p>
            <a:pPr algn="ctr"/>
            <a:endParaRPr lang="en-GB" dirty="0"/>
          </a:p>
          <a:p>
            <a:pPr algn="ctr"/>
            <a:endParaRPr lang="en-GB" dirty="0"/>
          </a:p>
          <a:p>
            <a:pPr algn="ctr"/>
            <a:endParaRPr lang="en-GB" dirty="0"/>
          </a:p>
          <a:p>
            <a:pPr algn="ctr"/>
            <a:endParaRPr lang="en-GB" dirty="0"/>
          </a:p>
          <a:p>
            <a:pPr marL="0" indent="0" algn="ctr">
              <a:buNone/>
            </a:pPr>
            <a:endParaRPr lang="en-GB" dirty="0"/>
          </a:p>
        </p:txBody>
      </p:sp>
      <p:sp>
        <p:nvSpPr>
          <p:cNvPr id="4" name="Footer Placeholder 3"/>
          <p:cNvSpPr>
            <a:spLocks noGrp="1"/>
          </p:cNvSpPr>
          <p:nvPr>
            <p:ph type="ftr" sz="quarter" idx="11"/>
          </p:nvPr>
        </p:nvSpPr>
        <p:spPr/>
        <p:txBody>
          <a:bodyPr/>
          <a:lstStyle/>
          <a:p>
            <a:pPr>
              <a:defRPr/>
            </a:pPr>
            <a:endParaRPr lang="en-GB" dirty="0"/>
          </a:p>
        </p:txBody>
      </p:sp>
      <p:sp>
        <p:nvSpPr>
          <p:cNvPr id="6" name="TextBox 5">
            <a:extLst>
              <a:ext uri="{FF2B5EF4-FFF2-40B4-BE49-F238E27FC236}">
                <a16:creationId xmlns:a16="http://schemas.microsoft.com/office/drawing/2014/main" id="{068885F8-21E7-4E1F-AB41-31F150C773ED}"/>
              </a:ext>
            </a:extLst>
          </p:cNvPr>
          <p:cNvSpPr txBox="1"/>
          <p:nvPr/>
        </p:nvSpPr>
        <p:spPr>
          <a:xfrm>
            <a:off x="827584" y="1320140"/>
            <a:ext cx="7632848" cy="4031873"/>
          </a:xfrm>
          <a:prstGeom prst="rect">
            <a:avLst/>
          </a:prstGeom>
          <a:noFill/>
        </p:spPr>
        <p:txBody>
          <a:bodyPr wrap="square">
            <a:spAutoFit/>
          </a:bodyPr>
          <a:lstStyle/>
          <a:p>
            <a:pPr algn="l">
              <a:buFont typeface="Arial" panose="020B0604020202020204" pitchFamily="34" charset="0"/>
              <a:buChar char="•"/>
            </a:pPr>
            <a:r>
              <a:rPr lang="en-US" sz="3200" b="1" i="0" dirty="0">
                <a:solidFill>
                  <a:srgbClr val="313131"/>
                </a:solidFill>
                <a:effectLst/>
                <a:latin typeface="+mn-lt"/>
              </a:rPr>
              <a:t>Content of change –</a:t>
            </a:r>
            <a:r>
              <a:rPr lang="en-US" sz="3200" b="0" i="0" dirty="0">
                <a:solidFill>
                  <a:srgbClr val="313131"/>
                </a:solidFill>
                <a:effectLst/>
                <a:latin typeface="+mn-lt"/>
              </a:rPr>
              <a:t> Objectives, purpose, and goals of the strategy.</a:t>
            </a:r>
          </a:p>
          <a:p>
            <a:pPr algn="l">
              <a:buFont typeface="Arial" panose="020B0604020202020204" pitchFamily="34" charset="0"/>
              <a:buChar char="•"/>
            </a:pPr>
            <a:r>
              <a:rPr lang="en-US" sz="3200" b="1" i="0" dirty="0">
                <a:solidFill>
                  <a:srgbClr val="313131"/>
                </a:solidFill>
                <a:effectLst/>
                <a:latin typeface="+mn-lt"/>
              </a:rPr>
              <a:t>Process of change –</a:t>
            </a:r>
            <a:r>
              <a:rPr lang="en-US" sz="3200" b="0" i="0" dirty="0">
                <a:solidFill>
                  <a:srgbClr val="313131"/>
                </a:solidFill>
                <a:effectLst/>
                <a:latin typeface="+mn-lt"/>
              </a:rPr>
              <a:t> Implementation of the strategy.</a:t>
            </a:r>
          </a:p>
          <a:p>
            <a:pPr algn="l">
              <a:buFont typeface="Arial" panose="020B0604020202020204" pitchFamily="34" charset="0"/>
              <a:buChar char="•"/>
            </a:pPr>
            <a:r>
              <a:rPr lang="en-US" sz="3200" b="1" i="0" dirty="0">
                <a:solidFill>
                  <a:srgbClr val="FF0000"/>
                </a:solidFill>
                <a:effectLst/>
                <a:latin typeface="+mn-lt"/>
              </a:rPr>
              <a:t>Context of change </a:t>
            </a:r>
            <a:r>
              <a:rPr lang="en-US" sz="3200" b="1" i="0" dirty="0">
                <a:solidFill>
                  <a:srgbClr val="313131"/>
                </a:solidFill>
                <a:effectLst/>
                <a:latin typeface="+mn-lt"/>
              </a:rPr>
              <a:t>–</a:t>
            </a:r>
            <a:r>
              <a:rPr lang="en-US" sz="3200" b="0" i="0" dirty="0">
                <a:solidFill>
                  <a:srgbClr val="313131"/>
                </a:solidFill>
                <a:effectLst/>
                <a:latin typeface="+mn-lt"/>
              </a:rPr>
              <a:t> The internal (e.g. management decisions) and external (e.g. competition) environment, in which the strategy operates.</a:t>
            </a:r>
          </a:p>
        </p:txBody>
      </p:sp>
    </p:spTree>
    <p:extLst>
      <p:ext uri="{BB962C8B-B14F-4D97-AF65-F5344CB8AC3E}">
        <p14:creationId xmlns:p14="http://schemas.microsoft.com/office/powerpoint/2010/main" val="4051869006"/>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0D35F-01DC-467E-FF61-19FFC9107C0E}"/>
              </a:ext>
            </a:extLst>
          </p:cNvPr>
          <p:cNvSpPr>
            <a:spLocks noGrp="1"/>
          </p:cNvSpPr>
          <p:nvPr>
            <p:ph type="title"/>
          </p:nvPr>
        </p:nvSpPr>
        <p:spPr>
          <a:xfrm>
            <a:off x="457200" y="274638"/>
            <a:ext cx="8229600" cy="778098"/>
          </a:xfrm>
        </p:spPr>
        <p:txBody>
          <a:bodyP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Class Activity – 15 minutes </a:t>
            </a:r>
          </a:p>
        </p:txBody>
      </p:sp>
      <p:sp>
        <p:nvSpPr>
          <p:cNvPr id="3" name="Content Placeholder 2">
            <a:extLst>
              <a:ext uri="{FF2B5EF4-FFF2-40B4-BE49-F238E27FC236}">
                <a16:creationId xmlns:a16="http://schemas.microsoft.com/office/drawing/2014/main" id="{7517118F-B860-45FE-B43F-10F372594189}"/>
              </a:ext>
            </a:extLst>
          </p:cNvPr>
          <p:cNvSpPr>
            <a:spLocks noGrp="1"/>
          </p:cNvSpPr>
          <p:nvPr>
            <p:ph idx="1"/>
          </p:nvPr>
        </p:nvSpPr>
        <p:spPr/>
        <p:txBody>
          <a:bodyPr/>
          <a:lstStyle/>
          <a:p>
            <a:endParaRPr lang="en-GB" sz="3600" dirty="0"/>
          </a:p>
          <a:p>
            <a:r>
              <a:rPr lang="en-GB" sz="3600" dirty="0"/>
              <a:t>Find out the Pettigrew  change model and discuss salient features of this model</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DC731037-CB10-6EE5-BCF7-68A3C69A4CEC}"/>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35814359"/>
      </p:ext>
    </p:extLst>
  </p:cSld>
  <p:clrMapOvr>
    <a:masterClrMapping/>
  </p:clrMapOvr>
  <p:transition>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C657-2DE5-45EE-BCE4-9A571EC99804}"/>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4C90FC49-32D9-4690-AAA1-65813ABEE29A}"/>
              </a:ext>
            </a:extLst>
          </p:cNvPr>
          <p:cNvSpPr>
            <a:spLocks noGrp="1"/>
          </p:cNvSpPr>
          <p:nvPr>
            <p:ph idx="1"/>
          </p:nvPr>
        </p:nvSpPr>
        <p:spPr/>
        <p:txBody>
          <a:bodyPr/>
          <a:lstStyle/>
          <a:p>
            <a:r>
              <a:rPr lang="en-US" dirty="0"/>
              <a:t>By the end of the session, you should be able to:</a:t>
            </a:r>
          </a:p>
          <a:p>
            <a:r>
              <a:rPr lang="en-US" dirty="0"/>
              <a:t>Distinguish between different approaches to change</a:t>
            </a:r>
          </a:p>
          <a:p>
            <a:endParaRPr lang="en-US" dirty="0"/>
          </a:p>
          <a:p>
            <a:endParaRPr lang="en-US" dirty="0"/>
          </a:p>
          <a:p>
            <a:r>
              <a:rPr lang="en-US" dirty="0"/>
              <a:t>Explain and evaluate a model of change </a:t>
            </a:r>
            <a:endParaRPr lang="en-GB" dirty="0"/>
          </a:p>
        </p:txBody>
      </p:sp>
      <p:sp>
        <p:nvSpPr>
          <p:cNvPr id="4" name="Footer Placeholder 3">
            <a:extLst>
              <a:ext uri="{FF2B5EF4-FFF2-40B4-BE49-F238E27FC236}">
                <a16:creationId xmlns:a16="http://schemas.microsoft.com/office/drawing/2014/main" id="{F8AAE22D-DF1A-444D-9368-E4150563BE57}"/>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168508947"/>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643</TotalTime>
  <Words>1293</Words>
  <Application>Microsoft Office PowerPoint</Application>
  <PresentationFormat>On-screen Show (4:3)</PresentationFormat>
  <Paragraphs>120</Paragraphs>
  <Slides>21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Wingdings</vt:lpstr>
      <vt:lpstr>Times New Roman</vt:lpstr>
      <vt:lpstr>Myriad Pro</vt:lpstr>
      <vt:lpstr>arial</vt:lpstr>
      <vt:lpstr>Tahoma</vt:lpstr>
      <vt:lpstr>arial</vt:lpstr>
      <vt:lpstr>1_Default Theme</vt:lpstr>
      <vt:lpstr>Models for Managing Organisational Change.</vt:lpstr>
      <vt:lpstr>Learning Aims</vt:lpstr>
      <vt:lpstr>Change Management Principles </vt:lpstr>
      <vt:lpstr> Resistance Against a New Management- A case of eBay </vt:lpstr>
      <vt:lpstr>Major Models for Managing Change.</vt:lpstr>
      <vt:lpstr>Kurt Lewin (1890 – 1947)</vt:lpstr>
      <vt:lpstr>Lewin’s view of the best route towards achieving change</vt:lpstr>
      <vt:lpstr>Causes of resistance to change – Lewin’s View</vt:lpstr>
      <vt:lpstr>Lewin’s Change Theory</vt:lpstr>
      <vt:lpstr>Stage 1: Unfreezing</vt:lpstr>
      <vt:lpstr>Stage 1: Unfreezing</vt:lpstr>
      <vt:lpstr>Stage 2: Change</vt:lpstr>
      <vt:lpstr>Stage 3: Refreeze</vt:lpstr>
      <vt:lpstr>Class Activity</vt:lpstr>
      <vt:lpstr>John Kotter’s model of change  The Eight Steps of Change</vt:lpstr>
      <vt:lpstr>John Kotter’s model of change </vt:lpstr>
      <vt:lpstr>Class Activity – 15 Minutes</vt:lpstr>
      <vt:lpstr>Pettigrew Model of Change </vt:lpstr>
      <vt:lpstr>Pettigrew Model of Change (1992)</vt:lpstr>
      <vt:lpstr>Class Activity – 15 minutes </vt:lpstr>
      <vt:lpstr>Learning Outcomes</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Nadeem Mirza</cp:lastModifiedBy>
  <cp:revision>28</cp:revision>
  <cp:lastPrinted>2015-05-08T17:50:00Z</cp:lastPrinted>
  <dcterms:created xsi:type="dcterms:W3CDTF">2018-06-14T10:40:44Z</dcterms:created>
  <dcterms:modified xsi:type="dcterms:W3CDTF">2024-12-13T20:36:00Z</dcterms:modified>
</cp:coreProperties>
</file>