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9" r:id="rId4"/>
    <p:sldId id="260" r:id="rId5"/>
    <p:sldId id="261" r:id="rId6"/>
    <p:sldId id="262"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578FC-2FBC-43F7-9068-56DE4A3DEB58}" type="datetimeFigureOut">
              <a:rPr lang="en-GB" smtClean="0"/>
              <a:t>18/01/2026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081561-B534-47C7-8EA7-75F0D99214C9}" type="slidenum">
              <a:rPr lang="en-GB" smtClean="0"/>
              <a:t>‹#›</a:t>
            </a:fld>
            <a:endParaRPr lang="en-GB"/>
          </a:p>
        </p:txBody>
      </p:sp>
    </p:spTree>
    <p:extLst>
      <p:ext uri="{BB962C8B-B14F-4D97-AF65-F5344CB8AC3E}">
        <p14:creationId xmlns:p14="http://schemas.microsoft.com/office/powerpoint/2010/main" val="2292399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081561-B534-47C7-8EA7-75F0D99214C9}" type="slidenum">
              <a:rPr lang="en-GB" smtClean="0"/>
              <a:t>5</a:t>
            </a:fld>
            <a:endParaRPr lang="en-GB"/>
          </a:p>
        </p:txBody>
      </p:sp>
    </p:spTree>
    <p:extLst>
      <p:ext uri="{BB962C8B-B14F-4D97-AF65-F5344CB8AC3E}">
        <p14:creationId xmlns:p14="http://schemas.microsoft.com/office/powerpoint/2010/main" val="1545450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C3086-203E-D8E4-BF67-AAAEEDCC19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282D04A-84EB-7B3C-E4D1-F1A70F6CB3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C474038-8340-3C4C-5AA7-3604498BAC71}"/>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B6A8EE50-5E30-79CC-C8A1-C081B4A07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A080AE-CB5E-15C4-7238-A7CDBE27F740}"/>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1463695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5156-71DC-E950-272D-D49F4FDBB3E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2669A5-9BA4-EC96-9FEC-40FFA7142C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2D273A-D201-4B34-55B4-ADF0511AE751}"/>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5EF63073-3308-C8F1-82DF-9AFAF501F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D7E74-CEA5-C433-0BDD-E12AD58A5037}"/>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1391563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9CF0A-AAAA-54D4-DB3F-3062AE8153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8CD554D-4E97-18F6-4C05-CBF936A664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21E040-DBE1-D827-08E4-5FD7663C0781}"/>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DE23FBC6-3067-D4E1-A281-92F9081F9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5F41E-3299-4FCE-2DBE-8E0FF04D2932}"/>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1901671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1976-6A90-A66E-5CD5-37384DC44A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1D3016-01C2-793B-1A71-1C30C9F635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A0F0515-C575-0C41-61E9-5F16F0541E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64B8B41-3739-ED5D-A167-F97C80350420}"/>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6" name="Footer Placeholder 5">
            <a:extLst>
              <a:ext uri="{FF2B5EF4-FFF2-40B4-BE49-F238E27FC236}">
                <a16:creationId xmlns:a16="http://schemas.microsoft.com/office/drawing/2014/main" id="{D572E732-CCBB-D13A-BB4E-062B6A487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365C0-E277-3BBC-E812-31B0C4D6421D}"/>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3696915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7EE40-C53D-21D0-B593-FA352D84C9B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C940116-730F-9783-C603-59D0A16B91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8B757F-34B8-88A3-CC46-D57F6129DE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BAB3D31-800F-A67C-B95E-EFD95F54D3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62B822-8C3D-F492-F0AC-0788190705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7134817-19B2-A4C3-8E9A-264060D8410A}"/>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8" name="Footer Placeholder 7">
            <a:extLst>
              <a:ext uri="{FF2B5EF4-FFF2-40B4-BE49-F238E27FC236}">
                <a16:creationId xmlns:a16="http://schemas.microsoft.com/office/drawing/2014/main" id="{5297CD9C-4283-A02D-FD48-2CD582F8E4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1BB242-F857-1952-CAEF-7E76BD3AD744}"/>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2315141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99D4-BC98-CDB9-2CB5-0065C93C674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928AACC-5213-E1D8-CB1B-459A16752928}"/>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4" name="Footer Placeholder 3">
            <a:extLst>
              <a:ext uri="{FF2B5EF4-FFF2-40B4-BE49-F238E27FC236}">
                <a16:creationId xmlns:a16="http://schemas.microsoft.com/office/drawing/2014/main" id="{212B9BD4-B119-9D68-B1F8-BFEC3ECEA2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DF97D9-4077-F561-CA0F-967973DE4E0E}"/>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585438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51D868-5D4A-36DF-3F4B-3CC23B3848A7}"/>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3" name="Footer Placeholder 2">
            <a:extLst>
              <a:ext uri="{FF2B5EF4-FFF2-40B4-BE49-F238E27FC236}">
                <a16:creationId xmlns:a16="http://schemas.microsoft.com/office/drawing/2014/main" id="{CC4ECA93-9860-8DD2-4E19-F6D574777E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A04743-CC4E-ECB2-C72C-94E04587E9EB}"/>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1566359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0534-9F7F-BE99-DB3E-F43E8737A7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BC04536-A037-AC0B-4392-0DBB260200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15B7583-FEE9-400F-198A-8F2858E0BF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8F39FB-07FF-8EDB-B474-0A4D69A0D00B}"/>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6" name="Footer Placeholder 5">
            <a:extLst>
              <a:ext uri="{FF2B5EF4-FFF2-40B4-BE49-F238E27FC236}">
                <a16:creationId xmlns:a16="http://schemas.microsoft.com/office/drawing/2014/main" id="{8AB54A90-9D38-C603-822F-C7E2E67832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A5021D-5322-E64B-A839-773152863E15}"/>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4080878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CF4D0-E4BF-79A9-F192-A722BFCE35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684414E-22D0-C0F1-1554-FF501E5EA2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75B992-0DAA-F942-4A79-677C4AD270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B5478F-7F5E-6011-A9CC-C31B3F2D4FD9}"/>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6" name="Footer Placeholder 5">
            <a:extLst>
              <a:ext uri="{FF2B5EF4-FFF2-40B4-BE49-F238E27FC236}">
                <a16:creationId xmlns:a16="http://schemas.microsoft.com/office/drawing/2014/main" id="{18A76E76-4FCC-A180-09B1-DA27BDD12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B604B-58A3-C1E4-A54B-EC139ACEDDEA}"/>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3289302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7CB0C-B79A-4C01-E796-27B153AF88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26B3340-EE32-2204-20C6-F9EDF96570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A30558-938E-80F3-634A-41A1C258E8FB}"/>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24F5CD87-C559-BB09-38C5-62981A3E2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6351A-9DBC-A114-CA53-9A15CC95785C}"/>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1013219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1064BA-8716-D60A-A362-ED0E1871336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3B648FA-DC7A-5753-228C-BC58DB4990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6E01FE-93A5-5DBE-7984-D567EBBDB001}"/>
              </a:ext>
            </a:extLst>
          </p:cNvPr>
          <p:cNvSpPr>
            <a:spLocks noGrp="1"/>
          </p:cNvSpPr>
          <p:nvPr>
            <p:ph type="dt" sz="half" idx="10"/>
          </p:nvPr>
        </p:nvSpPr>
        <p:spPr/>
        <p:txBody>
          <a:body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AC5ADDCF-C736-386B-3F14-2BF2EC890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9A747-55A9-73C0-AEB5-62D683B171C9}"/>
              </a:ext>
            </a:extLst>
          </p:cNvPr>
          <p:cNvSpPr>
            <a:spLocks noGrp="1"/>
          </p:cNvSpPr>
          <p:nvPr>
            <p:ph type="sldNum" sz="quarter" idx="12"/>
          </p:nvPr>
        </p:nvSpPr>
        <p:spPr/>
        <p:txBody>
          <a:bodyPr/>
          <a:lstStyle/>
          <a:p>
            <a:fld id="{72029B90-141D-48FE-8C86-17A8FF0BACF0}" type="slidenum">
              <a:rPr lang="en-GB" smtClean="0"/>
              <a:t>‹#›</a:t>
            </a:fld>
            <a:endParaRPr lang="en-GB"/>
          </a:p>
        </p:txBody>
      </p:sp>
    </p:spTree>
    <p:extLst>
      <p:ext uri="{BB962C8B-B14F-4D97-AF65-F5344CB8AC3E}">
        <p14:creationId xmlns:p14="http://schemas.microsoft.com/office/powerpoint/2010/main" val="2481096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FF1498-5F70-7081-FF2B-AAEF807D0C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D7F98D-8DEB-0AA5-F794-DDFB2781E8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0DBE6F-993A-DA61-B15A-473AF340D4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8D10AA-723F-4503-B751-F4EDA9C7437A}" type="datetimeFigureOut">
              <a:rPr lang="en-GB" smtClean="0"/>
              <a:t>18/01/2026</a:t>
            </a:fld>
            <a:endParaRPr lang="en-GB"/>
          </a:p>
        </p:txBody>
      </p:sp>
      <p:sp>
        <p:nvSpPr>
          <p:cNvPr id="5" name="Footer Placeholder 4">
            <a:extLst>
              <a:ext uri="{FF2B5EF4-FFF2-40B4-BE49-F238E27FC236}">
                <a16:creationId xmlns:a16="http://schemas.microsoft.com/office/drawing/2014/main" id="{95D9B92C-D5FA-4943-389D-B044297E74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7D0CF83-A795-7EE2-6634-185FF81418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029B90-141D-48FE-8C86-17A8FF0BACF0}" type="slidenum">
              <a:rPr lang="en-GB" smtClean="0"/>
              <a:t>‹#›</a:t>
            </a:fld>
            <a:endParaRPr lang="en-GB"/>
          </a:p>
        </p:txBody>
      </p:sp>
    </p:spTree>
    <p:extLst>
      <p:ext uri="{BB962C8B-B14F-4D97-AF65-F5344CB8AC3E}">
        <p14:creationId xmlns:p14="http://schemas.microsoft.com/office/powerpoint/2010/main" val="899766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hyperlink" Target="https://www.verywellmind.com/bronfenbrenner-ecological-model-7643403" TargetMode="External"/><Relationship Id="rId3" Type="http://schemas.openxmlformats.org/officeDocument/2006/relationships/hyperlink" Target="https://www.pregnancybirthbaby.org.au/the-first-1000-days" TargetMode="External"/><Relationship Id="rId7" Type="http://schemas.openxmlformats.org/officeDocument/2006/relationships/hyperlink" Target="https://phw.nhs.wales/topics/the-first-1000-days-programme/" TargetMode="External"/><Relationship Id="rId2" Type="http://schemas.openxmlformats.org/officeDocument/2006/relationships/hyperlink" Target="https://www.allaboutvision.com/resources/human-interest/importance-of-eye-contact/" TargetMode="External"/><Relationship Id="rId1" Type="http://schemas.openxmlformats.org/officeDocument/2006/relationships/slideLayout" Target="../slideLayouts/slideLayout2.xml"/><Relationship Id="rId6" Type="http://schemas.openxmlformats.org/officeDocument/2006/relationships/hyperlink" Target="https://www.froebel.org.uk/training-and-resources/elinor-goldschmied-treasure-baskets" TargetMode="External"/><Relationship Id="rId5" Type="http://schemas.openxmlformats.org/officeDocument/2006/relationships/hyperlink" Target="https://unsplash.com/photos/woman-holding-stomach-ux53SGpRAHU" TargetMode="External"/><Relationship Id="rId4" Type="http://schemas.openxmlformats.org/officeDocument/2006/relationships/hyperlink" Target="https://www.babycentre.co.uk/baby" TargetMode="External"/><Relationship Id="rId9" Type="http://schemas.openxmlformats.org/officeDocument/2006/relationships/hyperlink" Target="https://www.theempowerededucatoronline.com/2020/03/interesting-indoor-learning-environments-for-children.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ommittees.parliament.uk/work/9017/the-first-1000-days-a-renewed-focus/" TargetMode="External"/><Relationship Id="rId2" Type="http://schemas.openxmlformats.org/officeDocument/2006/relationships/hyperlink" Target="https://www.what+is+exceptional+caregiving+in+the+first+1000+days+uk&amp;qpvt=what+is+exceptional+caregiving+in+the+first+1000+days+uk/" TargetMode="External"/><Relationship Id="rId1" Type="http://schemas.openxmlformats.org/officeDocument/2006/relationships/slideLayout" Target="../slideLayouts/slideLayout2.xml"/><Relationship Id="rId4" Type="http://schemas.openxmlformats.org/officeDocument/2006/relationships/hyperlink" Target="https://www.unicef.org/nutrition/early-childhood-nutr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AA7A8-DAAB-BB67-5865-4AB56F1990A1}"/>
              </a:ext>
            </a:extLst>
          </p:cNvPr>
          <p:cNvSpPr>
            <a:spLocks noGrp="1"/>
          </p:cNvSpPr>
          <p:nvPr>
            <p:ph type="ctrTitle"/>
          </p:nvPr>
        </p:nvSpPr>
        <p:spPr/>
        <p:txBody>
          <a:bodyPr/>
          <a:lstStyle/>
          <a:p>
            <a:r>
              <a:rPr lang="en-GB" dirty="0">
                <a:solidFill>
                  <a:srgbClr val="0070C0"/>
                </a:solidFill>
              </a:rPr>
              <a:t>Exceptional care during the first 1000 days</a:t>
            </a:r>
          </a:p>
        </p:txBody>
      </p:sp>
      <p:sp>
        <p:nvSpPr>
          <p:cNvPr id="3" name="Subtitle 2">
            <a:extLst>
              <a:ext uri="{FF2B5EF4-FFF2-40B4-BE49-F238E27FC236}">
                <a16:creationId xmlns:a16="http://schemas.microsoft.com/office/drawing/2014/main" id="{9EC6EB90-0D50-D789-A0F3-928A1F957286}"/>
              </a:ext>
            </a:extLst>
          </p:cNvPr>
          <p:cNvSpPr>
            <a:spLocks noGrp="1"/>
          </p:cNvSpPr>
          <p:nvPr>
            <p:ph type="subTitle" idx="1"/>
          </p:nvPr>
        </p:nvSpPr>
        <p:spPr/>
        <p:txBody>
          <a:bodyPr/>
          <a:lstStyle/>
          <a:p>
            <a:r>
              <a:rPr lang="en-GB" dirty="0"/>
              <a:t>Student number: 2515368</a:t>
            </a:r>
            <a:br>
              <a:rPr lang="en-GB" dirty="0"/>
            </a:br>
            <a:r>
              <a:rPr lang="en-GB" dirty="0"/>
              <a:t>Module code: ECEY4005</a:t>
            </a:r>
          </a:p>
        </p:txBody>
      </p:sp>
    </p:spTree>
    <p:extLst>
      <p:ext uri="{BB962C8B-B14F-4D97-AF65-F5344CB8AC3E}">
        <p14:creationId xmlns:p14="http://schemas.microsoft.com/office/powerpoint/2010/main" val="48034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CA50156-45FD-B9BF-6B4D-2AECDF8A0D03}"/>
              </a:ext>
            </a:extLst>
          </p:cNvPr>
          <p:cNvSpPr txBox="1"/>
          <p:nvPr/>
        </p:nvSpPr>
        <p:spPr>
          <a:xfrm>
            <a:off x="6120814" y="626846"/>
            <a:ext cx="4187091" cy="1146030"/>
          </a:xfrm>
          <a:prstGeom prst="rect">
            <a:avLst/>
          </a:prstGeom>
          <a:ln>
            <a:solidFill>
              <a:srgbClr val="7030A0"/>
            </a:solidFill>
          </a:ln>
        </p:spPr>
        <p:txBody>
          <a:bodyPr vert="horz" lIns="91440" tIns="45720" rIns="91440" bIns="45720" rtlCol="0" anchor="ctr">
            <a:normAutofit/>
          </a:bodyPr>
          <a:lstStyle/>
          <a:p>
            <a:pPr>
              <a:lnSpc>
                <a:spcPct val="90000"/>
              </a:lnSpc>
              <a:spcBef>
                <a:spcPct val="0"/>
              </a:spcBef>
              <a:spcAft>
                <a:spcPts val="600"/>
              </a:spcAft>
            </a:pPr>
            <a:r>
              <a:rPr lang="en-US" sz="3600" kern="1200" dirty="0">
                <a:solidFill>
                  <a:srgbClr val="7030A0"/>
                </a:solidFill>
                <a:latin typeface="Arial" panose="020B0604020202020204" pitchFamily="34" charset="0"/>
                <a:ea typeface="+mj-ea"/>
                <a:cs typeface="Arial" panose="020B0604020202020204" pitchFamily="34" charset="0"/>
              </a:rPr>
              <a:t>The first 1000 days</a:t>
            </a:r>
          </a:p>
        </p:txBody>
      </p:sp>
      <p:pic>
        <p:nvPicPr>
          <p:cNvPr id="10" name="Picture 9">
            <a:extLst>
              <a:ext uri="{FF2B5EF4-FFF2-40B4-BE49-F238E27FC236}">
                <a16:creationId xmlns:a16="http://schemas.microsoft.com/office/drawing/2014/main" id="{E0799E39-80A6-6DB2-81FB-F4C4EB817CCC}"/>
              </a:ext>
            </a:extLst>
          </p:cNvPr>
          <p:cNvPicPr>
            <a:picLocks noChangeAspect="1"/>
          </p:cNvPicPr>
          <p:nvPr/>
        </p:nvPicPr>
        <p:blipFill>
          <a:blip r:embed="rId2"/>
          <a:srcRect t="6827" r="3" b="15737"/>
          <a:stretch>
            <a:fillRect/>
          </a:stretch>
        </p:blipFill>
        <p:spPr>
          <a:xfrm>
            <a:off x="20" y="1"/>
            <a:ext cx="4187091" cy="2164321"/>
          </a:xfrm>
          <a:prstGeom prst="rect">
            <a:avLst/>
          </a:prstGeom>
        </p:spPr>
      </p:pic>
      <p:pic>
        <p:nvPicPr>
          <p:cNvPr id="12" name="Picture 11">
            <a:extLst>
              <a:ext uri="{FF2B5EF4-FFF2-40B4-BE49-F238E27FC236}">
                <a16:creationId xmlns:a16="http://schemas.microsoft.com/office/drawing/2014/main" id="{3A5A7C80-6664-3DFD-63B4-C54678BE9BC6}"/>
              </a:ext>
            </a:extLst>
          </p:cNvPr>
          <p:cNvPicPr>
            <a:picLocks noChangeAspect="1"/>
          </p:cNvPicPr>
          <p:nvPr/>
        </p:nvPicPr>
        <p:blipFill>
          <a:blip r:embed="rId3"/>
          <a:srcRect t="8410" r="3" b="12975"/>
          <a:stretch>
            <a:fillRect/>
          </a:stretch>
        </p:blipFill>
        <p:spPr>
          <a:xfrm>
            <a:off x="-2" y="4693679"/>
            <a:ext cx="4187091" cy="2164321"/>
          </a:xfrm>
          <a:prstGeom prst="rect">
            <a:avLst/>
          </a:prstGeom>
        </p:spPr>
      </p:pic>
      <p:pic>
        <p:nvPicPr>
          <p:cNvPr id="11" name="Picture 10">
            <a:extLst>
              <a:ext uri="{FF2B5EF4-FFF2-40B4-BE49-F238E27FC236}">
                <a16:creationId xmlns:a16="http://schemas.microsoft.com/office/drawing/2014/main" id="{3D0A7C83-B244-6D3C-8EE6-3C7DF2638ED7}"/>
              </a:ext>
            </a:extLst>
          </p:cNvPr>
          <p:cNvPicPr>
            <a:picLocks noChangeAspect="1"/>
          </p:cNvPicPr>
          <p:nvPr/>
        </p:nvPicPr>
        <p:blipFill>
          <a:blip r:embed="rId4"/>
          <a:srcRect t="15706" r="3" b="15375"/>
          <a:stretch>
            <a:fillRect/>
          </a:stretch>
        </p:blipFill>
        <p:spPr>
          <a:xfrm>
            <a:off x="-1" y="2346839"/>
            <a:ext cx="4187091" cy="2164321"/>
          </a:xfrm>
          <a:prstGeom prst="rect">
            <a:avLst/>
          </a:prstGeom>
        </p:spPr>
      </p:pic>
      <p:sp>
        <p:nvSpPr>
          <p:cNvPr id="8" name="Text Box 2">
            <a:extLst>
              <a:ext uri="{FF2B5EF4-FFF2-40B4-BE49-F238E27FC236}">
                <a16:creationId xmlns:a16="http://schemas.microsoft.com/office/drawing/2014/main" id="{E8D224C0-6B90-EDE3-1DF3-43246A71B19C}"/>
              </a:ext>
            </a:extLst>
          </p:cNvPr>
          <p:cNvSpPr txBox="1">
            <a:spLocks noChangeArrowheads="1"/>
          </p:cNvSpPr>
          <p:nvPr/>
        </p:nvSpPr>
        <p:spPr bwMode="auto">
          <a:xfrm>
            <a:off x="4724399" y="2369578"/>
            <a:ext cx="6979920" cy="3073980"/>
          </a:xfrm>
          <a:prstGeom prst="rect">
            <a:avLst/>
          </a:prstGeom>
          <a:ln>
            <a:solidFill>
              <a:srgbClr val="7030A0"/>
            </a:solidFill>
          </a:ln>
        </p:spPr>
        <p:txBody>
          <a:bodyPr rot="0" vert="horz" lIns="91440" tIns="45720" rIns="91440" bIns="45720" rtlCol="0" anchorCtr="0">
            <a:normAutofit/>
          </a:bodyPr>
          <a:lstStyle/>
          <a:p>
            <a:pPr>
              <a:lnSpc>
                <a:spcPct val="90000"/>
              </a:lnSpc>
              <a:spcAft>
                <a:spcPts val="800"/>
              </a:spcAft>
            </a:pPr>
            <a:r>
              <a:rPr lang="en-US" sz="1200" dirty="0">
                <a:effectLst/>
                <a:latin typeface="Arial" panose="020B0604020202020204" pitchFamily="34" charset="0"/>
                <a:cs typeface="Arial" panose="020B0604020202020204" pitchFamily="34" charset="0"/>
              </a:rPr>
              <a:t>The first 1000 days of a child’s life starts from conception until their second birthday where they are 24 months old. During this period, it is the most crucial time for a child as it can influence their physical growth, brain development, emotional development and their well-being, not just as they are children it may impact their lives forever. Throughout the 1000 days, about 80% of a child’s brain has grown fast and is working to make connections and to make them stronger, this happens every time a baby hears a sound, sees something new, or feels a touch. It is important that during the first 1000 days we ensure that the child is getting the correct nutrition it needs, we can do this as whilst being pregnant the mother needs to eat healthy foods and foods that will help the baby grow and develop, this then progresses on to early childhood, where the child needs to be given food frequently and in adequate portion sizes. If children receive the correct nutrients, it will also help their immune system and help them not catch common childhood illnesses. Overall, for a child to meet these needs it’s crucial for them to receive the correct emotional well-being, this is done by having secure attachments and having a safe, secure and loving home. It is also shown by parents/carers interacting with the child to help progress their language development as a child will listen and understand what people are asking from it and it will eventually turn from the baby looking at you whilst you speak, to the child babbling to eventually talking. The first 1000 days is where the child learns to grow and develop learns about nutrition and who their secure attachments are. </a:t>
            </a:r>
          </a:p>
        </p:txBody>
      </p:sp>
    </p:spTree>
    <p:extLst>
      <p:ext uri="{BB962C8B-B14F-4D97-AF65-F5344CB8AC3E}">
        <p14:creationId xmlns:p14="http://schemas.microsoft.com/office/powerpoint/2010/main" val="368833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E70F3-63C9-914E-33B1-5CDF535C9D3F}"/>
              </a:ext>
            </a:extLst>
          </p:cNvPr>
          <p:cNvSpPr>
            <a:spLocks noGrp="1"/>
          </p:cNvSpPr>
          <p:nvPr>
            <p:ph type="title"/>
          </p:nvPr>
        </p:nvSpPr>
        <p:spPr>
          <a:xfrm>
            <a:off x="793662" y="619040"/>
            <a:ext cx="10001338" cy="1066337"/>
          </a:xfrm>
        </p:spPr>
        <p:txBody>
          <a:bodyPr anchor="b">
            <a:normAutofit/>
          </a:bodyPr>
          <a:lstStyle/>
          <a:p>
            <a:r>
              <a:rPr lang="en-GB" sz="4800" dirty="0">
                <a:solidFill>
                  <a:srgbClr val="00B0F0"/>
                </a:solidFill>
              </a:rPr>
              <a:t>What is exceptional care?</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0C2D2-9D40-3768-5C3D-C4D3E6543C2E}"/>
              </a:ext>
            </a:extLst>
          </p:cNvPr>
          <p:cNvSpPr>
            <a:spLocks noGrp="1"/>
          </p:cNvSpPr>
          <p:nvPr>
            <p:ph idx="1"/>
          </p:nvPr>
        </p:nvSpPr>
        <p:spPr>
          <a:xfrm>
            <a:off x="793661" y="2599509"/>
            <a:ext cx="4530898" cy="3639450"/>
          </a:xfrm>
        </p:spPr>
        <p:txBody>
          <a:bodyPr anchor="ctr">
            <a:normAutofit/>
          </a:bodyPr>
          <a:lstStyle/>
          <a:p>
            <a:pPr marL="0" indent="0">
              <a:buNone/>
            </a:pPr>
            <a:r>
              <a:rPr lang="en-GB" sz="2000" b="1" dirty="0"/>
              <a:t>The First 1,000 Days: How They Shape Your Baby’s Future </a:t>
            </a:r>
            <a:endParaRPr lang="en-GB" sz="2000" dirty="0"/>
          </a:p>
        </p:txBody>
      </p:sp>
      <p:pic>
        <p:nvPicPr>
          <p:cNvPr id="5" name="Picture 4" descr="A person and children sitting on the floor&#10;&#10;AI-generated content may be incorrect.">
            <a:extLst>
              <a:ext uri="{FF2B5EF4-FFF2-40B4-BE49-F238E27FC236}">
                <a16:creationId xmlns:a16="http://schemas.microsoft.com/office/drawing/2014/main" id="{AC228CFC-3CEA-C7DD-18A3-78BDC2BB25DE}"/>
              </a:ext>
            </a:extLst>
          </p:cNvPr>
          <p:cNvPicPr>
            <a:picLocks noChangeAspect="1"/>
          </p:cNvPicPr>
          <p:nvPr/>
        </p:nvPicPr>
        <p:blipFill>
          <a:blip r:embed="rId2"/>
          <a:stretch>
            <a:fillRect/>
          </a:stretch>
        </p:blipFill>
        <p:spPr>
          <a:xfrm>
            <a:off x="5911532" y="2892862"/>
            <a:ext cx="5150277" cy="289703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B243596-97EB-C8EC-FBDF-7CA425AC1DCE}"/>
              </a:ext>
            </a:extLst>
          </p:cNvPr>
          <p:cNvSpPr txBox="1"/>
          <p:nvPr/>
        </p:nvSpPr>
        <p:spPr>
          <a:xfrm>
            <a:off x="889000" y="2984500"/>
            <a:ext cx="4435559" cy="646331"/>
          </a:xfrm>
          <a:prstGeom prst="rect">
            <a:avLst/>
          </a:prstGeom>
          <a:noFill/>
        </p:spPr>
        <p:txBody>
          <a:bodyPr wrap="square" rtlCol="0">
            <a:spAutoFit/>
          </a:bodyPr>
          <a:lstStyle/>
          <a:p>
            <a:r>
              <a:rPr lang="en-GB" dirty="0"/>
              <a:t>Here’s a video based on the first 1000 days and exceptional care provided.</a:t>
            </a:r>
          </a:p>
        </p:txBody>
      </p:sp>
    </p:spTree>
    <p:extLst>
      <p:ext uri="{BB962C8B-B14F-4D97-AF65-F5344CB8AC3E}">
        <p14:creationId xmlns:p14="http://schemas.microsoft.com/office/powerpoint/2010/main" val="3537705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EF3A7B7F-9949-6F2E-876E-6BBFC620822B}"/>
              </a:ext>
            </a:extLst>
          </p:cNvPr>
          <p:cNvSpPr txBox="1">
            <a:spLocks noChangeArrowheads="1"/>
          </p:cNvSpPr>
          <p:nvPr/>
        </p:nvSpPr>
        <p:spPr bwMode="auto">
          <a:xfrm>
            <a:off x="2327275" y="759216"/>
            <a:ext cx="7537450" cy="5903604"/>
          </a:xfrm>
          <a:prstGeom prst="rect">
            <a:avLst/>
          </a:prstGeom>
          <a:solidFill>
            <a:srgbClr val="FFFFFF"/>
          </a:solidFill>
          <a:ln w="9525">
            <a:solidFill>
              <a:srgbClr val="7030A0"/>
            </a:solidFill>
            <a:miter lim="800000"/>
            <a:headEnd/>
            <a:tailEnd/>
          </a:ln>
        </p:spPr>
        <p:txBody>
          <a:bodyPr rot="0" vert="horz" wrap="square" lIns="91440" tIns="45720" rIns="91440" bIns="45720" anchor="t" anchorCtr="0">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Exceptional caregiving is important throughout the first 1000 days as it ensures a child’s basic needs are being met such as their brain development, emotional security, language development and physical growth.</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can do this by ensuring the child has good health and so does mum whilst being pregnant, this can be done by managing any medication they may need, using health services, responding affectionately and monitoring physical and emotional health. You can monitor the child by having regular medical checks such as ultrasounds and screenings whilst mum is pregnant, these are important as they will pick up on how the child is growing and ensuring that the child is at the correct stage for how many weeks it is. During these medical appointment professionals ensure the child will be born with the correct support around it.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Children also need to be provided with the adequate nutrition from conception, this is where mum needs to have a healthy diet from the start of pregnancy to provide key nutrients including folic acid, iron, calcium and vitamin D to the baby, if mum provides these from conception, then they can help the baby’s bones, organs and tissues develop. Once baby’s then born it is vital we carry on feeding the baby milk in healthy portions and frequently throughout the day and night then once the child is 6 months old and ready to start solid foods then you should start weaning them onto small portion sizes with foods which will provide a healthy balanced diet to continue improving their development.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By ensuring the child’s basic needs are met as Maslow states children should feel safe. The mum and child need to be living in a safe and secure environment where they are free from fear and any risks which may harm mum and child. Maslow’s model also states that children should feel loved and belonged, if children experience this then it helps children’s learning, growth and development as they know they have a worth and people around them helping them progress. You can make a child feel loved and belonged by having an effective body language, such as cuddling them when they need to be comforted. Talking to the child you can do this by talking to your bump from conception and talking to your baby once born you will eventually start to see the child smiling at you as your talking which then will progress into them babbling into talking and saying their first word, you can also help this by reading books to the child. Another way of ensuring the child’s basic needs are met is by allowing the child to play to the correct age and stage of development once you allow your child to do this it will help them progress their development further. </a:t>
            </a:r>
          </a:p>
        </p:txBody>
      </p:sp>
      <p:pic>
        <p:nvPicPr>
          <p:cNvPr id="7" name="Picture 6">
            <a:extLst>
              <a:ext uri="{FF2B5EF4-FFF2-40B4-BE49-F238E27FC236}">
                <a16:creationId xmlns:a16="http://schemas.microsoft.com/office/drawing/2014/main" id="{9675B362-FB24-3BD8-D4F7-6AD000EE37C4}"/>
              </a:ext>
            </a:extLst>
          </p:cNvPr>
          <p:cNvPicPr>
            <a:picLocks noChangeAspect="1"/>
          </p:cNvPicPr>
          <p:nvPr/>
        </p:nvPicPr>
        <p:blipFill>
          <a:blip r:embed="rId2"/>
          <a:stretch>
            <a:fillRect/>
          </a:stretch>
        </p:blipFill>
        <p:spPr>
          <a:xfrm>
            <a:off x="330200" y="1599168"/>
            <a:ext cx="1509763" cy="1535352"/>
          </a:xfrm>
          <a:prstGeom prst="rect">
            <a:avLst/>
          </a:prstGeom>
        </p:spPr>
      </p:pic>
      <p:pic>
        <p:nvPicPr>
          <p:cNvPr id="8" name="Picture 7">
            <a:extLst>
              <a:ext uri="{FF2B5EF4-FFF2-40B4-BE49-F238E27FC236}">
                <a16:creationId xmlns:a16="http://schemas.microsoft.com/office/drawing/2014/main" id="{759DEE24-1DD8-8746-C1B5-C8696E79F9C8}"/>
              </a:ext>
            </a:extLst>
          </p:cNvPr>
          <p:cNvPicPr>
            <a:picLocks noChangeAspect="1"/>
          </p:cNvPicPr>
          <p:nvPr/>
        </p:nvPicPr>
        <p:blipFill>
          <a:blip r:embed="rId3"/>
          <a:stretch>
            <a:fillRect/>
          </a:stretch>
        </p:blipFill>
        <p:spPr>
          <a:xfrm>
            <a:off x="10008519" y="2819400"/>
            <a:ext cx="1998803" cy="1512887"/>
          </a:xfrm>
          <a:prstGeom prst="rect">
            <a:avLst/>
          </a:prstGeom>
        </p:spPr>
      </p:pic>
      <p:pic>
        <p:nvPicPr>
          <p:cNvPr id="9" name="Picture 8">
            <a:extLst>
              <a:ext uri="{FF2B5EF4-FFF2-40B4-BE49-F238E27FC236}">
                <a16:creationId xmlns:a16="http://schemas.microsoft.com/office/drawing/2014/main" id="{0B592DE4-3BB5-E135-055A-6558503F1DD4}"/>
              </a:ext>
            </a:extLst>
          </p:cNvPr>
          <p:cNvPicPr>
            <a:picLocks noChangeAspect="1"/>
          </p:cNvPicPr>
          <p:nvPr/>
        </p:nvPicPr>
        <p:blipFill>
          <a:blip r:embed="rId4"/>
          <a:stretch>
            <a:fillRect/>
          </a:stretch>
        </p:blipFill>
        <p:spPr>
          <a:xfrm>
            <a:off x="330200" y="4366021"/>
            <a:ext cx="1853281" cy="1002506"/>
          </a:xfrm>
          <a:prstGeom prst="rect">
            <a:avLst/>
          </a:prstGeom>
        </p:spPr>
      </p:pic>
      <p:sp>
        <p:nvSpPr>
          <p:cNvPr id="10" name="TextBox 9">
            <a:extLst>
              <a:ext uri="{FF2B5EF4-FFF2-40B4-BE49-F238E27FC236}">
                <a16:creationId xmlns:a16="http://schemas.microsoft.com/office/drawing/2014/main" id="{6FE1B5D2-33BF-BFAA-6DEB-15B00AAA2963}"/>
              </a:ext>
            </a:extLst>
          </p:cNvPr>
          <p:cNvSpPr txBox="1"/>
          <p:nvPr/>
        </p:nvSpPr>
        <p:spPr>
          <a:xfrm>
            <a:off x="4394200" y="160338"/>
            <a:ext cx="2209800" cy="369332"/>
          </a:xfrm>
          <a:prstGeom prst="rect">
            <a:avLst/>
          </a:prstGeom>
          <a:noFill/>
          <a:ln>
            <a:solidFill>
              <a:srgbClr val="7030A0"/>
            </a:solidFill>
          </a:ln>
        </p:spPr>
        <p:txBody>
          <a:bodyPr wrap="square" rtlCol="0">
            <a:spAutoFit/>
          </a:bodyPr>
          <a:lstStyle/>
          <a:p>
            <a:r>
              <a:rPr lang="en-GB" b="1" dirty="0">
                <a:solidFill>
                  <a:srgbClr val="7030A0"/>
                </a:solidFill>
                <a:latin typeface="Arial" panose="020B0604020202020204" pitchFamily="34" charset="0"/>
                <a:cs typeface="Arial" panose="020B0604020202020204" pitchFamily="34" charset="0"/>
              </a:rPr>
              <a:t>Exceptional Care</a:t>
            </a:r>
          </a:p>
        </p:txBody>
      </p:sp>
    </p:spTree>
    <p:extLst>
      <p:ext uri="{BB962C8B-B14F-4D97-AF65-F5344CB8AC3E}">
        <p14:creationId xmlns:p14="http://schemas.microsoft.com/office/powerpoint/2010/main" val="2665384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989F9-1DF4-B8C4-E367-DA3AE20B8690}"/>
              </a:ext>
            </a:extLst>
          </p:cNvPr>
          <p:cNvSpPr>
            <a:spLocks noGrp="1"/>
          </p:cNvSpPr>
          <p:nvPr>
            <p:ph type="title"/>
          </p:nvPr>
        </p:nvSpPr>
        <p:spPr>
          <a:xfrm>
            <a:off x="6769100" y="176288"/>
            <a:ext cx="4864099" cy="720443"/>
          </a:xfrm>
          <a:ln>
            <a:solidFill>
              <a:srgbClr val="0070C0"/>
            </a:solidFill>
          </a:ln>
        </p:spPr>
        <p:txBody>
          <a:bodyPr vert="horz" lIns="91440" tIns="45720" rIns="91440" bIns="45720" rtlCol="0" anchor="b">
            <a:normAutofit fontScale="90000"/>
          </a:bodyPr>
          <a:lstStyle/>
          <a:p>
            <a:r>
              <a:rPr lang="en-US" sz="4000" dirty="0">
                <a:solidFill>
                  <a:srgbClr val="0070C0"/>
                </a:solidFill>
              </a:rPr>
              <a:t>Professional Partnership</a:t>
            </a:r>
          </a:p>
        </p:txBody>
      </p:sp>
      <p:pic>
        <p:nvPicPr>
          <p:cNvPr id="7" name="Picture 6">
            <a:extLst>
              <a:ext uri="{FF2B5EF4-FFF2-40B4-BE49-F238E27FC236}">
                <a16:creationId xmlns:a16="http://schemas.microsoft.com/office/drawing/2014/main" id="{5237D91A-959C-4D49-CF40-E06D78268003}"/>
              </a:ext>
            </a:extLst>
          </p:cNvPr>
          <p:cNvPicPr>
            <a:picLocks noChangeAspect="1"/>
          </p:cNvPicPr>
          <p:nvPr/>
        </p:nvPicPr>
        <p:blipFill>
          <a:blip r:embed="rId3"/>
          <a:srcRect l="5600" r="19055" b="4"/>
          <a:stretch>
            <a:fillRect/>
          </a:stretch>
        </p:blipFill>
        <p:spPr>
          <a:xfrm>
            <a:off x="657914" y="176288"/>
            <a:ext cx="2365224" cy="2989586"/>
          </a:xfrm>
          <a:prstGeom prst="rect">
            <a:avLst/>
          </a:prstGeom>
        </p:spPr>
      </p:pic>
      <p:pic>
        <p:nvPicPr>
          <p:cNvPr id="8" name="Picture 7">
            <a:extLst>
              <a:ext uri="{FF2B5EF4-FFF2-40B4-BE49-F238E27FC236}">
                <a16:creationId xmlns:a16="http://schemas.microsoft.com/office/drawing/2014/main" id="{1802834E-BFBC-0D59-844E-32F638F2435E}"/>
              </a:ext>
            </a:extLst>
          </p:cNvPr>
          <p:cNvPicPr>
            <a:picLocks noChangeAspect="1"/>
          </p:cNvPicPr>
          <p:nvPr/>
        </p:nvPicPr>
        <p:blipFill>
          <a:blip r:embed="rId4"/>
          <a:srcRect l="25162" r="12735" b="3"/>
          <a:stretch>
            <a:fillRect/>
          </a:stretch>
        </p:blipFill>
        <p:spPr>
          <a:xfrm>
            <a:off x="4162186" y="176288"/>
            <a:ext cx="2350148" cy="2989586"/>
          </a:xfrm>
          <a:prstGeom prst="rect">
            <a:avLst/>
          </a:prstGeom>
        </p:spPr>
      </p:pic>
      <p:pic>
        <p:nvPicPr>
          <p:cNvPr id="5" name="Picture 4">
            <a:extLst>
              <a:ext uri="{FF2B5EF4-FFF2-40B4-BE49-F238E27FC236}">
                <a16:creationId xmlns:a16="http://schemas.microsoft.com/office/drawing/2014/main" id="{F569539E-A5A7-EC0C-DB9D-F2B98F5714F3}"/>
              </a:ext>
            </a:extLst>
          </p:cNvPr>
          <p:cNvPicPr>
            <a:picLocks noChangeAspect="1"/>
          </p:cNvPicPr>
          <p:nvPr/>
        </p:nvPicPr>
        <p:blipFill>
          <a:blip r:embed="rId5"/>
          <a:srcRect l="17760" r="22040" b="3"/>
          <a:stretch>
            <a:fillRect/>
          </a:stretch>
        </p:blipFill>
        <p:spPr>
          <a:xfrm>
            <a:off x="651253" y="3337589"/>
            <a:ext cx="2378546" cy="2963216"/>
          </a:xfrm>
          <a:prstGeom prst="rect">
            <a:avLst/>
          </a:prstGeom>
        </p:spPr>
      </p:pic>
      <p:pic>
        <p:nvPicPr>
          <p:cNvPr id="6" name="Picture 5">
            <a:extLst>
              <a:ext uri="{FF2B5EF4-FFF2-40B4-BE49-F238E27FC236}">
                <a16:creationId xmlns:a16="http://schemas.microsoft.com/office/drawing/2014/main" id="{D76BB8FA-8B04-7197-5315-512B7E8F0B12}"/>
              </a:ext>
            </a:extLst>
          </p:cNvPr>
          <p:cNvPicPr>
            <a:picLocks noChangeAspect="1"/>
          </p:cNvPicPr>
          <p:nvPr/>
        </p:nvPicPr>
        <p:blipFill>
          <a:blip r:embed="rId6"/>
          <a:srcRect l="15090" r="25109" b="2"/>
          <a:stretch>
            <a:fillRect/>
          </a:stretch>
        </p:blipFill>
        <p:spPr>
          <a:xfrm>
            <a:off x="4155881" y="3337589"/>
            <a:ext cx="2362758" cy="2963216"/>
          </a:xfrm>
          <a:prstGeom prst="rect">
            <a:avLst/>
          </a:prstGeom>
        </p:spPr>
      </p:pic>
      <p:sp>
        <p:nvSpPr>
          <p:cNvPr id="4" name="Text Box 2">
            <a:extLst>
              <a:ext uri="{FF2B5EF4-FFF2-40B4-BE49-F238E27FC236}">
                <a16:creationId xmlns:a16="http://schemas.microsoft.com/office/drawing/2014/main" id="{947E0114-8356-372B-BAC5-7D50ED32F9DD}"/>
              </a:ext>
            </a:extLst>
          </p:cNvPr>
          <p:cNvSpPr txBox="1">
            <a:spLocks noChangeArrowheads="1"/>
          </p:cNvSpPr>
          <p:nvPr/>
        </p:nvSpPr>
        <p:spPr bwMode="auto">
          <a:xfrm>
            <a:off x="6769100" y="1119821"/>
            <a:ext cx="4864099" cy="3699376"/>
          </a:xfrm>
          <a:prstGeom prst="rect">
            <a:avLst/>
          </a:prstGeom>
        </p:spPr>
        <p:txBody>
          <a:bodyPr rot="0" vert="horz" lIns="91440" tIns="45720" rIns="91440" bIns="45720" rtlCol="0" anchorCtr="0">
            <a:noAutofit/>
          </a:bodyPr>
          <a:lstStyle/>
          <a:p>
            <a:pPr>
              <a:lnSpc>
                <a:spcPct val="90000"/>
              </a:lnSpc>
              <a:spcAft>
                <a:spcPts val="800"/>
              </a:spcAft>
            </a:pPr>
            <a:r>
              <a:rPr lang="en-US" sz="1200" dirty="0">
                <a:effectLst/>
                <a:latin typeface="Arial" panose="020B0604020202020204" pitchFamily="34" charset="0"/>
                <a:cs typeface="Arial" panose="020B0604020202020204" pitchFamily="34" charset="0"/>
              </a:rPr>
              <a:t>As an early years practitioner it is important for them to support children and families during the first 1000 days. This can be done by ensuring the environment is safe, nurturing, enabling and welcoming. The setting will do this by ensuring there is a familiar face when the child arrives at the setting such as a key worker this person works closely with the child and family to ensure they have a good understanding and knowledge of the child and their needs. This person will have a good relationship with the family and have effective communication, so the child is having the same needs met at home and at an early years setting. They will also communicate back at the end of the day at what has happened during that day and if the child has done anything new, how much they have had of their milk, or eaten and if they have slept. The setting does this as they follow Bronfenbrenner’s theory about effective communication between different people. During the child’s day at the setting the practitioners will follow the early years framework to ensure the child’s basic needs are being met and to progress their development further. The practitioners will also carry out observations and assessments regularly to see where the child’s developmental stage is at. Following Bronfenbrenner’s theory if there are any problems then the setting will contact agencies outside of the setting.  Whilst the child arrives at the setting, they may bring a comforter with them such as a blanket or teddy this helps the setting feel more welcoming as they have an item which links home with setting. </a:t>
            </a:r>
          </a:p>
          <a:p>
            <a:pPr>
              <a:lnSpc>
                <a:spcPct val="90000"/>
              </a:lnSpc>
              <a:spcAft>
                <a:spcPts val="800"/>
              </a:spcAft>
            </a:pPr>
            <a:r>
              <a:rPr lang="en-US" sz="1200" dirty="0">
                <a:effectLst/>
                <a:latin typeface="Arial" panose="020B0604020202020204" pitchFamily="34" charset="0"/>
                <a:cs typeface="Arial" panose="020B0604020202020204" pitchFamily="34" charset="0"/>
              </a:rPr>
              <a:t>The setting will also carry out regular safety checks throughout the setting to check that everything is up to a high standard and to ensure there are no hazards in the way to harm the children. During them completing the checks they also carry out regular cleaning to ensure the environment is clean and free from any infestation or illness. Once they ensure all the checks are made, they will also make sure there is a safe space which is enabling and encourages children to go to so they can learn. </a:t>
            </a:r>
          </a:p>
        </p:txBody>
      </p:sp>
    </p:spTree>
    <p:extLst>
      <p:ext uri="{BB962C8B-B14F-4D97-AF65-F5344CB8AC3E}">
        <p14:creationId xmlns:p14="http://schemas.microsoft.com/office/powerpoint/2010/main" val="3509500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B3DE0-521E-B7F7-446A-C9584D2A99E3}"/>
              </a:ext>
            </a:extLst>
          </p:cNvPr>
          <p:cNvSpPr>
            <a:spLocks noGrp="1"/>
          </p:cNvSpPr>
          <p:nvPr>
            <p:ph type="title"/>
          </p:nvPr>
        </p:nvSpPr>
        <p:spPr>
          <a:xfrm>
            <a:off x="640080" y="1124204"/>
            <a:ext cx="3547838" cy="988060"/>
          </a:xfrm>
          <a:ln>
            <a:solidFill>
              <a:srgbClr val="7030A0"/>
            </a:solidFill>
          </a:ln>
        </p:spPr>
        <p:txBody>
          <a:bodyPr vert="horz" lIns="91440" tIns="45720" rIns="91440" bIns="45720" rtlCol="0" anchor="b">
            <a:normAutofit/>
          </a:bodyPr>
          <a:lstStyle/>
          <a:p>
            <a:r>
              <a:rPr lang="en-US" sz="5400" dirty="0">
                <a:solidFill>
                  <a:srgbClr val="7030A0"/>
                </a:solidFill>
              </a:rPr>
              <a:t>Challenges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Box 2">
            <a:extLst>
              <a:ext uri="{FF2B5EF4-FFF2-40B4-BE49-F238E27FC236}">
                <a16:creationId xmlns:a16="http://schemas.microsoft.com/office/drawing/2014/main" id="{053CDBAA-D7C0-56B3-6A06-2744764D0C31}"/>
              </a:ext>
            </a:extLst>
          </p:cNvPr>
          <p:cNvSpPr txBox="1">
            <a:spLocks noChangeArrowheads="1"/>
          </p:cNvSpPr>
          <p:nvPr/>
        </p:nvSpPr>
        <p:spPr bwMode="auto">
          <a:xfrm>
            <a:off x="640080" y="2706624"/>
            <a:ext cx="6894576" cy="2824988"/>
          </a:xfrm>
          <a:prstGeom prst="rect">
            <a:avLst/>
          </a:prstGeom>
          <a:ln>
            <a:solidFill>
              <a:srgbClr val="7030A0"/>
            </a:solidFill>
          </a:ln>
        </p:spPr>
        <p:txBody>
          <a:bodyPr rot="0" vert="horz" lIns="91440" tIns="45720" rIns="91440" bIns="45720" rtlCol="0" anchorCtr="0">
            <a:normAutofit/>
          </a:bodyPr>
          <a:lstStyle/>
          <a:p>
            <a:pPr>
              <a:lnSpc>
                <a:spcPct val="90000"/>
              </a:lnSpc>
              <a:spcAft>
                <a:spcPts val="800"/>
              </a:spcAft>
            </a:pPr>
            <a:r>
              <a:rPr lang="en-US" sz="1200" dirty="0">
                <a:effectLst/>
                <a:latin typeface="Arial" panose="020B0604020202020204" pitchFamily="34" charset="0"/>
                <a:cs typeface="Arial" panose="020B0604020202020204" pitchFamily="34" charset="0"/>
              </a:rPr>
              <a:t>There are many challenges in providing high quality care in early years settings. One factor is the financial struggle and lack of funds settings have. This is a challenge as your not able to provide everything you’re wanting to and having a lack of funds may stop you from having resources needed to help children progress their development and it may stop external outings which will encourage exploration and their interest. Another factor is a lack of understanding and support from other professionals. This can affect the setting as if you don’t have a good understanding of what is expected and needed from your setting then you may not be able to help the child progress their development, this can also come down to a shortage of staff as we are leaving other staff be stressed and burnout as they are doing more of the workload then they should be. If there is a shortage in staff it is also not allowing the children to have the attention and support, they need as its getting spread over more children, then the ratio which is meant to be. Another struggle is health issues the children may have and staff in the setting not having a good understanding this may result in the children not getting the best care they deserve, this may also occur to children’s cultures and religions as staff may not be educated properly and may not know what the child can celebrate and not celebrate </a:t>
            </a:r>
            <a:r>
              <a:rPr lang="en-US" sz="1200" dirty="0">
                <a:latin typeface="Arial" panose="020B0604020202020204" pitchFamily="34" charset="0"/>
                <a:cs typeface="Arial" panose="020B0604020202020204" pitchFamily="34" charset="0"/>
              </a:rPr>
              <a:t>and they may not know what they are allowed to eat and what they aren’t if the religion is against certain things.</a:t>
            </a:r>
            <a:r>
              <a:rPr lang="en-US" sz="1200" dirty="0">
                <a:effectLst/>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CFA8F065-2C0E-9734-A568-77860AB6D4A0}"/>
              </a:ext>
            </a:extLst>
          </p:cNvPr>
          <p:cNvPicPr>
            <a:picLocks noChangeAspect="1"/>
          </p:cNvPicPr>
          <p:nvPr/>
        </p:nvPicPr>
        <p:blipFill>
          <a:blip r:embed="rId2"/>
          <a:stretch>
            <a:fillRect/>
          </a:stretch>
        </p:blipFill>
        <p:spPr>
          <a:xfrm>
            <a:off x="8004083" y="329183"/>
            <a:ext cx="3733730" cy="3429969"/>
          </a:xfrm>
          <a:prstGeom prst="rect">
            <a:avLst/>
          </a:prstGeom>
        </p:spPr>
      </p:pic>
      <p:pic>
        <p:nvPicPr>
          <p:cNvPr id="5" name="Picture 4">
            <a:extLst>
              <a:ext uri="{FF2B5EF4-FFF2-40B4-BE49-F238E27FC236}">
                <a16:creationId xmlns:a16="http://schemas.microsoft.com/office/drawing/2014/main" id="{50ED5AF1-35E9-75C6-3187-3668ABCA7276}"/>
              </a:ext>
            </a:extLst>
          </p:cNvPr>
          <p:cNvPicPr>
            <a:picLocks noChangeAspect="1"/>
          </p:cNvPicPr>
          <p:nvPr/>
        </p:nvPicPr>
        <p:blipFill>
          <a:blip r:embed="rId3"/>
          <a:stretch>
            <a:fillRect/>
          </a:stretch>
        </p:blipFill>
        <p:spPr>
          <a:xfrm>
            <a:off x="8270507" y="4079193"/>
            <a:ext cx="3182593" cy="2176272"/>
          </a:xfrm>
          <a:prstGeom prst="rect">
            <a:avLst/>
          </a:prstGeom>
        </p:spPr>
      </p:pic>
    </p:spTree>
    <p:extLst>
      <p:ext uri="{BB962C8B-B14F-4D97-AF65-F5344CB8AC3E}">
        <p14:creationId xmlns:p14="http://schemas.microsoft.com/office/powerpoint/2010/main" val="2672292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C9D270A5-ECFE-D0F7-E16E-AF10CE3C028C}"/>
              </a:ext>
            </a:extLst>
          </p:cNvPr>
          <p:cNvSpPr>
            <a:spLocks noGrp="1"/>
          </p:cNvSpPr>
          <p:nvPr>
            <p:ph type="title"/>
          </p:nvPr>
        </p:nvSpPr>
        <p:spPr>
          <a:xfrm>
            <a:off x="838201" y="345811"/>
            <a:ext cx="2247899" cy="1279790"/>
          </a:xfrm>
          <a:ln>
            <a:solidFill>
              <a:srgbClr val="0070C0"/>
            </a:solidFill>
          </a:ln>
        </p:spPr>
        <p:txBody>
          <a:bodyPr vert="horz" lIns="91440" tIns="45720" rIns="91440" bIns="45720" rtlCol="0" anchor="ctr">
            <a:normAutofit/>
          </a:bodyPr>
          <a:lstStyle/>
          <a:p>
            <a:r>
              <a:rPr lang="en-US" dirty="0">
                <a:solidFill>
                  <a:srgbClr val="0070C0"/>
                </a:solidFill>
              </a:rPr>
              <a:t>Activity</a:t>
            </a:r>
            <a:endParaRPr lang="en-US" kern="1200" dirty="0">
              <a:solidFill>
                <a:srgbClr val="0070C0"/>
              </a:solidFill>
            </a:endParaRPr>
          </a:p>
        </p:txBody>
      </p:sp>
      <p:sp>
        <p:nvSpPr>
          <p:cNvPr id="8" name="TextBox 7">
            <a:extLst>
              <a:ext uri="{FF2B5EF4-FFF2-40B4-BE49-F238E27FC236}">
                <a16:creationId xmlns:a16="http://schemas.microsoft.com/office/drawing/2014/main" id="{6CCC85E6-8D22-F824-DF49-A8368F82DCDF}"/>
              </a:ext>
            </a:extLst>
          </p:cNvPr>
          <p:cNvSpPr txBox="1"/>
          <p:nvPr/>
        </p:nvSpPr>
        <p:spPr>
          <a:xfrm>
            <a:off x="415329" y="2136372"/>
            <a:ext cx="4933462" cy="1743075"/>
          </a:xfrm>
          <a:prstGeom prst="rect">
            <a:avLst/>
          </a:prstGeom>
          <a:ln>
            <a:solidFill>
              <a:srgbClr val="0070C0"/>
            </a:solidFill>
          </a:ln>
        </p:spPr>
        <p:txBody>
          <a:bodyPr vert="horz" lIns="91440" tIns="45720" rIns="91440" bIns="45720" rtlCol="0">
            <a:normAutofit/>
          </a:bodyPr>
          <a:lstStyle/>
          <a:p>
            <a:pPr>
              <a:lnSpc>
                <a:spcPct val="90000"/>
              </a:lnSpc>
              <a:spcBef>
                <a:spcPts val="1000"/>
              </a:spcBef>
            </a:pPr>
            <a:r>
              <a:rPr lang="en-US" sz="1200" dirty="0">
                <a:latin typeface="Arial" panose="020B0604020202020204" pitchFamily="34" charset="0"/>
                <a:cs typeface="Arial" panose="020B0604020202020204" pitchFamily="34" charset="0"/>
              </a:rPr>
              <a:t>There are many activities which are enabling for children and progress their development including loose parts activities, such as treasure baskets. Treasure baskets hold different small everyday objects which have different textures and feelings to entice children to explore. The resources found in the baskets are all natural and include </a:t>
            </a:r>
            <a:r>
              <a:rPr lang="en-US" sz="1200" dirty="0" err="1">
                <a:latin typeface="Arial" panose="020B0604020202020204" pitchFamily="34" charset="0"/>
                <a:cs typeface="Arial" panose="020B0604020202020204" pitchFamily="34" charset="0"/>
              </a:rPr>
              <a:t>colour</a:t>
            </a:r>
            <a:r>
              <a:rPr lang="en-US" sz="1200" dirty="0">
                <a:latin typeface="Arial" panose="020B0604020202020204" pitchFamily="34" charset="0"/>
                <a:cs typeface="Arial" panose="020B0604020202020204" pitchFamily="34" charset="0"/>
              </a:rPr>
              <a:t>, they may make a noise. The treasure baskets can be adapted to different ages and to a specific child by their interests. Treasure baskets were founded by Elinor Goldschmid and are used in Montessori and Frobel led settings although they can now be found in multiple other settings.</a:t>
            </a:r>
          </a:p>
        </p:txBody>
      </p:sp>
      <p:pic>
        <p:nvPicPr>
          <p:cNvPr id="5" name="Picture 4">
            <a:extLst>
              <a:ext uri="{FF2B5EF4-FFF2-40B4-BE49-F238E27FC236}">
                <a16:creationId xmlns:a16="http://schemas.microsoft.com/office/drawing/2014/main" id="{5B3EE1DE-54F2-2AD2-FF4F-9B37EA7359B5}"/>
              </a:ext>
            </a:extLst>
          </p:cNvPr>
          <p:cNvPicPr>
            <a:picLocks noChangeAspect="1"/>
          </p:cNvPicPr>
          <p:nvPr/>
        </p:nvPicPr>
        <p:blipFill>
          <a:blip r:embed="rId2"/>
          <a:srcRect t="11110" r="1" b="1"/>
          <a:stretch>
            <a:fillRect/>
          </a:stretch>
        </p:blipFill>
        <p:spPr>
          <a:xfrm>
            <a:off x="5664747" y="3154858"/>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5" name="Arc 1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FE61D9B6-5D54-EE3B-6AA0-7005DB8009B8}"/>
              </a:ext>
            </a:extLst>
          </p:cNvPr>
          <p:cNvPicPr>
            <a:picLocks noChangeAspect="1"/>
          </p:cNvPicPr>
          <p:nvPr/>
        </p:nvPicPr>
        <p:blipFill>
          <a:blip r:embed="rId3"/>
          <a:srcRect r="2" b="17311"/>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4" name="Picture 3">
            <a:extLst>
              <a:ext uri="{FF2B5EF4-FFF2-40B4-BE49-F238E27FC236}">
                <a16:creationId xmlns:a16="http://schemas.microsoft.com/office/drawing/2014/main" id="{A7762C7A-6B20-BFC9-194E-4CB31FF728EE}"/>
              </a:ext>
            </a:extLst>
          </p:cNvPr>
          <p:cNvPicPr>
            <a:picLocks noChangeAspect="1"/>
          </p:cNvPicPr>
          <p:nvPr/>
        </p:nvPicPr>
        <p:blipFill>
          <a:blip r:embed="rId4"/>
          <a:srcRect r="34331" b="4"/>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pic>
        <p:nvPicPr>
          <p:cNvPr id="9" name="Picture 8">
            <a:extLst>
              <a:ext uri="{FF2B5EF4-FFF2-40B4-BE49-F238E27FC236}">
                <a16:creationId xmlns:a16="http://schemas.microsoft.com/office/drawing/2014/main" id="{C9347454-C824-43CB-6A5F-3EC16E26A263}"/>
              </a:ext>
            </a:extLst>
          </p:cNvPr>
          <p:cNvPicPr>
            <a:picLocks noChangeAspect="1"/>
          </p:cNvPicPr>
          <p:nvPr/>
        </p:nvPicPr>
        <p:blipFill>
          <a:blip r:embed="rId5"/>
          <a:stretch>
            <a:fillRect/>
          </a:stretch>
        </p:blipFill>
        <p:spPr>
          <a:xfrm>
            <a:off x="444036" y="4600574"/>
            <a:ext cx="4105275" cy="2257425"/>
          </a:xfrm>
          <a:prstGeom prst="rect">
            <a:avLst/>
          </a:prstGeom>
        </p:spPr>
      </p:pic>
    </p:spTree>
    <p:extLst>
      <p:ext uri="{BB962C8B-B14F-4D97-AF65-F5344CB8AC3E}">
        <p14:creationId xmlns:p14="http://schemas.microsoft.com/office/powerpoint/2010/main" val="258836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64D683-179A-5CE3-9C8D-0B67A1410A7D}"/>
              </a:ext>
            </a:extLst>
          </p:cNvPr>
          <p:cNvSpPr txBox="1"/>
          <p:nvPr/>
        </p:nvSpPr>
        <p:spPr>
          <a:xfrm>
            <a:off x="139700" y="161321"/>
            <a:ext cx="11176000" cy="6535358"/>
          </a:xfrm>
          <a:prstGeom prst="rect">
            <a:avLst/>
          </a:prstGeom>
          <a:noFill/>
        </p:spPr>
        <p:txBody>
          <a:bodyPr wrap="square">
            <a:spAutoFit/>
          </a:bodyPr>
          <a:lstStyle/>
          <a:p>
            <a:pPr>
              <a:lnSpc>
                <a:spcPct val="115000"/>
              </a:lnSpc>
              <a:spcAft>
                <a:spcPts val="800"/>
              </a:spcAft>
              <a:buNone/>
            </a:pPr>
            <a:r>
              <a:rPr lang="en-GB" sz="1800" b="1" u="sng" kern="100" dirty="0">
                <a:effectLst/>
                <a:latin typeface="Arial" panose="020B0604020202020204" pitchFamily="34" charset="0"/>
                <a:ea typeface="Aptos" panose="020B0004020202020204" pitchFamily="34" charset="0"/>
                <a:cs typeface="Times New Roman" panose="02020603050405020304" pitchFamily="18" charset="0"/>
              </a:rPr>
              <a:t>References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All About Vision (2000-2026)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How eye contact can help or hurt communication </a:t>
            </a:r>
            <a:br>
              <a:rPr lang="en-GB" sz="1800" i="1"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2"/>
              </a:rPr>
              <a:t>https://www.allaboutvision.com/resources/human-interest/importance-of-eye-contact/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Australian Government (2026)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Pregnancy birth and baby</a:t>
            </a:r>
            <a:br>
              <a:rPr lang="en-GB" sz="1800" i="1"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3"/>
              </a:rPr>
              <a:t>The first 1,000 days | Pregnancy Birth and Baby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Baby centre (N/D) Available at: </a:t>
            </a:r>
            <a:r>
              <a:rPr lang="en-GB" sz="18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Baby | BabyCenter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 January 2026)</a:t>
            </a: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Free stocks (2016)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5"/>
              </a:rPr>
              <a:t>https://unsplash.com/photos/woman-holding-stomach-ux53SGpRAHU</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Froebel Trust (N/D)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Elinor Goldschmied &amp; treasure baskets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6"/>
              </a:rPr>
              <a:t>https://www.froebel.org.uk/training-and-resources/elinor-goldschmied-treasure-baskets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18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NHS Wales (N/D)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First 1000 Days Programme A public Health Approach to Supporting Parents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7"/>
              </a:rPr>
              <a:t>https://phw.nhs.wales/topics/the-first-1000-days-programme/</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2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Bronfenbrenner Ecological Model and Its 5 Systems (2025) Available at: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8"/>
              </a:rPr>
              <a:t>https://www.verywellmind.com/bronfenbrenner-ecological-model-7643403</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18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Empowered Educator (N/D) </a:t>
            </a:r>
            <a:r>
              <a:rPr lang="en-GB" sz="1800" u="sng" kern="100" dirty="0">
                <a:solidFill>
                  <a:srgbClr val="0000FF"/>
                </a:solidFill>
                <a:effectLst/>
                <a:latin typeface="Arial" panose="020B0604020202020204" pitchFamily="34" charset="0"/>
                <a:ea typeface="Aptos" panose="020B0004020202020204" pitchFamily="34" charset="0"/>
                <a:cs typeface="Times New Roman" panose="02020603050405020304" pitchFamily="18" charset="0"/>
                <a:hlinkClick r:id="rId9"/>
              </a:rPr>
              <a:t>https://www.theempowerededucatoronline.com/2020/03/interesting-indoor-learning-environments-for-children.html/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18 January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65463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CF2A7B-6C7A-F993-394D-B8E5796EF9FF}"/>
              </a:ext>
            </a:extLst>
          </p:cNvPr>
          <p:cNvSpPr txBox="1"/>
          <p:nvPr/>
        </p:nvSpPr>
        <p:spPr>
          <a:xfrm>
            <a:off x="215900" y="400040"/>
            <a:ext cx="11684000" cy="2585323"/>
          </a:xfrm>
          <a:prstGeom prst="rect">
            <a:avLst/>
          </a:prstGeom>
          <a:noFill/>
        </p:spPr>
        <p:txBody>
          <a:bodyPr wrap="square">
            <a:spAutoFit/>
          </a:bodyPr>
          <a:lstStyle/>
          <a:p>
            <a:r>
              <a:rPr lang="en-GB" b="1" u="sng" dirty="0"/>
              <a:t>References </a:t>
            </a:r>
          </a:p>
          <a:p>
            <a:r>
              <a:rPr lang="en-GB" dirty="0"/>
              <a:t>The First 1,000 Days: How They Shape Your Baby’s Future (2025) Available at: </a:t>
            </a:r>
            <a:r>
              <a:rPr lang="en-GB" dirty="0">
                <a:hlinkClick r:id="rId2"/>
              </a:rPr>
              <a:t>https://www.what+is+exceptional+caregiving+in+the+first+1000+days+UK&amp;qpvt=what+is+exceptional+caregiving+in+the+first+1000+days+UK</a:t>
            </a:r>
            <a:r>
              <a:rPr lang="en-GB" dirty="0"/>
              <a:t>  (Accessed: 10 January 2026)</a:t>
            </a:r>
          </a:p>
          <a:p>
            <a:r>
              <a:rPr lang="en-GB" dirty="0"/>
              <a:t>UK Parliament (2026) The First 1000 days: A renewed focus </a:t>
            </a:r>
          </a:p>
          <a:p>
            <a:r>
              <a:rPr lang="en-GB" dirty="0"/>
              <a:t>Available at: </a:t>
            </a:r>
            <a:r>
              <a:rPr lang="en-GB" dirty="0">
                <a:hlinkClick r:id="rId3"/>
              </a:rPr>
              <a:t>https://committees.parliament.uk/work/9017/the-first-1000-days-a-renewed-focus/</a:t>
            </a:r>
            <a:r>
              <a:rPr lang="en-GB" dirty="0"/>
              <a:t>  (Accessed: 2 January 2026)</a:t>
            </a:r>
          </a:p>
          <a:p>
            <a:r>
              <a:rPr lang="en-GB" dirty="0"/>
              <a:t>UNICEF (N/D) Early childhood nutrition </a:t>
            </a:r>
          </a:p>
          <a:p>
            <a:r>
              <a:rPr lang="en-GB" dirty="0"/>
              <a:t>Available at: </a:t>
            </a:r>
            <a:r>
              <a:rPr lang="en-GB" dirty="0">
                <a:hlinkClick r:id="rId4"/>
              </a:rPr>
              <a:t>https://www.unicef.org/nutrition/early-childhood-nutrition</a:t>
            </a:r>
            <a:r>
              <a:rPr lang="en-GB" dirty="0"/>
              <a:t>  (Accessed:2 January 2026)</a:t>
            </a:r>
          </a:p>
        </p:txBody>
      </p:sp>
    </p:spTree>
    <p:extLst>
      <p:ext uri="{BB962C8B-B14F-4D97-AF65-F5344CB8AC3E}">
        <p14:creationId xmlns:p14="http://schemas.microsoft.com/office/powerpoint/2010/main" val="23305678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490</TotalTime>
  <Words>2021</Words>
  <Application>Microsoft Office PowerPoint</Application>
  <PresentationFormat>Widescreen</PresentationFormat>
  <Paragraphs>35</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Exceptional care during the first 1000 days</vt:lpstr>
      <vt:lpstr>PowerPoint Presentation</vt:lpstr>
      <vt:lpstr>What is exceptional care?</vt:lpstr>
      <vt:lpstr>PowerPoint Presentation</vt:lpstr>
      <vt:lpstr>Professional Partnership</vt:lpstr>
      <vt:lpstr>Challenges </vt:lpstr>
      <vt:lpstr>Activity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smharding62@gmail.com</dc:creator>
  <cp:lastModifiedBy>smharding62@gmail.com</cp:lastModifiedBy>
  <cp:revision>1</cp:revision>
  <dcterms:created xsi:type="dcterms:W3CDTF">2026-01-18T15:39:22Z</dcterms:created>
  <dcterms:modified xsi:type="dcterms:W3CDTF">2026-01-18T23:49:29Z</dcterms:modified>
</cp:coreProperties>
</file>