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4"/>
  </p:notesMasterIdLst>
  <p:sldIdLst>
    <p:sldId id="256" r:id="rId2"/>
    <p:sldId id="257" r:id="rId3"/>
    <p:sldId id="258" r:id="rId4"/>
    <p:sldId id="259" r:id="rId5"/>
    <p:sldId id="266" r:id="rId6"/>
    <p:sldId id="267" r:id="rId7"/>
    <p:sldId id="260" r:id="rId8"/>
    <p:sldId id="261" r:id="rId9"/>
    <p:sldId id="262" r:id="rId10"/>
    <p:sldId id="268" r:id="rId11"/>
    <p:sldId id="264" r:id="rId12"/>
    <p:sldId id="265" r:id="rId13"/>
  </p:sldIdLst>
  <p:sldSz cx="18288000" cy="10287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80769" autoAdjust="0"/>
  </p:normalViewPr>
  <p:slideViewPr>
    <p:cSldViewPr>
      <p:cViewPr varScale="1">
        <p:scale>
          <a:sx n="34" d="100"/>
          <a:sy n="34" d="100"/>
        </p:scale>
        <p:origin x="1260" y="5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9EC25BA-AE61-4F28-8BD4-980E20A7F22D}" type="doc">
      <dgm:prSet loTypeId="urn:microsoft.com/office/officeart/2005/8/layout/process1" loCatId="process" qsTypeId="urn:microsoft.com/office/officeart/2005/8/quickstyle/simple5" qsCatId="simple" csTypeId="urn:microsoft.com/office/officeart/2005/8/colors/accent1_2" csCatId="accent1" phldr="1"/>
      <dgm:spPr/>
    </dgm:pt>
    <dgm:pt modelId="{34DB357D-8A41-4D23-AFC0-3BECD3A418B5}">
      <dgm:prSet phldrT="[Text]" custT="1"/>
      <dgm:spPr/>
      <dgm:t>
        <a:bodyPr/>
        <a:lstStyle/>
        <a:p>
          <a:pPr>
            <a:lnSpc>
              <a:spcPct val="150000"/>
            </a:lnSpc>
          </a:pPr>
          <a:r>
            <a:rPr lang="en-US" sz="2000" dirty="0">
              <a:latin typeface="Arial" panose="020B0604020202020204" pitchFamily="34" charset="0"/>
              <a:cs typeface="Arial" panose="020B0604020202020204" pitchFamily="34" charset="0"/>
            </a:rPr>
            <a:t>COVID-19 has changed work patterns, reducing business travel (Shuster and </a:t>
          </a:r>
          <a:r>
            <a:rPr lang="en-US" sz="2000" dirty="0" err="1">
              <a:latin typeface="Arial" panose="020B0604020202020204" pitchFamily="34" charset="0"/>
              <a:cs typeface="Arial" panose="020B0604020202020204" pitchFamily="34" charset="0"/>
            </a:rPr>
            <a:t>Lubben</a:t>
          </a:r>
          <a:r>
            <a:rPr lang="en-US" sz="2000" dirty="0">
              <a:latin typeface="Arial" panose="020B0604020202020204" pitchFamily="34" charset="0"/>
              <a:cs typeface="Arial" panose="020B0604020202020204" pitchFamily="34" charset="0"/>
            </a:rPr>
            <a:t>, 2022).</a:t>
          </a:r>
          <a:endParaRPr lang="en-GB" sz="2000" dirty="0">
            <a:latin typeface="Arial" panose="020B0604020202020204" pitchFamily="34" charset="0"/>
            <a:cs typeface="Arial" panose="020B0604020202020204" pitchFamily="34" charset="0"/>
          </a:endParaRPr>
        </a:p>
      </dgm:t>
    </dgm:pt>
    <dgm:pt modelId="{48C2ABB6-6DF2-4006-8CD1-089EFBE46B93}" type="parTrans" cxnId="{ACA2FC21-984C-4552-BDD6-3A8B828F1760}">
      <dgm:prSet/>
      <dgm:spPr/>
      <dgm:t>
        <a:bodyPr/>
        <a:lstStyle/>
        <a:p>
          <a:pPr>
            <a:lnSpc>
              <a:spcPct val="150000"/>
            </a:lnSpc>
          </a:pPr>
          <a:endParaRPr lang="en-GB" sz="2000">
            <a:latin typeface="Arial" panose="020B0604020202020204" pitchFamily="34" charset="0"/>
            <a:cs typeface="Arial" panose="020B0604020202020204" pitchFamily="34" charset="0"/>
          </a:endParaRPr>
        </a:p>
      </dgm:t>
    </dgm:pt>
    <dgm:pt modelId="{56EA6EBA-A0AF-4487-8A52-782527222BE1}" type="sibTrans" cxnId="{ACA2FC21-984C-4552-BDD6-3A8B828F1760}">
      <dgm:prSet custT="1"/>
      <dgm:spPr/>
      <dgm:t>
        <a:bodyPr/>
        <a:lstStyle/>
        <a:p>
          <a:pPr>
            <a:lnSpc>
              <a:spcPct val="150000"/>
            </a:lnSpc>
          </a:pPr>
          <a:endParaRPr lang="en-GB" sz="2000">
            <a:latin typeface="Arial" panose="020B0604020202020204" pitchFamily="34" charset="0"/>
            <a:cs typeface="Arial" panose="020B0604020202020204" pitchFamily="34" charset="0"/>
          </a:endParaRPr>
        </a:p>
      </dgm:t>
    </dgm:pt>
    <dgm:pt modelId="{D0CE0FD3-54F8-4340-8517-C1B79712BCD2}">
      <dgm:prSet custT="1"/>
      <dgm:spPr/>
      <dgm:t>
        <a:bodyPr/>
        <a:lstStyle/>
        <a:p>
          <a:pPr>
            <a:lnSpc>
              <a:spcPct val="150000"/>
            </a:lnSpc>
          </a:pPr>
          <a:r>
            <a:rPr lang="en-US" sz="2000">
              <a:latin typeface="Arial" panose="020B0604020202020204" pitchFamily="34" charset="0"/>
              <a:cs typeface="Arial" panose="020B0604020202020204" pitchFamily="34" charset="0"/>
            </a:rPr>
            <a:t>Hotels need to adapt strategies to remain competitive.</a:t>
          </a:r>
          <a:endParaRPr lang="en-GB" sz="2000">
            <a:latin typeface="Arial" panose="020B0604020202020204" pitchFamily="34" charset="0"/>
            <a:cs typeface="Arial" panose="020B0604020202020204" pitchFamily="34" charset="0"/>
          </a:endParaRPr>
        </a:p>
      </dgm:t>
    </dgm:pt>
    <dgm:pt modelId="{A1495CFE-98EE-4A1E-A6F1-0D26F4CF241A}" type="parTrans" cxnId="{BF458CC3-5752-4B86-B042-187776E7B4E1}">
      <dgm:prSet/>
      <dgm:spPr/>
      <dgm:t>
        <a:bodyPr/>
        <a:lstStyle/>
        <a:p>
          <a:pPr>
            <a:lnSpc>
              <a:spcPct val="150000"/>
            </a:lnSpc>
          </a:pPr>
          <a:endParaRPr lang="en-GB" sz="2000">
            <a:latin typeface="Arial" panose="020B0604020202020204" pitchFamily="34" charset="0"/>
            <a:cs typeface="Arial" panose="020B0604020202020204" pitchFamily="34" charset="0"/>
          </a:endParaRPr>
        </a:p>
      </dgm:t>
    </dgm:pt>
    <dgm:pt modelId="{D6CAB23A-E93D-4AC9-B9BB-07701B0A01A6}" type="sibTrans" cxnId="{BF458CC3-5752-4B86-B042-187776E7B4E1}">
      <dgm:prSet custT="1"/>
      <dgm:spPr/>
      <dgm:t>
        <a:bodyPr/>
        <a:lstStyle/>
        <a:p>
          <a:pPr>
            <a:lnSpc>
              <a:spcPct val="150000"/>
            </a:lnSpc>
          </a:pPr>
          <a:endParaRPr lang="en-GB" sz="2000">
            <a:latin typeface="Arial" panose="020B0604020202020204" pitchFamily="34" charset="0"/>
            <a:cs typeface="Arial" panose="020B0604020202020204" pitchFamily="34" charset="0"/>
          </a:endParaRPr>
        </a:p>
      </dgm:t>
    </dgm:pt>
    <dgm:pt modelId="{E5F6EC97-A384-46AB-ABDC-5EE7C0F0F618}">
      <dgm:prSet custT="1"/>
      <dgm:spPr/>
      <dgm:t>
        <a:bodyPr/>
        <a:lstStyle/>
        <a:p>
          <a:pPr>
            <a:lnSpc>
              <a:spcPct val="150000"/>
            </a:lnSpc>
          </a:pPr>
          <a:r>
            <a:rPr lang="en-US" sz="2000">
              <a:latin typeface="Arial" panose="020B0604020202020204" pitchFamily="34" charset="0"/>
              <a:cs typeface="Arial" panose="020B0604020202020204" pitchFamily="34" charset="0"/>
            </a:rPr>
            <a:t>Extended-stay hotels now target remote workers and long-stay guests.</a:t>
          </a:r>
          <a:endParaRPr lang="en-GB" sz="2000">
            <a:latin typeface="Arial" panose="020B0604020202020204" pitchFamily="34" charset="0"/>
            <a:cs typeface="Arial" panose="020B0604020202020204" pitchFamily="34" charset="0"/>
          </a:endParaRPr>
        </a:p>
      </dgm:t>
    </dgm:pt>
    <dgm:pt modelId="{03956603-CB68-42D6-A176-8DCD7808DE81}" type="parTrans" cxnId="{545B4B58-47BF-426F-8D42-F63B40A220D4}">
      <dgm:prSet/>
      <dgm:spPr/>
      <dgm:t>
        <a:bodyPr/>
        <a:lstStyle/>
        <a:p>
          <a:pPr>
            <a:lnSpc>
              <a:spcPct val="150000"/>
            </a:lnSpc>
          </a:pPr>
          <a:endParaRPr lang="en-GB" sz="2000">
            <a:latin typeface="Arial" panose="020B0604020202020204" pitchFamily="34" charset="0"/>
            <a:cs typeface="Arial" panose="020B0604020202020204" pitchFamily="34" charset="0"/>
          </a:endParaRPr>
        </a:p>
      </dgm:t>
    </dgm:pt>
    <dgm:pt modelId="{381840B8-3CB8-4B0F-A747-73A032A9FBCE}" type="sibTrans" cxnId="{545B4B58-47BF-426F-8D42-F63B40A220D4}">
      <dgm:prSet custT="1"/>
      <dgm:spPr/>
      <dgm:t>
        <a:bodyPr/>
        <a:lstStyle/>
        <a:p>
          <a:pPr>
            <a:lnSpc>
              <a:spcPct val="150000"/>
            </a:lnSpc>
          </a:pPr>
          <a:endParaRPr lang="en-GB" sz="2000">
            <a:latin typeface="Arial" panose="020B0604020202020204" pitchFamily="34" charset="0"/>
            <a:cs typeface="Arial" panose="020B0604020202020204" pitchFamily="34" charset="0"/>
          </a:endParaRPr>
        </a:p>
      </dgm:t>
    </dgm:pt>
    <dgm:pt modelId="{132914A5-D41C-4C0D-AC53-F4B2817E255F}">
      <dgm:prSet custT="1"/>
      <dgm:spPr/>
      <dgm:t>
        <a:bodyPr/>
        <a:lstStyle/>
        <a:p>
          <a:pPr>
            <a:lnSpc>
              <a:spcPct val="150000"/>
            </a:lnSpc>
          </a:pPr>
          <a:r>
            <a:rPr lang="en-US" sz="2000" dirty="0">
              <a:latin typeface="Arial" panose="020B0604020202020204" pitchFamily="34" charset="0"/>
              <a:cs typeface="Arial" panose="020B0604020202020204" pitchFamily="34" charset="0"/>
            </a:rPr>
            <a:t>This research examines the role of hybrid workspaces in hotel adaptation.</a:t>
          </a:r>
          <a:endParaRPr lang="en-GB" sz="2000" dirty="0">
            <a:latin typeface="Arial" panose="020B0604020202020204" pitchFamily="34" charset="0"/>
            <a:cs typeface="Arial" panose="020B0604020202020204" pitchFamily="34" charset="0"/>
          </a:endParaRPr>
        </a:p>
      </dgm:t>
    </dgm:pt>
    <dgm:pt modelId="{AAEE83F1-ADE8-441E-880A-CC033A2891E4}" type="parTrans" cxnId="{6C95BBFE-7B70-4D9A-ADE0-AC56635787B4}">
      <dgm:prSet/>
      <dgm:spPr/>
      <dgm:t>
        <a:bodyPr/>
        <a:lstStyle/>
        <a:p>
          <a:pPr>
            <a:lnSpc>
              <a:spcPct val="150000"/>
            </a:lnSpc>
          </a:pPr>
          <a:endParaRPr lang="en-GB" sz="2000">
            <a:latin typeface="Arial" panose="020B0604020202020204" pitchFamily="34" charset="0"/>
            <a:cs typeface="Arial" panose="020B0604020202020204" pitchFamily="34" charset="0"/>
          </a:endParaRPr>
        </a:p>
      </dgm:t>
    </dgm:pt>
    <dgm:pt modelId="{ADCE12D3-ABFA-4B9D-8CE6-526C1BC651A5}" type="sibTrans" cxnId="{6C95BBFE-7B70-4D9A-ADE0-AC56635787B4}">
      <dgm:prSet/>
      <dgm:spPr/>
      <dgm:t>
        <a:bodyPr/>
        <a:lstStyle/>
        <a:p>
          <a:pPr>
            <a:lnSpc>
              <a:spcPct val="150000"/>
            </a:lnSpc>
          </a:pPr>
          <a:endParaRPr lang="en-GB" sz="2000">
            <a:latin typeface="Arial" panose="020B0604020202020204" pitchFamily="34" charset="0"/>
            <a:cs typeface="Arial" panose="020B0604020202020204" pitchFamily="34" charset="0"/>
          </a:endParaRPr>
        </a:p>
      </dgm:t>
    </dgm:pt>
    <dgm:pt modelId="{CA31ECB0-69A9-4DF5-B8B8-491C315F1BA7}" type="pres">
      <dgm:prSet presAssocID="{69EC25BA-AE61-4F28-8BD4-980E20A7F22D}" presName="Name0" presStyleCnt="0">
        <dgm:presLayoutVars>
          <dgm:dir/>
          <dgm:resizeHandles val="exact"/>
        </dgm:presLayoutVars>
      </dgm:prSet>
      <dgm:spPr/>
    </dgm:pt>
    <dgm:pt modelId="{19CF8FEF-CA39-4A5B-B996-A87DE635380F}" type="pres">
      <dgm:prSet presAssocID="{34DB357D-8A41-4D23-AFC0-3BECD3A418B5}" presName="node" presStyleLbl="node1" presStyleIdx="0" presStyleCnt="4">
        <dgm:presLayoutVars>
          <dgm:bulletEnabled val="1"/>
        </dgm:presLayoutVars>
      </dgm:prSet>
      <dgm:spPr/>
    </dgm:pt>
    <dgm:pt modelId="{D62DC630-8EF0-4DE0-B754-3E93F1C10D90}" type="pres">
      <dgm:prSet presAssocID="{56EA6EBA-A0AF-4487-8A52-782527222BE1}" presName="sibTrans" presStyleLbl="sibTrans2D1" presStyleIdx="0" presStyleCnt="3"/>
      <dgm:spPr/>
    </dgm:pt>
    <dgm:pt modelId="{31732430-9D48-46CD-ABAA-75FAEDC8C8E5}" type="pres">
      <dgm:prSet presAssocID="{56EA6EBA-A0AF-4487-8A52-782527222BE1}" presName="connectorText" presStyleLbl="sibTrans2D1" presStyleIdx="0" presStyleCnt="3"/>
      <dgm:spPr/>
    </dgm:pt>
    <dgm:pt modelId="{0781DA5D-BB5B-4EA5-9C41-975C49EBD3F8}" type="pres">
      <dgm:prSet presAssocID="{D0CE0FD3-54F8-4340-8517-C1B79712BCD2}" presName="node" presStyleLbl="node1" presStyleIdx="1" presStyleCnt="4">
        <dgm:presLayoutVars>
          <dgm:bulletEnabled val="1"/>
        </dgm:presLayoutVars>
      </dgm:prSet>
      <dgm:spPr/>
    </dgm:pt>
    <dgm:pt modelId="{3D137DAB-B709-4D65-874A-6ACAEC68F186}" type="pres">
      <dgm:prSet presAssocID="{D6CAB23A-E93D-4AC9-B9BB-07701B0A01A6}" presName="sibTrans" presStyleLbl="sibTrans2D1" presStyleIdx="1" presStyleCnt="3"/>
      <dgm:spPr/>
    </dgm:pt>
    <dgm:pt modelId="{879A34DD-7BD8-4D54-AED1-8A8C5B888765}" type="pres">
      <dgm:prSet presAssocID="{D6CAB23A-E93D-4AC9-B9BB-07701B0A01A6}" presName="connectorText" presStyleLbl="sibTrans2D1" presStyleIdx="1" presStyleCnt="3"/>
      <dgm:spPr/>
    </dgm:pt>
    <dgm:pt modelId="{DF1B5288-D6A6-4329-B535-AFA7411974D9}" type="pres">
      <dgm:prSet presAssocID="{E5F6EC97-A384-46AB-ABDC-5EE7C0F0F618}" presName="node" presStyleLbl="node1" presStyleIdx="2" presStyleCnt="4">
        <dgm:presLayoutVars>
          <dgm:bulletEnabled val="1"/>
        </dgm:presLayoutVars>
      </dgm:prSet>
      <dgm:spPr/>
    </dgm:pt>
    <dgm:pt modelId="{27CD3BE5-067D-4BD9-BF46-5064E4359D6D}" type="pres">
      <dgm:prSet presAssocID="{381840B8-3CB8-4B0F-A747-73A032A9FBCE}" presName="sibTrans" presStyleLbl="sibTrans2D1" presStyleIdx="2" presStyleCnt="3"/>
      <dgm:spPr/>
    </dgm:pt>
    <dgm:pt modelId="{202A8F61-0A4F-4D27-B064-D3F330FB8C05}" type="pres">
      <dgm:prSet presAssocID="{381840B8-3CB8-4B0F-A747-73A032A9FBCE}" presName="connectorText" presStyleLbl="sibTrans2D1" presStyleIdx="2" presStyleCnt="3"/>
      <dgm:spPr/>
    </dgm:pt>
    <dgm:pt modelId="{1CD6CF8E-7E9F-46D9-AD2C-C849456501BF}" type="pres">
      <dgm:prSet presAssocID="{132914A5-D41C-4C0D-AC53-F4B2817E255F}" presName="node" presStyleLbl="node1" presStyleIdx="3" presStyleCnt="4">
        <dgm:presLayoutVars>
          <dgm:bulletEnabled val="1"/>
        </dgm:presLayoutVars>
      </dgm:prSet>
      <dgm:spPr/>
    </dgm:pt>
  </dgm:ptLst>
  <dgm:cxnLst>
    <dgm:cxn modelId="{06E5D61D-E160-461A-9A42-26CDBCECBB14}" type="presOf" srcId="{D6CAB23A-E93D-4AC9-B9BB-07701B0A01A6}" destId="{879A34DD-7BD8-4D54-AED1-8A8C5B888765}" srcOrd="1" destOrd="0" presId="urn:microsoft.com/office/officeart/2005/8/layout/process1"/>
    <dgm:cxn modelId="{ACA2FC21-984C-4552-BDD6-3A8B828F1760}" srcId="{69EC25BA-AE61-4F28-8BD4-980E20A7F22D}" destId="{34DB357D-8A41-4D23-AFC0-3BECD3A418B5}" srcOrd="0" destOrd="0" parTransId="{48C2ABB6-6DF2-4006-8CD1-089EFBE46B93}" sibTransId="{56EA6EBA-A0AF-4487-8A52-782527222BE1}"/>
    <dgm:cxn modelId="{545B4B58-47BF-426F-8D42-F63B40A220D4}" srcId="{69EC25BA-AE61-4F28-8BD4-980E20A7F22D}" destId="{E5F6EC97-A384-46AB-ABDC-5EE7C0F0F618}" srcOrd="2" destOrd="0" parTransId="{03956603-CB68-42D6-A176-8DCD7808DE81}" sibTransId="{381840B8-3CB8-4B0F-A747-73A032A9FBCE}"/>
    <dgm:cxn modelId="{E895D696-B92C-45F0-B32B-C6F3EFC96248}" type="presOf" srcId="{E5F6EC97-A384-46AB-ABDC-5EE7C0F0F618}" destId="{DF1B5288-D6A6-4329-B535-AFA7411974D9}" srcOrd="0" destOrd="0" presId="urn:microsoft.com/office/officeart/2005/8/layout/process1"/>
    <dgm:cxn modelId="{07895AA9-BAEA-45C0-8779-F8AA8A622E93}" type="presOf" srcId="{381840B8-3CB8-4B0F-A747-73A032A9FBCE}" destId="{202A8F61-0A4F-4D27-B064-D3F330FB8C05}" srcOrd="1" destOrd="0" presId="urn:microsoft.com/office/officeart/2005/8/layout/process1"/>
    <dgm:cxn modelId="{EA6381BF-A6E3-4076-A6EE-3418BD7D64D2}" type="presOf" srcId="{56EA6EBA-A0AF-4487-8A52-782527222BE1}" destId="{D62DC630-8EF0-4DE0-B754-3E93F1C10D90}" srcOrd="0" destOrd="0" presId="urn:microsoft.com/office/officeart/2005/8/layout/process1"/>
    <dgm:cxn modelId="{BF458CC3-5752-4B86-B042-187776E7B4E1}" srcId="{69EC25BA-AE61-4F28-8BD4-980E20A7F22D}" destId="{D0CE0FD3-54F8-4340-8517-C1B79712BCD2}" srcOrd="1" destOrd="0" parTransId="{A1495CFE-98EE-4A1E-A6F1-0D26F4CF241A}" sibTransId="{D6CAB23A-E93D-4AC9-B9BB-07701B0A01A6}"/>
    <dgm:cxn modelId="{BD91F0CE-922D-49BB-B1C6-F64B98CA9DA9}" type="presOf" srcId="{D0CE0FD3-54F8-4340-8517-C1B79712BCD2}" destId="{0781DA5D-BB5B-4EA5-9C41-975C49EBD3F8}" srcOrd="0" destOrd="0" presId="urn:microsoft.com/office/officeart/2005/8/layout/process1"/>
    <dgm:cxn modelId="{596278E0-02F8-411A-8849-DCA583F91108}" type="presOf" srcId="{132914A5-D41C-4C0D-AC53-F4B2817E255F}" destId="{1CD6CF8E-7E9F-46D9-AD2C-C849456501BF}" srcOrd="0" destOrd="0" presId="urn:microsoft.com/office/officeart/2005/8/layout/process1"/>
    <dgm:cxn modelId="{CEB6B1EA-B88E-448F-8E4B-F71EC3EF5B26}" type="presOf" srcId="{69EC25BA-AE61-4F28-8BD4-980E20A7F22D}" destId="{CA31ECB0-69A9-4DF5-B8B8-491C315F1BA7}" srcOrd="0" destOrd="0" presId="urn:microsoft.com/office/officeart/2005/8/layout/process1"/>
    <dgm:cxn modelId="{759259F8-6326-426F-997B-65774D3D2FB7}" type="presOf" srcId="{381840B8-3CB8-4B0F-A747-73A032A9FBCE}" destId="{27CD3BE5-067D-4BD9-BF46-5064E4359D6D}" srcOrd="0" destOrd="0" presId="urn:microsoft.com/office/officeart/2005/8/layout/process1"/>
    <dgm:cxn modelId="{FB800BF9-3F16-4E5A-8A95-CE301E137D4C}" type="presOf" srcId="{34DB357D-8A41-4D23-AFC0-3BECD3A418B5}" destId="{19CF8FEF-CA39-4A5B-B996-A87DE635380F}" srcOrd="0" destOrd="0" presId="urn:microsoft.com/office/officeart/2005/8/layout/process1"/>
    <dgm:cxn modelId="{4C7AC5FD-E6CA-4D24-A03C-D74737BCF2D9}" type="presOf" srcId="{56EA6EBA-A0AF-4487-8A52-782527222BE1}" destId="{31732430-9D48-46CD-ABAA-75FAEDC8C8E5}" srcOrd="1" destOrd="0" presId="urn:microsoft.com/office/officeart/2005/8/layout/process1"/>
    <dgm:cxn modelId="{7B77FDFD-7B63-44B5-A569-7D571B7D0099}" type="presOf" srcId="{D6CAB23A-E93D-4AC9-B9BB-07701B0A01A6}" destId="{3D137DAB-B709-4D65-874A-6ACAEC68F186}" srcOrd="0" destOrd="0" presId="urn:microsoft.com/office/officeart/2005/8/layout/process1"/>
    <dgm:cxn modelId="{6C95BBFE-7B70-4D9A-ADE0-AC56635787B4}" srcId="{69EC25BA-AE61-4F28-8BD4-980E20A7F22D}" destId="{132914A5-D41C-4C0D-AC53-F4B2817E255F}" srcOrd="3" destOrd="0" parTransId="{AAEE83F1-ADE8-441E-880A-CC033A2891E4}" sibTransId="{ADCE12D3-ABFA-4B9D-8CE6-526C1BC651A5}"/>
    <dgm:cxn modelId="{738AD795-A1F3-4614-B7DF-BB7C5941F003}" type="presParOf" srcId="{CA31ECB0-69A9-4DF5-B8B8-491C315F1BA7}" destId="{19CF8FEF-CA39-4A5B-B996-A87DE635380F}" srcOrd="0" destOrd="0" presId="urn:microsoft.com/office/officeart/2005/8/layout/process1"/>
    <dgm:cxn modelId="{6E918FC7-A3A8-4CCE-8B1A-5A9BF10C302C}" type="presParOf" srcId="{CA31ECB0-69A9-4DF5-B8B8-491C315F1BA7}" destId="{D62DC630-8EF0-4DE0-B754-3E93F1C10D90}" srcOrd="1" destOrd="0" presId="urn:microsoft.com/office/officeart/2005/8/layout/process1"/>
    <dgm:cxn modelId="{004F6345-D325-452B-B4AC-BC69B5F27D7D}" type="presParOf" srcId="{D62DC630-8EF0-4DE0-B754-3E93F1C10D90}" destId="{31732430-9D48-46CD-ABAA-75FAEDC8C8E5}" srcOrd="0" destOrd="0" presId="urn:microsoft.com/office/officeart/2005/8/layout/process1"/>
    <dgm:cxn modelId="{DD296E40-2F8B-40FB-8307-C8FAC83A8B58}" type="presParOf" srcId="{CA31ECB0-69A9-4DF5-B8B8-491C315F1BA7}" destId="{0781DA5D-BB5B-4EA5-9C41-975C49EBD3F8}" srcOrd="2" destOrd="0" presId="urn:microsoft.com/office/officeart/2005/8/layout/process1"/>
    <dgm:cxn modelId="{9B774A0D-8222-4311-9D35-D1966A89FA9C}" type="presParOf" srcId="{CA31ECB0-69A9-4DF5-B8B8-491C315F1BA7}" destId="{3D137DAB-B709-4D65-874A-6ACAEC68F186}" srcOrd="3" destOrd="0" presId="urn:microsoft.com/office/officeart/2005/8/layout/process1"/>
    <dgm:cxn modelId="{0F50454C-51B9-4C98-9E0F-379D20AAF4A7}" type="presParOf" srcId="{3D137DAB-B709-4D65-874A-6ACAEC68F186}" destId="{879A34DD-7BD8-4D54-AED1-8A8C5B888765}" srcOrd="0" destOrd="0" presId="urn:microsoft.com/office/officeart/2005/8/layout/process1"/>
    <dgm:cxn modelId="{78436BFC-139D-4587-BDBA-5227813C1406}" type="presParOf" srcId="{CA31ECB0-69A9-4DF5-B8B8-491C315F1BA7}" destId="{DF1B5288-D6A6-4329-B535-AFA7411974D9}" srcOrd="4" destOrd="0" presId="urn:microsoft.com/office/officeart/2005/8/layout/process1"/>
    <dgm:cxn modelId="{DF853092-D31D-4675-90C9-6B56FFBD866E}" type="presParOf" srcId="{CA31ECB0-69A9-4DF5-B8B8-491C315F1BA7}" destId="{27CD3BE5-067D-4BD9-BF46-5064E4359D6D}" srcOrd="5" destOrd="0" presId="urn:microsoft.com/office/officeart/2005/8/layout/process1"/>
    <dgm:cxn modelId="{189D30F7-8171-4868-A24D-DD35D039D9E4}" type="presParOf" srcId="{27CD3BE5-067D-4BD9-BF46-5064E4359D6D}" destId="{202A8F61-0A4F-4D27-B064-D3F330FB8C05}" srcOrd="0" destOrd="0" presId="urn:microsoft.com/office/officeart/2005/8/layout/process1"/>
    <dgm:cxn modelId="{CA0BDF47-BA1A-4DFD-8F50-E640B8BC18A4}" type="presParOf" srcId="{CA31ECB0-69A9-4DF5-B8B8-491C315F1BA7}" destId="{1CD6CF8E-7E9F-46D9-AD2C-C849456501BF}" srcOrd="6"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5C6157E-C0E3-4356-8E2C-A1796CD5DCCA}" type="doc">
      <dgm:prSet loTypeId="urn:microsoft.com/office/officeart/2005/8/layout/default" loCatId="list" qsTypeId="urn:microsoft.com/office/officeart/2005/8/quickstyle/simple5" qsCatId="simple" csTypeId="urn:microsoft.com/office/officeart/2005/8/colors/accent1_2" csCatId="accent1" phldr="1"/>
      <dgm:spPr/>
      <dgm:t>
        <a:bodyPr/>
        <a:lstStyle/>
        <a:p>
          <a:endParaRPr lang="en-GB"/>
        </a:p>
      </dgm:t>
    </dgm:pt>
    <dgm:pt modelId="{37672824-430B-4BE0-A622-B194600A2395}">
      <dgm:prSet phldrT="[Text]" custT="1"/>
      <dgm:spPr/>
      <dgm:t>
        <a:bodyPr/>
        <a:lstStyle/>
        <a:p>
          <a:pPr>
            <a:lnSpc>
              <a:spcPct val="150000"/>
            </a:lnSpc>
          </a:pPr>
          <a:r>
            <a:rPr lang="en-US" sz="3600" dirty="0">
              <a:latin typeface="Arial" panose="020B0604020202020204" pitchFamily="34" charset="0"/>
              <a:cs typeface="Arial" panose="020B0604020202020204" pitchFamily="34" charset="0"/>
            </a:rPr>
            <a:t>Business travel sharply reduced post-COVID</a:t>
          </a:r>
          <a:endParaRPr lang="en-GB" sz="3600" dirty="0">
            <a:latin typeface="Arial" panose="020B0604020202020204" pitchFamily="34" charset="0"/>
            <a:cs typeface="Arial" panose="020B0604020202020204" pitchFamily="34" charset="0"/>
          </a:endParaRPr>
        </a:p>
      </dgm:t>
    </dgm:pt>
    <dgm:pt modelId="{07F515C9-9777-4A96-A784-B1CD824C4C89}" type="parTrans" cxnId="{6DBD8E04-D062-462F-8ABD-B9524D9834EE}">
      <dgm:prSet/>
      <dgm:spPr/>
      <dgm:t>
        <a:bodyPr/>
        <a:lstStyle/>
        <a:p>
          <a:pPr>
            <a:lnSpc>
              <a:spcPct val="150000"/>
            </a:lnSpc>
          </a:pPr>
          <a:endParaRPr lang="en-GB" sz="3600">
            <a:latin typeface="Arial" panose="020B0604020202020204" pitchFamily="34" charset="0"/>
            <a:cs typeface="Arial" panose="020B0604020202020204" pitchFamily="34" charset="0"/>
          </a:endParaRPr>
        </a:p>
      </dgm:t>
    </dgm:pt>
    <dgm:pt modelId="{8061ECFD-2819-4D39-805D-9670058D5ECB}" type="sibTrans" cxnId="{6DBD8E04-D062-462F-8ABD-B9524D9834EE}">
      <dgm:prSet/>
      <dgm:spPr/>
      <dgm:t>
        <a:bodyPr/>
        <a:lstStyle/>
        <a:p>
          <a:pPr>
            <a:lnSpc>
              <a:spcPct val="150000"/>
            </a:lnSpc>
          </a:pPr>
          <a:endParaRPr lang="en-GB" sz="3600">
            <a:latin typeface="Arial" panose="020B0604020202020204" pitchFamily="34" charset="0"/>
            <a:cs typeface="Arial" panose="020B0604020202020204" pitchFamily="34" charset="0"/>
          </a:endParaRPr>
        </a:p>
      </dgm:t>
    </dgm:pt>
    <dgm:pt modelId="{4B6B6D58-09BF-4091-B553-1DEDB7A7793A}">
      <dgm:prSet custT="1"/>
      <dgm:spPr/>
      <dgm:t>
        <a:bodyPr/>
        <a:lstStyle/>
        <a:p>
          <a:pPr>
            <a:lnSpc>
              <a:spcPct val="150000"/>
            </a:lnSpc>
          </a:pPr>
          <a:r>
            <a:rPr lang="en-US" sz="3600">
              <a:latin typeface="Arial" panose="020B0604020202020204" pitchFamily="34" charset="0"/>
              <a:cs typeface="Arial" panose="020B0604020202020204" pitchFamily="34" charset="0"/>
            </a:rPr>
            <a:t>Remote &amp; hybrid work became standard</a:t>
          </a:r>
          <a:endParaRPr lang="en-GB" sz="3600">
            <a:latin typeface="Arial" panose="020B0604020202020204" pitchFamily="34" charset="0"/>
            <a:cs typeface="Arial" panose="020B0604020202020204" pitchFamily="34" charset="0"/>
          </a:endParaRPr>
        </a:p>
      </dgm:t>
    </dgm:pt>
    <dgm:pt modelId="{314625B6-7764-4433-BF57-89550AB82267}" type="parTrans" cxnId="{3C6BCD0E-8A73-41C4-8B7F-AC9E3D99C31E}">
      <dgm:prSet/>
      <dgm:spPr/>
      <dgm:t>
        <a:bodyPr/>
        <a:lstStyle/>
        <a:p>
          <a:pPr>
            <a:lnSpc>
              <a:spcPct val="150000"/>
            </a:lnSpc>
          </a:pPr>
          <a:endParaRPr lang="en-GB" sz="3600">
            <a:latin typeface="Arial" panose="020B0604020202020204" pitchFamily="34" charset="0"/>
            <a:cs typeface="Arial" panose="020B0604020202020204" pitchFamily="34" charset="0"/>
          </a:endParaRPr>
        </a:p>
      </dgm:t>
    </dgm:pt>
    <dgm:pt modelId="{BD3CE8AF-EA2E-4B20-8003-29C4457434DC}" type="sibTrans" cxnId="{3C6BCD0E-8A73-41C4-8B7F-AC9E3D99C31E}">
      <dgm:prSet/>
      <dgm:spPr/>
      <dgm:t>
        <a:bodyPr/>
        <a:lstStyle/>
        <a:p>
          <a:pPr>
            <a:lnSpc>
              <a:spcPct val="150000"/>
            </a:lnSpc>
          </a:pPr>
          <a:endParaRPr lang="en-GB" sz="3600">
            <a:latin typeface="Arial" panose="020B0604020202020204" pitchFamily="34" charset="0"/>
            <a:cs typeface="Arial" panose="020B0604020202020204" pitchFamily="34" charset="0"/>
          </a:endParaRPr>
        </a:p>
      </dgm:t>
    </dgm:pt>
    <dgm:pt modelId="{600DBB27-68C6-47FF-8C61-AFFD1857C744}">
      <dgm:prSet custT="1"/>
      <dgm:spPr/>
      <dgm:t>
        <a:bodyPr/>
        <a:lstStyle/>
        <a:p>
          <a:pPr>
            <a:lnSpc>
              <a:spcPct val="150000"/>
            </a:lnSpc>
          </a:pPr>
          <a:r>
            <a:rPr lang="en-US" sz="3600">
              <a:latin typeface="Arial" panose="020B0604020202020204" pitchFamily="34" charset="0"/>
              <a:cs typeface="Arial" panose="020B0604020202020204" pitchFamily="34" charset="0"/>
            </a:rPr>
            <a:t>City-centre hotels lost weekday occupancy</a:t>
          </a:r>
          <a:endParaRPr lang="en-GB" sz="3600">
            <a:latin typeface="Arial" panose="020B0604020202020204" pitchFamily="34" charset="0"/>
            <a:cs typeface="Arial" panose="020B0604020202020204" pitchFamily="34" charset="0"/>
          </a:endParaRPr>
        </a:p>
      </dgm:t>
    </dgm:pt>
    <dgm:pt modelId="{0A11D1F3-ED38-42F0-91D4-EF5291D9F26C}" type="parTrans" cxnId="{9BC9A195-8873-4644-9547-4774D3E9A762}">
      <dgm:prSet/>
      <dgm:spPr/>
      <dgm:t>
        <a:bodyPr/>
        <a:lstStyle/>
        <a:p>
          <a:pPr>
            <a:lnSpc>
              <a:spcPct val="150000"/>
            </a:lnSpc>
          </a:pPr>
          <a:endParaRPr lang="en-GB" sz="3600">
            <a:latin typeface="Arial" panose="020B0604020202020204" pitchFamily="34" charset="0"/>
            <a:cs typeface="Arial" panose="020B0604020202020204" pitchFamily="34" charset="0"/>
          </a:endParaRPr>
        </a:p>
      </dgm:t>
    </dgm:pt>
    <dgm:pt modelId="{6627FEA8-0E19-405E-901D-C417A624A57B}" type="sibTrans" cxnId="{9BC9A195-8873-4644-9547-4774D3E9A762}">
      <dgm:prSet/>
      <dgm:spPr/>
      <dgm:t>
        <a:bodyPr/>
        <a:lstStyle/>
        <a:p>
          <a:pPr>
            <a:lnSpc>
              <a:spcPct val="150000"/>
            </a:lnSpc>
          </a:pPr>
          <a:endParaRPr lang="en-GB" sz="3600">
            <a:latin typeface="Arial" panose="020B0604020202020204" pitchFamily="34" charset="0"/>
            <a:cs typeface="Arial" panose="020B0604020202020204" pitchFamily="34" charset="0"/>
          </a:endParaRPr>
        </a:p>
      </dgm:t>
    </dgm:pt>
    <dgm:pt modelId="{AD0B833A-47C0-42ED-9AFC-209A6305F8ED}">
      <dgm:prSet custT="1"/>
      <dgm:spPr/>
      <dgm:t>
        <a:bodyPr/>
        <a:lstStyle/>
        <a:p>
          <a:pPr>
            <a:lnSpc>
              <a:spcPct val="150000"/>
            </a:lnSpc>
          </a:pPr>
          <a:r>
            <a:rPr lang="en-US" sz="3600">
              <a:latin typeface="Arial" panose="020B0604020202020204" pitchFamily="34" charset="0"/>
              <a:cs typeface="Arial" panose="020B0604020202020204" pitchFamily="34" charset="0"/>
            </a:rPr>
            <a:t>Long-term shift in travel patterns (Chinprateep, 2025)</a:t>
          </a:r>
          <a:endParaRPr lang="en-GB" sz="3600">
            <a:latin typeface="Arial" panose="020B0604020202020204" pitchFamily="34" charset="0"/>
            <a:cs typeface="Arial" panose="020B0604020202020204" pitchFamily="34" charset="0"/>
          </a:endParaRPr>
        </a:p>
      </dgm:t>
    </dgm:pt>
    <dgm:pt modelId="{B2F58682-DBC2-4C1A-910E-C7A396DBF4F0}" type="parTrans" cxnId="{ED320B27-5144-4264-92B7-271A576C7E10}">
      <dgm:prSet/>
      <dgm:spPr/>
      <dgm:t>
        <a:bodyPr/>
        <a:lstStyle/>
        <a:p>
          <a:pPr>
            <a:lnSpc>
              <a:spcPct val="150000"/>
            </a:lnSpc>
          </a:pPr>
          <a:endParaRPr lang="en-GB" sz="3600">
            <a:latin typeface="Arial" panose="020B0604020202020204" pitchFamily="34" charset="0"/>
            <a:cs typeface="Arial" panose="020B0604020202020204" pitchFamily="34" charset="0"/>
          </a:endParaRPr>
        </a:p>
      </dgm:t>
    </dgm:pt>
    <dgm:pt modelId="{8E4B08F2-FF4F-46D2-9D5C-62A6191987C2}" type="sibTrans" cxnId="{ED320B27-5144-4264-92B7-271A576C7E10}">
      <dgm:prSet/>
      <dgm:spPr/>
      <dgm:t>
        <a:bodyPr/>
        <a:lstStyle/>
        <a:p>
          <a:pPr>
            <a:lnSpc>
              <a:spcPct val="150000"/>
            </a:lnSpc>
          </a:pPr>
          <a:endParaRPr lang="en-GB" sz="3600">
            <a:latin typeface="Arial" panose="020B0604020202020204" pitchFamily="34" charset="0"/>
            <a:cs typeface="Arial" panose="020B0604020202020204" pitchFamily="34" charset="0"/>
          </a:endParaRPr>
        </a:p>
      </dgm:t>
    </dgm:pt>
    <dgm:pt modelId="{7C6AC68B-C754-4BF2-8568-6E80784D02AD}" type="pres">
      <dgm:prSet presAssocID="{D5C6157E-C0E3-4356-8E2C-A1796CD5DCCA}" presName="diagram" presStyleCnt="0">
        <dgm:presLayoutVars>
          <dgm:dir/>
          <dgm:resizeHandles val="exact"/>
        </dgm:presLayoutVars>
      </dgm:prSet>
      <dgm:spPr/>
    </dgm:pt>
    <dgm:pt modelId="{ECA64706-99F9-40CC-8197-05E8212985B8}" type="pres">
      <dgm:prSet presAssocID="{37672824-430B-4BE0-A622-B194600A2395}" presName="node" presStyleLbl="node1" presStyleIdx="0" presStyleCnt="4">
        <dgm:presLayoutVars>
          <dgm:bulletEnabled val="1"/>
        </dgm:presLayoutVars>
      </dgm:prSet>
      <dgm:spPr/>
    </dgm:pt>
    <dgm:pt modelId="{9D442093-9556-40FE-8E22-434272736934}" type="pres">
      <dgm:prSet presAssocID="{8061ECFD-2819-4D39-805D-9670058D5ECB}" presName="sibTrans" presStyleCnt="0"/>
      <dgm:spPr/>
    </dgm:pt>
    <dgm:pt modelId="{CAD73D49-E822-4DEF-ACB9-648802300899}" type="pres">
      <dgm:prSet presAssocID="{4B6B6D58-09BF-4091-B553-1DEDB7A7793A}" presName="node" presStyleLbl="node1" presStyleIdx="1" presStyleCnt="4">
        <dgm:presLayoutVars>
          <dgm:bulletEnabled val="1"/>
        </dgm:presLayoutVars>
      </dgm:prSet>
      <dgm:spPr/>
    </dgm:pt>
    <dgm:pt modelId="{24C0FAC1-6CDF-4D23-8AF7-92B6245D6F2B}" type="pres">
      <dgm:prSet presAssocID="{BD3CE8AF-EA2E-4B20-8003-29C4457434DC}" presName="sibTrans" presStyleCnt="0"/>
      <dgm:spPr/>
    </dgm:pt>
    <dgm:pt modelId="{652CCF13-669F-4A88-A47D-E2194778A8CC}" type="pres">
      <dgm:prSet presAssocID="{600DBB27-68C6-47FF-8C61-AFFD1857C744}" presName="node" presStyleLbl="node1" presStyleIdx="2" presStyleCnt="4">
        <dgm:presLayoutVars>
          <dgm:bulletEnabled val="1"/>
        </dgm:presLayoutVars>
      </dgm:prSet>
      <dgm:spPr/>
    </dgm:pt>
    <dgm:pt modelId="{D174011E-1D41-4132-AC1C-23B3FC1173D2}" type="pres">
      <dgm:prSet presAssocID="{6627FEA8-0E19-405E-901D-C417A624A57B}" presName="sibTrans" presStyleCnt="0"/>
      <dgm:spPr/>
    </dgm:pt>
    <dgm:pt modelId="{43AB2F60-094C-4410-98BC-9FA9C1B62808}" type="pres">
      <dgm:prSet presAssocID="{AD0B833A-47C0-42ED-9AFC-209A6305F8ED}" presName="node" presStyleLbl="node1" presStyleIdx="3" presStyleCnt="4">
        <dgm:presLayoutVars>
          <dgm:bulletEnabled val="1"/>
        </dgm:presLayoutVars>
      </dgm:prSet>
      <dgm:spPr/>
    </dgm:pt>
  </dgm:ptLst>
  <dgm:cxnLst>
    <dgm:cxn modelId="{6DBD8E04-D062-462F-8ABD-B9524D9834EE}" srcId="{D5C6157E-C0E3-4356-8E2C-A1796CD5DCCA}" destId="{37672824-430B-4BE0-A622-B194600A2395}" srcOrd="0" destOrd="0" parTransId="{07F515C9-9777-4A96-A784-B1CD824C4C89}" sibTransId="{8061ECFD-2819-4D39-805D-9670058D5ECB}"/>
    <dgm:cxn modelId="{3C6BCD0E-8A73-41C4-8B7F-AC9E3D99C31E}" srcId="{D5C6157E-C0E3-4356-8E2C-A1796CD5DCCA}" destId="{4B6B6D58-09BF-4091-B553-1DEDB7A7793A}" srcOrd="1" destOrd="0" parTransId="{314625B6-7764-4433-BF57-89550AB82267}" sibTransId="{BD3CE8AF-EA2E-4B20-8003-29C4457434DC}"/>
    <dgm:cxn modelId="{ED320B27-5144-4264-92B7-271A576C7E10}" srcId="{D5C6157E-C0E3-4356-8E2C-A1796CD5DCCA}" destId="{AD0B833A-47C0-42ED-9AFC-209A6305F8ED}" srcOrd="3" destOrd="0" parTransId="{B2F58682-DBC2-4C1A-910E-C7A396DBF4F0}" sibTransId="{8E4B08F2-FF4F-46D2-9D5C-62A6191987C2}"/>
    <dgm:cxn modelId="{D4291A5B-A9BE-4C09-A7AF-C38CE0325753}" type="presOf" srcId="{4B6B6D58-09BF-4091-B553-1DEDB7A7793A}" destId="{CAD73D49-E822-4DEF-ACB9-648802300899}" srcOrd="0" destOrd="0" presId="urn:microsoft.com/office/officeart/2005/8/layout/default"/>
    <dgm:cxn modelId="{5F926B6E-9832-4006-B2CA-18E7826C86A6}" type="presOf" srcId="{37672824-430B-4BE0-A622-B194600A2395}" destId="{ECA64706-99F9-40CC-8197-05E8212985B8}" srcOrd="0" destOrd="0" presId="urn:microsoft.com/office/officeart/2005/8/layout/default"/>
    <dgm:cxn modelId="{E7C7294F-9485-4EEF-BE8E-D72E270FE4F9}" type="presOf" srcId="{AD0B833A-47C0-42ED-9AFC-209A6305F8ED}" destId="{43AB2F60-094C-4410-98BC-9FA9C1B62808}" srcOrd="0" destOrd="0" presId="urn:microsoft.com/office/officeart/2005/8/layout/default"/>
    <dgm:cxn modelId="{9BC9A195-8873-4644-9547-4774D3E9A762}" srcId="{D5C6157E-C0E3-4356-8E2C-A1796CD5DCCA}" destId="{600DBB27-68C6-47FF-8C61-AFFD1857C744}" srcOrd="2" destOrd="0" parTransId="{0A11D1F3-ED38-42F0-91D4-EF5291D9F26C}" sibTransId="{6627FEA8-0E19-405E-901D-C417A624A57B}"/>
    <dgm:cxn modelId="{66D8FAC4-629E-46D5-95E2-21C0F0D88511}" type="presOf" srcId="{D5C6157E-C0E3-4356-8E2C-A1796CD5DCCA}" destId="{7C6AC68B-C754-4BF2-8568-6E80784D02AD}" srcOrd="0" destOrd="0" presId="urn:microsoft.com/office/officeart/2005/8/layout/default"/>
    <dgm:cxn modelId="{D79E0FC9-918B-4562-898A-34C92A16027D}" type="presOf" srcId="{600DBB27-68C6-47FF-8C61-AFFD1857C744}" destId="{652CCF13-669F-4A88-A47D-E2194778A8CC}" srcOrd="0" destOrd="0" presId="urn:microsoft.com/office/officeart/2005/8/layout/default"/>
    <dgm:cxn modelId="{ACA7035A-4A31-43A3-9EF6-8447A0D3C58D}" type="presParOf" srcId="{7C6AC68B-C754-4BF2-8568-6E80784D02AD}" destId="{ECA64706-99F9-40CC-8197-05E8212985B8}" srcOrd="0" destOrd="0" presId="urn:microsoft.com/office/officeart/2005/8/layout/default"/>
    <dgm:cxn modelId="{0666E8B9-9201-4089-A916-B1954AC1097C}" type="presParOf" srcId="{7C6AC68B-C754-4BF2-8568-6E80784D02AD}" destId="{9D442093-9556-40FE-8E22-434272736934}" srcOrd="1" destOrd="0" presId="urn:microsoft.com/office/officeart/2005/8/layout/default"/>
    <dgm:cxn modelId="{2C920B30-D11F-4460-A285-2391D1EEE223}" type="presParOf" srcId="{7C6AC68B-C754-4BF2-8568-6E80784D02AD}" destId="{CAD73D49-E822-4DEF-ACB9-648802300899}" srcOrd="2" destOrd="0" presId="urn:microsoft.com/office/officeart/2005/8/layout/default"/>
    <dgm:cxn modelId="{A52D6579-E34E-4F73-80B4-631994F16D08}" type="presParOf" srcId="{7C6AC68B-C754-4BF2-8568-6E80784D02AD}" destId="{24C0FAC1-6CDF-4D23-8AF7-92B6245D6F2B}" srcOrd="3" destOrd="0" presId="urn:microsoft.com/office/officeart/2005/8/layout/default"/>
    <dgm:cxn modelId="{681B552F-468A-4633-8268-C31E42FC5AF8}" type="presParOf" srcId="{7C6AC68B-C754-4BF2-8568-6E80784D02AD}" destId="{652CCF13-669F-4A88-A47D-E2194778A8CC}" srcOrd="4" destOrd="0" presId="urn:microsoft.com/office/officeart/2005/8/layout/default"/>
    <dgm:cxn modelId="{BE9D4CF9-071C-410B-987D-C953CFE259AD}" type="presParOf" srcId="{7C6AC68B-C754-4BF2-8568-6E80784D02AD}" destId="{D174011E-1D41-4132-AC1C-23B3FC1173D2}" srcOrd="5" destOrd="0" presId="urn:microsoft.com/office/officeart/2005/8/layout/default"/>
    <dgm:cxn modelId="{9E75196F-64D4-4606-8C04-36030C7185A0}" type="presParOf" srcId="{7C6AC68B-C754-4BF2-8568-6E80784D02AD}" destId="{43AB2F60-094C-4410-98BC-9FA9C1B62808}"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5C6157E-C0E3-4356-8E2C-A1796CD5DCCA}" type="doc">
      <dgm:prSet loTypeId="urn:microsoft.com/office/officeart/2005/8/layout/default" loCatId="list" qsTypeId="urn:microsoft.com/office/officeart/2005/8/quickstyle/simple5" qsCatId="simple" csTypeId="urn:microsoft.com/office/officeart/2005/8/colors/accent1_2" csCatId="accent1" phldr="1"/>
      <dgm:spPr/>
      <dgm:t>
        <a:bodyPr/>
        <a:lstStyle/>
        <a:p>
          <a:endParaRPr lang="en-GB"/>
        </a:p>
      </dgm:t>
    </dgm:pt>
    <dgm:pt modelId="{37672824-430B-4BE0-A622-B194600A2395}">
      <dgm:prSet phldrT="[Text]" custT="1"/>
      <dgm:spPr/>
      <dgm:t>
        <a:bodyPr/>
        <a:lstStyle/>
        <a:p>
          <a:pPr>
            <a:lnSpc>
              <a:spcPct val="150000"/>
            </a:lnSpc>
          </a:pPr>
          <a:r>
            <a:rPr lang="en-US" sz="3600">
              <a:latin typeface="Arial" panose="020B0604020202020204" pitchFamily="34" charset="0"/>
              <a:cs typeface="Arial" panose="020B0604020202020204" pitchFamily="34" charset="0"/>
            </a:rPr>
            <a:t>Rise of remote working travellers (Miletić et al., 2025)</a:t>
          </a:r>
          <a:endParaRPr lang="en-GB" sz="3600" dirty="0">
            <a:latin typeface="Arial" panose="020B0604020202020204" pitchFamily="34" charset="0"/>
            <a:cs typeface="Arial" panose="020B0604020202020204" pitchFamily="34" charset="0"/>
          </a:endParaRPr>
        </a:p>
      </dgm:t>
    </dgm:pt>
    <dgm:pt modelId="{07F515C9-9777-4A96-A784-B1CD824C4C89}" type="parTrans" cxnId="{6DBD8E04-D062-462F-8ABD-B9524D9834EE}">
      <dgm:prSet/>
      <dgm:spPr/>
      <dgm:t>
        <a:bodyPr/>
        <a:lstStyle/>
        <a:p>
          <a:pPr>
            <a:lnSpc>
              <a:spcPct val="150000"/>
            </a:lnSpc>
          </a:pPr>
          <a:endParaRPr lang="en-GB" sz="3600">
            <a:latin typeface="Arial" panose="020B0604020202020204" pitchFamily="34" charset="0"/>
            <a:cs typeface="Arial" panose="020B0604020202020204" pitchFamily="34" charset="0"/>
          </a:endParaRPr>
        </a:p>
      </dgm:t>
    </dgm:pt>
    <dgm:pt modelId="{8061ECFD-2819-4D39-805D-9670058D5ECB}" type="sibTrans" cxnId="{6DBD8E04-D062-462F-8ABD-B9524D9834EE}">
      <dgm:prSet/>
      <dgm:spPr/>
      <dgm:t>
        <a:bodyPr/>
        <a:lstStyle/>
        <a:p>
          <a:pPr>
            <a:lnSpc>
              <a:spcPct val="150000"/>
            </a:lnSpc>
          </a:pPr>
          <a:endParaRPr lang="en-GB" sz="3600">
            <a:latin typeface="Arial" panose="020B0604020202020204" pitchFamily="34" charset="0"/>
            <a:cs typeface="Arial" panose="020B0604020202020204" pitchFamily="34" charset="0"/>
          </a:endParaRPr>
        </a:p>
      </dgm:t>
    </dgm:pt>
    <dgm:pt modelId="{AD443B1A-3174-46F5-828D-CADE3A7E4FE5}">
      <dgm:prSet custT="1"/>
      <dgm:spPr/>
      <dgm:t>
        <a:bodyPr/>
        <a:lstStyle/>
        <a:p>
          <a:pPr>
            <a:lnSpc>
              <a:spcPct val="150000"/>
            </a:lnSpc>
          </a:pPr>
          <a:r>
            <a:rPr lang="en-US" sz="3600" dirty="0">
              <a:latin typeface="Arial" panose="020B0604020202020204" pitchFamily="34" charset="0"/>
              <a:cs typeface="Arial" panose="020B0604020202020204" pitchFamily="34" charset="0"/>
            </a:rPr>
            <a:t>Guests seek work + leisure flexibility (Richards et al., 2024)</a:t>
          </a:r>
          <a:endParaRPr lang="en-GB" sz="3600" dirty="0">
            <a:latin typeface="Arial" panose="020B0604020202020204" pitchFamily="34" charset="0"/>
            <a:cs typeface="Arial" panose="020B0604020202020204" pitchFamily="34" charset="0"/>
          </a:endParaRPr>
        </a:p>
      </dgm:t>
    </dgm:pt>
    <dgm:pt modelId="{389F25D1-9AF1-47A3-B6A7-6EF7F04E5E61}" type="parTrans" cxnId="{D3D1ABBD-E6BD-4B85-86DC-6B578F3E6BFD}">
      <dgm:prSet/>
      <dgm:spPr/>
      <dgm:t>
        <a:bodyPr/>
        <a:lstStyle/>
        <a:p>
          <a:endParaRPr lang="en-GB"/>
        </a:p>
      </dgm:t>
    </dgm:pt>
    <dgm:pt modelId="{E3F1562E-C24A-4415-B29F-F90BB99065A0}" type="sibTrans" cxnId="{D3D1ABBD-E6BD-4B85-86DC-6B578F3E6BFD}">
      <dgm:prSet/>
      <dgm:spPr/>
      <dgm:t>
        <a:bodyPr/>
        <a:lstStyle/>
        <a:p>
          <a:endParaRPr lang="en-GB"/>
        </a:p>
      </dgm:t>
    </dgm:pt>
    <dgm:pt modelId="{6486C81F-9249-4F61-A9EF-C770007890AA}">
      <dgm:prSet custT="1"/>
      <dgm:spPr/>
      <dgm:t>
        <a:bodyPr/>
        <a:lstStyle/>
        <a:p>
          <a:pPr>
            <a:lnSpc>
              <a:spcPct val="150000"/>
            </a:lnSpc>
          </a:pPr>
          <a:r>
            <a:rPr lang="en-US" sz="3600" dirty="0">
              <a:latin typeface="Arial" panose="020B0604020202020204" pitchFamily="34" charset="0"/>
              <a:cs typeface="Arial" panose="020B0604020202020204" pitchFamily="34" charset="0"/>
            </a:rPr>
            <a:t>Need for high-speed internet &amp; quiet spaces</a:t>
          </a:r>
          <a:endParaRPr lang="en-GB" sz="3600" dirty="0">
            <a:latin typeface="Arial" panose="020B0604020202020204" pitchFamily="34" charset="0"/>
            <a:cs typeface="Arial" panose="020B0604020202020204" pitchFamily="34" charset="0"/>
          </a:endParaRPr>
        </a:p>
      </dgm:t>
    </dgm:pt>
    <dgm:pt modelId="{EE95564E-A3F3-4FED-8823-A3A8A8A2DA9A}" type="parTrans" cxnId="{5EC695D8-0FDD-46CE-9EBE-4D579A84E945}">
      <dgm:prSet/>
      <dgm:spPr/>
      <dgm:t>
        <a:bodyPr/>
        <a:lstStyle/>
        <a:p>
          <a:endParaRPr lang="en-GB"/>
        </a:p>
      </dgm:t>
    </dgm:pt>
    <dgm:pt modelId="{C22E47C0-2E61-40B8-BB4B-E3B495BF1551}" type="sibTrans" cxnId="{5EC695D8-0FDD-46CE-9EBE-4D579A84E945}">
      <dgm:prSet/>
      <dgm:spPr/>
      <dgm:t>
        <a:bodyPr/>
        <a:lstStyle/>
        <a:p>
          <a:endParaRPr lang="en-GB"/>
        </a:p>
      </dgm:t>
    </dgm:pt>
    <dgm:pt modelId="{E0EA9EBA-7638-4CC0-8BF5-9B3D1707414D}">
      <dgm:prSet custT="1"/>
      <dgm:spPr/>
      <dgm:t>
        <a:bodyPr/>
        <a:lstStyle/>
        <a:p>
          <a:pPr>
            <a:lnSpc>
              <a:spcPct val="150000"/>
            </a:lnSpc>
          </a:pPr>
          <a:r>
            <a:rPr lang="en-US" sz="3600" dirty="0">
              <a:latin typeface="Arial" panose="020B0604020202020204" pitchFamily="34" charset="0"/>
              <a:cs typeface="Arial" panose="020B0604020202020204" pitchFamily="34" charset="0"/>
            </a:rPr>
            <a:t>Growing segment: digital nomads &amp; long-stay guests</a:t>
          </a:r>
          <a:endParaRPr lang="en-GB" sz="3600" dirty="0">
            <a:latin typeface="Arial" panose="020B0604020202020204" pitchFamily="34" charset="0"/>
            <a:cs typeface="Arial" panose="020B0604020202020204" pitchFamily="34" charset="0"/>
          </a:endParaRPr>
        </a:p>
      </dgm:t>
    </dgm:pt>
    <dgm:pt modelId="{2C520D56-2647-406A-A083-58957BF36F32}" type="parTrans" cxnId="{451F614F-A544-4B00-8FF8-9DC324022619}">
      <dgm:prSet/>
      <dgm:spPr/>
      <dgm:t>
        <a:bodyPr/>
        <a:lstStyle/>
        <a:p>
          <a:endParaRPr lang="en-GB"/>
        </a:p>
      </dgm:t>
    </dgm:pt>
    <dgm:pt modelId="{59E5A6A4-BD5D-4F15-BE25-26E798568A85}" type="sibTrans" cxnId="{451F614F-A544-4B00-8FF8-9DC324022619}">
      <dgm:prSet/>
      <dgm:spPr/>
      <dgm:t>
        <a:bodyPr/>
        <a:lstStyle/>
        <a:p>
          <a:endParaRPr lang="en-GB"/>
        </a:p>
      </dgm:t>
    </dgm:pt>
    <dgm:pt modelId="{7C6AC68B-C754-4BF2-8568-6E80784D02AD}" type="pres">
      <dgm:prSet presAssocID="{D5C6157E-C0E3-4356-8E2C-A1796CD5DCCA}" presName="diagram" presStyleCnt="0">
        <dgm:presLayoutVars>
          <dgm:dir/>
          <dgm:resizeHandles val="exact"/>
        </dgm:presLayoutVars>
      </dgm:prSet>
      <dgm:spPr/>
    </dgm:pt>
    <dgm:pt modelId="{ECA64706-99F9-40CC-8197-05E8212985B8}" type="pres">
      <dgm:prSet presAssocID="{37672824-430B-4BE0-A622-B194600A2395}" presName="node" presStyleLbl="node1" presStyleIdx="0" presStyleCnt="4">
        <dgm:presLayoutVars>
          <dgm:bulletEnabled val="1"/>
        </dgm:presLayoutVars>
      </dgm:prSet>
      <dgm:spPr/>
    </dgm:pt>
    <dgm:pt modelId="{9D442093-9556-40FE-8E22-434272736934}" type="pres">
      <dgm:prSet presAssocID="{8061ECFD-2819-4D39-805D-9670058D5ECB}" presName="sibTrans" presStyleCnt="0"/>
      <dgm:spPr/>
    </dgm:pt>
    <dgm:pt modelId="{19031B8B-F124-44ED-84D7-4DFF91736927}" type="pres">
      <dgm:prSet presAssocID="{AD443B1A-3174-46F5-828D-CADE3A7E4FE5}" presName="node" presStyleLbl="node1" presStyleIdx="1" presStyleCnt="4">
        <dgm:presLayoutVars>
          <dgm:bulletEnabled val="1"/>
        </dgm:presLayoutVars>
      </dgm:prSet>
      <dgm:spPr/>
    </dgm:pt>
    <dgm:pt modelId="{1429BB70-0B10-427D-BC1C-E433351261D9}" type="pres">
      <dgm:prSet presAssocID="{E3F1562E-C24A-4415-B29F-F90BB99065A0}" presName="sibTrans" presStyleCnt="0"/>
      <dgm:spPr/>
    </dgm:pt>
    <dgm:pt modelId="{B9269680-CA89-4A9D-A082-5BA2056F0AE3}" type="pres">
      <dgm:prSet presAssocID="{6486C81F-9249-4F61-A9EF-C770007890AA}" presName="node" presStyleLbl="node1" presStyleIdx="2" presStyleCnt="4">
        <dgm:presLayoutVars>
          <dgm:bulletEnabled val="1"/>
        </dgm:presLayoutVars>
      </dgm:prSet>
      <dgm:spPr/>
    </dgm:pt>
    <dgm:pt modelId="{212D59C8-50EC-4854-88B3-103F12ADDAC9}" type="pres">
      <dgm:prSet presAssocID="{C22E47C0-2E61-40B8-BB4B-E3B495BF1551}" presName="sibTrans" presStyleCnt="0"/>
      <dgm:spPr/>
    </dgm:pt>
    <dgm:pt modelId="{FF258B89-DF96-45FA-BC69-6D7809860199}" type="pres">
      <dgm:prSet presAssocID="{E0EA9EBA-7638-4CC0-8BF5-9B3D1707414D}" presName="node" presStyleLbl="node1" presStyleIdx="3" presStyleCnt="4">
        <dgm:presLayoutVars>
          <dgm:bulletEnabled val="1"/>
        </dgm:presLayoutVars>
      </dgm:prSet>
      <dgm:spPr/>
    </dgm:pt>
  </dgm:ptLst>
  <dgm:cxnLst>
    <dgm:cxn modelId="{6DBD8E04-D062-462F-8ABD-B9524D9834EE}" srcId="{D5C6157E-C0E3-4356-8E2C-A1796CD5DCCA}" destId="{37672824-430B-4BE0-A622-B194600A2395}" srcOrd="0" destOrd="0" parTransId="{07F515C9-9777-4A96-A784-B1CD824C4C89}" sibTransId="{8061ECFD-2819-4D39-805D-9670058D5ECB}"/>
    <dgm:cxn modelId="{6EC91306-54AE-4220-90B2-AEBE0D74E1E0}" type="presOf" srcId="{E0EA9EBA-7638-4CC0-8BF5-9B3D1707414D}" destId="{FF258B89-DF96-45FA-BC69-6D7809860199}" srcOrd="0" destOrd="0" presId="urn:microsoft.com/office/officeart/2005/8/layout/default"/>
    <dgm:cxn modelId="{5F926B6E-9832-4006-B2CA-18E7826C86A6}" type="presOf" srcId="{37672824-430B-4BE0-A622-B194600A2395}" destId="{ECA64706-99F9-40CC-8197-05E8212985B8}" srcOrd="0" destOrd="0" presId="urn:microsoft.com/office/officeart/2005/8/layout/default"/>
    <dgm:cxn modelId="{451F614F-A544-4B00-8FF8-9DC324022619}" srcId="{D5C6157E-C0E3-4356-8E2C-A1796CD5DCCA}" destId="{E0EA9EBA-7638-4CC0-8BF5-9B3D1707414D}" srcOrd="3" destOrd="0" parTransId="{2C520D56-2647-406A-A083-58957BF36F32}" sibTransId="{59E5A6A4-BD5D-4F15-BE25-26E798568A85}"/>
    <dgm:cxn modelId="{D3D1ABBD-E6BD-4B85-86DC-6B578F3E6BFD}" srcId="{D5C6157E-C0E3-4356-8E2C-A1796CD5DCCA}" destId="{AD443B1A-3174-46F5-828D-CADE3A7E4FE5}" srcOrd="1" destOrd="0" parTransId="{389F25D1-9AF1-47A3-B6A7-6EF7F04E5E61}" sibTransId="{E3F1562E-C24A-4415-B29F-F90BB99065A0}"/>
    <dgm:cxn modelId="{66D8FAC4-629E-46D5-95E2-21C0F0D88511}" type="presOf" srcId="{D5C6157E-C0E3-4356-8E2C-A1796CD5DCCA}" destId="{7C6AC68B-C754-4BF2-8568-6E80784D02AD}" srcOrd="0" destOrd="0" presId="urn:microsoft.com/office/officeart/2005/8/layout/default"/>
    <dgm:cxn modelId="{5EC695D8-0FDD-46CE-9EBE-4D579A84E945}" srcId="{D5C6157E-C0E3-4356-8E2C-A1796CD5DCCA}" destId="{6486C81F-9249-4F61-A9EF-C770007890AA}" srcOrd="2" destOrd="0" parTransId="{EE95564E-A3F3-4FED-8823-A3A8A8A2DA9A}" sibTransId="{C22E47C0-2E61-40B8-BB4B-E3B495BF1551}"/>
    <dgm:cxn modelId="{53324CDA-F495-4BE6-B239-0FA2066014BA}" type="presOf" srcId="{6486C81F-9249-4F61-A9EF-C770007890AA}" destId="{B9269680-CA89-4A9D-A082-5BA2056F0AE3}" srcOrd="0" destOrd="0" presId="urn:microsoft.com/office/officeart/2005/8/layout/default"/>
    <dgm:cxn modelId="{83F14EDC-900E-4922-937A-CCB3F2AABAE3}" type="presOf" srcId="{AD443B1A-3174-46F5-828D-CADE3A7E4FE5}" destId="{19031B8B-F124-44ED-84D7-4DFF91736927}" srcOrd="0" destOrd="0" presId="urn:microsoft.com/office/officeart/2005/8/layout/default"/>
    <dgm:cxn modelId="{ACA7035A-4A31-43A3-9EF6-8447A0D3C58D}" type="presParOf" srcId="{7C6AC68B-C754-4BF2-8568-6E80784D02AD}" destId="{ECA64706-99F9-40CC-8197-05E8212985B8}" srcOrd="0" destOrd="0" presId="urn:microsoft.com/office/officeart/2005/8/layout/default"/>
    <dgm:cxn modelId="{0666E8B9-9201-4089-A916-B1954AC1097C}" type="presParOf" srcId="{7C6AC68B-C754-4BF2-8568-6E80784D02AD}" destId="{9D442093-9556-40FE-8E22-434272736934}" srcOrd="1" destOrd="0" presId="urn:microsoft.com/office/officeart/2005/8/layout/default"/>
    <dgm:cxn modelId="{5EDCA7F3-8C50-43F7-980C-1CA49AE1790A}" type="presParOf" srcId="{7C6AC68B-C754-4BF2-8568-6E80784D02AD}" destId="{19031B8B-F124-44ED-84D7-4DFF91736927}" srcOrd="2" destOrd="0" presId="urn:microsoft.com/office/officeart/2005/8/layout/default"/>
    <dgm:cxn modelId="{5CFD57E6-6857-4733-B03C-B1326A670A9A}" type="presParOf" srcId="{7C6AC68B-C754-4BF2-8568-6E80784D02AD}" destId="{1429BB70-0B10-427D-BC1C-E433351261D9}" srcOrd="3" destOrd="0" presId="urn:microsoft.com/office/officeart/2005/8/layout/default"/>
    <dgm:cxn modelId="{B55677E0-B4DB-4FB8-98BF-9520339EBEAC}" type="presParOf" srcId="{7C6AC68B-C754-4BF2-8568-6E80784D02AD}" destId="{B9269680-CA89-4A9D-A082-5BA2056F0AE3}" srcOrd="4" destOrd="0" presId="urn:microsoft.com/office/officeart/2005/8/layout/default"/>
    <dgm:cxn modelId="{120CA597-5537-460D-B78B-B29D9F8E29FF}" type="presParOf" srcId="{7C6AC68B-C754-4BF2-8568-6E80784D02AD}" destId="{212D59C8-50EC-4854-88B3-103F12ADDAC9}" srcOrd="5" destOrd="0" presId="urn:microsoft.com/office/officeart/2005/8/layout/default"/>
    <dgm:cxn modelId="{2AA0A3EE-6A2C-4CA8-BBCD-49D4B62CA5FA}" type="presParOf" srcId="{7C6AC68B-C754-4BF2-8568-6E80784D02AD}" destId="{FF258B89-DF96-45FA-BC69-6D7809860199}"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5C6157E-C0E3-4356-8E2C-A1796CD5DCCA}" type="doc">
      <dgm:prSet loTypeId="urn:microsoft.com/office/officeart/2005/8/layout/default" loCatId="list" qsTypeId="urn:microsoft.com/office/officeart/2005/8/quickstyle/simple5" qsCatId="simple" csTypeId="urn:microsoft.com/office/officeart/2005/8/colors/accent1_2" csCatId="accent1" phldr="1"/>
      <dgm:spPr/>
      <dgm:t>
        <a:bodyPr/>
        <a:lstStyle/>
        <a:p>
          <a:endParaRPr lang="en-GB"/>
        </a:p>
      </dgm:t>
    </dgm:pt>
    <dgm:pt modelId="{37672824-430B-4BE0-A622-B194600A2395}">
      <dgm:prSet phldrT="[Text]" custT="1"/>
      <dgm:spPr/>
      <dgm:t>
        <a:bodyPr/>
        <a:lstStyle/>
        <a:p>
          <a:pPr>
            <a:lnSpc>
              <a:spcPct val="150000"/>
            </a:lnSpc>
          </a:pPr>
          <a:r>
            <a:rPr lang="en-US" sz="3600">
              <a:latin typeface="Arial" panose="020B0604020202020204" pitchFamily="34" charset="0"/>
              <a:cs typeface="Arial" panose="020B0604020202020204" pitchFamily="34" charset="0"/>
            </a:rPr>
            <a:t>Hotels redesign spaces for work &amp; leisure</a:t>
          </a:r>
          <a:endParaRPr lang="en-GB" sz="3600" dirty="0">
            <a:latin typeface="Arial" panose="020B0604020202020204" pitchFamily="34" charset="0"/>
            <a:cs typeface="Arial" panose="020B0604020202020204" pitchFamily="34" charset="0"/>
          </a:endParaRPr>
        </a:p>
      </dgm:t>
    </dgm:pt>
    <dgm:pt modelId="{07F515C9-9777-4A96-A784-B1CD824C4C89}" type="parTrans" cxnId="{6DBD8E04-D062-462F-8ABD-B9524D9834EE}">
      <dgm:prSet/>
      <dgm:spPr/>
      <dgm:t>
        <a:bodyPr/>
        <a:lstStyle/>
        <a:p>
          <a:pPr>
            <a:lnSpc>
              <a:spcPct val="150000"/>
            </a:lnSpc>
          </a:pPr>
          <a:endParaRPr lang="en-GB" sz="3600">
            <a:latin typeface="Arial" panose="020B0604020202020204" pitchFamily="34" charset="0"/>
            <a:cs typeface="Arial" panose="020B0604020202020204" pitchFamily="34" charset="0"/>
          </a:endParaRPr>
        </a:p>
      </dgm:t>
    </dgm:pt>
    <dgm:pt modelId="{8061ECFD-2819-4D39-805D-9670058D5ECB}" type="sibTrans" cxnId="{6DBD8E04-D062-462F-8ABD-B9524D9834EE}">
      <dgm:prSet/>
      <dgm:spPr/>
      <dgm:t>
        <a:bodyPr/>
        <a:lstStyle/>
        <a:p>
          <a:pPr>
            <a:lnSpc>
              <a:spcPct val="150000"/>
            </a:lnSpc>
          </a:pPr>
          <a:endParaRPr lang="en-GB" sz="3600">
            <a:latin typeface="Arial" panose="020B0604020202020204" pitchFamily="34" charset="0"/>
            <a:cs typeface="Arial" panose="020B0604020202020204" pitchFamily="34" charset="0"/>
          </a:endParaRPr>
        </a:p>
      </dgm:t>
    </dgm:pt>
    <dgm:pt modelId="{2AC8A170-488F-4CA2-B77D-6D91E821DF4D}">
      <dgm:prSet custT="1"/>
      <dgm:spPr/>
      <dgm:t>
        <a:bodyPr/>
        <a:lstStyle/>
        <a:p>
          <a:pPr>
            <a:lnSpc>
              <a:spcPct val="150000"/>
            </a:lnSpc>
          </a:pPr>
          <a:r>
            <a:rPr lang="en-GB" sz="3600" dirty="0">
              <a:latin typeface="Arial" panose="020B0604020202020204" pitchFamily="34" charset="0"/>
              <a:cs typeface="Arial" panose="020B0604020202020204" pitchFamily="34" charset="0"/>
            </a:rPr>
            <a:t>Flexible layouts + digital infrastructure (Atoum, 2024)</a:t>
          </a:r>
        </a:p>
      </dgm:t>
    </dgm:pt>
    <dgm:pt modelId="{665C1D4C-EC45-4EE0-941E-4EDF23397B38}" type="parTrans" cxnId="{C04560DA-CC3B-44ED-AC11-1CC6B74DF7BD}">
      <dgm:prSet/>
      <dgm:spPr/>
      <dgm:t>
        <a:bodyPr/>
        <a:lstStyle/>
        <a:p>
          <a:endParaRPr lang="en-GB"/>
        </a:p>
      </dgm:t>
    </dgm:pt>
    <dgm:pt modelId="{DD65E2C3-A567-451B-923C-3D33E7EDCE12}" type="sibTrans" cxnId="{C04560DA-CC3B-44ED-AC11-1CC6B74DF7BD}">
      <dgm:prSet/>
      <dgm:spPr/>
      <dgm:t>
        <a:bodyPr/>
        <a:lstStyle/>
        <a:p>
          <a:endParaRPr lang="en-GB"/>
        </a:p>
      </dgm:t>
    </dgm:pt>
    <dgm:pt modelId="{768F3D7F-2F5C-4731-A554-612C32245474}">
      <dgm:prSet custT="1"/>
      <dgm:spPr/>
      <dgm:t>
        <a:bodyPr/>
        <a:lstStyle/>
        <a:p>
          <a:pPr>
            <a:lnSpc>
              <a:spcPct val="150000"/>
            </a:lnSpc>
          </a:pPr>
          <a:r>
            <a:rPr lang="en-US" sz="3600" dirty="0">
              <a:latin typeface="Arial" panose="020B0604020202020204" pitchFamily="34" charset="0"/>
              <a:cs typeface="Arial" panose="020B0604020202020204" pitchFamily="34" charset="0"/>
            </a:rPr>
            <a:t>Balancing work vs. leisure guests is challenging</a:t>
          </a:r>
          <a:endParaRPr lang="en-GB" sz="3600" dirty="0">
            <a:latin typeface="Arial" panose="020B0604020202020204" pitchFamily="34" charset="0"/>
            <a:cs typeface="Arial" panose="020B0604020202020204" pitchFamily="34" charset="0"/>
          </a:endParaRPr>
        </a:p>
      </dgm:t>
    </dgm:pt>
    <dgm:pt modelId="{6E9D413E-5CDA-4059-A363-1C443F1F5306}" type="parTrans" cxnId="{5CD06ABF-5677-45D1-9F2E-8E4CE901C1C3}">
      <dgm:prSet/>
      <dgm:spPr/>
      <dgm:t>
        <a:bodyPr/>
        <a:lstStyle/>
        <a:p>
          <a:endParaRPr lang="en-GB"/>
        </a:p>
      </dgm:t>
    </dgm:pt>
    <dgm:pt modelId="{DBD000E2-AF50-4C4E-BFF7-3191103FC924}" type="sibTrans" cxnId="{5CD06ABF-5677-45D1-9F2E-8E4CE901C1C3}">
      <dgm:prSet/>
      <dgm:spPr/>
      <dgm:t>
        <a:bodyPr/>
        <a:lstStyle/>
        <a:p>
          <a:endParaRPr lang="en-GB"/>
        </a:p>
      </dgm:t>
    </dgm:pt>
    <dgm:pt modelId="{27DCA2E5-DF9D-4C8C-AED9-32C6E83A6C67}">
      <dgm:prSet custT="1"/>
      <dgm:spPr/>
      <dgm:t>
        <a:bodyPr/>
        <a:lstStyle/>
        <a:p>
          <a:pPr>
            <a:lnSpc>
              <a:spcPct val="150000"/>
            </a:lnSpc>
          </a:pPr>
          <a:r>
            <a:rPr lang="en-US" sz="3600" dirty="0">
              <a:latin typeface="Arial" panose="020B0604020202020204" pitchFamily="34" charset="0"/>
              <a:cs typeface="Arial" panose="020B0604020202020204" pitchFamily="34" charset="0"/>
            </a:rPr>
            <a:t>Staff training &amp; operational flexibility essential (Ahmed and Smith, 2023)</a:t>
          </a:r>
          <a:endParaRPr lang="en-GB" sz="3600" dirty="0">
            <a:latin typeface="Arial" panose="020B0604020202020204" pitchFamily="34" charset="0"/>
            <a:cs typeface="Arial" panose="020B0604020202020204" pitchFamily="34" charset="0"/>
          </a:endParaRPr>
        </a:p>
      </dgm:t>
    </dgm:pt>
    <dgm:pt modelId="{AF282554-C054-40F8-9789-33EDE736BAE9}" type="parTrans" cxnId="{F985EB94-C9F9-4175-AB33-04355AB7826C}">
      <dgm:prSet/>
      <dgm:spPr/>
      <dgm:t>
        <a:bodyPr/>
        <a:lstStyle/>
        <a:p>
          <a:endParaRPr lang="en-GB"/>
        </a:p>
      </dgm:t>
    </dgm:pt>
    <dgm:pt modelId="{614333E2-1F77-4FA1-9AF5-3587DE811FF3}" type="sibTrans" cxnId="{F985EB94-C9F9-4175-AB33-04355AB7826C}">
      <dgm:prSet/>
      <dgm:spPr/>
      <dgm:t>
        <a:bodyPr/>
        <a:lstStyle/>
        <a:p>
          <a:endParaRPr lang="en-GB"/>
        </a:p>
      </dgm:t>
    </dgm:pt>
    <dgm:pt modelId="{7C6AC68B-C754-4BF2-8568-6E80784D02AD}" type="pres">
      <dgm:prSet presAssocID="{D5C6157E-C0E3-4356-8E2C-A1796CD5DCCA}" presName="diagram" presStyleCnt="0">
        <dgm:presLayoutVars>
          <dgm:dir/>
          <dgm:resizeHandles val="exact"/>
        </dgm:presLayoutVars>
      </dgm:prSet>
      <dgm:spPr/>
    </dgm:pt>
    <dgm:pt modelId="{ECA64706-99F9-40CC-8197-05E8212985B8}" type="pres">
      <dgm:prSet presAssocID="{37672824-430B-4BE0-A622-B194600A2395}" presName="node" presStyleLbl="node1" presStyleIdx="0" presStyleCnt="4">
        <dgm:presLayoutVars>
          <dgm:bulletEnabled val="1"/>
        </dgm:presLayoutVars>
      </dgm:prSet>
      <dgm:spPr/>
    </dgm:pt>
    <dgm:pt modelId="{9D442093-9556-40FE-8E22-434272736934}" type="pres">
      <dgm:prSet presAssocID="{8061ECFD-2819-4D39-805D-9670058D5ECB}" presName="sibTrans" presStyleCnt="0"/>
      <dgm:spPr/>
    </dgm:pt>
    <dgm:pt modelId="{35F9E2C7-491D-42B5-A77D-CA60D5729865}" type="pres">
      <dgm:prSet presAssocID="{2AC8A170-488F-4CA2-B77D-6D91E821DF4D}" presName="node" presStyleLbl="node1" presStyleIdx="1" presStyleCnt="4">
        <dgm:presLayoutVars>
          <dgm:bulletEnabled val="1"/>
        </dgm:presLayoutVars>
      </dgm:prSet>
      <dgm:spPr/>
    </dgm:pt>
    <dgm:pt modelId="{13B719C4-ECD1-49A7-A58B-C14230F940FA}" type="pres">
      <dgm:prSet presAssocID="{DD65E2C3-A567-451B-923C-3D33E7EDCE12}" presName="sibTrans" presStyleCnt="0"/>
      <dgm:spPr/>
    </dgm:pt>
    <dgm:pt modelId="{4E4F5F18-C061-4A52-A117-AEBD99D2E9F7}" type="pres">
      <dgm:prSet presAssocID="{768F3D7F-2F5C-4731-A554-612C32245474}" presName="node" presStyleLbl="node1" presStyleIdx="2" presStyleCnt="4">
        <dgm:presLayoutVars>
          <dgm:bulletEnabled val="1"/>
        </dgm:presLayoutVars>
      </dgm:prSet>
      <dgm:spPr/>
    </dgm:pt>
    <dgm:pt modelId="{E703B429-E3A6-41CB-A178-1B05DAC63CA5}" type="pres">
      <dgm:prSet presAssocID="{DBD000E2-AF50-4C4E-BFF7-3191103FC924}" presName="sibTrans" presStyleCnt="0"/>
      <dgm:spPr/>
    </dgm:pt>
    <dgm:pt modelId="{145C85C6-EF85-4C86-A810-A88E792E1CED}" type="pres">
      <dgm:prSet presAssocID="{27DCA2E5-DF9D-4C8C-AED9-32C6E83A6C67}" presName="node" presStyleLbl="node1" presStyleIdx="3" presStyleCnt="4">
        <dgm:presLayoutVars>
          <dgm:bulletEnabled val="1"/>
        </dgm:presLayoutVars>
      </dgm:prSet>
      <dgm:spPr/>
    </dgm:pt>
  </dgm:ptLst>
  <dgm:cxnLst>
    <dgm:cxn modelId="{6DBD8E04-D062-462F-8ABD-B9524D9834EE}" srcId="{D5C6157E-C0E3-4356-8E2C-A1796CD5DCCA}" destId="{37672824-430B-4BE0-A622-B194600A2395}" srcOrd="0" destOrd="0" parTransId="{07F515C9-9777-4A96-A784-B1CD824C4C89}" sibTransId="{8061ECFD-2819-4D39-805D-9670058D5ECB}"/>
    <dgm:cxn modelId="{5F926B6E-9832-4006-B2CA-18E7826C86A6}" type="presOf" srcId="{37672824-430B-4BE0-A622-B194600A2395}" destId="{ECA64706-99F9-40CC-8197-05E8212985B8}" srcOrd="0" destOrd="0" presId="urn:microsoft.com/office/officeart/2005/8/layout/default"/>
    <dgm:cxn modelId="{F985EB94-C9F9-4175-AB33-04355AB7826C}" srcId="{D5C6157E-C0E3-4356-8E2C-A1796CD5DCCA}" destId="{27DCA2E5-DF9D-4C8C-AED9-32C6E83A6C67}" srcOrd="3" destOrd="0" parTransId="{AF282554-C054-40F8-9789-33EDE736BAE9}" sibTransId="{614333E2-1F77-4FA1-9AF5-3587DE811FF3}"/>
    <dgm:cxn modelId="{1384429B-C7F7-421F-91AF-88148FD0FD2F}" type="presOf" srcId="{768F3D7F-2F5C-4731-A554-612C32245474}" destId="{4E4F5F18-C061-4A52-A117-AEBD99D2E9F7}" srcOrd="0" destOrd="0" presId="urn:microsoft.com/office/officeart/2005/8/layout/default"/>
    <dgm:cxn modelId="{EF168BAD-8F2B-480D-BA27-555A4BB32C63}" type="presOf" srcId="{2AC8A170-488F-4CA2-B77D-6D91E821DF4D}" destId="{35F9E2C7-491D-42B5-A77D-CA60D5729865}" srcOrd="0" destOrd="0" presId="urn:microsoft.com/office/officeart/2005/8/layout/default"/>
    <dgm:cxn modelId="{5CD06ABF-5677-45D1-9F2E-8E4CE901C1C3}" srcId="{D5C6157E-C0E3-4356-8E2C-A1796CD5DCCA}" destId="{768F3D7F-2F5C-4731-A554-612C32245474}" srcOrd="2" destOrd="0" parTransId="{6E9D413E-5CDA-4059-A363-1C443F1F5306}" sibTransId="{DBD000E2-AF50-4C4E-BFF7-3191103FC924}"/>
    <dgm:cxn modelId="{66D8FAC4-629E-46D5-95E2-21C0F0D88511}" type="presOf" srcId="{D5C6157E-C0E3-4356-8E2C-A1796CD5DCCA}" destId="{7C6AC68B-C754-4BF2-8568-6E80784D02AD}" srcOrd="0" destOrd="0" presId="urn:microsoft.com/office/officeart/2005/8/layout/default"/>
    <dgm:cxn modelId="{C04560DA-CC3B-44ED-AC11-1CC6B74DF7BD}" srcId="{D5C6157E-C0E3-4356-8E2C-A1796CD5DCCA}" destId="{2AC8A170-488F-4CA2-B77D-6D91E821DF4D}" srcOrd="1" destOrd="0" parTransId="{665C1D4C-EC45-4EE0-941E-4EDF23397B38}" sibTransId="{DD65E2C3-A567-451B-923C-3D33E7EDCE12}"/>
    <dgm:cxn modelId="{784176F4-877F-4FD2-AC89-7834865C8B30}" type="presOf" srcId="{27DCA2E5-DF9D-4C8C-AED9-32C6E83A6C67}" destId="{145C85C6-EF85-4C86-A810-A88E792E1CED}" srcOrd="0" destOrd="0" presId="urn:microsoft.com/office/officeart/2005/8/layout/default"/>
    <dgm:cxn modelId="{ACA7035A-4A31-43A3-9EF6-8447A0D3C58D}" type="presParOf" srcId="{7C6AC68B-C754-4BF2-8568-6E80784D02AD}" destId="{ECA64706-99F9-40CC-8197-05E8212985B8}" srcOrd="0" destOrd="0" presId="urn:microsoft.com/office/officeart/2005/8/layout/default"/>
    <dgm:cxn modelId="{0666E8B9-9201-4089-A916-B1954AC1097C}" type="presParOf" srcId="{7C6AC68B-C754-4BF2-8568-6E80784D02AD}" destId="{9D442093-9556-40FE-8E22-434272736934}" srcOrd="1" destOrd="0" presId="urn:microsoft.com/office/officeart/2005/8/layout/default"/>
    <dgm:cxn modelId="{445994EC-111C-4BBE-A310-D8B18A1A011F}" type="presParOf" srcId="{7C6AC68B-C754-4BF2-8568-6E80784D02AD}" destId="{35F9E2C7-491D-42B5-A77D-CA60D5729865}" srcOrd="2" destOrd="0" presId="urn:microsoft.com/office/officeart/2005/8/layout/default"/>
    <dgm:cxn modelId="{6ACF0469-DF66-4A41-A5FA-46581F237E53}" type="presParOf" srcId="{7C6AC68B-C754-4BF2-8568-6E80784D02AD}" destId="{13B719C4-ECD1-49A7-A58B-C14230F940FA}" srcOrd="3" destOrd="0" presId="urn:microsoft.com/office/officeart/2005/8/layout/default"/>
    <dgm:cxn modelId="{F1028275-F04C-42A1-A779-A451A3EEFCEE}" type="presParOf" srcId="{7C6AC68B-C754-4BF2-8568-6E80784D02AD}" destId="{4E4F5F18-C061-4A52-A117-AEBD99D2E9F7}" srcOrd="4" destOrd="0" presId="urn:microsoft.com/office/officeart/2005/8/layout/default"/>
    <dgm:cxn modelId="{12C62BC9-64A0-49FE-80FC-659E5685267D}" type="presParOf" srcId="{7C6AC68B-C754-4BF2-8568-6E80784D02AD}" destId="{E703B429-E3A6-41CB-A178-1B05DAC63CA5}" srcOrd="5" destOrd="0" presId="urn:microsoft.com/office/officeart/2005/8/layout/default"/>
    <dgm:cxn modelId="{B16B7FCB-D0E9-492F-A77B-848558B364BD}" type="presParOf" srcId="{7C6AC68B-C754-4BF2-8568-6E80784D02AD}" destId="{145C85C6-EF85-4C86-A810-A88E792E1CED}"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3D2FAB3-50F9-4E00-9D1D-B6A263AF4184}" type="doc">
      <dgm:prSet loTypeId="urn:microsoft.com/office/officeart/2005/8/layout/process5" loCatId="process" qsTypeId="urn:microsoft.com/office/officeart/2005/8/quickstyle/simple5" qsCatId="simple" csTypeId="urn:microsoft.com/office/officeart/2005/8/colors/accent1_2" csCatId="accent1" phldr="1"/>
      <dgm:spPr/>
      <dgm:t>
        <a:bodyPr/>
        <a:lstStyle/>
        <a:p>
          <a:endParaRPr lang="en-GB"/>
        </a:p>
      </dgm:t>
    </dgm:pt>
    <dgm:pt modelId="{14E04EA3-723B-46CB-87C6-89A83C898671}">
      <dgm:prSet phldrT="[Text]" custT="1"/>
      <dgm:spPr/>
      <dgm:t>
        <a:bodyPr/>
        <a:lstStyle/>
        <a:p>
          <a:pPr>
            <a:lnSpc>
              <a:spcPct val="150000"/>
            </a:lnSpc>
          </a:pPr>
          <a:r>
            <a:rPr lang="en-US" sz="2400" dirty="0">
              <a:latin typeface="Arial" panose="020B0604020202020204" pitchFamily="34" charset="0"/>
              <a:cs typeface="Arial" panose="020B0604020202020204" pitchFamily="34" charset="0"/>
            </a:rPr>
            <a:t>Marriott: co-working spaces + long-stay packages</a:t>
          </a:r>
          <a:endParaRPr lang="en-GB" sz="2400" dirty="0">
            <a:latin typeface="Arial" panose="020B0604020202020204" pitchFamily="34" charset="0"/>
            <a:cs typeface="Arial" panose="020B0604020202020204" pitchFamily="34" charset="0"/>
          </a:endParaRPr>
        </a:p>
      </dgm:t>
    </dgm:pt>
    <dgm:pt modelId="{78D6B385-6254-4FA4-A580-ABCCF44F726A}" type="parTrans" cxnId="{043BED12-131A-4F64-A14D-804277BAAF52}">
      <dgm:prSet/>
      <dgm:spPr/>
      <dgm:t>
        <a:bodyPr/>
        <a:lstStyle/>
        <a:p>
          <a:pPr>
            <a:lnSpc>
              <a:spcPct val="150000"/>
            </a:lnSpc>
          </a:pPr>
          <a:endParaRPr lang="en-GB" sz="2400">
            <a:latin typeface="Arial" panose="020B0604020202020204" pitchFamily="34" charset="0"/>
            <a:cs typeface="Arial" panose="020B0604020202020204" pitchFamily="34" charset="0"/>
          </a:endParaRPr>
        </a:p>
      </dgm:t>
    </dgm:pt>
    <dgm:pt modelId="{921B6C3F-1EE4-4EF4-B6DE-2D0BB5EC249A}" type="sibTrans" cxnId="{043BED12-131A-4F64-A14D-804277BAAF52}">
      <dgm:prSet custT="1"/>
      <dgm:spPr/>
      <dgm:t>
        <a:bodyPr/>
        <a:lstStyle/>
        <a:p>
          <a:pPr>
            <a:lnSpc>
              <a:spcPct val="150000"/>
            </a:lnSpc>
          </a:pPr>
          <a:endParaRPr lang="en-GB" sz="2400">
            <a:latin typeface="Arial" panose="020B0604020202020204" pitchFamily="34" charset="0"/>
            <a:cs typeface="Arial" panose="020B0604020202020204" pitchFamily="34" charset="0"/>
          </a:endParaRPr>
        </a:p>
      </dgm:t>
    </dgm:pt>
    <dgm:pt modelId="{29ACCF5B-2451-4BED-B11F-CA30A2F2938C}">
      <dgm:prSet custT="1"/>
      <dgm:spPr/>
      <dgm:t>
        <a:bodyPr/>
        <a:lstStyle/>
        <a:p>
          <a:pPr>
            <a:lnSpc>
              <a:spcPct val="150000"/>
            </a:lnSpc>
          </a:pPr>
          <a:r>
            <a:rPr lang="en-US" sz="2400">
              <a:latin typeface="Arial" panose="020B0604020202020204" pitchFamily="34" charset="0"/>
              <a:cs typeface="Arial" panose="020B0604020202020204" pitchFamily="34" charset="0"/>
            </a:rPr>
            <a:t>Accor: hybrid work-friendly rooms with high-speed internet</a:t>
          </a:r>
          <a:endParaRPr lang="en-GB" sz="2400">
            <a:latin typeface="Arial" panose="020B0604020202020204" pitchFamily="34" charset="0"/>
            <a:cs typeface="Arial" panose="020B0604020202020204" pitchFamily="34" charset="0"/>
          </a:endParaRPr>
        </a:p>
      </dgm:t>
    </dgm:pt>
    <dgm:pt modelId="{0473BD51-A146-4B60-9A90-5A65EDFA2424}" type="parTrans" cxnId="{A9175AE2-8E38-4428-B8DB-C5A19BC05BF4}">
      <dgm:prSet/>
      <dgm:spPr/>
      <dgm:t>
        <a:bodyPr/>
        <a:lstStyle/>
        <a:p>
          <a:pPr>
            <a:lnSpc>
              <a:spcPct val="150000"/>
            </a:lnSpc>
          </a:pPr>
          <a:endParaRPr lang="en-GB" sz="2400">
            <a:latin typeface="Arial" panose="020B0604020202020204" pitchFamily="34" charset="0"/>
            <a:cs typeface="Arial" panose="020B0604020202020204" pitchFamily="34" charset="0"/>
          </a:endParaRPr>
        </a:p>
      </dgm:t>
    </dgm:pt>
    <dgm:pt modelId="{8E98346F-EAE6-49DD-86F3-D63664DCE346}" type="sibTrans" cxnId="{A9175AE2-8E38-4428-B8DB-C5A19BC05BF4}">
      <dgm:prSet custT="1"/>
      <dgm:spPr/>
      <dgm:t>
        <a:bodyPr/>
        <a:lstStyle/>
        <a:p>
          <a:pPr>
            <a:lnSpc>
              <a:spcPct val="150000"/>
            </a:lnSpc>
          </a:pPr>
          <a:endParaRPr lang="en-GB" sz="2400">
            <a:latin typeface="Arial" panose="020B0604020202020204" pitchFamily="34" charset="0"/>
            <a:cs typeface="Arial" panose="020B0604020202020204" pitchFamily="34" charset="0"/>
          </a:endParaRPr>
        </a:p>
      </dgm:t>
    </dgm:pt>
    <dgm:pt modelId="{CA4C1757-0E41-4457-A07A-213490432AEE}">
      <dgm:prSet custT="1"/>
      <dgm:spPr/>
      <dgm:t>
        <a:bodyPr/>
        <a:lstStyle/>
        <a:p>
          <a:pPr>
            <a:lnSpc>
              <a:spcPct val="150000"/>
            </a:lnSpc>
          </a:pPr>
          <a:r>
            <a:rPr lang="en-US" sz="2400">
              <a:latin typeface="Arial" panose="020B0604020202020204" pitchFamily="34" charset="0"/>
              <a:cs typeface="Arial" panose="020B0604020202020204" pitchFamily="34" charset="0"/>
            </a:rPr>
            <a:t>Hilton: ergonomic rooms, video conferencing, smart rooms</a:t>
          </a:r>
          <a:endParaRPr lang="en-GB" sz="2400">
            <a:latin typeface="Arial" panose="020B0604020202020204" pitchFamily="34" charset="0"/>
            <a:cs typeface="Arial" panose="020B0604020202020204" pitchFamily="34" charset="0"/>
          </a:endParaRPr>
        </a:p>
      </dgm:t>
    </dgm:pt>
    <dgm:pt modelId="{90B82FDC-D6F6-45BA-833A-E18B0303AC80}" type="parTrans" cxnId="{13153444-724F-43AE-A3CE-B1794D2B6B96}">
      <dgm:prSet/>
      <dgm:spPr/>
      <dgm:t>
        <a:bodyPr/>
        <a:lstStyle/>
        <a:p>
          <a:pPr>
            <a:lnSpc>
              <a:spcPct val="150000"/>
            </a:lnSpc>
          </a:pPr>
          <a:endParaRPr lang="en-GB" sz="2400">
            <a:latin typeface="Arial" panose="020B0604020202020204" pitchFamily="34" charset="0"/>
            <a:cs typeface="Arial" panose="020B0604020202020204" pitchFamily="34" charset="0"/>
          </a:endParaRPr>
        </a:p>
      </dgm:t>
    </dgm:pt>
    <dgm:pt modelId="{820422A3-DE2D-429B-9A2D-779E073340F1}" type="sibTrans" cxnId="{13153444-724F-43AE-A3CE-B1794D2B6B96}">
      <dgm:prSet custT="1"/>
      <dgm:spPr/>
      <dgm:t>
        <a:bodyPr/>
        <a:lstStyle/>
        <a:p>
          <a:pPr>
            <a:lnSpc>
              <a:spcPct val="150000"/>
            </a:lnSpc>
          </a:pPr>
          <a:endParaRPr lang="en-GB" sz="2400">
            <a:latin typeface="Arial" panose="020B0604020202020204" pitchFamily="34" charset="0"/>
            <a:cs typeface="Arial" panose="020B0604020202020204" pitchFamily="34" charset="0"/>
          </a:endParaRPr>
        </a:p>
      </dgm:t>
    </dgm:pt>
    <dgm:pt modelId="{C95039B3-E4D7-40CE-82CB-D9DDB66687E0}">
      <dgm:prSet custT="1"/>
      <dgm:spPr/>
      <dgm:t>
        <a:bodyPr/>
        <a:lstStyle/>
        <a:p>
          <a:pPr>
            <a:lnSpc>
              <a:spcPct val="150000"/>
            </a:lnSpc>
          </a:pPr>
          <a:r>
            <a:rPr lang="en-US" sz="2400">
              <a:latin typeface="Arial" panose="020B0604020202020204" pitchFamily="34" charset="0"/>
              <a:cs typeface="Arial" panose="020B0604020202020204" pitchFamily="34" charset="0"/>
            </a:rPr>
            <a:t>Hyatt: flexible check-in/out, wellness &amp; work amenities</a:t>
          </a:r>
          <a:endParaRPr lang="en-GB" sz="2400">
            <a:latin typeface="Arial" panose="020B0604020202020204" pitchFamily="34" charset="0"/>
            <a:cs typeface="Arial" panose="020B0604020202020204" pitchFamily="34" charset="0"/>
          </a:endParaRPr>
        </a:p>
      </dgm:t>
    </dgm:pt>
    <dgm:pt modelId="{741235A8-1626-4387-B050-B54E89970A2F}" type="parTrans" cxnId="{1734BC21-D785-4A57-B2EC-3F87345BBB88}">
      <dgm:prSet/>
      <dgm:spPr/>
      <dgm:t>
        <a:bodyPr/>
        <a:lstStyle/>
        <a:p>
          <a:pPr>
            <a:lnSpc>
              <a:spcPct val="150000"/>
            </a:lnSpc>
          </a:pPr>
          <a:endParaRPr lang="en-GB" sz="2400">
            <a:latin typeface="Arial" panose="020B0604020202020204" pitchFamily="34" charset="0"/>
            <a:cs typeface="Arial" panose="020B0604020202020204" pitchFamily="34" charset="0"/>
          </a:endParaRPr>
        </a:p>
      </dgm:t>
    </dgm:pt>
    <dgm:pt modelId="{FC7C8D62-9065-47CE-A51A-4B96CCAEEB12}" type="sibTrans" cxnId="{1734BC21-D785-4A57-B2EC-3F87345BBB88}">
      <dgm:prSet custT="1"/>
      <dgm:spPr/>
      <dgm:t>
        <a:bodyPr/>
        <a:lstStyle/>
        <a:p>
          <a:pPr>
            <a:lnSpc>
              <a:spcPct val="150000"/>
            </a:lnSpc>
          </a:pPr>
          <a:endParaRPr lang="en-GB" sz="2400">
            <a:latin typeface="Arial" panose="020B0604020202020204" pitchFamily="34" charset="0"/>
            <a:cs typeface="Arial" panose="020B0604020202020204" pitchFamily="34" charset="0"/>
          </a:endParaRPr>
        </a:p>
      </dgm:t>
    </dgm:pt>
    <dgm:pt modelId="{14D35360-2864-422D-B272-329E534FB4D6}">
      <dgm:prSet custT="1"/>
      <dgm:spPr/>
      <dgm:t>
        <a:bodyPr/>
        <a:lstStyle/>
        <a:p>
          <a:pPr>
            <a:lnSpc>
              <a:spcPct val="150000"/>
            </a:lnSpc>
          </a:pPr>
          <a:r>
            <a:rPr lang="en-US" sz="2400">
              <a:latin typeface="Arial" panose="020B0604020202020204" pitchFamily="34" charset="0"/>
              <a:cs typeface="Arial" panose="020B0604020202020204" pitchFamily="34" charset="0"/>
            </a:rPr>
            <a:t>Radisson: dedicated work lounges &amp; productivity zones</a:t>
          </a:r>
          <a:endParaRPr lang="en-GB" sz="2400">
            <a:latin typeface="Arial" panose="020B0604020202020204" pitchFamily="34" charset="0"/>
            <a:cs typeface="Arial" panose="020B0604020202020204" pitchFamily="34" charset="0"/>
          </a:endParaRPr>
        </a:p>
      </dgm:t>
    </dgm:pt>
    <dgm:pt modelId="{C3E2007D-8A99-4114-9414-5978280951F5}" type="parTrans" cxnId="{1F0EE7BD-5368-4065-B120-B17CB580A992}">
      <dgm:prSet/>
      <dgm:spPr/>
      <dgm:t>
        <a:bodyPr/>
        <a:lstStyle/>
        <a:p>
          <a:pPr>
            <a:lnSpc>
              <a:spcPct val="150000"/>
            </a:lnSpc>
          </a:pPr>
          <a:endParaRPr lang="en-GB" sz="2400">
            <a:latin typeface="Arial" panose="020B0604020202020204" pitchFamily="34" charset="0"/>
            <a:cs typeface="Arial" panose="020B0604020202020204" pitchFamily="34" charset="0"/>
          </a:endParaRPr>
        </a:p>
      </dgm:t>
    </dgm:pt>
    <dgm:pt modelId="{DBBE13B9-3A50-4E05-A90D-B3AE038AC6A3}" type="sibTrans" cxnId="{1F0EE7BD-5368-4065-B120-B17CB580A992}">
      <dgm:prSet custT="1"/>
      <dgm:spPr/>
      <dgm:t>
        <a:bodyPr/>
        <a:lstStyle/>
        <a:p>
          <a:pPr>
            <a:lnSpc>
              <a:spcPct val="150000"/>
            </a:lnSpc>
          </a:pPr>
          <a:endParaRPr lang="en-GB" sz="2400">
            <a:latin typeface="Arial" panose="020B0604020202020204" pitchFamily="34" charset="0"/>
            <a:cs typeface="Arial" panose="020B0604020202020204" pitchFamily="34" charset="0"/>
          </a:endParaRPr>
        </a:p>
      </dgm:t>
    </dgm:pt>
    <dgm:pt modelId="{16D43DB3-5452-4600-97DC-D83D798C02F0}">
      <dgm:prSet custT="1"/>
      <dgm:spPr/>
      <dgm:t>
        <a:bodyPr/>
        <a:lstStyle/>
        <a:p>
          <a:pPr>
            <a:lnSpc>
              <a:spcPct val="150000"/>
            </a:lnSpc>
          </a:pPr>
          <a:r>
            <a:rPr lang="en-US" sz="2400">
              <a:latin typeface="Arial" panose="020B0604020202020204" pitchFamily="34" charset="0"/>
              <a:cs typeface="Arial" panose="020B0604020202020204" pitchFamily="34" charset="0"/>
            </a:rPr>
            <a:t>InterContinental: long-stay packages + remote work support</a:t>
          </a:r>
          <a:endParaRPr lang="en-GB" sz="2400">
            <a:latin typeface="Arial" panose="020B0604020202020204" pitchFamily="34" charset="0"/>
            <a:cs typeface="Arial" panose="020B0604020202020204" pitchFamily="34" charset="0"/>
          </a:endParaRPr>
        </a:p>
      </dgm:t>
    </dgm:pt>
    <dgm:pt modelId="{6D287166-46C2-4432-ABD0-1E45F7074C27}" type="parTrans" cxnId="{6A6AD053-DD76-4FB6-8C80-A73DC2BF15A6}">
      <dgm:prSet/>
      <dgm:spPr/>
      <dgm:t>
        <a:bodyPr/>
        <a:lstStyle/>
        <a:p>
          <a:pPr>
            <a:lnSpc>
              <a:spcPct val="150000"/>
            </a:lnSpc>
          </a:pPr>
          <a:endParaRPr lang="en-GB" sz="2400">
            <a:latin typeface="Arial" panose="020B0604020202020204" pitchFamily="34" charset="0"/>
            <a:cs typeface="Arial" panose="020B0604020202020204" pitchFamily="34" charset="0"/>
          </a:endParaRPr>
        </a:p>
      </dgm:t>
    </dgm:pt>
    <dgm:pt modelId="{707B83AE-357E-4CB2-983D-C148EBA8667E}" type="sibTrans" cxnId="{6A6AD053-DD76-4FB6-8C80-A73DC2BF15A6}">
      <dgm:prSet/>
      <dgm:spPr/>
      <dgm:t>
        <a:bodyPr/>
        <a:lstStyle/>
        <a:p>
          <a:pPr>
            <a:lnSpc>
              <a:spcPct val="150000"/>
            </a:lnSpc>
          </a:pPr>
          <a:endParaRPr lang="en-GB" sz="2400">
            <a:latin typeface="Arial" panose="020B0604020202020204" pitchFamily="34" charset="0"/>
            <a:cs typeface="Arial" panose="020B0604020202020204" pitchFamily="34" charset="0"/>
          </a:endParaRPr>
        </a:p>
      </dgm:t>
    </dgm:pt>
    <dgm:pt modelId="{F708B2CA-7753-4023-A560-EF5E4CE9C38F}" type="pres">
      <dgm:prSet presAssocID="{D3D2FAB3-50F9-4E00-9D1D-B6A263AF4184}" presName="diagram" presStyleCnt="0">
        <dgm:presLayoutVars>
          <dgm:dir/>
          <dgm:resizeHandles val="exact"/>
        </dgm:presLayoutVars>
      </dgm:prSet>
      <dgm:spPr/>
    </dgm:pt>
    <dgm:pt modelId="{69E33DD5-D28F-4CAC-BB20-8B30D855DA07}" type="pres">
      <dgm:prSet presAssocID="{14E04EA3-723B-46CB-87C6-89A83C898671}" presName="node" presStyleLbl="node1" presStyleIdx="0" presStyleCnt="6">
        <dgm:presLayoutVars>
          <dgm:bulletEnabled val="1"/>
        </dgm:presLayoutVars>
      </dgm:prSet>
      <dgm:spPr/>
    </dgm:pt>
    <dgm:pt modelId="{D8541180-1253-4D70-9739-DEA69C963A93}" type="pres">
      <dgm:prSet presAssocID="{921B6C3F-1EE4-4EF4-B6DE-2D0BB5EC249A}" presName="sibTrans" presStyleLbl="sibTrans2D1" presStyleIdx="0" presStyleCnt="5"/>
      <dgm:spPr/>
    </dgm:pt>
    <dgm:pt modelId="{7DAA8D7E-0C8C-42BC-9879-D7B7BA4A2F62}" type="pres">
      <dgm:prSet presAssocID="{921B6C3F-1EE4-4EF4-B6DE-2D0BB5EC249A}" presName="connectorText" presStyleLbl="sibTrans2D1" presStyleIdx="0" presStyleCnt="5"/>
      <dgm:spPr/>
    </dgm:pt>
    <dgm:pt modelId="{2ED9697C-A2B3-4F50-A6C8-83C3A575FF83}" type="pres">
      <dgm:prSet presAssocID="{29ACCF5B-2451-4BED-B11F-CA30A2F2938C}" presName="node" presStyleLbl="node1" presStyleIdx="1" presStyleCnt="6">
        <dgm:presLayoutVars>
          <dgm:bulletEnabled val="1"/>
        </dgm:presLayoutVars>
      </dgm:prSet>
      <dgm:spPr/>
    </dgm:pt>
    <dgm:pt modelId="{77848062-6CB2-472A-A4C8-AB92D962E0F0}" type="pres">
      <dgm:prSet presAssocID="{8E98346F-EAE6-49DD-86F3-D63664DCE346}" presName="sibTrans" presStyleLbl="sibTrans2D1" presStyleIdx="1" presStyleCnt="5"/>
      <dgm:spPr/>
    </dgm:pt>
    <dgm:pt modelId="{967975D0-399E-4219-93F5-A756F92D3312}" type="pres">
      <dgm:prSet presAssocID="{8E98346F-EAE6-49DD-86F3-D63664DCE346}" presName="connectorText" presStyleLbl="sibTrans2D1" presStyleIdx="1" presStyleCnt="5"/>
      <dgm:spPr/>
    </dgm:pt>
    <dgm:pt modelId="{A233BA9B-6B01-40B3-B559-771C442D0F55}" type="pres">
      <dgm:prSet presAssocID="{CA4C1757-0E41-4457-A07A-213490432AEE}" presName="node" presStyleLbl="node1" presStyleIdx="2" presStyleCnt="6">
        <dgm:presLayoutVars>
          <dgm:bulletEnabled val="1"/>
        </dgm:presLayoutVars>
      </dgm:prSet>
      <dgm:spPr/>
    </dgm:pt>
    <dgm:pt modelId="{43DA4A5A-FE53-449E-8ECB-D681EC08F8A4}" type="pres">
      <dgm:prSet presAssocID="{820422A3-DE2D-429B-9A2D-779E073340F1}" presName="sibTrans" presStyleLbl="sibTrans2D1" presStyleIdx="2" presStyleCnt="5"/>
      <dgm:spPr/>
    </dgm:pt>
    <dgm:pt modelId="{BDCE7561-98D2-4792-8BBE-A41506916EB5}" type="pres">
      <dgm:prSet presAssocID="{820422A3-DE2D-429B-9A2D-779E073340F1}" presName="connectorText" presStyleLbl="sibTrans2D1" presStyleIdx="2" presStyleCnt="5"/>
      <dgm:spPr/>
    </dgm:pt>
    <dgm:pt modelId="{58CDFBF2-C34C-484B-969D-0B7401641C36}" type="pres">
      <dgm:prSet presAssocID="{C95039B3-E4D7-40CE-82CB-D9DDB66687E0}" presName="node" presStyleLbl="node1" presStyleIdx="3" presStyleCnt="6">
        <dgm:presLayoutVars>
          <dgm:bulletEnabled val="1"/>
        </dgm:presLayoutVars>
      </dgm:prSet>
      <dgm:spPr/>
    </dgm:pt>
    <dgm:pt modelId="{C379317A-E8A1-440F-A397-6AE3E292C16B}" type="pres">
      <dgm:prSet presAssocID="{FC7C8D62-9065-47CE-A51A-4B96CCAEEB12}" presName="sibTrans" presStyleLbl="sibTrans2D1" presStyleIdx="3" presStyleCnt="5"/>
      <dgm:spPr/>
    </dgm:pt>
    <dgm:pt modelId="{94AF6883-A066-422E-BA10-8B9BBBA5AA1D}" type="pres">
      <dgm:prSet presAssocID="{FC7C8D62-9065-47CE-A51A-4B96CCAEEB12}" presName="connectorText" presStyleLbl="sibTrans2D1" presStyleIdx="3" presStyleCnt="5"/>
      <dgm:spPr/>
    </dgm:pt>
    <dgm:pt modelId="{347C0051-0EC1-41F3-8B93-76C8E94A10ED}" type="pres">
      <dgm:prSet presAssocID="{14D35360-2864-422D-B272-329E534FB4D6}" presName="node" presStyleLbl="node1" presStyleIdx="4" presStyleCnt="6">
        <dgm:presLayoutVars>
          <dgm:bulletEnabled val="1"/>
        </dgm:presLayoutVars>
      </dgm:prSet>
      <dgm:spPr/>
    </dgm:pt>
    <dgm:pt modelId="{116EA215-0843-45CC-B222-E446110ACD04}" type="pres">
      <dgm:prSet presAssocID="{DBBE13B9-3A50-4E05-A90D-B3AE038AC6A3}" presName="sibTrans" presStyleLbl="sibTrans2D1" presStyleIdx="4" presStyleCnt="5"/>
      <dgm:spPr/>
    </dgm:pt>
    <dgm:pt modelId="{E37742B3-039A-4C6A-9198-F1504D57F4AF}" type="pres">
      <dgm:prSet presAssocID="{DBBE13B9-3A50-4E05-A90D-B3AE038AC6A3}" presName="connectorText" presStyleLbl="sibTrans2D1" presStyleIdx="4" presStyleCnt="5"/>
      <dgm:spPr/>
    </dgm:pt>
    <dgm:pt modelId="{59FB39A4-17C8-4C86-8F4E-5467ED57413C}" type="pres">
      <dgm:prSet presAssocID="{16D43DB3-5452-4600-97DC-D83D798C02F0}" presName="node" presStyleLbl="node1" presStyleIdx="5" presStyleCnt="6">
        <dgm:presLayoutVars>
          <dgm:bulletEnabled val="1"/>
        </dgm:presLayoutVars>
      </dgm:prSet>
      <dgm:spPr/>
    </dgm:pt>
  </dgm:ptLst>
  <dgm:cxnLst>
    <dgm:cxn modelId="{AA68E007-896A-4681-8095-B4F68798BABC}" type="presOf" srcId="{820422A3-DE2D-429B-9A2D-779E073340F1}" destId="{BDCE7561-98D2-4792-8BBE-A41506916EB5}" srcOrd="1" destOrd="0" presId="urn:microsoft.com/office/officeart/2005/8/layout/process5"/>
    <dgm:cxn modelId="{043BED12-131A-4F64-A14D-804277BAAF52}" srcId="{D3D2FAB3-50F9-4E00-9D1D-B6A263AF4184}" destId="{14E04EA3-723B-46CB-87C6-89A83C898671}" srcOrd="0" destOrd="0" parTransId="{78D6B385-6254-4FA4-A580-ABCCF44F726A}" sibTransId="{921B6C3F-1EE4-4EF4-B6DE-2D0BB5EC249A}"/>
    <dgm:cxn modelId="{BE0B9A14-6BC1-4B23-92A8-38AEBD1A2ECA}" type="presOf" srcId="{820422A3-DE2D-429B-9A2D-779E073340F1}" destId="{43DA4A5A-FE53-449E-8ECB-D681EC08F8A4}" srcOrd="0" destOrd="0" presId="urn:microsoft.com/office/officeart/2005/8/layout/process5"/>
    <dgm:cxn modelId="{1734BC21-D785-4A57-B2EC-3F87345BBB88}" srcId="{D3D2FAB3-50F9-4E00-9D1D-B6A263AF4184}" destId="{C95039B3-E4D7-40CE-82CB-D9DDB66687E0}" srcOrd="3" destOrd="0" parTransId="{741235A8-1626-4387-B050-B54E89970A2F}" sibTransId="{FC7C8D62-9065-47CE-A51A-4B96CCAEEB12}"/>
    <dgm:cxn modelId="{EC2C9024-2875-4CBE-B58E-CAC97B027637}" type="presOf" srcId="{8E98346F-EAE6-49DD-86F3-D63664DCE346}" destId="{77848062-6CB2-472A-A4C8-AB92D962E0F0}" srcOrd="0" destOrd="0" presId="urn:microsoft.com/office/officeart/2005/8/layout/process5"/>
    <dgm:cxn modelId="{B44F0228-02BC-44B9-99D2-6533FB797B3C}" type="presOf" srcId="{C95039B3-E4D7-40CE-82CB-D9DDB66687E0}" destId="{58CDFBF2-C34C-484B-969D-0B7401641C36}" srcOrd="0" destOrd="0" presId="urn:microsoft.com/office/officeart/2005/8/layout/process5"/>
    <dgm:cxn modelId="{EB7CCE34-F5AB-4BA8-ABDB-FEAF18DC7635}" type="presOf" srcId="{DBBE13B9-3A50-4E05-A90D-B3AE038AC6A3}" destId="{116EA215-0843-45CC-B222-E446110ACD04}" srcOrd="0" destOrd="0" presId="urn:microsoft.com/office/officeart/2005/8/layout/process5"/>
    <dgm:cxn modelId="{59E6DE3A-0016-4B16-908C-1440B3FEDE66}" type="presOf" srcId="{16D43DB3-5452-4600-97DC-D83D798C02F0}" destId="{59FB39A4-17C8-4C86-8F4E-5467ED57413C}" srcOrd="0" destOrd="0" presId="urn:microsoft.com/office/officeart/2005/8/layout/process5"/>
    <dgm:cxn modelId="{0A0A903E-AF87-40CF-95DA-7A092C648AD5}" type="presOf" srcId="{921B6C3F-1EE4-4EF4-B6DE-2D0BB5EC249A}" destId="{7DAA8D7E-0C8C-42BC-9879-D7B7BA4A2F62}" srcOrd="1" destOrd="0" presId="urn:microsoft.com/office/officeart/2005/8/layout/process5"/>
    <dgm:cxn modelId="{13153444-724F-43AE-A3CE-B1794D2B6B96}" srcId="{D3D2FAB3-50F9-4E00-9D1D-B6A263AF4184}" destId="{CA4C1757-0E41-4457-A07A-213490432AEE}" srcOrd="2" destOrd="0" parTransId="{90B82FDC-D6F6-45BA-833A-E18B0303AC80}" sibTransId="{820422A3-DE2D-429B-9A2D-779E073340F1}"/>
    <dgm:cxn modelId="{7DDC7A68-F4F8-46F7-B4C0-C3BAC440E9F5}" type="presOf" srcId="{8E98346F-EAE6-49DD-86F3-D63664DCE346}" destId="{967975D0-399E-4219-93F5-A756F92D3312}" srcOrd="1" destOrd="0" presId="urn:microsoft.com/office/officeart/2005/8/layout/process5"/>
    <dgm:cxn modelId="{6A6AD053-DD76-4FB6-8C80-A73DC2BF15A6}" srcId="{D3D2FAB3-50F9-4E00-9D1D-B6A263AF4184}" destId="{16D43DB3-5452-4600-97DC-D83D798C02F0}" srcOrd="5" destOrd="0" parTransId="{6D287166-46C2-4432-ABD0-1E45F7074C27}" sibTransId="{707B83AE-357E-4CB2-983D-C148EBA8667E}"/>
    <dgm:cxn modelId="{1C621574-29AD-436D-815C-6736F18CC9E4}" type="presOf" srcId="{FC7C8D62-9065-47CE-A51A-4B96CCAEEB12}" destId="{C379317A-E8A1-440F-A397-6AE3E292C16B}" srcOrd="0" destOrd="0" presId="urn:microsoft.com/office/officeart/2005/8/layout/process5"/>
    <dgm:cxn modelId="{05CE3D80-110F-439D-819D-9AB659C55CBC}" type="presOf" srcId="{FC7C8D62-9065-47CE-A51A-4B96CCAEEB12}" destId="{94AF6883-A066-422E-BA10-8B9BBBA5AA1D}" srcOrd="1" destOrd="0" presId="urn:microsoft.com/office/officeart/2005/8/layout/process5"/>
    <dgm:cxn modelId="{E9AD7C89-E40A-4A3E-995E-50BCA8A1251E}" type="presOf" srcId="{14E04EA3-723B-46CB-87C6-89A83C898671}" destId="{69E33DD5-D28F-4CAC-BB20-8B30D855DA07}" srcOrd="0" destOrd="0" presId="urn:microsoft.com/office/officeart/2005/8/layout/process5"/>
    <dgm:cxn modelId="{359A34A4-3611-4A61-9A96-8B8EB1CEC783}" type="presOf" srcId="{921B6C3F-1EE4-4EF4-B6DE-2D0BB5EC249A}" destId="{D8541180-1253-4D70-9739-DEA69C963A93}" srcOrd="0" destOrd="0" presId="urn:microsoft.com/office/officeart/2005/8/layout/process5"/>
    <dgm:cxn modelId="{1F0EE7BD-5368-4065-B120-B17CB580A992}" srcId="{D3D2FAB3-50F9-4E00-9D1D-B6A263AF4184}" destId="{14D35360-2864-422D-B272-329E534FB4D6}" srcOrd="4" destOrd="0" parTransId="{C3E2007D-8A99-4114-9414-5978280951F5}" sibTransId="{DBBE13B9-3A50-4E05-A90D-B3AE038AC6A3}"/>
    <dgm:cxn modelId="{24FD5FC1-F644-4ACD-B130-2E37C17B15B5}" type="presOf" srcId="{D3D2FAB3-50F9-4E00-9D1D-B6A263AF4184}" destId="{F708B2CA-7753-4023-A560-EF5E4CE9C38F}" srcOrd="0" destOrd="0" presId="urn:microsoft.com/office/officeart/2005/8/layout/process5"/>
    <dgm:cxn modelId="{536C5DC2-59A8-4F8A-ABD0-9CA841F4DB2D}" type="presOf" srcId="{CA4C1757-0E41-4457-A07A-213490432AEE}" destId="{A233BA9B-6B01-40B3-B559-771C442D0F55}" srcOrd="0" destOrd="0" presId="urn:microsoft.com/office/officeart/2005/8/layout/process5"/>
    <dgm:cxn modelId="{4AA888D6-A4DB-444E-9D25-9D9E1CF2B226}" type="presOf" srcId="{DBBE13B9-3A50-4E05-A90D-B3AE038AC6A3}" destId="{E37742B3-039A-4C6A-9198-F1504D57F4AF}" srcOrd="1" destOrd="0" presId="urn:microsoft.com/office/officeart/2005/8/layout/process5"/>
    <dgm:cxn modelId="{33C866DE-0DC2-4A1E-B8ED-59CE03043E4A}" type="presOf" srcId="{14D35360-2864-422D-B272-329E534FB4D6}" destId="{347C0051-0EC1-41F3-8B93-76C8E94A10ED}" srcOrd="0" destOrd="0" presId="urn:microsoft.com/office/officeart/2005/8/layout/process5"/>
    <dgm:cxn modelId="{A9175AE2-8E38-4428-B8DB-C5A19BC05BF4}" srcId="{D3D2FAB3-50F9-4E00-9D1D-B6A263AF4184}" destId="{29ACCF5B-2451-4BED-B11F-CA30A2F2938C}" srcOrd="1" destOrd="0" parTransId="{0473BD51-A146-4B60-9A90-5A65EDFA2424}" sibTransId="{8E98346F-EAE6-49DD-86F3-D63664DCE346}"/>
    <dgm:cxn modelId="{4A0E6BEF-C857-4562-9552-430B7A9758D4}" type="presOf" srcId="{29ACCF5B-2451-4BED-B11F-CA30A2F2938C}" destId="{2ED9697C-A2B3-4F50-A6C8-83C3A575FF83}" srcOrd="0" destOrd="0" presId="urn:microsoft.com/office/officeart/2005/8/layout/process5"/>
    <dgm:cxn modelId="{A6B36E2B-35E8-4757-96FB-76CFC5269D35}" type="presParOf" srcId="{F708B2CA-7753-4023-A560-EF5E4CE9C38F}" destId="{69E33DD5-D28F-4CAC-BB20-8B30D855DA07}" srcOrd="0" destOrd="0" presId="urn:microsoft.com/office/officeart/2005/8/layout/process5"/>
    <dgm:cxn modelId="{BA409754-43B1-413B-9C4A-1CF103AD18DA}" type="presParOf" srcId="{F708B2CA-7753-4023-A560-EF5E4CE9C38F}" destId="{D8541180-1253-4D70-9739-DEA69C963A93}" srcOrd="1" destOrd="0" presId="urn:microsoft.com/office/officeart/2005/8/layout/process5"/>
    <dgm:cxn modelId="{78899F74-FDF9-4EEB-AF91-BBE6E3E07784}" type="presParOf" srcId="{D8541180-1253-4D70-9739-DEA69C963A93}" destId="{7DAA8D7E-0C8C-42BC-9879-D7B7BA4A2F62}" srcOrd="0" destOrd="0" presId="urn:microsoft.com/office/officeart/2005/8/layout/process5"/>
    <dgm:cxn modelId="{493E0CB3-7105-4276-B8FC-A41A2ED21A42}" type="presParOf" srcId="{F708B2CA-7753-4023-A560-EF5E4CE9C38F}" destId="{2ED9697C-A2B3-4F50-A6C8-83C3A575FF83}" srcOrd="2" destOrd="0" presId="urn:microsoft.com/office/officeart/2005/8/layout/process5"/>
    <dgm:cxn modelId="{A208553E-0BDE-46B0-8CAA-43C9F93F0D5B}" type="presParOf" srcId="{F708B2CA-7753-4023-A560-EF5E4CE9C38F}" destId="{77848062-6CB2-472A-A4C8-AB92D962E0F0}" srcOrd="3" destOrd="0" presId="urn:microsoft.com/office/officeart/2005/8/layout/process5"/>
    <dgm:cxn modelId="{310F3E80-141C-49F5-831F-420AF2FE883B}" type="presParOf" srcId="{77848062-6CB2-472A-A4C8-AB92D962E0F0}" destId="{967975D0-399E-4219-93F5-A756F92D3312}" srcOrd="0" destOrd="0" presId="urn:microsoft.com/office/officeart/2005/8/layout/process5"/>
    <dgm:cxn modelId="{03C88B48-6213-4A69-A12C-EFA8FFCBC38C}" type="presParOf" srcId="{F708B2CA-7753-4023-A560-EF5E4CE9C38F}" destId="{A233BA9B-6B01-40B3-B559-771C442D0F55}" srcOrd="4" destOrd="0" presId="urn:microsoft.com/office/officeart/2005/8/layout/process5"/>
    <dgm:cxn modelId="{445AF439-02F7-49BE-9EDD-89F3AC5F928D}" type="presParOf" srcId="{F708B2CA-7753-4023-A560-EF5E4CE9C38F}" destId="{43DA4A5A-FE53-449E-8ECB-D681EC08F8A4}" srcOrd="5" destOrd="0" presId="urn:microsoft.com/office/officeart/2005/8/layout/process5"/>
    <dgm:cxn modelId="{8B7D5D86-0448-4A48-9B27-EF3EAF3C5AEA}" type="presParOf" srcId="{43DA4A5A-FE53-449E-8ECB-D681EC08F8A4}" destId="{BDCE7561-98D2-4792-8BBE-A41506916EB5}" srcOrd="0" destOrd="0" presId="urn:microsoft.com/office/officeart/2005/8/layout/process5"/>
    <dgm:cxn modelId="{B3581C1B-1C49-4316-BA6E-2E3E7DB07B74}" type="presParOf" srcId="{F708B2CA-7753-4023-A560-EF5E4CE9C38F}" destId="{58CDFBF2-C34C-484B-969D-0B7401641C36}" srcOrd="6" destOrd="0" presId="urn:microsoft.com/office/officeart/2005/8/layout/process5"/>
    <dgm:cxn modelId="{1BF3D4EB-863C-4995-A430-2A6D81B63EA3}" type="presParOf" srcId="{F708B2CA-7753-4023-A560-EF5E4CE9C38F}" destId="{C379317A-E8A1-440F-A397-6AE3E292C16B}" srcOrd="7" destOrd="0" presId="urn:microsoft.com/office/officeart/2005/8/layout/process5"/>
    <dgm:cxn modelId="{4E3B0303-8951-41D6-9DF3-D1112D262147}" type="presParOf" srcId="{C379317A-E8A1-440F-A397-6AE3E292C16B}" destId="{94AF6883-A066-422E-BA10-8B9BBBA5AA1D}" srcOrd="0" destOrd="0" presId="urn:microsoft.com/office/officeart/2005/8/layout/process5"/>
    <dgm:cxn modelId="{73CE85DB-AE61-4D26-B76A-B1910C4A83A2}" type="presParOf" srcId="{F708B2CA-7753-4023-A560-EF5E4CE9C38F}" destId="{347C0051-0EC1-41F3-8B93-76C8E94A10ED}" srcOrd="8" destOrd="0" presId="urn:microsoft.com/office/officeart/2005/8/layout/process5"/>
    <dgm:cxn modelId="{6C777034-22B4-4FC1-9B89-278D130267F1}" type="presParOf" srcId="{F708B2CA-7753-4023-A560-EF5E4CE9C38F}" destId="{116EA215-0843-45CC-B222-E446110ACD04}" srcOrd="9" destOrd="0" presId="urn:microsoft.com/office/officeart/2005/8/layout/process5"/>
    <dgm:cxn modelId="{79B1A90E-C091-4CDE-A676-E67A1D0AD22D}" type="presParOf" srcId="{116EA215-0843-45CC-B222-E446110ACD04}" destId="{E37742B3-039A-4C6A-9198-F1504D57F4AF}" srcOrd="0" destOrd="0" presId="urn:microsoft.com/office/officeart/2005/8/layout/process5"/>
    <dgm:cxn modelId="{4429CA4E-7C56-47FD-A84E-8F3E0AB47100}" type="presParOf" srcId="{F708B2CA-7753-4023-A560-EF5E4CE9C38F}" destId="{59FB39A4-17C8-4C86-8F4E-5467ED57413C}" srcOrd="10"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9EC25BA-AE61-4F28-8BD4-980E20A7F22D}" type="doc">
      <dgm:prSet loTypeId="urn:microsoft.com/office/officeart/2005/8/layout/hProcess9" loCatId="process" qsTypeId="urn:microsoft.com/office/officeart/2005/8/quickstyle/simple5" qsCatId="simple" csTypeId="urn:microsoft.com/office/officeart/2005/8/colors/accent1_2" csCatId="accent1" phldr="1"/>
      <dgm:spPr/>
    </dgm:pt>
    <dgm:pt modelId="{34DB357D-8A41-4D23-AFC0-3BECD3A418B5}">
      <dgm:prSet phldrT="[Text]" custT="1"/>
      <dgm:spPr/>
      <dgm:t>
        <a:bodyPr/>
        <a:lstStyle/>
        <a:p>
          <a:pPr>
            <a:lnSpc>
              <a:spcPct val="150000"/>
            </a:lnSpc>
          </a:pPr>
          <a:r>
            <a:rPr lang="en-US" sz="2000" dirty="0">
              <a:latin typeface="Arial" panose="020B0604020202020204" pitchFamily="34" charset="0"/>
              <a:cs typeface="Arial" panose="020B0604020202020204" pitchFamily="34" charset="0"/>
            </a:rPr>
            <a:t>COVID-19 has changed work patterns, reducing business travel (Shuster and </a:t>
          </a:r>
          <a:r>
            <a:rPr lang="en-US" sz="2000" dirty="0" err="1">
              <a:latin typeface="Arial" panose="020B0604020202020204" pitchFamily="34" charset="0"/>
              <a:cs typeface="Arial" panose="020B0604020202020204" pitchFamily="34" charset="0"/>
            </a:rPr>
            <a:t>Lubben</a:t>
          </a:r>
          <a:r>
            <a:rPr lang="en-US" sz="2000" dirty="0">
              <a:latin typeface="Arial" panose="020B0604020202020204" pitchFamily="34" charset="0"/>
              <a:cs typeface="Arial" panose="020B0604020202020204" pitchFamily="34" charset="0"/>
            </a:rPr>
            <a:t>, 2022).</a:t>
          </a:r>
          <a:endParaRPr lang="en-GB" sz="2000" dirty="0">
            <a:latin typeface="Arial" panose="020B0604020202020204" pitchFamily="34" charset="0"/>
            <a:cs typeface="Arial" panose="020B0604020202020204" pitchFamily="34" charset="0"/>
          </a:endParaRPr>
        </a:p>
      </dgm:t>
    </dgm:pt>
    <dgm:pt modelId="{48C2ABB6-6DF2-4006-8CD1-089EFBE46B93}" type="parTrans" cxnId="{ACA2FC21-984C-4552-BDD6-3A8B828F1760}">
      <dgm:prSet/>
      <dgm:spPr/>
      <dgm:t>
        <a:bodyPr/>
        <a:lstStyle/>
        <a:p>
          <a:pPr>
            <a:lnSpc>
              <a:spcPct val="150000"/>
            </a:lnSpc>
          </a:pPr>
          <a:endParaRPr lang="en-GB" sz="2000">
            <a:latin typeface="Arial" panose="020B0604020202020204" pitchFamily="34" charset="0"/>
            <a:cs typeface="Arial" panose="020B0604020202020204" pitchFamily="34" charset="0"/>
          </a:endParaRPr>
        </a:p>
      </dgm:t>
    </dgm:pt>
    <dgm:pt modelId="{56EA6EBA-A0AF-4487-8A52-782527222BE1}" type="sibTrans" cxnId="{ACA2FC21-984C-4552-BDD6-3A8B828F1760}">
      <dgm:prSet custT="1"/>
      <dgm:spPr/>
      <dgm:t>
        <a:bodyPr/>
        <a:lstStyle/>
        <a:p>
          <a:pPr>
            <a:lnSpc>
              <a:spcPct val="150000"/>
            </a:lnSpc>
          </a:pPr>
          <a:endParaRPr lang="en-GB" sz="2000">
            <a:latin typeface="Arial" panose="020B0604020202020204" pitchFamily="34" charset="0"/>
            <a:cs typeface="Arial" panose="020B0604020202020204" pitchFamily="34" charset="0"/>
          </a:endParaRPr>
        </a:p>
      </dgm:t>
    </dgm:pt>
    <dgm:pt modelId="{D0CE0FD3-54F8-4340-8517-C1B79712BCD2}">
      <dgm:prSet custT="1"/>
      <dgm:spPr/>
      <dgm:t>
        <a:bodyPr/>
        <a:lstStyle/>
        <a:p>
          <a:pPr>
            <a:lnSpc>
              <a:spcPct val="150000"/>
            </a:lnSpc>
          </a:pPr>
          <a:r>
            <a:rPr lang="en-US" sz="2000" dirty="0">
              <a:latin typeface="Arial" panose="020B0604020202020204" pitchFamily="34" charset="0"/>
              <a:cs typeface="Arial" panose="020B0604020202020204" pitchFamily="34" charset="0"/>
            </a:rPr>
            <a:t>Hotels need to adapt strategies to remain competitive.</a:t>
          </a:r>
          <a:endParaRPr lang="en-GB" sz="2000" dirty="0">
            <a:latin typeface="Arial" panose="020B0604020202020204" pitchFamily="34" charset="0"/>
            <a:cs typeface="Arial" panose="020B0604020202020204" pitchFamily="34" charset="0"/>
          </a:endParaRPr>
        </a:p>
      </dgm:t>
    </dgm:pt>
    <dgm:pt modelId="{A1495CFE-98EE-4A1E-A6F1-0D26F4CF241A}" type="parTrans" cxnId="{BF458CC3-5752-4B86-B042-187776E7B4E1}">
      <dgm:prSet/>
      <dgm:spPr/>
      <dgm:t>
        <a:bodyPr/>
        <a:lstStyle/>
        <a:p>
          <a:pPr>
            <a:lnSpc>
              <a:spcPct val="150000"/>
            </a:lnSpc>
          </a:pPr>
          <a:endParaRPr lang="en-GB" sz="2000">
            <a:latin typeface="Arial" panose="020B0604020202020204" pitchFamily="34" charset="0"/>
            <a:cs typeface="Arial" panose="020B0604020202020204" pitchFamily="34" charset="0"/>
          </a:endParaRPr>
        </a:p>
      </dgm:t>
    </dgm:pt>
    <dgm:pt modelId="{D6CAB23A-E93D-4AC9-B9BB-07701B0A01A6}" type="sibTrans" cxnId="{BF458CC3-5752-4B86-B042-187776E7B4E1}">
      <dgm:prSet custT="1"/>
      <dgm:spPr/>
      <dgm:t>
        <a:bodyPr/>
        <a:lstStyle/>
        <a:p>
          <a:pPr>
            <a:lnSpc>
              <a:spcPct val="150000"/>
            </a:lnSpc>
          </a:pPr>
          <a:endParaRPr lang="en-GB" sz="2000">
            <a:latin typeface="Arial" panose="020B0604020202020204" pitchFamily="34" charset="0"/>
            <a:cs typeface="Arial" panose="020B0604020202020204" pitchFamily="34" charset="0"/>
          </a:endParaRPr>
        </a:p>
      </dgm:t>
    </dgm:pt>
    <dgm:pt modelId="{E5F6EC97-A384-46AB-ABDC-5EE7C0F0F618}">
      <dgm:prSet custT="1"/>
      <dgm:spPr/>
      <dgm:t>
        <a:bodyPr/>
        <a:lstStyle/>
        <a:p>
          <a:pPr>
            <a:lnSpc>
              <a:spcPct val="150000"/>
            </a:lnSpc>
          </a:pPr>
          <a:r>
            <a:rPr lang="en-US" sz="2000">
              <a:latin typeface="Arial" panose="020B0604020202020204" pitchFamily="34" charset="0"/>
              <a:cs typeface="Arial" panose="020B0604020202020204" pitchFamily="34" charset="0"/>
            </a:rPr>
            <a:t>Extended-stay hotels now target remote workers and long-stay guests.</a:t>
          </a:r>
          <a:endParaRPr lang="en-GB" sz="2000">
            <a:latin typeface="Arial" panose="020B0604020202020204" pitchFamily="34" charset="0"/>
            <a:cs typeface="Arial" panose="020B0604020202020204" pitchFamily="34" charset="0"/>
          </a:endParaRPr>
        </a:p>
      </dgm:t>
    </dgm:pt>
    <dgm:pt modelId="{03956603-CB68-42D6-A176-8DCD7808DE81}" type="parTrans" cxnId="{545B4B58-47BF-426F-8D42-F63B40A220D4}">
      <dgm:prSet/>
      <dgm:spPr/>
      <dgm:t>
        <a:bodyPr/>
        <a:lstStyle/>
        <a:p>
          <a:pPr>
            <a:lnSpc>
              <a:spcPct val="150000"/>
            </a:lnSpc>
          </a:pPr>
          <a:endParaRPr lang="en-GB" sz="2000">
            <a:latin typeface="Arial" panose="020B0604020202020204" pitchFamily="34" charset="0"/>
            <a:cs typeface="Arial" panose="020B0604020202020204" pitchFamily="34" charset="0"/>
          </a:endParaRPr>
        </a:p>
      </dgm:t>
    </dgm:pt>
    <dgm:pt modelId="{381840B8-3CB8-4B0F-A747-73A032A9FBCE}" type="sibTrans" cxnId="{545B4B58-47BF-426F-8D42-F63B40A220D4}">
      <dgm:prSet custT="1"/>
      <dgm:spPr/>
      <dgm:t>
        <a:bodyPr/>
        <a:lstStyle/>
        <a:p>
          <a:pPr>
            <a:lnSpc>
              <a:spcPct val="150000"/>
            </a:lnSpc>
          </a:pPr>
          <a:endParaRPr lang="en-GB" sz="2000">
            <a:latin typeface="Arial" panose="020B0604020202020204" pitchFamily="34" charset="0"/>
            <a:cs typeface="Arial" panose="020B0604020202020204" pitchFamily="34" charset="0"/>
          </a:endParaRPr>
        </a:p>
      </dgm:t>
    </dgm:pt>
    <dgm:pt modelId="{132914A5-D41C-4C0D-AC53-F4B2817E255F}">
      <dgm:prSet custT="1"/>
      <dgm:spPr/>
      <dgm:t>
        <a:bodyPr/>
        <a:lstStyle/>
        <a:p>
          <a:pPr>
            <a:lnSpc>
              <a:spcPct val="150000"/>
            </a:lnSpc>
          </a:pPr>
          <a:r>
            <a:rPr lang="en-US" sz="2000" dirty="0">
              <a:latin typeface="Arial" panose="020B0604020202020204" pitchFamily="34" charset="0"/>
              <a:cs typeface="Arial" panose="020B0604020202020204" pitchFamily="34" charset="0"/>
            </a:rPr>
            <a:t>This research examines the role of hybrid workspaces in hotel adaptation.</a:t>
          </a:r>
          <a:endParaRPr lang="en-GB" sz="2000" dirty="0">
            <a:latin typeface="Arial" panose="020B0604020202020204" pitchFamily="34" charset="0"/>
            <a:cs typeface="Arial" panose="020B0604020202020204" pitchFamily="34" charset="0"/>
          </a:endParaRPr>
        </a:p>
      </dgm:t>
    </dgm:pt>
    <dgm:pt modelId="{AAEE83F1-ADE8-441E-880A-CC033A2891E4}" type="parTrans" cxnId="{6C95BBFE-7B70-4D9A-ADE0-AC56635787B4}">
      <dgm:prSet/>
      <dgm:spPr/>
      <dgm:t>
        <a:bodyPr/>
        <a:lstStyle/>
        <a:p>
          <a:pPr>
            <a:lnSpc>
              <a:spcPct val="150000"/>
            </a:lnSpc>
          </a:pPr>
          <a:endParaRPr lang="en-GB" sz="2000">
            <a:latin typeface="Arial" panose="020B0604020202020204" pitchFamily="34" charset="0"/>
            <a:cs typeface="Arial" panose="020B0604020202020204" pitchFamily="34" charset="0"/>
          </a:endParaRPr>
        </a:p>
      </dgm:t>
    </dgm:pt>
    <dgm:pt modelId="{ADCE12D3-ABFA-4B9D-8CE6-526C1BC651A5}" type="sibTrans" cxnId="{6C95BBFE-7B70-4D9A-ADE0-AC56635787B4}">
      <dgm:prSet/>
      <dgm:spPr/>
      <dgm:t>
        <a:bodyPr/>
        <a:lstStyle/>
        <a:p>
          <a:pPr>
            <a:lnSpc>
              <a:spcPct val="150000"/>
            </a:lnSpc>
          </a:pPr>
          <a:endParaRPr lang="en-GB" sz="2000">
            <a:latin typeface="Arial" panose="020B0604020202020204" pitchFamily="34" charset="0"/>
            <a:cs typeface="Arial" panose="020B0604020202020204" pitchFamily="34" charset="0"/>
          </a:endParaRPr>
        </a:p>
      </dgm:t>
    </dgm:pt>
    <dgm:pt modelId="{943D0488-ED82-464E-9E42-032270AEDC0F}" type="pres">
      <dgm:prSet presAssocID="{69EC25BA-AE61-4F28-8BD4-980E20A7F22D}" presName="CompostProcess" presStyleCnt="0">
        <dgm:presLayoutVars>
          <dgm:dir/>
          <dgm:resizeHandles val="exact"/>
        </dgm:presLayoutVars>
      </dgm:prSet>
      <dgm:spPr/>
    </dgm:pt>
    <dgm:pt modelId="{D50EC709-BEFF-494D-ADDC-3282FA6E12B0}" type="pres">
      <dgm:prSet presAssocID="{69EC25BA-AE61-4F28-8BD4-980E20A7F22D}" presName="arrow" presStyleLbl="bgShp" presStyleIdx="0" presStyleCnt="1"/>
      <dgm:spPr/>
    </dgm:pt>
    <dgm:pt modelId="{8282FCD7-3337-4AEF-A61F-933896446C49}" type="pres">
      <dgm:prSet presAssocID="{69EC25BA-AE61-4F28-8BD4-980E20A7F22D}" presName="linearProcess" presStyleCnt="0"/>
      <dgm:spPr/>
    </dgm:pt>
    <dgm:pt modelId="{CE058C18-3040-405D-9E82-143D01D5B3FE}" type="pres">
      <dgm:prSet presAssocID="{34DB357D-8A41-4D23-AFC0-3BECD3A418B5}" presName="textNode" presStyleLbl="node1" presStyleIdx="0" presStyleCnt="4">
        <dgm:presLayoutVars>
          <dgm:bulletEnabled val="1"/>
        </dgm:presLayoutVars>
      </dgm:prSet>
      <dgm:spPr/>
    </dgm:pt>
    <dgm:pt modelId="{F539E78A-04BF-49F2-95D7-8AF5D3F95286}" type="pres">
      <dgm:prSet presAssocID="{56EA6EBA-A0AF-4487-8A52-782527222BE1}" presName="sibTrans" presStyleCnt="0"/>
      <dgm:spPr/>
    </dgm:pt>
    <dgm:pt modelId="{BEC69CD6-F5DA-42F8-9F74-7014DA5E9164}" type="pres">
      <dgm:prSet presAssocID="{D0CE0FD3-54F8-4340-8517-C1B79712BCD2}" presName="textNode" presStyleLbl="node1" presStyleIdx="1" presStyleCnt="4">
        <dgm:presLayoutVars>
          <dgm:bulletEnabled val="1"/>
        </dgm:presLayoutVars>
      </dgm:prSet>
      <dgm:spPr/>
    </dgm:pt>
    <dgm:pt modelId="{18925662-A98F-46B4-82FC-F47269118BA1}" type="pres">
      <dgm:prSet presAssocID="{D6CAB23A-E93D-4AC9-B9BB-07701B0A01A6}" presName="sibTrans" presStyleCnt="0"/>
      <dgm:spPr/>
    </dgm:pt>
    <dgm:pt modelId="{A2C3E6E7-FC1E-4319-9264-930936C9D433}" type="pres">
      <dgm:prSet presAssocID="{E5F6EC97-A384-46AB-ABDC-5EE7C0F0F618}" presName="textNode" presStyleLbl="node1" presStyleIdx="2" presStyleCnt="4">
        <dgm:presLayoutVars>
          <dgm:bulletEnabled val="1"/>
        </dgm:presLayoutVars>
      </dgm:prSet>
      <dgm:spPr/>
    </dgm:pt>
    <dgm:pt modelId="{6B5EAE65-53B1-44A3-822F-4ADE3EC757A9}" type="pres">
      <dgm:prSet presAssocID="{381840B8-3CB8-4B0F-A747-73A032A9FBCE}" presName="sibTrans" presStyleCnt="0"/>
      <dgm:spPr/>
    </dgm:pt>
    <dgm:pt modelId="{573342F6-8DF2-44C2-BC2E-F850DB8F66EC}" type="pres">
      <dgm:prSet presAssocID="{132914A5-D41C-4C0D-AC53-F4B2817E255F}" presName="textNode" presStyleLbl="node1" presStyleIdx="3" presStyleCnt="4">
        <dgm:presLayoutVars>
          <dgm:bulletEnabled val="1"/>
        </dgm:presLayoutVars>
      </dgm:prSet>
      <dgm:spPr/>
    </dgm:pt>
  </dgm:ptLst>
  <dgm:cxnLst>
    <dgm:cxn modelId="{ACA2FC21-984C-4552-BDD6-3A8B828F1760}" srcId="{69EC25BA-AE61-4F28-8BD4-980E20A7F22D}" destId="{34DB357D-8A41-4D23-AFC0-3BECD3A418B5}" srcOrd="0" destOrd="0" parTransId="{48C2ABB6-6DF2-4006-8CD1-089EFBE46B93}" sibTransId="{56EA6EBA-A0AF-4487-8A52-782527222BE1}"/>
    <dgm:cxn modelId="{0817C56E-99EA-4E96-9B01-9F8417F2480B}" type="presOf" srcId="{D0CE0FD3-54F8-4340-8517-C1B79712BCD2}" destId="{BEC69CD6-F5DA-42F8-9F74-7014DA5E9164}" srcOrd="0" destOrd="0" presId="urn:microsoft.com/office/officeart/2005/8/layout/hProcess9"/>
    <dgm:cxn modelId="{91F75870-D3BA-4990-8731-3F5012BA8A14}" type="presOf" srcId="{69EC25BA-AE61-4F28-8BD4-980E20A7F22D}" destId="{943D0488-ED82-464E-9E42-032270AEDC0F}" srcOrd="0" destOrd="0" presId="urn:microsoft.com/office/officeart/2005/8/layout/hProcess9"/>
    <dgm:cxn modelId="{545B4B58-47BF-426F-8D42-F63B40A220D4}" srcId="{69EC25BA-AE61-4F28-8BD4-980E20A7F22D}" destId="{E5F6EC97-A384-46AB-ABDC-5EE7C0F0F618}" srcOrd="2" destOrd="0" parTransId="{03956603-CB68-42D6-A176-8DCD7808DE81}" sibTransId="{381840B8-3CB8-4B0F-A747-73A032A9FBCE}"/>
    <dgm:cxn modelId="{BCA84A87-9B3E-48DB-BEE8-F860FBA19557}" type="presOf" srcId="{132914A5-D41C-4C0D-AC53-F4B2817E255F}" destId="{573342F6-8DF2-44C2-BC2E-F850DB8F66EC}" srcOrd="0" destOrd="0" presId="urn:microsoft.com/office/officeart/2005/8/layout/hProcess9"/>
    <dgm:cxn modelId="{916767A0-234D-41AD-BE4D-F30107EFFE1D}" type="presOf" srcId="{E5F6EC97-A384-46AB-ABDC-5EE7C0F0F618}" destId="{A2C3E6E7-FC1E-4319-9264-930936C9D433}" srcOrd="0" destOrd="0" presId="urn:microsoft.com/office/officeart/2005/8/layout/hProcess9"/>
    <dgm:cxn modelId="{0FA36BC3-BF72-4465-9C8E-25335899BBD0}" type="presOf" srcId="{34DB357D-8A41-4D23-AFC0-3BECD3A418B5}" destId="{CE058C18-3040-405D-9E82-143D01D5B3FE}" srcOrd="0" destOrd="0" presId="urn:microsoft.com/office/officeart/2005/8/layout/hProcess9"/>
    <dgm:cxn modelId="{BF458CC3-5752-4B86-B042-187776E7B4E1}" srcId="{69EC25BA-AE61-4F28-8BD4-980E20A7F22D}" destId="{D0CE0FD3-54F8-4340-8517-C1B79712BCD2}" srcOrd="1" destOrd="0" parTransId="{A1495CFE-98EE-4A1E-A6F1-0D26F4CF241A}" sibTransId="{D6CAB23A-E93D-4AC9-B9BB-07701B0A01A6}"/>
    <dgm:cxn modelId="{6C95BBFE-7B70-4D9A-ADE0-AC56635787B4}" srcId="{69EC25BA-AE61-4F28-8BD4-980E20A7F22D}" destId="{132914A5-D41C-4C0D-AC53-F4B2817E255F}" srcOrd="3" destOrd="0" parTransId="{AAEE83F1-ADE8-441E-880A-CC033A2891E4}" sibTransId="{ADCE12D3-ABFA-4B9D-8CE6-526C1BC651A5}"/>
    <dgm:cxn modelId="{05613092-47A4-4316-B2DB-2630FD7160BC}" type="presParOf" srcId="{943D0488-ED82-464E-9E42-032270AEDC0F}" destId="{D50EC709-BEFF-494D-ADDC-3282FA6E12B0}" srcOrd="0" destOrd="0" presId="urn:microsoft.com/office/officeart/2005/8/layout/hProcess9"/>
    <dgm:cxn modelId="{A6817AA4-89A2-47C3-A5F0-A360598A8272}" type="presParOf" srcId="{943D0488-ED82-464E-9E42-032270AEDC0F}" destId="{8282FCD7-3337-4AEF-A61F-933896446C49}" srcOrd="1" destOrd="0" presId="urn:microsoft.com/office/officeart/2005/8/layout/hProcess9"/>
    <dgm:cxn modelId="{9E4EE08A-D104-4425-A777-344A5CDEA650}" type="presParOf" srcId="{8282FCD7-3337-4AEF-A61F-933896446C49}" destId="{CE058C18-3040-405D-9E82-143D01D5B3FE}" srcOrd="0" destOrd="0" presId="urn:microsoft.com/office/officeart/2005/8/layout/hProcess9"/>
    <dgm:cxn modelId="{1B4602CC-B040-40DB-9E52-A067054DC6AB}" type="presParOf" srcId="{8282FCD7-3337-4AEF-A61F-933896446C49}" destId="{F539E78A-04BF-49F2-95D7-8AF5D3F95286}" srcOrd="1" destOrd="0" presId="urn:microsoft.com/office/officeart/2005/8/layout/hProcess9"/>
    <dgm:cxn modelId="{B71991E5-9595-46A6-9C0F-296F374B33DE}" type="presParOf" srcId="{8282FCD7-3337-4AEF-A61F-933896446C49}" destId="{BEC69CD6-F5DA-42F8-9F74-7014DA5E9164}" srcOrd="2" destOrd="0" presId="urn:microsoft.com/office/officeart/2005/8/layout/hProcess9"/>
    <dgm:cxn modelId="{17D09F92-68EF-4E1A-8E68-329B8B0C7E5C}" type="presParOf" srcId="{8282FCD7-3337-4AEF-A61F-933896446C49}" destId="{18925662-A98F-46B4-82FC-F47269118BA1}" srcOrd="3" destOrd="0" presId="urn:microsoft.com/office/officeart/2005/8/layout/hProcess9"/>
    <dgm:cxn modelId="{196085E3-0FB0-4190-8E16-B9F7FE1B34B3}" type="presParOf" srcId="{8282FCD7-3337-4AEF-A61F-933896446C49}" destId="{A2C3E6E7-FC1E-4319-9264-930936C9D433}" srcOrd="4" destOrd="0" presId="urn:microsoft.com/office/officeart/2005/8/layout/hProcess9"/>
    <dgm:cxn modelId="{67748E9B-BA0F-423D-B054-FE898D24E335}" type="presParOf" srcId="{8282FCD7-3337-4AEF-A61F-933896446C49}" destId="{6B5EAE65-53B1-44A3-822F-4ADE3EC757A9}" srcOrd="5" destOrd="0" presId="urn:microsoft.com/office/officeart/2005/8/layout/hProcess9"/>
    <dgm:cxn modelId="{ECD609B5-3FD9-4F62-8EF4-7C2627A26FBC}" type="presParOf" srcId="{8282FCD7-3337-4AEF-A61F-933896446C49}" destId="{573342F6-8DF2-44C2-BC2E-F850DB8F66EC}"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CF8FEF-CA39-4A5B-B996-A87DE635380F}">
      <dsp:nvSpPr>
        <dsp:cNvPr id="0" name=""/>
        <dsp:cNvSpPr/>
      </dsp:nvSpPr>
      <dsp:spPr>
        <a:xfrm>
          <a:off x="7132" y="967330"/>
          <a:ext cx="3118525" cy="2046532"/>
        </a:xfrm>
        <a:prstGeom prst="roundRect">
          <a:avLst>
            <a:gd name="adj" fmla="val 1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150000"/>
            </a:lnSpc>
            <a:spcBef>
              <a:spcPct val="0"/>
            </a:spcBef>
            <a:spcAft>
              <a:spcPct val="35000"/>
            </a:spcAft>
            <a:buNone/>
          </a:pPr>
          <a:r>
            <a:rPr lang="en-US" sz="2000" kern="1200" dirty="0">
              <a:latin typeface="Arial" panose="020B0604020202020204" pitchFamily="34" charset="0"/>
              <a:cs typeface="Arial" panose="020B0604020202020204" pitchFamily="34" charset="0"/>
            </a:rPr>
            <a:t>COVID-19 has changed work patterns, reducing business travel (Shuster and </a:t>
          </a:r>
          <a:r>
            <a:rPr lang="en-US" sz="2000" kern="1200" dirty="0" err="1">
              <a:latin typeface="Arial" panose="020B0604020202020204" pitchFamily="34" charset="0"/>
              <a:cs typeface="Arial" panose="020B0604020202020204" pitchFamily="34" charset="0"/>
            </a:rPr>
            <a:t>Lubben</a:t>
          </a:r>
          <a:r>
            <a:rPr lang="en-US" sz="2000" kern="1200" dirty="0">
              <a:latin typeface="Arial" panose="020B0604020202020204" pitchFamily="34" charset="0"/>
              <a:cs typeface="Arial" panose="020B0604020202020204" pitchFamily="34" charset="0"/>
            </a:rPr>
            <a:t>, 2022).</a:t>
          </a:r>
          <a:endParaRPr lang="en-GB" sz="2000" kern="1200" dirty="0">
            <a:latin typeface="Arial" panose="020B0604020202020204" pitchFamily="34" charset="0"/>
            <a:cs typeface="Arial" panose="020B0604020202020204" pitchFamily="34" charset="0"/>
          </a:endParaRPr>
        </a:p>
      </dsp:txBody>
      <dsp:txXfrm>
        <a:off x="67073" y="1027271"/>
        <a:ext cx="2998643" cy="1926650"/>
      </dsp:txXfrm>
    </dsp:sp>
    <dsp:sp modelId="{D62DC630-8EF0-4DE0-B754-3E93F1C10D90}">
      <dsp:nvSpPr>
        <dsp:cNvPr id="0" name=""/>
        <dsp:cNvSpPr/>
      </dsp:nvSpPr>
      <dsp:spPr>
        <a:xfrm>
          <a:off x="3437511" y="1603899"/>
          <a:ext cx="661127" cy="773394"/>
        </a:xfrm>
        <a:prstGeom prst="rightArrow">
          <a:avLst>
            <a:gd name="adj1" fmla="val 60000"/>
            <a:gd name="adj2" fmla="val 50000"/>
          </a:avLst>
        </a:prstGeom>
        <a:gradFill rotWithShape="0">
          <a:gsLst>
            <a:gs pos="0">
              <a:schemeClr val="accent1">
                <a:tint val="60000"/>
                <a:hueOff val="0"/>
                <a:satOff val="0"/>
                <a:lumOff val="0"/>
                <a:alphaOff val="0"/>
                <a:shade val="51000"/>
                <a:satMod val="130000"/>
              </a:schemeClr>
            </a:gs>
            <a:gs pos="80000">
              <a:schemeClr val="accent1">
                <a:tint val="60000"/>
                <a:hueOff val="0"/>
                <a:satOff val="0"/>
                <a:lumOff val="0"/>
                <a:alphaOff val="0"/>
                <a:shade val="93000"/>
                <a:satMod val="130000"/>
              </a:schemeClr>
            </a:gs>
            <a:gs pos="100000">
              <a:schemeClr val="accent1">
                <a:tint val="6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150000"/>
            </a:lnSpc>
            <a:spcBef>
              <a:spcPct val="0"/>
            </a:spcBef>
            <a:spcAft>
              <a:spcPct val="35000"/>
            </a:spcAft>
            <a:buNone/>
          </a:pPr>
          <a:endParaRPr lang="en-GB" sz="2000" kern="1200">
            <a:latin typeface="Arial" panose="020B0604020202020204" pitchFamily="34" charset="0"/>
            <a:cs typeface="Arial" panose="020B0604020202020204" pitchFamily="34" charset="0"/>
          </a:endParaRPr>
        </a:p>
      </dsp:txBody>
      <dsp:txXfrm>
        <a:off x="3437511" y="1758578"/>
        <a:ext cx="462789" cy="464036"/>
      </dsp:txXfrm>
    </dsp:sp>
    <dsp:sp modelId="{0781DA5D-BB5B-4EA5-9C41-975C49EBD3F8}">
      <dsp:nvSpPr>
        <dsp:cNvPr id="0" name=""/>
        <dsp:cNvSpPr/>
      </dsp:nvSpPr>
      <dsp:spPr>
        <a:xfrm>
          <a:off x="4373068" y="967330"/>
          <a:ext cx="3118525" cy="2046532"/>
        </a:xfrm>
        <a:prstGeom prst="roundRect">
          <a:avLst>
            <a:gd name="adj" fmla="val 1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150000"/>
            </a:lnSpc>
            <a:spcBef>
              <a:spcPct val="0"/>
            </a:spcBef>
            <a:spcAft>
              <a:spcPct val="35000"/>
            </a:spcAft>
            <a:buNone/>
          </a:pPr>
          <a:r>
            <a:rPr lang="en-US" sz="2000" kern="1200">
              <a:latin typeface="Arial" panose="020B0604020202020204" pitchFamily="34" charset="0"/>
              <a:cs typeface="Arial" panose="020B0604020202020204" pitchFamily="34" charset="0"/>
            </a:rPr>
            <a:t>Hotels need to adapt strategies to remain competitive.</a:t>
          </a:r>
          <a:endParaRPr lang="en-GB" sz="2000" kern="1200">
            <a:latin typeface="Arial" panose="020B0604020202020204" pitchFamily="34" charset="0"/>
            <a:cs typeface="Arial" panose="020B0604020202020204" pitchFamily="34" charset="0"/>
          </a:endParaRPr>
        </a:p>
      </dsp:txBody>
      <dsp:txXfrm>
        <a:off x="4433009" y="1027271"/>
        <a:ext cx="2998643" cy="1926650"/>
      </dsp:txXfrm>
    </dsp:sp>
    <dsp:sp modelId="{3D137DAB-B709-4D65-874A-6ACAEC68F186}">
      <dsp:nvSpPr>
        <dsp:cNvPr id="0" name=""/>
        <dsp:cNvSpPr/>
      </dsp:nvSpPr>
      <dsp:spPr>
        <a:xfrm>
          <a:off x="7803447" y="1603899"/>
          <a:ext cx="661127" cy="773394"/>
        </a:xfrm>
        <a:prstGeom prst="rightArrow">
          <a:avLst>
            <a:gd name="adj1" fmla="val 60000"/>
            <a:gd name="adj2" fmla="val 50000"/>
          </a:avLst>
        </a:prstGeom>
        <a:gradFill rotWithShape="0">
          <a:gsLst>
            <a:gs pos="0">
              <a:schemeClr val="accent1">
                <a:tint val="60000"/>
                <a:hueOff val="0"/>
                <a:satOff val="0"/>
                <a:lumOff val="0"/>
                <a:alphaOff val="0"/>
                <a:shade val="51000"/>
                <a:satMod val="130000"/>
              </a:schemeClr>
            </a:gs>
            <a:gs pos="80000">
              <a:schemeClr val="accent1">
                <a:tint val="60000"/>
                <a:hueOff val="0"/>
                <a:satOff val="0"/>
                <a:lumOff val="0"/>
                <a:alphaOff val="0"/>
                <a:shade val="93000"/>
                <a:satMod val="130000"/>
              </a:schemeClr>
            </a:gs>
            <a:gs pos="100000">
              <a:schemeClr val="accent1">
                <a:tint val="6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150000"/>
            </a:lnSpc>
            <a:spcBef>
              <a:spcPct val="0"/>
            </a:spcBef>
            <a:spcAft>
              <a:spcPct val="35000"/>
            </a:spcAft>
            <a:buNone/>
          </a:pPr>
          <a:endParaRPr lang="en-GB" sz="2000" kern="1200">
            <a:latin typeface="Arial" panose="020B0604020202020204" pitchFamily="34" charset="0"/>
            <a:cs typeface="Arial" panose="020B0604020202020204" pitchFamily="34" charset="0"/>
          </a:endParaRPr>
        </a:p>
      </dsp:txBody>
      <dsp:txXfrm>
        <a:off x="7803447" y="1758578"/>
        <a:ext cx="462789" cy="464036"/>
      </dsp:txXfrm>
    </dsp:sp>
    <dsp:sp modelId="{DF1B5288-D6A6-4329-B535-AFA7411974D9}">
      <dsp:nvSpPr>
        <dsp:cNvPr id="0" name=""/>
        <dsp:cNvSpPr/>
      </dsp:nvSpPr>
      <dsp:spPr>
        <a:xfrm>
          <a:off x="8739005" y="967330"/>
          <a:ext cx="3118525" cy="2046532"/>
        </a:xfrm>
        <a:prstGeom prst="roundRect">
          <a:avLst>
            <a:gd name="adj" fmla="val 1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150000"/>
            </a:lnSpc>
            <a:spcBef>
              <a:spcPct val="0"/>
            </a:spcBef>
            <a:spcAft>
              <a:spcPct val="35000"/>
            </a:spcAft>
            <a:buNone/>
          </a:pPr>
          <a:r>
            <a:rPr lang="en-US" sz="2000" kern="1200">
              <a:latin typeface="Arial" panose="020B0604020202020204" pitchFamily="34" charset="0"/>
              <a:cs typeface="Arial" panose="020B0604020202020204" pitchFamily="34" charset="0"/>
            </a:rPr>
            <a:t>Extended-stay hotels now target remote workers and long-stay guests.</a:t>
          </a:r>
          <a:endParaRPr lang="en-GB" sz="2000" kern="1200">
            <a:latin typeface="Arial" panose="020B0604020202020204" pitchFamily="34" charset="0"/>
            <a:cs typeface="Arial" panose="020B0604020202020204" pitchFamily="34" charset="0"/>
          </a:endParaRPr>
        </a:p>
      </dsp:txBody>
      <dsp:txXfrm>
        <a:off x="8798946" y="1027271"/>
        <a:ext cx="2998643" cy="1926650"/>
      </dsp:txXfrm>
    </dsp:sp>
    <dsp:sp modelId="{27CD3BE5-067D-4BD9-BF46-5064E4359D6D}">
      <dsp:nvSpPr>
        <dsp:cNvPr id="0" name=""/>
        <dsp:cNvSpPr/>
      </dsp:nvSpPr>
      <dsp:spPr>
        <a:xfrm>
          <a:off x="12169383" y="1603899"/>
          <a:ext cx="661127" cy="773394"/>
        </a:xfrm>
        <a:prstGeom prst="rightArrow">
          <a:avLst>
            <a:gd name="adj1" fmla="val 60000"/>
            <a:gd name="adj2" fmla="val 50000"/>
          </a:avLst>
        </a:prstGeom>
        <a:gradFill rotWithShape="0">
          <a:gsLst>
            <a:gs pos="0">
              <a:schemeClr val="accent1">
                <a:tint val="60000"/>
                <a:hueOff val="0"/>
                <a:satOff val="0"/>
                <a:lumOff val="0"/>
                <a:alphaOff val="0"/>
                <a:shade val="51000"/>
                <a:satMod val="130000"/>
              </a:schemeClr>
            </a:gs>
            <a:gs pos="80000">
              <a:schemeClr val="accent1">
                <a:tint val="60000"/>
                <a:hueOff val="0"/>
                <a:satOff val="0"/>
                <a:lumOff val="0"/>
                <a:alphaOff val="0"/>
                <a:shade val="93000"/>
                <a:satMod val="130000"/>
              </a:schemeClr>
            </a:gs>
            <a:gs pos="100000">
              <a:schemeClr val="accent1">
                <a:tint val="6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150000"/>
            </a:lnSpc>
            <a:spcBef>
              <a:spcPct val="0"/>
            </a:spcBef>
            <a:spcAft>
              <a:spcPct val="35000"/>
            </a:spcAft>
            <a:buNone/>
          </a:pPr>
          <a:endParaRPr lang="en-GB" sz="2000" kern="1200">
            <a:latin typeface="Arial" panose="020B0604020202020204" pitchFamily="34" charset="0"/>
            <a:cs typeface="Arial" panose="020B0604020202020204" pitchFamily="34" charset="0"/>
          </a:endParaRPr>
        </a:p>
      </dsp:txBody>
      <dsp:txXfrm>
        <a:off x="12169383" y="1758578"/>
        <a:ext cx="462789" cy="464036"/>
      </dsp:txXfrm>
    </dsp:sp>
    <dsp:sp modelId="{1CD6CF8E-7E9F-46D9-AD2C-C849456501BF}">
      <dsp:nvSpPr>
        <dsp:cNvPr id="0" name=""/>
        <dsp:cNvSpPr/>
      </dsp:nvSpPr>
      <dsp:spPr>
        <a:xfrm>
          <a:off x="13104941" y="967330"/>
          <a:ext cx="3118525" cy="2046532"/>
        </a:xfrm>
        <a:prstGeom prst="roundRect">
          <a:avLst>
            <a:gd name="adj" fmla="val 1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150000"/>
            </a:lnSpc>
            <a:spcBef>
              <a:spcPct val="0"/>
            </a:spcBef>
            <a:spcAft>
              <a:spcPct val="35000"/>
            </a:spcAft>
            <a:buNone/>
          </a:pPr>
          <a:r>
            <a:rPr lang="en-US" sz="2000" kern="1200" dirty="0">
              <a:latin typeface="Arial" panose="020B0604020202020204" pitchFamily="34" charset="0"/>
              <a:cs typeface="Arial" panose="020B0604020202020204" pitchFamily="34" charset="0"/>
            </a:rPr>
            <a:t>This research examines the role of hybrid workspaces in hotel adaptation.</a:t>
          </a:r>
          <a:endParaRPr lang="en-GB" sz="2000" kern="1200" dirty="0">
            <a:latin typeface="Arial" panose="020B0604020202020204" pitchFamily="34" charset="0"/>
            <a:cs typeface="Arial" panose="020B0604020202020204" pitchFamily="34" charset="0"/>
          </a:endParaRPr>
        </a:p>
      </dsp:txBody>
      <dsp:txXfrm>
        <a:off x="13164882" y="1027271"/>
        <a:ext cx="2998643" cy="19266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A64706-99F9-40CC-8197-05E8212985B8}">
      <dsp:nvSpPr>
        <dsp:cNvPr id="0" name=""/>
        <dsp:cNvSpPr/>
      </dsp:nvSpPr>
      <dsp:spPr>
        <a:xfrm>
          <a:off x="1908547" y="984"/>
          <a:ext cx="5410638" cy="3246383"/>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150000"/>
            </a:lnSpc>
            <a:spcBef>
              <a:spcPct val="0"/>
            </a:spcBef>
            <a:spcAft>
              <a:spcPct val="35000"/>
            </a:spcAft>
            <a:buNone/>
          </a:pPr>
          <a:r>
            <a:rPr lang="en-US" sz="3600" kern="1200" dirty="0">
              <a:latin typeface="Arial" panose="020B0604020202020204" pitchFamily="34" charset="0"/>
              <a:cs typeface="Arial" panose="020B0604020202020204" pitchFamily="34" charset="0"/>
            </a:rPr>
            <a:t>Business travel sharply reduced post-COVID</a:t>
          </a:r>
          <a:endParaRPr lang="en-GB" sz="3600" kern="1200" dirty="0">
            <a:latin typeface="Arial" panose="020B0604020202020204" pitchFamily="34" charset="0"/>
            <a:cs typeface="Arial" panose="020B0604020202020204" pitchFamily="34" charset="0"/>
          </a:endParaRPr>
        </a:p>
      </dsp:txBody>
      <dsp:txXfrm>
        <a:off x="1908547" y="984"/>
        <a:ext cx="5410638" cy="3246383"/>
      </dsp:txXfrm>
    </dsp:sp>
    <dsp:sp modelId="{CAD73D49-E822-4DEF-ACB9-648802300899}">
      <dsp:nvSpPr>
        <dsp:cNvPr id="0" name=""/>
        <dsp:cNvSpPr/>
      </dsp:nvSpPr>
      <dsp:spPr>
        <a:xfrm>
          <a:off x="7860249" y="984"/>
          <a:ext cx="5410638" cy="3246383"/>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150000"/>
            </a:lnSpc>
            <a:spcBef>
              <a:spcPct val="0"/>
            </a:spcBef>
            <a:spcAft>
              <a:spcPct val="35000"/>
            </a:spcAft>
            <a:buNone/>
          </a:pPr>
          <a:r>
            <a:rPr lang="en-US" sz="3600" kern="1200">
              <a:latin typeface="Arial" panose="020B0604020202020204" pitchFamily="34" charset="0"/>
              <a:cs typeface="Arial" panose="020B0604020202020204" pitchFamily="34" charset="0"/>
            </a:rPr>
            <a:t>Remote &amp; hybrid work became standard</a:t>
          </a:r>
          <a:endParaRPr lang="en-GB" sz="3600" kern="1200">
            <a:latin typeface="Arial" panose="020B0604020202020204" pitchFamily="34" charset="0"/>
            <a:cs typeface="Arial" panose="020B0604020202020204" pitchFamily="34" charset="0"/>
          </a:endParaRPr>
        </a:p>
      </dsp:txBody>
      <dsp:txXfrm>
        <a:off x="7860249" y="984"/>
        <a:ext cx="5410638" cy="3246383"/>
      </dsp:txXfrm>
    </dsp:sp>
    <dsp:sp modelId="{652CCF13-669F-4A88-A47D-E2194778A8CC}">
      <dsp:nvSpPr>
        <dsp:cNvPr id="0" name=""/>
        <dsp:cNvSpPr/>
      </dsp:nvSpPr>
      <dsp:spPr>
        <a:xfrm>
          <a:off x="1908547" y="3788431"/>
          <a:ext cx="5410638" cy="3246383"/>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150000"/>
            </a:lnSpc>
            <a:spcBef>
              <a:spcPct val="0"/>
            </a:spcBef>
            <a:spcAft>
              <a:spcPct val="35000"/>
            </a:spcAft>
            <a:buNone/>
          </a:pPr>
          <a:r>
            <a:rPr lang="en-US" sz="3600" kern="1200">
              <a:latin typeface="Arial" panose="020B0604020202020204" pitchFamily="34" charset="0"/>
              <a:cs typeface="Arial" panose="020B0604020202020204" pitchFamily="34" charset="0"/>
            </a:rPr>
            <a:t>City-centre hotels lost weekday occupancy</a:t>
          </a:r>
          <a:endParaRPr lang="en-GB" sz="3600" kern="1200">
            <a:latin typeface="Arial" panose="020B0604020202020204" pitchFamily="34" charset="0"/>
            <a:cs typeface="Arial" panose="020B0604020202020204" pitchFamily="34" charset="0"/>
          </a:endParaRPr>
        </a:p>
      </dsp:txBody>
      <dsp:txXfrm>
        <a:off x="1908547" y="3788431"/>
        <a:ext cx="5410638" cy="3246383"/>
      </dsp:txXfrm>
    </dsp:sp>
    <dsp:sp modelId="{43AB2F60-094C-4410-98BC-9FA9C1B62808}">
      <dsp:nvSpPr>
        <dsp:cNvPr id="0" name=""/>
        <dsp:cNvSpPr/>
      </dsp:nvSpPr>
      <dsp:spPr>
        <a:xfrm>
          <a:off x="7860249" y="3788431"/>
          <a:ext cx="5410638" cy="3246383"/>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150000"/>
            </a:lnSpc>
            <a:spcBef>
              <a:spcPct val="0"/>
            </a:spcBef>
            <a:spcAft>
              <a:spcPct val="35000"/>
            </a:spcAft>
            <a:buNone/>
          </a:pPr>
          <a:r>
            <a:rPr lang="en-US" sz="3600" kern="1200">
              <a:latin typeface="Arial" panose="020B0604020202020204" pitchFamily="34" charset="0"/>
              <a:cs typeface="Arial" panose="020B0604020202020204" pitchFamily="34" charset="0"/>
            </a:rPr>
            <a:t>Long-term shift in travel patterns (Chinprateep, 2025)</a:t>
          </a:r>
          <a:endParaRPr lang="en-GB" sz="3600" kern="1200">
            <a:latin typeface="Arial" panose="020B0604020202020204" pitchFamily="34" charset="0"/>
            <a:cs typeface="Arial" panose="020B0604020202020204" pitchFamily="34" charset="0"/>
          </a:endParaRPr>
        </a:p>
      </dsp:txBody>
      <dsp:txXfrm>
        <a:off x="7860249" y="3788431"/>
        <a:ext cx="5410638" cy="324638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A64706-99F9-40CC-8197-05E8212985B8}">
      <dsp:nvSpPr>
        <dsp:cNvPr id="0" name=""/>
        <dsp:cNvSpPr/>
      </dsp:nvSpPr>
      <dsp:spPr>
        <a:xfrm>
          <a:off x="1908547" y="984"/>
          <a:ext cx="5410638" cy="3246383"/>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150000"/>
            </a:lnSpc>
            <a:spcBef>
              <a:spcPct val="0"/>
            </a:spcBef>
            <a:spcAft>
              <a:spcPct val="35000"/>
            </a:spcAft>
            <a:buNone/>
          </a:pPr>
          <a:r>
            <a:rPr lang="en-US" sz="3600" kern="1200">
              <a:latin typeface="Arial" panose="020B0604020202020204" pitchFamily="34" charset="0"/>
              <a:cs typeface="Arial" panose="020B0604020202020204" pitchFamily="34" charset="0"/>
            </a:rPr>
            <a:t>Rise of remote working travellers (Miletić et al., 2025)</a:t>
          </a:r>
          <a:endParaRPr lang="en-GB" sz="3600" kern="1200" dirty="0">
            <a:latin typeface="Arial" panose="020B0604020202020204" pitchFamily="34" charset="0"/>
            <a:cs typeface="Arial" panose="020B0604020202020204" pitchFamily="34" charset="0"/>
          </a:endParaRPr>
        </a:p>
      </dsp:txBody>
      <dsp:txXfrm>
        <a:off x="1908547" y="984"/>
        <a:ext cx="5410638" cy="3246383"/>
      </dsp:txXfrm>
    </dsp:sp>
    <dsp:sp modelId="{19031B8B-F124-44ED-84D7-4DFF91736927}">
      <dsp:nvSpPr>
        <dsp:cNvPr id="0" name=""/>
        <dsp:cNvSpPr/>
      </dsp:nvSpPr>
      <dsp:spPr>
        <a:xfrm>
          <a:off x="7860249" y="984"/>
          <a:ext cx="5410638" cy="3246383"/>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150000"/>
            </a:lnSpc>
            <a:spcBef>
              <a:spcPct val="0"/>
            </a:spcBef>
            <a:spcAft>
              <a:spcPct val="35000"/>
            </a:spcAft>
            <a:buNone/>
          </a:pPr>
          <a:r>
            <a:rPr lang="en-US" sz="3600" kern="1200" dirty="0">
              <a:latin typeface="Arial" panose="020B0604020202020204" pitchFamily="34" charset="0"/>
              <a:cs typeface="Arial" panose="020B0604020202020204" pitchFamily="34" charset="0"/>
            </a:rPr>
            <a:t>Guests seek work + leisure flexibility (Richards et al., 2024)</a:t>
          </a:r>
          <a:endParaRPr lang="en-GB" sz="3600" kern="1200" dirty="0">
            <a:latin typeface="Arial" panose="020B0604020202020204" pitchFamily="34" charset="0"/>
            <a:cs typeface="Arial" panose="020B0604020202020204" pitchFamily="34" charset="0"/>
          </a:endParaRPr>
        </a:p>
      </dsp:txBody>
      <dsp:txXfrm>
        <a:off x="7860249" y="984"/>
        <a:ext cx="5410638" cy="3246383"/>
      </dsp:txXfrm>
    </dsp:sp>
    <dsp:sp modelId="{B9269680-CA89-4A9D-A082-5BA2056F0AE3}">
      <dsp:nvSpPr>
        <dsp:cNvPr id="0" name=""/>
        <dsp:cNvSpPr/>
      </dsp:nvSpPr>
      <dsp:spPr>
        <a:xfrm>
          <a:off x="1908547" y="3788431"/>
          <a:ext cx="5410638" cy="3246383"/>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150000"/>
            </a:lnSpc>
            <a:spcBef>
              <a:spcPct val="0"/>
            </a:spcBef>
            <a:spcAft>
              <a:spcPct val="35000"/>
            </a:spcAft>
            <a:buNone/>
          </a:pPr>
          <a:r>
            <a:rPr lang="en-US" sz="3600" kern="1200" dirty="0">
              <a:latin typeface="Arial" panose="020B0604020202020204" pitchFamily="34" charset="0"/>
              <a:cs typeface="Arial" panose="020B0604020202020204" pitchFamily="34" charset="0"/>
            </a:rPr>
            <a:t>Need for high-speed internet &amp; quiet spaces</a:t>
          </a:r>
          <a:endParaRPr lang="en-GB" sz="3600" kern="1200" dirty="0">
            <a:latin typeface="Arial" panose="020B0604020202020204" pitchFamily="34" charset="0"/>
            <a:cs typeface="Arial" panose="020B0604020202020204" pitchFamily="34" charset="0"/>
          </a:endParaRPr>
        </a:p>
      </dsp:txBody>
      <dsp:txXfrm>
        <a:off x="1908547" y="3788431"/>
        <a:ext cx="5410638" cy="3246383"/>
      </dsp:txXfrm>
    </dsp:sp>
    <dsp:sp modelId="{FF258B89-DF96-45FA-BC69-6D7809860199}">
      <dsp:nvSpPr>
        <dsp:cNvPr id="0" name=""/>
        <dsp:cNvSpPr/>
      </dsp:nvSpPr>
      <dsp:spPr>
        <a:xfrm>
          <a:off x="7860249" y="3788431"/>
          <a:ext cx="5410638" cy="3246383"/>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150000"/>
            </a:lnSpc>
            <a:spcBef>
              <a:spcPct val="0"/>
            </a:spcBef>
            <a:spcAft>
              <a:spcPct val="35000"/>
            </a:spcAft>
            <a:buNone/>
          </a:pPr>
          <a:r>
            <a:rPr lang="en-US" sz="3600" kern="1200" dirty="0">
              <a:latin typeface="Arial" panose="020B0604020202020204" pitchFamily="34" charset="0"/>
              <a:cs typeface="Arial" panose="020B0604020202020204" pitchFamily="34" charset="0"/>
            </a:rPr>
            <a:t>Growing segment: digital nomads &amp; long-stay guests</a:t>
          </a:r>
          <a:endParaRPr lang="en-GB" sz="3600" kern="1200" dirty="0">
            <a:latin typeface="Arial" panose="020B0604020202020204" pitchFamily="34" charset="0"/>
            <a:cs typeface="Arial" panose="020B0604020202020204" pitchFamily="34" charset="0"/>
          </a:endParaRPr>
        </a:p>
      </dsp:txBody>
      <dsp:txXfrm>
        <a:off x="7860249" y="3788431"/>
        <a:ext cx="5410638" cy="324638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A64706-99F9-40CC-8197-05E8212985B8}">
      <dsp:nvSpPr>
        <dsp:cNvPr id="0" name=""/>
        <dsp:cNvSpPr/>
      </dsp:nvSpPr>
      <dsp:spPr>
        <a:xfrm>
          <a:off x="1908547" y="984"/>
          <a:ext cx="5410638" cy="3246383"/>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150000"/>
            </a:lnSpc>
            <a:spcBef>
              <a:spcPct val="0"/>
            </a:spcBef>
            <a:spcAft>
              <a:spcPct val="35000"/>
            </a:spcAft>
            <a:buNone/>
          </a:pPr>
          <a:r>
            <a:rPr lang="en-US" sz="3600" kern="1200">
              <a:latin typeface="Arial" panose="020B0604020202020204" pitchFamily="34" charset="0"/>
              <a:cs typeface="Arial" panose="020B0604020202020204" pitchFamily="34" charset="0"/>
            </a:rPr>
            <a:t>Hotels redesign spaces for work &amp; leisure</a:t>
          </a:r>
          <a:endParaRPr lang="en-GB" sz="3600" kern="1200" dirty="0">
            <a:latin typeface="Arial" panose="020B0604020202020204" pitchFamily="34" charset="0"/>
            <a:cs typeface="Arial" panose="020B0604020202020204" pitchFamily="34" charset="0"/>
          </a:endParaRPr>
        </a:p>
      </dsp:txBody>
      <dsp:txXfrm>
        <a:off x="1908547" y="984"/>
        <a:ext cx="5410638" cy="3246383"/>
      </dsp:txXfrm>
    </dsp:sp>
    <dsp:sp modelId="{35F9E2C7-491D-42B5-A77D-CA60D5729865}">
      <dsp:nvSpPr>
        <dsp:cNvPr id="0" name=""/>
        <dsp:cNvSpPr/>
      </dsp:nvSpPr>
      <dsp:spPr>
        <a:xfrm>
          <a:off x="7860249" y="984"/>
          <a:ext cx="5410638" cy="3246383"/>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150000"/>
            </a:lnSpc>
            <a:spcBef>
              <a:spcPct val="0"/>
            </a:spcBef>
            <a:spcAft>
              <a:spcPct val="35000"/>
            </a:spcAft>
            <a:buNone/>
          </a:pPr>
          <a:r>
            <a:rPr lang="en-GB" sz="3600" kern="1200" dirty="0">
              <a:latin typeface="Arial" panose="020B0604020202020204" pitchFamily="34" charset="0"/>
              <a:cs typeface="Arial" panose="020B0604020202020204" pitchFamily="34" charset="0"/>
            </a:rPr>
            <a:t>Flexible layouts + digital infrastructure (Atoum, 2024)</a:t>
          </a:r>
        </a:p>
      </dsp:txBody>
      <dsp:txXfrm>
        <a:off x="7860249" y="984"/>
        <a:ext cx="5410638" cy="3246383"/>
      </dsp:txXfrm>
    </dsp:sp>
    <dsp:sp modelId="{4E4F5F18-C061-4A52-A117-AEBD99D2E9F7}">
      <dsp:nvSpPr>
        <dsp:cNvPr id="0" name=""/>
        <dsp:cNvSpPr/>
      </dsp:nvSpPr>
      <dsp:spPr>
        <a:xfrm>
          <a:off x="1908547" y="3788431"/>
          <a:ext cx="5410638" cy="3246383"/>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150000"/>
            </a:lnSpc>
            <a:spcBef>
              <a:spcPct val="0"/>
            </a:spcBef>
            <a:spcAft>
              <a:spcPct val="35000"/>
            </a:spcAft>
            <a:buNone/>
          </a:pPr>
          <a:r>
            <a:rPr lang="en-US" sz="3600" kern="1200" dirty="0">
              <a:latin typeface="Arial" panose="020B0604020202020204" pitchFamily="34" charset="0"/>
              <a:cs typeface="Arial" panose="020B0604020202020204" pitchFamily="34" charset="0"/>
            </a:rPr>
            <a:t>Balancing work vs. leisure guests is challenging</a:t>
          </a:r>
          <a:endParaRPr lang="en-GB" sz="3600" kern="1200" dirty="0">
            <a:latin typeface="Arial" panose="020B0604020202020204" pitchFamily="34" charset="0"/>
            <a:cs typeface="Arial" panose="020B0604020202020204" pitchFamily="34" charset="0"/>
          </a:endParaRPr>
        </a:p>
      </dsp:txBody>
      <dsp:txXfrm>
        <a:off x="1908547" y="3788431"/>
        <a:ext cx="5410638" cy="3246383"/>
      </dsp:txXfrm>
    </dsp:sp>
    <dsp:sp modelId="{145C85C6-EF85-4C86-A810-A88E792E1CED}">
      <dsp:nvSpPr>
        <dsp:cNvPr id="0" name=""/>
        <dsp:cNvSpPr/>
      </dsp:nvSpPr>
      <dsp:spPr>
        <a:xfrm>
          <a:off x="7860249" y="3788431"/>
          <a:ext cx="5410638" cy="3246383"/>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150000"/>
            </a:lnSpc>
            <a:spcBef>
              <a:spcPct val="0"/>
            </a:spcBef>
            <a:spcAft>
              <a:spcPct val="35000"/>
            </a:spcAft>
            <a:buNone/>
          </a:pPr>
          <a:r>
            <a:rPr lang="en-US" sz="3600" kern="1200" dirty="0">
              <a:latin typeface="Arial" panose="020B0604020202020204" pitchFamily="34" charset="0"/>
              <a:cs typeface="Arial" panose="020B0604020202020204" pitchFamily="34" charset="0"/>
            </a:rPr>
            <a:t>Staff training &amp; operational flexibility essential (Ahmed and Smith, 2023)</a:t>
          </a:r>
          <a:endParaRPr lang="en-GB" sz="3600" kern="1200" dirty="0">
            <a:latin typeface="Arial" panose="020B0604020202020204" pitchFamily="34" charset="0"/>
            <a:cs typeface="Arial" panose="020B0604020202020204" pitchFamily="34" charset="0"/>
          </a:endParaRPr>
        </a:p>
      </dsp:txBody>
      <dsp:txXfrm>
        <a:off x="7860249" y="3788431"/>
        <a:ext cx="5410638" cy="324638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E33DD5-D28F-4CAC-BB20-8B30D855DA07}">
      <dsp:nvSpPr>
        <dsp:cNvPr id="0" name=""/>
        <dsp:cNvSpPr/>
      </dsp:nvSpPr>
      <dsp:spPr>
        <a:xfrm>
          <a:off x="13260" y="1058346"/>
          <a:ext cx="3963441" cy="2378065"/>
        </a:xfrm>
        <a:prstGeom prst="roundRect">
          <a:avLst>
            <a:gd name="adj" fmla="val 1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150000"/>
            </a:lnSpc>
            <a:spcBef>
              <a:spcPct val="0"/>
            </a:spcBef>
            <a:spcAft>
              <a:spcPct val="35000"/>
            </a:spcAft>
            <a:buNone/>
          </a:pPr>
          <a:r>
            <a:rPr lang="en-US" sz="2400" kern="1200" dirty="0">
              <a:latin typeface="Arial" panose="020B0604020202020204" pitchFamily="34" charset="0"/>
              <a:cs typeface="Arial" panose="020B0604020202020204" pitchFamily="34" charset="0"/>
            </a:rPr>
            <a:t>Marriott: co-working spaces + long-stay packages</a:t>
          </a:r>
          <a:endParaRPr lang="en-GB" sz="2400" kern="1200" dirty="0">
            <a:latin typeface="Arial" panose="020B0604020202020204" pitchFamily="34" charset="0"/>
            <a:cs typeface="Arial" panose="020B0604020202020204" pitchFamily="34" charset="0"/>
          </a:endParaRPr>
        </a:p>
      </dsp:txBody>
      <dsp:txXfrm>
        <a:off x="82911" y="1127997"/>
        <a:ext cx="3824139" cy="2238763"/>
      </dsp:txXfrm>
    </dsp:sp>
    <dsp:sp modelId="{D8541180-1253-4D70-9739-DEA69C963A93}">
      <dsp:nvSpPr>
        <dsp:cNvPr id="0" name=""/>
        <dsp:cNvSpPr/>
      </dsp:nvSpPr>
      <dsp:spPr>
        <a:xfrm>
          <a:off x="4325485" y="1755912"/>
          <a:ext cx="840249" cy="982933"/>
        </a:xfrm>
        <a:prstGeom prst="rightArrow">
          <a:avLst>
            <a:gd name="adj1" fmla="val 60000"/>
            <a:gd name="adj2" fmla="val 50000"/>
          </a:avLst>
        </a:prstGeom>
        <a:gradFill rotWithShape="0">
          <a:gsLst>
            <a:gs pos="0">
              <a:schemeClr val="accent1">
                <a:tint val="60000"/>
                <a:hueOff val="0"/>
                <a:satOff val="0"/>
                <a:lumOff val="0"/>
                <a:alphaOff val="0"/>
                <a:shade val="51000"/>
                <a:satMod val="130000"/>
              </a:schemeClr>
            </a:gs>
            <a:gs pos="80000">
              <a:schemeClr val="accent1">
                <a:tint val="60000"/>
                <a:hueOff val="0"/>
                <a:satOff val="0"/>
                <a:lumOff val="0"/>
                <a:alphaOff val="0"/>
                <a:shade val="93000"/>
                <a:satMod val="130000"/>
              </a:schemeClr>
            </a:gs>
            <a:gs pos="100000">
              <a:schemeClr val="accent1">
                <a:tint val="6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150000"/>
            </a:lnSpc>
            <a:spcBef>
              <a:spcPct val="0"/>
            </a:spcBef>
            <a:spcAft>
              <a:spcPct val="35000"/>
            </a:spcAft>
            <a:buNone/>
          </a:pPr>
          <a:endParaRPr lang="en-GB" sz="2400" kern="1200">
            <a:latin typeface="Arial" panose="020B0604020202020204" pitchFamily="34" charset="0"/>
            <a:cs typeface="Arial" panose="020B0604020202020204" pitchFamily="34" charset="0"/>
          </a:endParaRPr>
        </a:p>
      </dsp:txBody>
      <dsp:txXfrm>
        <a:off x="4325485" y="1952499"/>
        <a:ext cx="588174" cy="589759"/>
      </dsp:txXfrm>
    </dsp:sp>
    <dsp:sp modelId="{2ED9697C-A2B3-4F50-A6C8-83C3A575FF83}">
      <dsp:nvSpPr>
        <dsp:cNvPr id="0" name=""/>
        <dsp:cNvSpPr/>
      </dsp:nvSpPr>
      <dsp:spPr>
        <a:xfrm>
          <a:off x="5562079" y="1058346"/>
          <a:ext cx="3963441" cy="2378065"/>
        </a:xfrm>
        <a:prstGeom prst="roundRect">
          <a:avLst>
            <a:gd name="adj" fmla="val 1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150000"/>
            </a:lnSpc>
            <a:spcBef>
              <a:spcPct val="0"/>
            </a:spcBef>
            <a:spcAft>
              <a:spcPct val="35000"/>
            </a:spcAft>
            <a:buNone/>
          </a:pPr>
          <a:r>
            <a:rPr lang="en-US" sz="2400" kern="1200">
              <a:latin typeface="Arial" panose="020B0604020202020204" pitchFamily="34" charset="0"/>
              <a:cs typeface="Arial" panose="020B0604020202020204" pitchFamily="34" charset="0"/>
            </a:rPr>
            <a:t>Accor: hybrid work-friendly rooms with high-speed internet</a:t>
          </a:r>
          <a:endParaRPr lang="en-GB" sz="2400" kern="1200">
            <a:latin typeface="Arial" panose="020B0604020202020204" pitchFamily="34" charset="0"/>
            <a:cs typeface="Arial" panose="020B0604020202020204" pitchFamily="34" charset="0"/>
          </a:endParaRPr>
        </a:p>
      </dsp:txBody>
      <dsp:txXfrm>
        <a:off x="5631730" y="1127997"/>
        <a:ext cx="3824139" cy="2238763"/>
      </dsp:txXfrm>
    </dsp:sp>
    <dsp:sp modelId="{77848062-6CB2-472A-A4C8-AB92D962E0F0}">
      <dsp:nvSpPr>
        <dsp:cNvPr id="0" name=""/>
        <dsp:cNvSpPr/>
      </dsp:nvSpPr>
      <dsp:spPr>
        <a:xfrm>
          <a:off x="9874303" y="1755912"/>
          <a:ext cx="840249" cy="982933"/>
        </a:xfrm>
        <a:prstGeom prst="rightArrow">
          <a:avLst>
            <a:gd name="adj1" fmla="val 60000"/>
            <a:gd name="adj2" fmla="val 50000"/>
          </a:avLst>
        </a:prstGeom>
        <a:gradFill rotWithShape="0">
          <a:gsLst>
            <a:gs pos="0">
              <a:schemeClr val="accent1">
                <a:tint val="60000"/>
                <a:hueOff val="0"/>
                <a:satOff val="0"/>
                <a:lumOff val="0"/>
                <a:alphaOff val="0"/>
                <a:shade val="51000"/>
                <a:satMod val="130000"/>
              </a:schemeClr>
            </a:gs>
            <a:gs pos="80000">
              <a:schemeClr val="accent1">
                <a:tint val="60000"/>
                <a:hueOff val="0"/>
                <a:satOff val="0"/>
                <a:lumOff val="0"/>
                <a:alphaOff val="0"/>
                <a:shade val="93000"/>
                <a:satMod val="130000"/>
              </a:schemeClr>
            </a:gs>
            <a:gs pos="100000">
              <a:schemeClr val="accent1">
                <a:tint val="6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150000"/>
            </a:lnSpc>
            <a:spcBef>
              <a:spcPct val="0"/>
            </a:spcBef>
            <a:spcAft>
              <a:spcPct val="35000"/>
            </a:spcAft>
            <a:buNone/>
          </a:pPr>
          <a:endParaRPr lang="en-GB" sz="2400" kern="1200">
            <a:latin typeface="Arial" panose="020B0604020202020204" pitchFamily="34" charset="0"/>
            <a:cs typeface="Arial" panose="020B0604020202020204" pitchFamily="34" charset="0"/>
          </a:endParaRPr>
        </a:p>
      </dsp:txBody>
      <dsp:txXfrm>
        <a:off x="9874303" y="1952499"/>
        <a:ext cx="588174" cy="589759"/>
      </dsp:txXfrm>
    </dsp:sp>
    <dsp:sp modelId="{A233BA9B-6B01-40B3-B559-771C442D0F55}">
      <dsp:nvSpPr>
        <dsp:cNvPr id="0" name=""/>
        <dsp:cNvSpPr/>
      </dsp:nvSpPr>
      <dsp:spPr>
        <a:xfrm>
          <a:off x="11110897" y="1058346"/>
          <a:ext cx="3963441" cy="2378065"/>
        </a:xfrm>
        <a:prstGeom prst="roundRect">
          <a:avLst>
            <a:gd name="adj" fmla="val 1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150000"/>
            </a:lnSpc>
            <a:spcBef>
              <a:spcPct val="0"/>
            </a:spcBef>
            <a:spcAft>
              <a:spcPct val="35000"/>
            </a:spcAft>
            <a:buNone/>
          </a:pPr>
          <a:r>
            <a:rPr lang="en-US" sz="2400" kern="1200">
              <a:latin typeface="Arial" panose="020B0604020202020204" pitchFamily="34" charset="0"/>
              <a:cs typeface="Arial" panose="020B0604020202020204" pitchFamily="34" charset="0"/>
            </a:rPr>
            <a:t>Hilton: ergonomic rooms, video conferencing, smart rooms</a:t>
          </a:r>
          <a:endParaRPr lang="en-GB" sz="2400" kern="1200">
            <a:latin typeface="Arial" panose="020B0604020202020204" pitchFamily="34" charset="0"/>
            <a:cs typeface="Arial" panose="020B0604020202020204" pitchFamily="34" charset="0"/>
          </a:endParaRPr>
        </a:p>
      </dsp:txBody>
      <dsp:txXfrm>
        <a:off x="11180548" y="1127997"/>
        <a:ext cx="3824139" cy="2238763"/>
      </dsp:txXfrm>
    </dsp:sp>
    <dsp:sp modelId="{43DA4A5A-FE53-449E-8ECB-D681EC08F8A4}">
      <dsp:nvSpPr>
        <dsp:cNvPr id="0" name=""/>
        <dsp:cNvSpPr/>
      </dsp:nvSpPr>
      <dsp:spPr>
        <a:xfrm rot="5400000">
          <a:off x="12672493" y="3713852"/>
          <a:ext cx="840249" cy="982933"/>
        </a:xfrm>
        <a:prstGeom prst="rightArrow">
          <a:avLst>
            <a:gd name="adj1" fmla="val 60000"/>
            <a:gd name="adj2" fmla="val 50000"/>
          </a:avLst>
        </a:prstGeom>
        <a:gradFill rotWithShape="0">
          <a:gsLst>
            <a:gs pos="0">
              <a:schemeClr val="accent1">
                <a:tint val="60000"/>
                <a:hueOff val="0"/>
                <a:satOff val="0"/>
                <a:lumOff val="0"/>
                <a:alphaOff val="0"/>
                <a:shade val="51000"/>
                <a:satMod val="130000"/>
              </a:schemeClr>
            </a:gs>
            <a:gs pos="80000">
              <a:schemeClr val="accent1">
                <a:tint val="60000"/>
                <a:hueOff val="0"/>
                <a:satOff val="0"/>
                <a:lumOff val="0"/>
                <a:alphaOff val="0"/>
                <a:shade val="93000"/>
                <a:satMod val="130000"/>
              </a:schemeClr>
            </a:gs>
            <a:gs pos="100000">
              <a:schemeClr val="accent1">
                <a:tint val="6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150000"/>
            </a:lnSpc>
            <a:spcBef>
              <a:spcPct val="0"/>
            </a:spcBef>
            <a:spcAft>
              <a:spcPct val="35000"/>
            </a:spcAft>
            <a:buNone/>
          </a:pPr>
          <a:endParaRPr lang="en-GB" sz="2400" kern="1200">
            <a:latin typeface="Arial" panose="020B0604020202020204" pitchFamily="34" charset="0"/>
            <a:cs typeface="Arial" panose="020B0604020202020204" pitchFamily="34" charset="0"/>
          </a:endParaRPr>
        </a:p>
      </dsp:txBody>
      <dsp:txXfrm rot="-5400000">
        <a:off x="12797739" y="3785194"/>
        <a:ext cx="589759" cy="588174"/>
      </dsp:txXfrm>
    </dsp:sp>
    <dsp:sp modelId="{58CDFBF2-C34C-484B-969D-0B7401641C36}">
      <dsp:nvSpPr>
        <dsp:cNvPr id="0" name=""/>
        <dsp:cNvSpPr/>
      </dsp:nvSpPr>
      <dsp:spPr>
        <a:xfrm>
          <a:off x="11110897" y="5021788"/>
          <a:ext cx="3963441" cy="2378065"/>
        </a:xfrm>
        <a:prstGeom prst="roundRect">
          <a:avLst>
            <a:gd name="adj" fmla="val 1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150000"/>
            </a:lnSpc>
            <a:spcBef>
              <a:spcPct val="0"/>
            </a:spcBef>
            <a:spcAft>
              <a:spcPct val="35000"/>
            </a:spcAft>
            <a:buNone/>
          </a:pPr>
          <a:r>
            <a:rPr lang="en-US" sz="2400" kern="1200">
              <a:latin typeface="Arial" panose="020B0604020202020204" pitchFamily="34" charset="0"/>
              <a:cs typeface="Arial" panose="020B0604020202020204" pitchFamily="34" charset="0"/>
            </a:rPr>
            <a:t>Hyatt: flexible check-in/out, wellness &amp; work amenities</a:t>
          </a:r>
          <a:endParaRPr lang="en-GB" sz="2400" kern="1200">
            <a:latin typeface="Arial" panose="020B0604020202020204" pitchFamily="34" charset="0"/>
            <a:cs typeface="Arial" panose="020B0604020202020204" pitchFamily="34" charset="0"/>
          </a:endParaRPr>
        </a:p>
      </dsp:txBody>
      <dsp:txXfrm>
        <a:off x="11180548" y="5091439"/>
        <a:ext cx="3824139" cy="2238763"/>
      </dsp:txXfrm>
    </dsp:sp>
    <dsp:sp modelId="{C379317A-E8A1-440F-A397-6AE3E292C16B}">
      <dsp:nvSpPr>
        <dsp:cNvPr id="0" name=""/>
        <dsp:cNvSpPr/>
      </dsp:nvSpPr>
      <dsp:spPr>
        <a:xfrm rot="10800000">
          <a:off x="9921865" y="5719354"/>
          <a:ext cx="840249" cy="982933"/>
        </a:xfrm>
        <a:prstGeom prst="rightArrow">
          <a:avLst>
            <a:gd name="adj1" fmla="val 60000"/>
            <a:gd name="adj2" fmla="val 50000"/>
          </a:avLst>
        </a:prstGeom>
        <a:gradFill rotWithShape="0">
          <a:gsLst>
            <a:gs pos="0">
              <a:schemeClr val="accent1">
                <a:tint val="60000"/>
                <a:hueOff val="0"/>
                <a:satOff val="0"/>
                <a:lumOff val="0"/>
                <a:alphaOff val="0"/>
                <a:shade val="51000"/>
                <a:satMod val="130000"/>
              </a:schemeClr>
            </a:gs>
            <a:gs pos="80000">
              <a:schemeClr val="accent1">
                <a:tint val="60000"/>
                <a:hueOff val="0"/>
                <a:satOff val="0"/>
                <a:lumOff val="0"/>
                <a:alphaOff val="0"/>
                <a:shade val="93000"/>
                <a:satMod val="130000"/>
              </a:schemeClr>
            </a:gs>
            <a:gs pos="100000">
              <a:schemeClr val="accent1">
                <a:tint val="6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150000"/>
            </a:lnSpc>
            <a:spcBef>
              <a:spcPct val="0"/>
            </a:spcBef>
            <a:spcAft>
              <a:spcPct val="35000"/>
            </a:spcAft>
            <a:buNone/>
          </a:pPr>
          <a:endParaRPr lang="en-GB" sz="2400" kern="1200">
            <a:latin typeface="Arial" panose="020B0604020202020204" pitchFamily="34" charset="0"/>
            <a:cs typeface="Arial" panose="020B0604020202020204" pitchFamily="34" charset="0"/>
          </a:endParaRPr>
        </a:p>
      </dsp:txBody>
      <dsp:txXfrm rot="10800000">
        <a:off x="10173940" y="5915941"/>
        <a:ext cx="588174" cy="589759"/>
      </dsp:txXfrm>
    </dsp:sp>
    <dsp:sp modelId="{347C0051-0EC1-41F3-8B93-76C8E94A10ED}">
      <dsp:nvSpPr>
        <dsp:cNvPr id="0" name=""/>
        <dsp:cNvSpPr/>
      </dsp:nvSpPr>
      <dsp:spPr>
        <a:xfrm>
          <a:off x="5562079" y="5021788"/>
          <a:ext cx="3963441" cy="2378065"/>
        </a:xfrm>
        <a:prstGeom prst="roundRect">
          <a:avLst>
            <a:gd name="adj" fmla="val 1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150000"/>
            </a:lnSpc>
            <a:spcBef>
              <a:spcPct val="0"/>
            </a:spcBef>
            <a:spcAft>
              <a:spcPct val="35000"/>
            </a:spcAft>
            <a:buNone/>
          </a:pPr>
          <a:r>
            <a:rPr lang="en-US" sz="2400" kern="1200">
              <a:latin typeface="Arial" panose="020B0604020202020204" pitchFamily="34" charset="0"/>
              <a:cs typeface="Arial" panose="020B0604020202020204" pitchFamily="34" charset="0"/>
            </a:rPr>
            <a:t>Radisson: dedicated work lounges &amp; productivity zones</a:t>
          </a:r>
          <a:endParaRPr lang="en-GB" sz="2400" kern="1200">
            <a:latin typeface="Arial" panose="020B0604020202020204" pitchFamily="34" charset="0"/>
            <a:cs typeface="Arial" panose="020B0604020202020204" pitchFamily="34" charset="0"/>
          </a:endParaRPr>
        </a:p>
      </dsp:txBody>
      <dsp:txXfrm>
        <a:off x="5631730" y="5091439"/>
        <a:ext cx="3824139" cy="2238763"/>
      </dsp:txXfrm>
    </dsp:sp>
    <dsp:sp modelId="{116EA215-0843-45CC-B222-E446110ACD04}">
      <dsp:nvSpPr>
        <dsp:cNvPr id="0" name=""/>
        <dsp:cNvSpPr/>
      </dsp:nvSpPr>
      <dsp:spPr>
        <a:xfrm rot="10800000">
          <a:off x="4373046" y="5719354"/>
          <a:ext cx="840249" cy="982933"/>
        </a:xfrm>
        <a:prstGeom prst="rightArrow">
          <a:avLst>
            <a:gd name="adj1" fmla="val 60000"/>
            <a:gd name="adj2" fmla="val 50000"/>
          </a:avLst>
        </a:prstGeom>
        <a:gradFill rotWithShape="0">
          <a:gsLst>
            <a:gs pos="0">
              <a:schemeClr val="accent1">
                <a:tint val="60000"/>
                <a:hueOff val="0"/>
                <a:satOff val="0"/>
                <a:lumOff val="0"/>
                <a:alphaOff val="0"/>
                <a:shade val="51000"/>
                <a:satMod val="130000"/>
              </a:schemeClr>
            </a:gs>
            <a:gs pos="80000">
              <a:schemeClr val="accent1">
                <a:tint val="60000"/>
                <a:hueOff val="0"/>
                <a:satOff val="0"/>
                <a:lumOff val="0"/>
                <a:alphaOff val="0"/>
                <a:shade val="93000"/>
                <a:satMod val="130000"/>
              </a:schemeClr>
            </a:gs>
            <a:gs pos="100000">
              <a:schemeClr val="accent1">
                <a:tint val="6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150000"/>
            </a:lnSpc>
            <a:spcBef>
              <a:spcPct val="0"/>
            </a:spcBef>
            <a:spcAft>
              <a:spcPct val="35000"/>
            </a:spcAft>
            <a:buNone/>
          </a:pPr>
          <a:endParaRPr lang="en-GB" sz="2400" kern="1200">
            <a:latin typeface="Arial" panose="020B0604020202020204" pitchFamily="34" charset="0"/>
            <a:cs typeface="Arial" panose="020B0604020202020204" pitchFamily="34" charset="0"/>
          </a:endParaRPr>
        </a:p>
      </dsp:txBody>
      <dsp:txXfrm rot="10800000">
        <a:off x="4625121" y="5915941"/>
        <a:ext cx="588174" cy="589759"/>
      </dsp:txXfrm>
    </dsp:sp>
    <dsp:sp modelId="{59FB39A4-17C8-4C86-8F4E-5467ED57413C}">
      <dsp:nvSpPr>
        <dsp:cNvPr id="0" name=""/>
        <dsp:cNvSpPr/>
      </dsp:nvSpPr>
      <dsp:spPr>
        <a:xfrm>
          <a:off x="13260" y="5021788"/>
          <a:ext cx="3963441" cy="2378065"/>
        </a:xfrm>
        <a:prstGeom prst="roundRect">
          <a:avLst>
            <a:gd name="adj" fmla="val 1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150000"/>
            </a:lnSpc>
            <a:spcBef>
              <a:spcPct val="0"/>
            </a:spcBef>
            <a:spcAft>
              <a:spcPct val="35000"/>
            </a:spcAft>
            <a:buNone/>
          </a:pPr>
          <a:r>
            <a:rPr lang="en-US" sz="2400" kern="1200">
              <a:latin typeface="Arial" panose="020B0604020202020204" pitchFamily="34" charset="0"/>
              <a:cs typeface="Arial" panose="020B0604020202020204" pitchFamily="34" charset="0"/>
            </a:rPr>
            <a:t>InterContinental: long-stay packages + remote work support</a:t>
          </a:r>
          <a:endParaRPr lang="en-GB" sz="2400" kern="1200">
            <a:latin typeface="Arial" panose="020B0604020202020204" pitchFamily="34" charset="0"/>
            <a:cs typeface="Arial" panose="020B0604020202020204" pitchFamily="34" charset="0"/>
          </a:endParaRPr>
        </a:p>
      </dsp:txBody>
      <dsp:txXfrm>
        <a:off x="82911" y="5091439"/>
        <a:ext cx="3824139" cy="223876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0EC709-BEFF-494D-ADDC-3282FA6E12B0}">
      <dsp:nvSpPr>
        <dsp:cNvPr id="0" name=""/>
        <dsp:cNvSpPr/>
      </dsp:nvSpPr>
      <dsp:spPr>
        <a:xfrm>
          <a:off x="1197292" y="0"/>
          <a:ext cx="13569315" cy="6877142"/>
        </a:xfrm>
        <a:prstGeom prst="rightArrow">
          <a:avLst/>
        </a:prstGeom>
        <a:solidFill>
          <a:schemeClr val="accent1">
            <a:tint val="40000"/>
            <a:hueOff val="0"/>
            <a:satOff val="0"/>
            <a:lumOff val="0"/>
            <a:alphaOff val="0"/>
          </a:schemeClr>
        </a:solid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CE058C18-3040-405D-9E82-143D01D5B3FE}">
      <dsp:nvSpPr>
        <dsp:cNvPr id="0" name=""/>
        <dsp:cNvSpPr/>
      </dsp:nvSpPr>
      <dsp:spPr>
        <a:xfrm>
          <a:off x="5456" y="2063142"/>
          <a:ext cx="3545108" cy="2750856"/>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150000"/>
            </a:lnSpc>
            <a:spcBef>
              <a:spcPct val="0"/>
            </a:spcBef>
            <a:spcAft>
              <a:spcPct val="35000"/>
            </a:spcAft>
            <a:buNone/>
          </a:pPr>
          <a:r>
            <a:rPr lang="en-US" sz="2000" kern="1200" dirty="0">
              <a:latin typeface="Arial" panose="020B0604020202020204" pitchFamily="34" charset="0"/>
              <a:cs typeface="Arial" panose="020B0604020202020204" pitchFamily="34" charset="0"/>
            </a:rPr>
            <a:t>COVID-19 has changed work patterns, reducing business travel (Shuster and </a:t>
          </a:r>
          <a:r>
            <a:rPr lang="en-US" sz="2000" kern="1200" dirty="0" err="1">
              <a:latin typeface="Arial" panose="020B0604020202020204" pitchFamily="34" charset="0"/>
              <a:cs typeface="Arial" panose="020B0604020202020204" pitchFamily="34" charset="0"/>
            </a:rPr>
            <a:t>Lubben</a:t>
          </a:r>
          <a:r>
            <a:rPr lang="en-US" sz="2000" kern="1200" dirty="0">
              <a:latin typeface="Arial" panose="020B0604020202020204" pitchFamily="34" charset="0"/>
              <a:cs typeface="Arial" panose="020B0604020202020204" pitchFamily="34" charset="0"/>
            </a:rPr>
            <a:t>, 2022).</a:t>
          </a:r>
          <a:endParaRPr lang="en-GB" sz="2000" kern="1200" dirty="0">
            <a:latin typeface="Arial" panose="020B0604020202020204" pitchFamily="34" charset="0"/>
            <a:cs typeface="Arial" panose="020B0604020202020204" pitchFamily="34" charset="0"/>
          </a:endParaRPr>
        </a:p>
      </dsp:txBody>
      <dsp:txXfrm>
        <a:off x="139742" y="2197428"/>
        <a:ext cx="3276536" cy="2482284"/>
      </dsp:txXfrm>
    </dsp:sp>
    <dsp:sp modelId="{BEC69CD6-F5DA-42F8-9F74-7014DA5E9164}">
      <dsp:nvSpPr>
        <dsp:cNvPr id="0" name=""/>
        <dsp:cNvSpPr/>
      </dsp:nvSpPr>
      <dsp:spPr>
        <a:xfrm>
          <a:off x="4141416" y="2063142"/>
          <a:ext cx="3545108" cy="2750856"/>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150000"/>
            </a:lnSpc>
            <a:spcBef>
              <a:spcPct val="0"/>
            </a:spcBef>
            <a:spcAft>
              <a:spcPct val="35000"/>
            </a:spcAft>
            <a:buNone/>
          </a:pPr>
          <a:r>
            <a:rPr lang="en-US" sz="2000" kern="1200" dirty="0">
              <a:latin typeface="Arial" panose="020B0604020202020204" pitchFamily="34" charset="0"/>
              <a:cs typeface="Arial" panose="020B0604020202020204" pitchFamily="34" charset="0"/>
            </a:rPr>
            <a:t>Hotels need to adapt strategies to remain competitive.</a:t>
          </a:r>
          <a:endParaRPr lang="en-GB" sz="2000" kern="1200" dirty="0">
            <a:latin typeface="Arial" panose="020B0604020202020204" pitchFamily="34" charset="0"/>
            <a:cs typeface="Arial" panose="020B0604020202020204" pitchFamily="34" charset="0"/>
          </a:endParaRPr>
        </a:p>
      </dsp:txBody>
      <dsp:txXfrm>
        <a:off x="4275702" y="2197428"/>
        <a:ext cx="3276536" cy="2482284"/>
      </dsp:txXfrm>
    </dsp:sp>
    <dsp:sp modelId="{A2C3E6E7-FC1E-4319-9264-930936C9D433}">
      <dsp:nvSpPr>
        <dsp:cNvPr id="0" name=""/>
        <dsp:cNvSpPr/>
      </dsp:nvSpPr>
      <dsp:spPr>
        <a:xfrm>
          <a:off x="8277375" y="2063142"/>
          <a:ext cx="3545108" cy="2750856"/>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150000"/>
            </a:lnSpc>
            <a:spcBef>
              <a:spcPct val="0"/>
            </a:spcBef>
            <a:spcAft>
              <a:spcPct val="35000"/>
            </a:spcAft>
            <a:buNone/>
          </a:pPr>
          <a:r>
            <a:rPr lang="en-US" sz="2000" kern="1200">
              <a:latin typeface="Arial" panose="020B0604020202020204" pitchFamily="34" charset="0"/>
              <a:cs typeface="Arial" panose="020B0604020202020204" pitchFamily="34" charset="0"/>
            </a:rPr>
            <a:t>Extended-stay hotels now target remote workers and long-stay guests.</a:t>
          </a:r>
          <a:endParaRPr lang="en-GB" sz="2000" kern="1200">
            <a:latin typeface="Arial" panose="020B0604020202020204" pitchFamily="34" charset="0"/>
            <a:cs typeface="Arial" panose="020B0604020202020204" pitchFamily="34" charset="0"/>
          </a:endParaRPr>
        </a:p>
      </dsp:txBody>
      <dsp:txXfrm>
        <a:off x="8411661" y="2197428"/>
        <a:ext cx="3276536" cy="2482284"/>
      </dsp:txXfrm>
    </dsp:sp>
    <dsp:sp modelId="{573342F6-8DF2-44C2-BC2E-F850DB8F66EC}">
      <dsp:nvSpPr>
        <dsp:cNvPr id="0" name=""/>
        <dsp:cNvSpPr/>
      </dsp:nvSpPr>
      <dsp:spPr>
        <a:xfrm>
          <a:off x="12413335" y="2063142"/>
          <a:ext cx="3545108" cy="2750856"/>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150000"/>
            </a:lnSpc>
            <a:spcBef>
              <a:spcPct val="0"/>
            </a:spcBef>
            <a:spcAft>
              <a:spcPct val="35000"/>
            </a:spcAft>
            <a:buNone/>
          </a:pPr>
          <a:r>
            <a:rPr lang="en-US" sz="2000" kern="1200" dirty="0">
              <a:latin typeface="Arial" panose="020B0604020202020204" pitchFamily="34" charset="0"/>
              <a:cs typeface="Arial" panose="020B0604020202020204" pitchFamily="34" charset="0"/>
            </a:rPr>
            <a:t>This research examines the role of hybrid workspaces in hotel adaptation.</a:t>
          </a:r>
          <a:endParaRPr lang="en-GB" sz="2000" kern="1200" dirty="0">
            <a:latin typeface="Arial" panose="020B0604020202020204" pitchFamily="34" charset="0"/>
            <a:cs typeface="Arial" panose="020B0604020202020204" pitchFamily="34" charset="0"/>
          </a:endParaRPr>
        </a:p>
      </dsp:txBody>
      <dsp:txXfrm>
        <a:off x="12547621" y="2197428"/>
        <a:ext cx="3276536" cy="2482284"/>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70C84FB-E680-4C77-BE4D-FBBD5A2CEE95}" type="datetimeFigureOut">
              <a:rPr lang="en-GB" smtClean="0"/>
              <a:t>24/02/2026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338A58B-F11C-475F-B8B7-39F570170691}" type="slidenum">
              <a:rPr lang="en-GB" smtClean="0"/>
              <a:t>‹#›</a:t>
            </a:fld>
            <a:endParaRPr lang="en-GB"/>
          </a:p>
        </p:txBody>
      </p:sp>
    </p:spTree>
    <p:extLst>
      <p:ext uri="{BB962C8B-B14F-4D97-AF65-F5344CB8AC3E}">
        <p14:creationId xmlns:p14="http://schemas.microsoft.com/office/powerpoint/2010/main" val="20899047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Hotels within city centres have a large portion of their income generated through corporate travel that has been drastically low due to the pandemic. As more workers are working outside their offices, or in a split format, most of their weekday occupancy is now diminished and hotels need to re-evaluate their plans to stay competitive (Shuster and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Lubben</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2022). Extended-stay hotels have the advantage of achievement particularly in appealing to new categories of guests and which may include remote workers and other long-stay travellers. The research issue is centred on the strategic response that hybrid workspaces can play in the hotel industry. Such areas enable hotels to create work and leisure experiences to guests as a response to new market requirements and as a stream of revenues. </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6338A58B-F11C-475F-B8B7-39F570170691}" type="slidenum">
              <a:rPr lang="en-GB" smtClean="0"/>
              <a:t>2</a:t>
            </a:fld>
            <a:endParaRPr lang="en-GB"/>
          </a:p>
        </p:txBody>
      </p:sp>
    </p:spTree>
    <p:extLst>
      <p:ext uri="{BB962C8B-B14F-4D97-AF65-F5344CB8AC3E}">
        <p14:creationId xmlns:p14="http://schemas.microsoft.com/office/powerpoint/2010/main" val="32436748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Corporate travel comprises a large part of hotel revenue, especially city-centre ones, before the COVID-19. This impacted the occupancy rate of the hotels directly, particularly weekdays, because of the immediate reduction in commuting and business travel due to the pandemic. Simultaneously, new possibilities were developed due to remote work and hybrid working patterns; the guests became digital nomads, along with long-stay remote workers (De Lucas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Ancillo</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et al., 2023). Hotel are changing their services and environments in response to these changes by embracing work and leisure services hybrid in their designs that allow their guests to be productive at extended durations of stay. </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6338A58B-F11C-475F-B8B7-39F570170691}" type="slidenum">
              <a:rPr lang="en-GB" smtClean="0"/>
              <a:t>3</a:t>
            </a:fld>
            <a:endParaRPr lang="en-GB"/>
          </a:p>
        </p:txBody>
      </p:sp>
    </p:spTree>
    <p:extLst>
      <p:ext uri="{BB962C8B-B14F-4D97-AF65-F5344CB8AC3E}">
        <p14:creationId xmlns:p14="http://schemas.microsoft.com/office/powerpoint/2010/main" val="23869848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pandemic drastically decreased the number of corporate travels, and remote working and hybrid working became the new reality. This made hotels within the city centres realise serious declines in occupancy rates during weekdays and this had been augmented by business travellers. It has been found that the changes are not a one-time event, the pandemic heightened future changes in commuting and business travel patterns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Chinprateep</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2025). It is secondary to the fact that employees now focus more on flexibility and saved time on commute, which implies that hotels have to adapt to the irreversible shift in the dynamics of the market. It is important to know these changes so that the hospitality industry can have an operational and strategic changeover. </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6338A58B-F11C-475F-B8B7-39F570170691}" type="slidenum">
              <a:rPr lang="en-GB" smtClean="0"/>
              <a:t>4</a:t>
            </a:fld>
            <a:endParaRPr lang="en-GB"/>
          </a:p>
        </p:txBody>
      </p:sp>
    </p:spTree>
    <p:extLst>
      <p:ext uri="{BB962C8B-B14F-4D97-AF65-F5344CB8AC3E}">
        <p14:creationId xmlns:p14="http://schemas.microsoft.com/office/powerpoint/2010/main" val="18872627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Remote work has added to the requirements of the accommodations that complement productivity offering leisure experiences leading to the inclusion of the work-leisure market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Miletić</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et al., 2025). The guests are now after high-speed internet, quietness, work ergonomics, and comfortable relaxation areas. Another emerging niche market is long-stay travellers and digital nomads which can offer hotels a chance to diversify their revenue. According to literature, to attract such guests, one needs technology, flexibility, and well-structured spaces (Richards et al., 2024). Hotels that do not change find the risk of losing competitiveness, and those that provide the features of hybrids work have the chance to attract this expanding market. </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338A58B-F11C-475F-B8B7-39F570170691}" type="slidenum">
              <a:rPr lang="en-GB" smtClean="0"/>
              <a:t>5</a:t>
            </a:fld>
            <a:endParaRPr lang="en-GB"/>
          </a:p>
        </p:txBody>
      </p:sp>
    </p:spTree>
    <p:extLst>
      <p:ext uri="{BB962C8B-B14F-4D97-AF65-F5344CB8AC3E}">
        <p14:creationId xmlns:p14="http://schemas.microsoft.com/office/powerpoint/2010/main" val="23239901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Hybrid workstations will enable hotels to present versatile spaces of work and play at the same time as they are flexible. The design of rooms, lobbies, and common areas is being redesigned to facilitate productivity, teamwork, and comfort at hotels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Atoum</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2024). Employee enablement through an adaptable design and digital architecture, such as video conferencing, speedy internet service, and intelligent devices. Nonetheless, there are operational issues including the relationship between the guest needs: work oriented and leisure-oriented guests, noise management and employee training as a means of sustaining service. According to literature, the process of successful implementation of hybrid workspaces comprises the need to plan and operate flexibly (Ahmed and Smith, 2023). It is the strategy that will enable hotels to stay competitive, diversify their revenue, and fulfil the expectations of the modern, work-leisure-oriented segment of guests.</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338A58B-F11C-475F-B8B7-39F570170691}" type="slidenum">
              <a:rPr lang="en-GB" smtClean="0"/>
              <a:t>6</a:t>
            </a:fld>
            <a:endParaRPr lang="en-GB"/>
          </a:p>
        </p:txBody>
      </p:sp>
    </p:spTree>
    <p:extLst>
      <p:ext uri="{BB962C8B-B14F-4D97-AF65-F5344CB8AC3E}">
        <p14:creationId xmlns:p14="http://schemas.microsoft.com/office/powerpoint/2010/main" val="20209198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There was guidance and health policy by the government which promoted remote working at the expense of the work of the hotel. Corporate travel decreased occupancy economically, so hotels were seeking long-time and remote workers. Socially, guests are on the rise demanding work-life balance and leisure that also advance a productive IHG environment. The technological ones are the necessity to have a high-speed internet, smart rooms, and collaboration tools. Compliance laws regarding the employment, safety, and data protection regulation issues influence the operations planning on a legal level. Sustainability and energy efficiency have also become an issue regarding the environment. Applying PESTLE assists the hotels to get a picture of the larger macro-environment, opportunities and make sound strategic choices. It also connects the market changes observed to operational and strategic measuring in the long-term hotels.</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6338A58B-F11C-475F-B8B7-39F570170691}" type="slidenum">
              <a:rPr lang="en-GB" smtClean="0"/>
              <a:t>7</a:t>
            </a:fld>
            <a:endParaRPr lang="en-GB"/>
          </a:p>
        </p:txBody>
      </p:sp>
    </p:spTree>
    <p:extLst>
      <p:ext uri="{BB962C8B-B14F-4D97-AF65-F5344CB8AC3E}">
        <p14:creationId xmlns:p14="http://schemas.microsoft.com/office/powerpoint/2010/main" val="40998896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Lower levels of business travels have led to a shift in demand to long-stay clients who are doing business with leisure. Hotels will be forced to redesign the rooms, lobbies and common areas to support this new type of guest. Adapting to these trends, strategically, will keep the hotels relevant and competitive, keep the revenues, and get new market segments. These results are based on theories of work-leisure balance, remote working, and guests’ satisfaction, indicating that the shift to hybrid workstations is not only a feasible shift but also theoretically a plausible reaction to the trend of post-COVID business travels.</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6338A58B-F11C-475F-B8B7-39F570170691}" type="slidenum">
              <a:rPr lang="en-GB" smtClean="0"/>
              <a:t>8</a:t>
            </a:fld>
            <a:endParaRPr lang="en-GB"/>
          </a:p>
        </p:txBody>
      </p:sp>
    </p:spTree>
    <p:extLst>
      <p:ext uri="{BB962C8B-B14F-4D97-AF65-F5344CB8AC3E}">
        <p14:creationId xmlns:p14="http://schemas.microsoft.com/office/powerpoint/2010/main" val="32453089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Hotels have reacted against the decrease in business travel through the introduction of new measures to activities to win over remote employees, digital nomads, and long-stay visitors. For example, the co-working arrangements and long stay offers that Marriott has implemented and given to its clients so that they can comfortably work and later lengthen their stay. Accor has also customized rooms to include work-friendly and high-speed internet, dedicated work-space, and Hilton offers ergonomic furniture, video conferencing, and smart room technology to facilitate productivity. Hyatt is providing flexibility of check-in/check-out and wellness/work facilities and Radisson has established specific work zones and dedicated work areas to guarantee the extended-stay guests. Lastly, InterContinental incorporates work-at-home services with long-stay offers, which means that a guest can unite work and rest successfully. Such reactions show that hotels are spreading their services to ensure they sustain revenues and be competitive but the issue is fine balancing between operational expenses, staff training, and the expectation to satisfy both work oriented and leisure type guests.</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6338A58B-F11C-475F-B8B7-39F570170691}" type="slidenum">
              <a:rPr lang="en-GB" smtClean="0"/>
              <a:t>9</a:t>
            </a:fld>
            <a:endParaRPr lang="en-GB"/>
          </a:p>
        </p:txBody>
      </p:sp>
    </p:spTree>
    <p:extLst>
      <p:ext uri="{BB962C8B-B14F-4D97-AF65-F5344CB8AC3E}">
        <p14:creationId xmlns:p14="http://schemas.microsoft.com/office/powerpoint/2010/main" val="1627512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Hotels were forced to be strategic and had to change due to COVID-19 decreasing business travel. A blend of work and leisure now is supported by hybrid workplaces which appeal to remote workers and guests staying longer. Lengthening hotel stays are the trends that the extended-stay hotels are using to diversify revenue and stay competitive. The flexibility of operations and strategies is essential to maintaining long-term success, whereas the investment in technologies, redesigning spaces, and training the staff ensure that the hotel sector will be able to satisfy the changing expectations of the guests.</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338A58B-F11C-475F-B8B7-39F570170691}" type="slidenum">
              <a:rPr lang="en-GB" smtClean="0"/>
              <a:t>10</a:t>
            </a:fld>
            <a:endParaRPr lang="en-GB"/>
          </a:p>
        </p:txBody>
      </p:sp>
    </p:spTree>
    <p:extLst>
      <p:ext uri="{BB962C8B-B14F-4D97-AF65-F5344CB8AC3E}">
        <p14:creationId xmlns:p14="http://schemas.microsoft.com/office/powerpoint/2010/main" val="27727016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To successfully adjust to the changes in business travelling after the COVID, the hotels should invest in the hybrid workspaces furnished with ergonomic chairs, fast internet connections and video equipment to meet the requirements of working remotely. They must have the ability to provide long-stay packages that are flexible and comprise of accommodations and wellness, leisure, or cultural experiences of the destination to make the guests more satisfied and introduce some distinction in the market. The use of technology is critical as well; online reservation systems, smart room controls, and virtual concierge services enhance the efficiency and convenience of operations of the organisation and guests. Moreover, the employees are to be educated on handling multidimensional models of operations and versatile facilities to ensure that the quality of the services provided is appropriate and both professional and vacationing guests are served. </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6338A58B-F11C-475F-B8B7-39F570170691}" type="slidenum">
              <a:rPr lang="en-GB" smtClean="0"/>
              <a:t>11</a:t>
            </a:fld>
            <a:endParaRPr lang="en-GB"/>
          </a:p>
        </p:txBody>
      </p:sp>
    </p:spTree>
    <p:extLst>
      <p:ext uri="{BB962C8B-B14F-4D97-AF65-F5344CB8AC3E}">
        <p14:creationId xmlns:p14="http://schemas.microsoft.com/office/powerpoint/2010/main" val="31392502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338A58B-F11C-475F-B8B7-39F570170691}" type="slidenum">
              <a:rPr lang="en-GB" smtClean="0"/>
              <a:t>12</a:t>
            </a:fld>
            <a:endParaRPr lang="en-GB"/>
          </a:p>
        </p:txBody>
      </p:sp>
    </p:spTree>
    <p:extLst>
      <p:ext uri="{BB962C8B-B14F-4D97-AF65-F5344CB8AC3E}">
        <p14:creationId xmlns:p14="http://schemas.microsoft.com/office/powerpoint/2010/main" val="2272480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2/24/2026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2/24/2026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2/24/2026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2/24/2026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5.svg"/><Relationship Id="rId5" Type="http://schemas.openxmlformats.org/officeDocument/2006/relationships/image" Target="../media/image4.png"/><Relationship Id="rId10" Type="http://schemas.openxmlformats.org/officeDocument/2006/relationships/image" Target="../media/image9.svg"/><Relationship Id="rId4" Type="http://schemas.openxmlformats.org/officeDocument/2006/relationships/image" Target="../media/image3.svg"/><Relationship Id="rId9"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8.jpeg"/><Relationship Id="rId7" Type="http://schemas.openxmlformats.org/officeDocument/2006/relationships/image" Target="../media/image22.sv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21.png"/><Relationship Id="rId5" Type="http://schemas.openxmlformats.org/officeDocument/2006/relationships/image" Target="../media/image20.svg"/><Relationship Id="rId4" Type="http://schemas.openxmlformats.org/officeDocument/2006/relationships/image" Target="../media/image19.png"/></Relationships>
</file>

<file path=ppt/slides/_rels/slide12.xml.rels><?xml version="1.0" encoding="UTF-8" standalone="yes"?>
<Relationships xmlns="http://schemas.openxmlformats.org/package/2006/relationships"><Relationship Id="rId8" Type="http://schemas.openxmlformats.org/officeDocument/2006/relationships/hyperlink" Target="https://doi.org/10.1016/j.tbs.2023.100679" TargetMode="External"/><Relationship Id="rId3" Type="http://schemas.openxmlformats.org/officeDocument/2006/relationships/hyperlink" Target="https://aujbms.austjournals.com/index.php/AUJBMS/article/view/1/1" TargetMode="External"/><Relationship Id="rId7" Type="http://schemas.openxmlformats.org/officeDocument/2006/relationships/hyperlink" Target="https://www.pewresearch.org/social-trends/2020/12/09/how-the-coronavirus-outbreak-has-and-hasnt-changed-the-way-americans-work/" TargetMode="Externa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hyperlink" Target="https://doi.org/10.1016/j.techfore.2023.122673" TargetMode="External"/><Relationship Id="rId5" Type="http://schemas.openxmlformats.org/officeDocument/2006/relationships/hyperlink" Target="https://doi.org/10.1016/j.ssaho.2025.102094" TargetMode="External"/><Relationship Id="rId4" Type="http://schemas.openxmlformats.org/officeDocument/2006/relationships/hyperlink" Target="https://www.proquest.com/openview/3b929ab32800f81982f7345c2a4a428f/1?pq-origsite=gscholar&amp;cbl=18750&amp;diss=y" TargetMode="External"/><Relationship Id="rId9" Type="http://schemas.openxmlformats.org/officeDocument/2006/relationships/hyperlink" Target="https://doi.org/10.1016/j.socscimed.2022.11551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886823" y="0"/>
            <a:ext cx="3385761" cy="1995819"/>
            <a:chOff x="0" y="0"/>
            <a:chExt cx="4514348" cy="2661092"/>
          </a:xfrm>
        </p:grpSpPr>
        <p:sp>
          <p:nvSpPr>
            <p:cNvPr id="3" name="Freeform 3"/>
            <p:cNvSpPr/>
            <p:nvPr/>
          </p:nvSpPr>
          <p:spPr>
            <a:xfrm>
              <a:off x="0" y="0"/>
              <a:ext cx="4514342" cy="2661031"/>
            </a:xfrm>
            <a:custGeom>
              <a:avLst/>
              <a:gdLst/>
              <a:ahLst/>
              <a:cxnLst/>
              <a:rect l="l" t="t" r="r" b="b"/>
              <a:pathLst>
                <a:path w="4514342" h="2661031">
                  <a:moveTo>
                    <a:pt x="543687" y="0"/>
                  </a:moveTo>
                  <a:lnTo>
                    <a:pt x="4514342" y="0"/>
                  </a:lnTo>
                  <a:lnTo>
                    <a:pt x="2978023" y="2661031"/>
                  </a:lnTo>
                  <a:lnTo>
                    <a:pt x="0" y="941705"/>
                  </a:lnTo>
                  <a:close/>
                </a:path>
              </a:pathLst>
            </a:custGeom>
            <a:solidFill>
              <a:srgbClr val="004AAD"/>
            </a:solidFill>
          </p:spPr>
          <p:txBody>
            <a:bodyPr/>
            <a:lstStyle/>
            <a:p>
              <a:endParaRPr lang="en-GB"/>
            </a:p>
          </p:txBody>
        </p:sp>
      </p:grpSp>
      <p:grpSp>
        <p:nvGrpSpPr>
          <p:cNvPr id="4" name="Group 4"/>
          <p:cNvGrpSpPr/>
          <p:nvPr/>
        </p:nvGrpSpPr>
        <p:grpSpPr>
          <a:xfrm>
            <a:off x="0" y="0"/>
            <a:ext cx="2783602" cy="3492784"/>
            <a:chOff x="0" y="0"/>
            <a:chExt cx="3711470" cy="4657046"/>
          </a:xfrm>
        </p:grpSpPr>
        <p:sp>
          <p:nvSpPr>
            <p:cNvPr id="5" name="Freeform 5"/>
            <p:cNvSpPr/>
            <p:nvPr/>
          </p:nvSpPr>
          <p:spPr>
            <a:xfrm>
              <a:off x="0" y="0"/>
              <a:ext cx="3711448" cy="4657090"/>
            </a:xfrm>
            <a:custGeom>
              <a:avLst/>
              <a:gdLst/>
              <a:ahLst/>
              <a:cxnLst/>
              <a:rect l="l" t="t" r="r" b="b"/>
              <a:pathLst>
                <a:path w="3711448" h="4657090">
                  <a:moveTo>
                    <a:pt x="0" y="0"/>
                  </a:moveTo>
                  <a:lnTo>
                    <a:pt x="3711448" y="0"/>
                  </a:lnTo>
                  <a:lnTo>
                    <a:pt x="1022731" y="4657090"/>
                  </a:lnTo>
                  <a:lnTo>
                    <a:pt x="0" y="4066540"/>
                  </a:lnTo>
                  <a:close/>
                </a:path>
              </a:pathLst>
            </a:custGeom>
            <a:solidFill>
              <a:srgbClr val="5271FF"/>
            </a:solidFill>
          </p:spPr>
          <p:txBody>
            <a:bodyPr/>
            <a:lstStyle/>
            <a:p>
              <a:endParaRPr lang="en-GB"/>
            </a:p>
          </p:txBody>
        </p:sp>
      </p:grpSp>
      <p:grpSp>
        <p:nvGrpSpPr>
          <p:cNvPr id="6" name="Group 6"/>
          <p:cNvGrpSpPr/>
          <p:nvPr/>
        </p:nvGrpSpPr>
        <p:grpSpPr>
          <a:xfrm>
            <a:off x="11290256" y="0"/>
            <a:ext cx="5682963" cy="5981843"/>
            <a:chOff x="0" y="0"/>
            <a:chExt cx="7591316" cy="7990560"/>
          </a:xfrm>
        </p:grpSpPr>
        <p:sp>
          <p:nvSpPr>
            <p:cNvPr id="7" name="Freeform 7"/>
            <p:cNvSpPr/>
            <p:nvPr/>
          </p:nvSpPr>
          <p:spPr>
            <a:xfrm>
              <a:off x="0" y="0"/>
              <a:ext cx="7591298" cy="7990586"/>
            </a:xfrm>
            <a:custGeom>
              <a:avLst/>
              <a:gdLst/>
              <a:ahLst/>
              <a:cxnLst/>
              <a:rect l="l" t="t" r="r" b="b"/>
              <a:pathLst>
                <a:path w="7591298" h="7990586">
                  <a:moveTo>
                    <a:pt x="3620643" y="0"/>
                  </a:moveTo>
                  <a:lnTo>
                    <a:pt x="7591298" y="0"/>
                  </a:lnTo>
                  <a:lnTo>
                    <a:pt x="2978023" y="7990586"/>
                  </a:lnTo>
                  <a:lnTo>
                    <a:pt x="0" y="6271260"/>
                  </a:lnTo>
                  <a:close/>
                </a:path>
              </a:pathLst>
            </a:custGeom>
            <a:solidFill>
              <a:srgbClr val="004AAD"/>
            </a:solidFill>
          </p:spPr>
          <p:txBody>
            <a:bodyPr/>
            <a:lstStyle/>
            <a:p>
              <a:endParaRPr lang="en-GB"/>
            </a:p>
          </p:txBody>
        </p:sp>
      </p:grpSp>
      <p:grpSp>
        <p:nvGrpSpPr>
          <p:cNvPr id="8" name="Group 8"/>
          <p:cNvGrpSpPr/>
          <p:nvPr/>
        </p:nvGrpSpPr>
        <p:grpSpPr>
          <a:xfrm>
            <a:off x="13639160" y="19015"/>
            <a:ext cx="4648840" cy="4487644"/>
            <a:chOff x="0" y="0"/>
            <a:chExt cx="6209932" cy="5994606"/>
          </a:xfrm>
        </p:grpSpPr>
        <p:sp>
          <p:nvSpPr>
            <p:cNvPr id="9" name="Freeform 9"/>
            <p:cNvSpPr/>
            <p:nvPr/>
          </p:nvSpPr>
          <p:spPr>
            <a:xfrm>
              <a:off x="0" y="0"/>
              <a:ext cx="6209919" cy="5994654"/>
            </a:xfrm>
            <a:custGeom>
              <a:avLst/>
              <a:gdLst/>
              <a:ahLst/>
              <a:cxnLst/>
              <a:rect l="l" t="t" r="r" b="b"/>
              <a:pathLst>
                <a:path w="6209919" h="5994654">
                  <a:moveTo>
                    <a:pt x="2468372" y="0"/>
                  </a:moveTo>
                  <a:lnTo>
                    <a:pt x="6209919" y="0"/>
                  </a:lnTo>
                  <a:lnTo>
                    <a:pt x="6209919" y="396621"/>
                  </a:lnTo>
                  <a:lnTo>
                    <a:pt x="2978023" y="5994654"/>
                  </a:lnTo>
                  <a:lnTo>
                    <a:pt x="0" y="4275328"/>
                  </a:lnTo>
                  <a:close/>
                </a:path>
              </a:pathLst>
            </a:custGeom>
            <a:solidFill>
              <a:srgbClr val="5271FF"/>
            </a:solidFill>
          </p:spPr>
          <p:txBody>
            <a:bodyPr/>
            <a:lstStyle/>
            <a:p>
              <a:endParaRPr lang="en-GB"/>
            </a:p>
          </p:txBody>
        </p:sp>
      </p:grpSp>
      <p:grpSp>
        <p:nvGrpSpPr>
          <p:cNvPr id="10" name="Group 10"/>
          <p:cNvGrpSpPr/>
          <p:nvPr/>
        </p:nvGrpSpPr>
        <p:grpSpPr>
          <a:xfrm>
            <a:off x="12531222" y="4506657"/>
            <a:ext cx="5566628" cy="5780343"/>
            <a:chOff x="0" y="0"/>
            <a:chExt cx="7435916" cy="7721396"/>
          </a:xfrm>
        </p:grpSpPr>
        <p:sp>
          <p:nvSpPr>
            <p:cNvPr id="11" name="Freeform 11"/>
            <p:cNvSpPr/>
            <p:nvPr/>
          </p:nvSpPr>
          <p:spPr>
            <a:xfrm>
              <a:off x="0" y="0"/>
              <a:ext cx="7435977" cy="7721346"/>
            </a:xfrm>
            <a:custGeom>
              <a:avLst/>
              <a:gdLst/>
              <a:ahLst/>
              <a:cxnLst/>
              <a:rect l="l" t="t" r="r" b="b"/>
              <a:pathLst>
                <a:path w="7435977" h="7721346">
                  <a:moveTo>
                    <a:pt x="4457954" y="0"/>
                  </a:moveTo>
                  <a:lnTo>
                    <a:pt x="7435977" y="1719326"/>
                  </a:lnTo>
                  <a:lnTo>
                    <a:pt x="3970655" y="7721346"/>
                  </a:lnTo>
                  <a:lnTo>
                    <a:pt x="0" y="7721346"/>
                  </a:lnTo>
                  <a:close/>
                </a:path>
              </a:pathLst>
            </a:custGeom>
            <a:solidFill>
              <a:srgbClr val="5271FF"/>
            </a:solidFill>
          </p:spPr>
          <p:txBody>
            <a:bodyPr/>
            <a:lstStyle/>
            <a:p>
              <a:endParaRPr lang="en-GB"/>
            </a:p>
          </p:txBody>
        </p:sp>
      </p:grpSp>
      <p:sp>
        <p:nvSpPr>
          <p:cNvPr id="15" name="TextBox 15"/>
          <p:cNvSpPr txBox="1"/>
          <p:nvPr/>
        </p:nvSpPr>
        <p:spPr>
          <a:xfrm>
            <a:off x="1391793" y="2297712"/>
            <a:ext cx="9789932" cy="6078523"/>
          </a:xfrm>
          <a:prstGeom prst="rect">
            <a:avLst/>
          </a:prstGeom>
        </p:spPr>
        <p:txBody>
          <a:bodyPr wrap="square" lIns="0" tIns="0" rIns="0" bIns="0" rtlCol="0" anchor="t">
            <a:spAutoFit/>
          </a:bodyPr>
          <a:lstStyle/>
          <a:p>
            <a:pPr algn="ctr">
              <a:lnSpc>
                <a:spcPct val="150000"/>
              </a:lnSpc>
            </a:pPr>
            <a:r>
              <a:rPr lang="en-US" sz="5400" b="1" dirty="0">
                <a:solidFill>
                  <a:srgbClr val="5271FF"/>
                </a:solidFill>
                <a:latin typeface="Arial" panose="020B0604020202020204" pitchFamily="34" charset="0"/>
                <a:ea typeface="Arimo Bold"/>
                <a:cs typeface="Arial" panose="020B0604020202020204" pitchFamily="34" charset="0"/>
                <a:sym typeface="Arimo Bold"/>
              </a:rPr>
              <a:t>Adapting to Reduced Business Commuting Post-COVID: The Role of Hybrid Workspaces in Extended-Stay Hotels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3088566" cy="1839564"/>
            <a:chOff x="0" y="0"/>
            <a:chExt cx="4118088" cy="2452752"/>
          </a:xfrm>
        </p:grpSpPr>
        <p:sp>
          <p:nvSpPr>
            <p:cNvPr id="3" name="Freeform 3"/>
            <p:cNvSpPr/>
            <p:nvPr/>
          </p:nvSpPr>
          <p:spPr>
            <a:xfrm>
              <a:off x="0" y="0"/>
              <a:ext cx="4118102" cy="2452751"/>
            </a:xfrm>
            <a:custGeom>
              <a:avLst/>
              <a:gdLst/>
              <a:ahLst/>
              <a:cxnLst/>
              <a:rect l="l" t="t" r="r" b="b"/>
              <a:pathLst>
                <a:path w="4118102" h="2452751">
                  <a:moveTo>
                    <a:pt x="0" y="0"/>
                  </a:moveTo>
                  <a:lnTo>
                    <a:pt x="4118102" y="0"/>
                  </a:lnTo>
                  <a:lnTo>
                    <a:pt x="2702052" y="2452751"/>
                  </a:lnTo>
                  <a:lnTo>
                    <a:pt x="0" y="892810"/>
                  </a:lnTo>
                  <a:close/>
                </a:path>
              </a:pathLst>
            </a:custGeom>
            <a:solidFill>
              <a:srgbClr val="004AAD"/>
            </a:solidFill>
          </p:spPr>
          <p:txBody>
            <a:bodyPr/>
            <a:lstStyle/>
            <a:p>
              <a:endParaRPr lang="en-GB"/>
            </a:p>
          </p:txBody>
        </p:sp>
      </p:grpSp>
      <p:grpSp>
        <p:nvGrpSpPr>
          <p:cNvPr id="4" name="Group 4"/>
          <p:cNvGrpSpPr/>
          <p:nvPr/>
        </p:nvGrpSpPr>
        <p:grpSpPr>
          <a:xfrm>
            <a:off x="0" y="0"/>
            <a:ext cx="1599582" cy="2770557"/>
            <a:chOff x="0" y="0"/>
            <a:chExt cx="2132776" cy="3694076"/>
          </a:xfrm>
        </p:grpSpPr>
        <p:sp>
          <p:nvSpPr>
            <p:cNvPr id="5" name="Freeform 5"/>
            <p:cNvSpPr/>
            <p:nvPr/>
          </p:nvSpPr>
          <p:spPr>
            <a:xfrm>
              <a:off x="0" y="0"/>
              <a:ext cx="2132838" cy="3694049"/>
            </a:xfrm>
            <a:custGeom>
              <a:avLst/>
              <a:gdLst/>
              <a:ahLst/>
              <a:cxnLst/>
              <a:rect l="l" t="t" r="r" b="b"/>
              <a:pathLst>
                <a:path w="2132838" h="3694049">
                  <a:moveTo>
                    <a:pt x="0" y="0"/>
                  </a:moveTo>
                  <a:lnTo>
                    <a:pt x="2132838" y="0"/>
                  </a:lnTo>
                  <a:lnTo>
                    <a:pt x="0" y="3694049"/>
                  </a:lnTo>
                  <a:close/>
                </a:path>
              </a:pathLst>
            </a:custGeom>
            <a:solidFill>
              <a:srgbClr val="5271FF"/>
            </a:solidFill>
          </p:spPr>
          <p:txBody>
            <a:bodyPr/>
            <a:lstStyle/>
            <a:p>
              <a:endParaRPr lang="en-GB"/>
            </a:p>
          </p:txBody>
        </p:sp>
      </p:grpSp>
      <p:grpSp>
        <p:nvGrpSpPr>
          <p:cNvPr id="6" name="Group 6"/>
          <p:cNvGrpSpPr/>
          <p:nvPr/>
        </p:nvGrpSpPr>
        <p:grpSpPr>
          <a:xfrm>
            <a:off x="15673590" y="8527172"/>
            <a:ext cx="2614410" cy="1759828"/>
            <a:chOff x="0" y="0"/>
            <a:chExt cx="3485880" cy="2346438"/>
          </a:xfrm>
        </p:grpSpPr>
        <p:sp>
          <p:nvSpPr>
            <p:cNvPr id="7" name="Freeform 7"/>
            <p:cNvSpPr/>
            <p:nvPr/>
          </p:nvSpPr>
          <p:spPr>
            <a:xfrm>
              <a:off x="0" y="0"/>
              <a:ext cx="3485896" cy="2346325"/>
            </a:xfrm>
            <a:custGeom>
              <a:avLst/>
              <a:gdLst/>
              <a:ahLst/>
              <a:cxnLst/>
              <a:rect l="l" t="t" r="r" b="b"/>
              <a:pathLst>
                <a:path w="3485896" h="2346325">
                  <a:moveTo>
                    <a:pt x="1354709" y="0"/>
                  </a:moveTo>
                  <a:lnTo>
                    <a:pt x="3485896" y="1230376"/>
                  </a:lnTo>
                  <a:lnTo>
                    <a:pt x="3485896" y="2346325"/>
                  </a:lnTo>
                  <a:lnTo>
                    <a:pt x="0" y="2346325"/>
                  </a:lnTo>
                  <a:close/>
                </a:path>
              </a:pathLst>
            </a:custGeom>
            <a:solidFill>
              <a:srgbClr val="004AAD"/>
            </a:solidFill>
          </p:spPr>
          <p:txBody>
            <a:bodyPr/>
            <a:lstStyle/>
            <a:p>
              <a:endParaRPr lang="en-GB"/>
            </a:p>
          </p:txBody>
        </p:sp>
      </p:grpSp>
      <p:grpSp>
        <p:nvGrpSpPr>
          <p:cNvPr id="8" name="Group 8"/>
          <p:cNvGrpSpPr/>
          <p:nvPr/>
        </p:nvGrpSpPr>
        <p:grpSpPr>
          <a:xfrm>
            <a:off x="17162574" y="8337702"/>
            <a:ext cx="1125427" cy="1949298"/>
            <a:chOff x="0" y="0"/>
            <a:chExt cx="1500570" cy="2599064"/>
          </a:xfrm>
        </p:grpSpPr>
        <p:sp>
          <p:nvSpPr>
            <p:cNvPr id="9" name="Freeform 9"/>
            <p:cNvSpPr/>
            <p:nvPr/>
          </p:nvSpPr>
          <p:spPr>
            <a:xfrm>
              <a:off x="0" y="0"/>
              <a:ext cx="1500632" cy="2599055"/>
            </a:xfrm>
            <a:custGeom>
              <a:avLst/>
              <a:gdLst/>
              <a:ahLst/>
              <a:cxnLst/>
              <a:rect l="l" t="t" r="r" b="b"/>
              <a:pathLst>
                <a:path w="1500632" h="2599055">
                  <a:moveTo>
                    <a:pt x="1500632" y="0"/>
                  </a:moveTo>
                  <a:lnTo>
                    <a:pt x="1500632" y="2599055"/>
                  </a:lnTo>
                  <a:lnTo>
                    <a:pt x="0" y="2599055"/>
                  </a:lnTo>
                  <a:close/>
                </a:path>
              </a:pathLst>
            </a:custGeom>
            <a:solidFill>
              <a:srgbClr val="5271FF"/>
            </a:solidFill>
          </p:spPr>
          <p:txBody>
            <a:bodyPr/>
            <a:lstStyle/>
            <a:p>
              <a:endParaRPr lang="en-GB"/>
            </a:p>
          </p:txBody>
        </p:sp>
      </p:grpSp>
      <p:sp>
        <p:nvSpPr>
          <p:cNvPr id="16" name="TextBox 16"/>
          <p:cNvSpPr txBox="1"/>
          <p:nvPr/>
        </p:nvSpPr>
        <p:spPr>
          <a:xfrm>
            <a:off x="381000" y="3702706"/>
            <a:ext cx="7759788" cy="728341"/>
          </a:xfrm>
          <a:prstGeom prst="rect">
            <a:avLst/>
          </a:prstGeom>
        </p:spPr>
        <p:txBody>
          <a:bodyPr lIns="0" tIns="0" rIns="0" bIns="0" rtlCol="0" anchor="t">
            <a:spAutoFit/>
          </a:bodyPr>
          <a:lstStyle/>
          <a:p>
            <a:pPr marL="0" marR="0" algn="just">
              <a:lnSpc>
                <a:spcPct val="150000"/>
              </a:lnSpc>
              <a:spcBef>
                <a:spcPts val="0"/>
              </a:spcBef>
              <a:spcAft>
                <a:spcPts val="0"/>
              </a:spcAft>
            </a:pPr>
            <a:r>
              <a:rPr lang="en-GB" sz="3600" b="1" dirty="0">
                <a:effectLst/>
                <a:latin typeface="Arial" panose="020B0604020202020204" pitchFamily="34" charset="0"/>
                <a:ea typeface="Calibri" panose="020F0502020204030204" pitchFamily="34" charset="0"/>
                <a:cs typeface="Arial" panose="020B0604020202020204" pitchFamily="34" charset="0"/>
              </a:rPr>
              <a:t>Introduction</a:t>
            </a:r>
            <a:endParaRPr lang="en-GB" sz="3600" dirty="0">
              <a:effectLst/>
              <a:latin typeface="Arial" panose="020B0604020202020204" pitchFamily="34" charset="0"/>
              <a:ea typeface="Calibri" panose="020F0502020204030204" pitchFamily="34" charset="0"/>
              <a:cs typeface="Arial" panose="020B0604020202020204" pitchFamily="34" charset="0"/>
            </a:endParaRPr>
          </a:p>
        </p:txBody>
      </p:sp>
      <p:graphicFrame>
        <p:nvGraphicFramePr>
          <p:cNvPr id="18" name="Diagram 17">
            <a:extLst>
              <a:ext uri="{FF2B5EF4-FFF2-40B4-BE49-F238E27FC236}">
                <a16:creationId xmlns:a16="http://schemas.microsoft.com/office/drawing/2014/main" id="{60AAA1C8-8CF5-447A-890C-EE9B78D63F8E}"/>
              </a:ext>
            </a:extLst>
          </p:cNvPr>
          <p:cNvGraphicFramePr/>
          <p:nvPr>
            <p:extLst>
              <p:ext uri="{D42A27DB-BD31-4B8C-83A1-F6EECF244321}">
                <p14:modId xmlns:p14="http://schemas.microsoft.com/office/powerpoint/2010/main" val="163693471"/>
              </p:ext>
            </p:extLst>
          </p:nvPr>
        </p:nvGraphicFramePr>
        <p:xfrm>
          <a:off x="762000" y="5855955"/>
          <a:ext cx="16230600" cy="39811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a:extLst>
              <a:ext uri="{FF2B5EF4-FFF2-40B4-BE49-F238E27FC236}">
                <a16:creationId xmlns:a16="http://schemas.microsoft.com/office/drawing/2014/main" id="{87731449-EE67-46D9-9D76-C87D54CA4D6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671352" y="190501"/>
            <a:ext cx="13930848" cy="54864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3088566" cy="1839564"/>
            <a:chOff x="0" y="0"/>
            <a:chExt cx="4118088" cy="2452752"/>
          </a:xfrm>
        </p:grpSpPr>
        <p:sp>
          <p:nvSpPr>
            <p:cNvPr id="3" name="Freeform 3"/>
            <p:cNvSpPr/>
            <p:nvPr/>
          </p:nvSpPr>
          <p:spPr>
            <a:xfrm>
              <a:off x="0" y="0"/>
              <a:ext cx="4118102" cy="2452751"/>
            </a:xfrm>
            <a:custGeom>
              <a:avLst/>
              <a:gdLst/>
              <a:ahLst/>
              <a:cxnLst/>
              <a:rect l="l" t="t" r="r" b="b"/>
              <a:pathLst>
                <a:path w="4118102" h="2452751">
                  <a:moveTo>
                    <a:pt x="0" y="0"/>
                  </a:moveTo>
                  <a:lnTo>
                    <a:pt x="4118102" y="0"/>
                  </a:lnTo>
                  <a:lnTo>
                    <a:pt x="2702052" y="2452751"/>
                  </a:lnTo>
                  <a:lnTo>
                    <a:pt x="0" y="892810"/>
                  </a:lnTo>
                  <a:close/>
                </a:path>
              </a:pathLst>
            </a:custGeom>
            <a:solidFill>
              <a:srgbClr val="004AAD"/>
            </a:solidFill>
          </p:spPr>
          <p:txBody>
            <a:bodyPr/>
            <a:lstStyle/>
            <a:p>
              <a:endParaRPr lang="en-GB"/>
            </a:p>
          </p:txBody>
        </p:sp>
      </p:grpSp>
      <p:grpSp>
        <p:nvGrpSpPr>
          <p:cNvPr id="4" name="Group 4"/>
          <p:cNvGrpSpPr/>
          <p:nvPr/>
        </p:nvGrpSpPr>
        <p:grpSpPr>
          <a:xfrm>
            <a:off x="0" y="0"/>
            <a:ext cx="1599582" cy="2770557"/>
            <a:chOff x="0" y="0"/>
            <a:chExt cx="2132776" cy="3694076"/>
          </a:xfrm>
        </p:grpSpPr>
        <p:sp>
          <p:nvSpPr>
            <p:cNvPr id="5" name="Freeform 5"/>
            <p:cNvSpPr/>
            <p:nvPr/>
          </p:nvSpPr>
          <p:spPr>
            <a:xfrm>
              <a:off x="0" y="0"/>
              <a:ext cx="2132838" cy="3694049"/>
            </a:xfrm>
            <a:custGeom>
              <a:avLst/>
              <a:gdLst/>
              <a:ahLst/>
              <a:cxnLst/>
              <a:rect l="l" t="t" r="r" b="b"/>
              <a:pathLst>
                <a:path w="2132838" h="3694049">
                  <a:moveTo>
                    <a:pt x="0" y="0"/>
                  </a:moveTo>
                  <a:lnTo>
                    <a:pt x="2132838" y="0"/>
                  </a:lnTo>
                  <a:lnTo>
                    <a:pt x="0" y="3694049"/>
                  </a:lnTo>
                  <a:close/>
                </a:path>
              </a:pathLst>
            </a:custGeom>
            <a:solidFill>
              <a:srgbClr val="5271FF"/>
            </a:solidFill>
          </p:spPr>
          <p:txBody>
            <a:bodyPr/>
            <a:lstStyle/>
            <a:p>
              <a:endParaRPr lang="en-GB"/>
            </a:p>
          </p:txBody>
        </p:sp>
      </p:grpSp>
      <p:grpSp>
        <p:nvGrpSpPr>
          <p:cNvPr id="6" name="Group 6"/>
          <p:cNvGrpSpPr/>
          <p:nvPr/>
        </p:nvGrpSpPr>
        <p:grpSpPr>
          <a:xfrm>
            <a:off x="15673590" y="8527172"/>
            <a:ext cx="2614410" cy="1759828"/>
            <a:chOff x="0" y="0"/>
            <a:chExt cx="3485880" cy="2346438"/>
          </a:xfrm>
        </p:grpSpPr>
        <p:sp>
          <p:nvSpPr>
            <p:cNvPr id="7" name="Freeform 7"/>
            <p:cNvSpPr/>
            <p:nvPr/>
          </p:nvSpPr>
          <p:spPr>
            <a:xfrm>
              <a:off x="0" y="0"/>
              <a:ext cx="3485896" cy="2346325"/>
            </a:xfrm>
            <a:custGeom>
              <a:avLst/>
              <a:gdLst/>
              <a:ahLst/>
              <a:cxnLst/>
              <a:rect l="l" t="t" r="r" b="b"/>
              <a:pathLst>
                <a:path w="3485896" h="2346325">
                  <a:moveTo>
                    <a:pt x="1354709" y="0"/>
                  </a:moveTo>
                  <a:lnTo>
                    <a:pt x="3485896" y="1230376"/>
                  </a:lnTo>
                  <a:lnTo>
                    <a:pt x="3485896" y="2346325"/>
                  </a:lnTo>
                  <a:lnTo>
                    <a:pt x="0" y="2346325"/>
                  </a:lnTo>
                  <a:close/>
                </a:path>
              </a:pathLst>
            </a:custGeom>
            <a:solidFill>
              <a:srgbClr val="004AAD"/>
            </a:solidFill>
          </p:spPr>
          <p:txBody>
            <a:bodyPr/>
            <a:lstStyle/>
            <a:p>
              <a:endParaRPr lang="en-GB"/>
            </a:p>
          </p:txBody>
        </p:sp>
      </p:grpSp>
      <p:grpSp>
        <p:nvGrpSpPr>
          <p:cNvPr id="8" name="Group 8"/>
          <p:cNvGrpSpPr/>
          <p:nvPr/>
        </p:nvGrpSpPr>
        <p:grpSpPr>
          <a:xfrm>
            <a:off x="17162574" y="8337702"/>
            <a:ext cx="1125427" cy="1949298"/>
            <a:chOff x="0" y="0"/>
            <a:chExt cx="1500570" cy="2599064"/>
          </a:xfrm>
        </p:grpSpPr>
        <p:sp>
          <p:nvSpPr>
            <p:cNvPr id="9" name="Freeform 9"/>
            <p:cNvSpPr/>
            <p:nvPr/>
          </p:nvSpPr>
          <p:spPr>
            <a:xfrm>
              <a:off x="0" y="0"/>
              <a:ext cx="1500632" cy="2599055"/>
            </a:xfrm>
            <a:custGeom>
              <a:avLst/>
              <a:gdLst/>
              <a:ahLst/>
              <a:cxnLst/>
              <a:rect l="l" t="t" r="r" b="b"/>
              <a:pathLst>
                <a:path w="1500632" h="2599055">
                  <a:moveTo>
                    <a:pt x="1500632" y="0"/>
                  </a:moveTo>
                  <a:lnTo>
                    <a:pt x="1500632" y="2599055"/>
                  </a:lnTo>
                  <a:lnTo>
                    <a:pt x="0" y="2599055"/>
                  </a:lnTo>
                  <a:close/>
                </a:path>
              </a:pathLst>
            </a:custGeom>
            <a:solidFill>
              <a:srgbClr val="5271FF"/>
            </a:solidFill>
          </p:spPr>
          <p:txBody>
            <a:bodyPr/>
            <a:lstStyle/>
            <a:p>
              <a:endParaRPr lang="en-GB"/>
            </a:p>
          </p:txBody>
        </p:sp>
      </p:grpSp>
      <p:grpSp>
        <p:nvGrpSpPr>
          <p:cNvPr id="10" name="Group 10"/>
          <p:cNvGrpSpPr/>
          <p:nvPr/>
        </p:nvGrpSpPr>
        <p:grpSpPr>
          <a:xfrm>
            <a:off x="1143000" y="2395699"/>
            <a:ext cx="6450624" cy="2869479"/>
            <a:chOff x="0" y="0"/>
            <a:chExt cx="8600832" cy="3825972"/>
          </a:xfrm>
        </p:grpSpPr>
        <p:sp>
          <p:nvSpPr>
            <p:cNvPr id="11" name="Freeform 11"/>
            <p:cNvSpPr/>
            <p:nvPr/>
          </p:nvSpPr>
          <p:spPr>
            <a:xfrm>
              <a:off x="0" y="0"/>
              <a:ext cx="8600821" cy="3826002"/>
            </a:xfrm>
            <a:custGeom>
              <a:avLst/>
              <a:gdLst/>
              <a:ahLst/>
              <a:cxnLst/>
              <a:rect l="l" t="t" r="r" b="b"/>
              <a:pathLst>
                <a:path w="8600821" h="3826002">
                  <a:moveTo>
                    <a:pt x="0" y="0"/>
                  </a:moveTo>
                  <a:lnTo>
                    <a:pt x="8600821" y="0"/>
                  </a:lnTo>
                  <a:lnTo>
                    <a:pt x="8600821" y="3826002"/>
                  </a:lnTo>
                  <a:lnTo>
                    <a:pt x="0" y="3826002"/>
                  </a:lnTo>
                  <a:close/>
                </a:path>
              </a:pathLst>
            </a:custGeom>
            <a:solidFill>
              <a:srgbClr val="5271FF"/>
            </a:solidFill>
          </p:spPr>
          <p:txBody>
            <a:bodyPr/>
            <a:lstStyle/>
            <a:p>
              <a:endParaRPr lang="en-GB"/>
            </a:p>
          </p:txBody>
        </p:sp>
      </p:grpSp>
      <p:grpSp>
        <p:nvGrpSpPr>
          <p:cNvPr id="12" name="Group 12"/>
          <p:cNvGrpSpPr/>
          <p:nvPr/>
        </p:nvGrpSpPr>
        <p:grpSpPr>
          <a:xfrm>
            <a:off x="6754765" y="2991579"/>
            <a:ext cx="1677717" cy="1677718"/>
            <a:chOff x="0" y="0"/>
            <a:chExt cx="2236956" cy="2236958"/>
          </a:xfrm>
        </p:grpSpPr>
        <p:sp>
          <p:nvSpPr>
            <p:cNvPr id="13" name="Freeform 13"/>
            <p:cNvSpPr/>
            <p:nvPr/>
          </p:nvSpPr>
          <p:spPr>
            <a:xfrm>
              <a:off x="0" y="0"/>
              <a:ext cx="2236978" cy="2236978"/>
            </a:xfrm>
            <a:custGeom>
              <a:avLst/>
              <a:gdLst/>
              <a:ahLst/>
              <a:cxnLst/>
              <a:rect l="l" t="t" r="r" b="b"/>
              <a:pathLst>
                <a:path w="2236978" h="2236978">
                  <a:moveTo>
                    <a:pt x="0" y="1118489"/>
                  </a:moveTo>
                  <a:cubicBezTo>
                    <a:pt x="0" y="500761"/>
                    <a:pt x="500761" y="0"/>
                    <a:pt x="1118489" y="0"/>
                  </a:cubicBezTo>
                  <a:cubicBezTo>
                    <a:pt x="1736217" y="0"/>
                    <a:pt x="2236978" y="500761"/>
                    <a:pt x="2236978" y="1118489"/>
                  </a:cubicBezTo>
                  <a:cubicBezTo>
                    <a:pt x="2236978" y="1736217"/>
                    <a:pt x="1736217" y="2236978"/>
                    <a:pt x="1118489" y="2236978"/>
                  </a:cubicBezTo>
                  <a:cubicBezTo>
                    <a:pt x="500761" y="2236978"/>
                    <a:pt x="0" y="1736217"/>
                    <a:pt x="0" y="1118489"/>
                  </a:cubicBezTo>
                  <a:close/>
                </a:path>
              </a:pathLst>
            </a:custGeom>
            <a:solidFill>
              <a:srgbClr val="004AAD"/>
            </a:solidFill>
          </p:spPr>
          <p:txBody>
            <a:bodyPr/>
            <a:lstStyle/>
            <a:p>
              <a:endParaRPr lang="en-GB"/>
            </a:p>
          </p:txBody>
        </p:sp>
      </p:grpSp>
      <p:grpSp>
        <p:nvGrpSpPr>
          <p:cNvPr id="14" name="Group 14"/>
          <p:cNvGrpSpPr/>
          <p:nvPr/>
        </p:nvGrpSpPr>
        <p:grpSpPr>
          <a:xfrm>
            <a:off x="1143000" y="5481798"/>
            <a:ext cx="6450624" cy="2869479"/>
            <a:chOff x="0" y="0"/>
            <a:chExt cx="8600832" cy="3825972"/>
          </a:xfrm>
        </p:grpSpPr>
        <p:sp>
          <p:nvSpPr>
            <p:cNvPr id="15" name="Freeform 15"/>
            <p:cNvSpPr/>
            <p:nvPr/>
          </p:nvSpPr>
          <p:spPr>
            <a:xfrm>
              <a:off x="0" y="0"/>
              <a:ext cx="8600821" cy="3826002"/>
            </a:xfrm>
            <a:custGeom>
              <a:avLst/>
              <a:gdLst/>
              <a:ahLst/>
              <a:cxnLst/>
              <a:rect l="l" t="t" r="r" b="b"/>
              <a:pathLst>
                <a:path w="8600821" h="3826002">
                  <a:moveTo>
                    <a:pt x="0" y="0"/>
                  </a:moveTo>
                  <a:lnTo>
                    <a:pt x="8600821" y="0"/>
                  </a:lnTo>
                  <a:lnTo>
                    <a:pt x="8600821" y="3826002"/>
                  </a:lnTo>
                  <a:lnTo>
                    <a:pt x="0" y="3826002"/>
                  </a:lnTo>
                  <a:close/>
                </a:path>
              </a:pathLst>
            </a:custGeom>
            <a:solidFill>
              <a:srgbClr val="004AAD"/>
            </a:solidFill>
          </p:spPr>
          <p:txBody>
            <a:bodyPr/>
            <a:lstStyle/>
            <a:p>
              <a:endParaRPr lang="en-GB"/>
            </a:p>
          </p:txBody>
        </p:sp>
      </p:grpSp>
      <p:grpSp>
        <p:nvGrpSpPr>
          <p:cNvPr id="16" name="Group 16"/>
          <p:cNvGrpSpPr/>
          <p:nvPr/>
        </p:nvGrpSpPr>
        <p:grpSpPr>
          <a:xfrm>
            <a:off x="6754765" y="6077680"/>
            <a:ext cx="1677717" cy="1677718"/>
            <a:chOff x="0" y="0"/>
            <a:chExt cx="2236956" cy="2236958"/>
          </a:xfrm>
        </p:grpSpPr>
        <p:sp>
          <p:nvSpPr>
            <p:cNvPr id="17" name="Freeform 17"/>
            <p:cNvSpPr/>
            <p:nvPr/>
          </p:nvSpPr>
          <p:spPr>
            <a:xfrm>
              <a:off x="0" y="0"/>
              <a:ext cx="2236978" cy="2236978"/>
            </a:xfrm>
            <a:custGeom>
              <a:avLst/>
              <a:gdLst/>
              <a:ahLst/>
              <a:cxnLst/>
              <a:rect l="l" t="t" r="r" b="b"/>
              <a:pathLst>
                <a:path w="2236978" h="2236978">
                  <a:moveTo>
                    <a:pt x="0" y="1118489"/>
                  </a:moveTo>
                  <a:cubicBezTo>
                    <a:pt x="0" y="500761"/>
                    <a:pt x="500761" y="0"/>
                    <a:pt x="1118489" y="0"/>
                  </a:cubicBezTo>
                  <a:cubicBezTo>
                    <a:pt x="1736217" y="0"/>
                    <a:pt x="2236978" y="500761"/>
                    <a:pt x="2236978" y="1118489"/>
                  </a:cubicBezTo>
                  <a:cubicBezTo>
                    <a:pt x="2236978" y="1736217"/>
                    <a:pt x="1736217" y="2236978"/>
                    <a:pt x="1118489" y="2236978"/>
                  </a:cubicBezTo>
                  <a:cubicBezTo>
                    <a:pt x="500761" y="2236978"/>
                    <a:pt x="0" y="1736217"/>
                    <a:pt x="0" y="1118489"/>
                  </a:cubicBezTo>
                  <a:close/>
                </a:path>
              </a:pathLst>
            </a:custGeom>
            <a:solidFill>
              <a:srgbClr val="5271FF"/>
            </a:solidFill>
          </p:spPr>
          <p:txBody>
            <a:bodyPr/>
            <a:lstStyle/>
            <a:p>
              <a:endParaRPr lang="en-GB"/>
            </a:p>
          </p:txBody>
        </p:sp>
      </p:grpSp>
      <p:grpSp>
        <p:nvGrpSpPr>
          <p:cNvPr id="18" name="Group 18"/>
          <p:cNvGrpSpPr/>
          <p:nvPr/>
        </p:nvGrpSpPr>
        <p:grpSpPr>
          <a:xfrm>
            <a:off x="10922976" y="2395699"/>
            <a:ext cx="6450624" cy="2869479"/>
            <a:chOff x="0" y="0"/>
            <a:chExt cx="8600832" cy="3825972"/>
          </a:xfrm>
        </p:grpSpPr>
        <p:sp>
          <p:nvSpPr>
            <p:cNvPr id="19" name="Freeform 19"/>
            <p:cNvSpPr/>
            <p:nvPr/>
          </p:nvSpPr>
          <p:spPr>
            <a:xfrm>
              <a:off x="0" y="0"/>
              <a:ext cx="8600821" cy="3826002"/>
            </a:xfrm>
            <a:custGeom>
              <a:avLst/>
              <a:gdLst/>
              <a:ahLst/>
              <a:cxnLst/>
              <a:rect l="l" t="t" r="r" b="b"/>
              <a:pathLst>
                <a:path w="8600821" h="3826002">
                  <a:moveTo>
                    <a:pt x="0" y="0"/>
                  </a:moveTo>
                  <a:lnTo>
                    <a:pt x="8600821" y="0"/>
                  </a:lnTo>
                  <a:lnTo>
                    <a:pt x="8600821" y="3826002"/>
                  </a:lnTo>
                  <a:lnTo>
                    <a:pt x="0" y="3826002"/>
                  </a:lnTo>
                  <a:close/>
                </a:path>
              </a:pathLst>
            </a:custGeom>
            <a:solidFill>
              <a:srgbClr val="004AAD"/>
            </a:solidFill>
          </p:spPr>
          <p:txBody>
            <a:bodyPr/>
            <a:lstStyle/>
            <a:p>
              <a:endParaRPr lang="en-GB"/>
            </a:p>
          </p:txBody>
        </p:sp>
      </p:grpSp>
      <p:grpSp>
        <p:nvGrpSpPr>
          <p:cNvPr id="20" name="Group 20"/>
          <p:cNvGrpSpPr/>
          <p:nvPr/>
        </p:nvGrpSpPr>
        <p:grpSpPr>
          <a:xfrm>
            <a:off x="10084117" y="2991579"/>
            <a:ext cx="1677717" cy="1677718"/>
            <a:chOff x="0" y="0"/>
            <a:chExt cx="2236956" cy="2236958"/>
          </a:xfrm>
        </p:grpSpPr>
        <p:sp>
          <p:nvSpPr>
            <p:cNvPr id="21" name="Freeform 21"/>
            <p:cNvSpPr/>
            <p:nvPr/>
          </p:nvSpPr>
          <p:spPr>
            <a:xfrm>
              <a:off x="0" y="0"/>
              <a:ext cx="2236978" cy="2236978"/>
            </a:xfrm>
            <a:custGeom>
              <a:avLst/>
              <a:gdLst/>
              <a:ahLst/>
              <a:cxnLst/>
              <a:rect l="l" t="t" r="r" b="b"/>
              <a:pathLst>
                <a:path w="2236978" h="2236978">
                  <a:moveTo>
                    <a:pt x="0" y="1118489"/>
                  </a:moveTo>
                  <a:cubicBezTo>
                    <a:pt x="0" y="500761"/>
                    <a:pt x="500761" y="0"/>
                    <a:pt x="1118489" y="0"/>
                  </a:cubicBezTo>
                  <a:cubicBezTo>
                    <a:pt x="1736217" y="0"/>
                    <a:pt x="2236978" y="500761"/>
                    <a:pt x="2236978" y="1118489"/>
                  </a:cubicBezTo>
                  <a:cubicBezTo>
                    <a:pt x="2236978" y="1736217"/>
                    <a:pt x="1736217" y="2236978"/>
                    <a:pt x="1118489" y="2236978"/>
                  </a:cubicBezTo>
                  <a:cubicBezTo>
                    <a:pt x="500761" y="2236978"/>
                    <a:pt x="0" y="1736217"/>
                    <a:pt x="0" y="1118489"/>
                  </a:cubicBezTo>
                  <a:close/>
                </a:path>
              </a:pathLst>
            </a:custGeom>
            <a:solidFill>
              <a:srgbClr val="5271FF"/>
            </a:solidFill>
          </p:spPr>
          <p:txBody>
            <a:bodyPr/>
            <a:lstStyle/>
            <a:p>
              <a:endParaRPr lang="en-GB"/>
            </a:p>
          </p:txBody>
        </p:sp>
      </p:grpSp>
      <p:grpSp>
        <p:nvGrpSpPr>
          <p:cNvPr id="22" name="Group 22"/>
          <p:cNvGrpSpPr/>
          <p:nvPr/>
        </p:nvGrpSpPr>
        <p:grpSpPr>
          <a:xfrm>
            <a:off x="10818952" y="5657615"/>
            <a:ext cx="6450624" cy="2869479"/>
            <a:chOff x="0" y="0"/>
            <a:chExt cx="8600832" cy="3825972"/>
          </a:xfrm>
        </p:grpSpPr>
        <p:sp>
          <p:nvSpPr>
            <p:cNvPr id="23" name="Freeform 23"/>
            <p:cNvSpPr/>
            <p:nvPr/>
          </p:nvSpPr>
          <p:spPr>
            <a:xfrm>
              <a:off x="0" y="0"/>
              <a:ext cx="8600821" cy="3826002"/>
            </a:xfrm>
            <a:custGeom>
              <a:avLst/>
              <a:gdLst/>
              <a:ahLst/>
              <a:cxnLst/>
              <a:rect l="l" t="t" r="r" b="b"/>
              <a:pathLst>
                <a:path w="8600821" h="3826002">
                  <a:moveTo>
                    <a:pt x="0" y="0"/>
                  </a:moveTo>
                  <a:lnTo>
                    <a:pt x="8600821" y="0"/>
                  </a:lnTo>
                  <a:lnTo>
                    <a:pt x="8600821" y="3826002"/>
                  </a:lnTo>
                  <a:lnTo>
                    <a:pt x="0" y="3826002"/>
                  </a:lnTo>
                  <a:close/>
                </a:path>
              </a:pathLst>
            </a:custGeom>
            <a:solidFill>
              <a:srgbClr val="5271FF"/>
            </a:solidFill>
          </p:spPr>
          <p:txBody>
            <a:bodyPr/>
            <a:lstStyle/>
            <a:p>
              <a:endParaRPr lang="en-GB"/>
            </a:p>
          </p:txBody>
        </p:sp>
      </p:grpSp>
      <p:grpSp>
        <p:nvGrpSpPr>
          <p:cNvPr id="24" name="Group 24"/>
          <p:cNvGrpSpPr/>
          <p:nvPr/>
        </p:nvGrpSpPr>
        <p:grpSpPr>
          <a:xfrm>
            <a:off x="10084117" y="6077679"/>
            <a:ext cx="1677717" cy="1677718"/>
            <a:chOff x="0" y="0"/>
            <a:chExt cx="2236956" cy="2236958"/>
          </a:xfrm>
        </p:grpSpPr>
        <p:sp>
          <p:nvSpPr>
            <p:cNvPr id="25" name="Freeform 25"/>
            <p:cNvSpPr/>
            <p:nvPr/>
          </p:nvSpPr>
          <p:spPr>
            <a:xfrm>
              <a:off x="0" y="0"/>
              <a:ext cx="2236978" cy="2236978"/>
            </a:xfrm>
            <a:custGeom>
              <a:avLst/>
              <a:gdLst/>
              <a:ahLst/>
              <a:cxnLst/>
              <a:rect l="l" t="t" r="r" b="b"/>
              <a:pathLst>
                <a:path w="2236978" h="2236978">
                  <a:moveTo>
                    <a:pt x="0" y="1118489"/>
                  </a:moveTo>
                  <a:cubicBezTo>
                    <a:pt x="0" y="500761"/>
                    <a:pt x="500761" y="0"/>
                    <a:pt x="1118489" y="0"/>
                  </a:cubicBezTo>
                  <a:cubicBezTo>
                    <a:pt x="1736217" y="0"/>
                    <a:pt x="2236978" y="500761"/>
                    <a:pt x="2236978" y="1118489"/>
                  </a:cubicBezTo>
                  <a:cubicBezTo>
                    <a:pt x="2236978" y="1736217"/>
                    <a:pt x="1736217" y="2236978"/>
                    <a:pt x="1118489" y="2236978"/>
                  </a:cubicBezTo>
                  <a:cubicBezTo>
                    <a:pt x="500761" y="2236978"/>
                    <a:pt x="0" y="1736217"/>
                    <a:pt x="0" y="1118489"/>
                  </a:cubicBezTo>
                  <a:close/>
                </a:path>
              </a:pathLst>
            </a:custGeom>
            <a:solidFill>
              <a:srgbClr val="004AAD"/>
            </a:solidFill>
          </p:spPr>
          <p:txBody>
            <a:bodyPr/>
            <a:lstStyle/>
            <a:p>
              <a:endParaRPr lang="en-GB"/>
            </a:p>
          </p:txBody>
        </p:sp>
      </p:grpSp>
      <p:sp>
        <p:nvSpPr>
          <p:cNvPr id="26" name="Freeform 26"/>
          <p:cNvSpPr/>
          <p:nvPr/>
        </p:nvSpPr>
        <p:spPr>
          <a:xfrm>
            <a:off x="7089598" y="6375436"/>
            <a:ext cx="1008052" cy="1082205"/>
          </a:xfrm>
          <a:custGeom>
            <a:avLst/>
            <a:gdLst/>
            <a:ahLst/>
            <a:cxnLst/>
            <a:rect l="l" t="t" r="r" b="b"/>
            <a:pathLst>
              <a:path w="1008052" h="1082205">
                <a:moveTo>
                  <a:pt x="0" y="0"/>
                </a:moveTo>
                <a:lnTo>
                  <a:pt x="1008052" y="0"/>
                </a:lnTo>
                <a:lnTo>
                  <a:pt x="1008052" y="1082205"/>
                </a:lnTo>
                <a:lnTo>
                  <a:pt x="0" y="108220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27" name="Freeform 27"/>
          <p:cNvSpPr/>
          <p:nvPr/>
        </p:nvSpPr>
        <p:spPr>
          <a:xfrm>
            <a:off x="10479507" y="6375436"/>
            <a:ext cx="886939" cy="1082205"/>
          </a:xfrm>
          <a:custGeom>
            <a:avLst/>
            <a:gdLst/>
            <a:ahLst/>
            <a:cxnLst/>
            <a:rect l="l" t="t" r="r" b="b"/>
            <a:pathLst>
              <a:path w="886939" h="1082205">
                <a:moveTo>
                  <a:pt x="0" y="0"/>
                </a:moveTo>
                <a:lnTo>
                  <a:pt x="886938" y="0"/>
                </a:lnTo>
                <a:lnTo>
                  <a:pt x="886938" y="1082204"/>
                </a:lnTo>
                <a:lnTo>
                  <a:pt x="0" y="108220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28" name="Freeform 28"/>
          <p:cNvSpPr/>
          <p:nvPr/>
        </p:nvSpPr>
        <p:spPr>
          <a:xfrm>
            <a:off x="10373362" y="3289336"/>
            <a:ext cx="1099227" cy="1082205"/>
          </a:xfrm>
          <a:custGeom>
            <a:avLst/>
            <a:gdLst/>
            <a:ahLst/>
            <a:cxnLst/>
            <a:rect l="l" t="t" r="r" b="b"/>
            <a:pathLst>
              <a:path w="1099227" h="1082205">
                <a:moveTo>
                  <a:pt x="0" y="0"/>
                </a:moveTo>
                <a:lnTo>
                  <a:pt x="1099228" y="0"/>
                </a:lnTo>
                <a:lnTo>
                  <a:pt x="1099228" y="1082204"/>
                </a:lnTo>
                <a:lnTo>
                  <a:pt x="0" y="1082204"/>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29" name="Freeform 29"/>
          <p:cNvSpPr/>
          <p:nvPr/>
        </p:nvSpPr>
        <p:spPr>
          <a:xfrm>
            <a:off x="7050017" y="3289336"/>
            <a:ext cx="1087213" cy="1082205"/>
          </a:xfrm>
          <a:custGeom>
            <a:avLst/>
            <a:gdLst/>
            <a:ahLst/>
            <a:cxnLst/>
            <a:rect l="l" t="t" r="r" b="b"/>
            <a:pathLst>
              <a:path w="1087213" h="1082205">
                <a:moveTo>
                  <a:pt x="0" y="0"/>
                </a:moveTo>
                <a:lnTo>
                  <a:pt x="1087214" y="0"/>
                </a:lnTo>
                <a:lnTo>
                  <a:pt x="1087214" y="1082204"/>
                </a:lnTo>
                <a:lnTo>
                  <a:pt x="0" y="1082204"/>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30" name="TextBox 30"/>
          <p:cNvSpPr txBox="1"/>
          <p:nvPr/>
        </p:nvSpPr>
        <p:spPr>
          <a:xfrm>
            <a:off x="1461787" y="2924609"/>
            <a:ext cx="5196306" cy="1859163"/>
          </a:xfrm>
          <a:prstGeom prst="rect">
            <a:avLst/>
          </a:prstGeom>
        </p:spPr>
        <p:txBody>
          <a:bodyPr lIns="0" tIns="0" rIns="0" bIns="0" rtlCol="0" anchor="t">
            <a:spAutoFit/>
          </a:bodyPr>
          <a:lstStyle/>
          <a:p>
            <a:pPr algn="ctr">
              <a:lnSpc>
                <a:spcPct val="150000"/>
              </a:lnSpc>
            </a:pPr>
            <a:r>
              <a:rPr lang="en-US" sz="2800" dirty="0">
                <a:solidFill>
                  <a:srgbClr val="FFFFFF"/>
                </a:solidFill>
                <a:latin typeface="Arial" panose="020B0604020202020204" pitchFamily="34" charset="0"/>
                <a:ea typeface="Arimo"/>
                <a:cs typeface="Arial" panose="020B0604020202020204" pitchFamily="34" charset="0"/>
                <a:sym typeface="Arimo"/>
              </a:rPr>
              <a:t>Business travel was a major revenue source before COVID-19.</a:t>
            </a:r>
          </a:p>
        </p:txBody>
      </p:sp>
      <p:sp>
        <p:nvSpPr>
          <p:cNvPr id="32" name="TextBox 32"/>
          <p:cNvSpPr txBox="1"/>
          <p:nvPr/>
        </p:nvSpPr>
        <p:spPr>
          <a:xfrm>
            <a:off x="11699841" y="2918451"/>
            <a:ext cx="5196306" cy="1859163"/>
          </a:xfrm>
          <a:prstGeom prst="rect">
            <a:avLst/>
          </a:prstGeom>
        </p:spPr>
        <p:txBody>
          <a:bodyPr lIns="0" tIns="0" rIns="0" bIns="0" rtlCol="0" anchor="t">
            <a:spAutoFit/>
          </a:bodyPr>
          <a:lstStyle/>
          <a:p>
            <a:pPr algn="ctr">
              <a:lnSpc>
                <a:spcPct val="150000"/>
              </a:lnSpc>
            </a:pPr>
            <a:r>
              <a:rPr lang="en-US" sz="2800" dirty="0">
                <a:solidFill>
                  <a:srgbClr val="FFFFFF"/>
                </a:solidFill>
                <a:latin typeface="Arial" panose="020B0604020202020204" pitchFamily="34" charset="0"/>
                <a:ea typeface="Arimo"/>
                <a:cs typeface="Arial" panose="020B0604020202020204" pitchFamily="34" charset="0"/>
                <a:sym typeface="Arimo"/>
              </a:rPr>
              <a:t>Remote work and digital nomads created a new guest segment (De Lucas </a:t>
            </a:r>
            <a:r>
              <a:rPr lang="en-US" sz="2800" dirty="0" err="1">
                <a:solidFill>
                  <a:srgbClr val="FFFFFF"/>
                </a:solidFill>
                <a:latin typeface="Arial" panose="020B0604020202020204" pitchFamily="34" charset="0"/>
                <a:ea typeface="Arimo"/>
                <a:cs typeface="Arial" panose="020B0604020202020204" pitchFamily="34" charset="0"/>
                <a:sym typeface="Arimo"/>
              </a:rPr>
              <a:t>Ancillo</a:t>
            </a:r>
            <a:r>
              <a:rPr lang="en-US" sz="2800" dirty="0">
                <a:solidFill>
                  <a:srgbClr val="FFFFFF"/>
                </a:solidFill>
                <a:latin typeface="Arial" panose="020B0604020202020204" pitchFamily="34" charset="0"/>
                <a:ea typeface="Arimo"/>
                <a:cs typeface="Arial" panose="020B0604020202020204" pitchFamily="34" charset="0"/>
                <a:sym typeface="Arimo"/>
              </a:rPr>
              <a:t> et al., 2023).</a:t>
            </a:r>
          </a:p>
        </p:txBody>
      </p:sp>
      <p:sp>
        <p:nvSpPr>
          <p:cNvPr id="34" name="TextBox 34"/>
          <p:cNvSpPr txBox="1"/>
          <p:nvPr/>
        </p:nvSpPr>
        <p:spPr>
          <a:xfrm>
            <a:off x="11774439" y="6083312"/>
            <a:ext cx="5196306" cy="1859163"/>
          </a:xfrm>
          <a:prstGeom prst="rect">
            <a:avLst/>
          </a:prstGeom>
        </p:spPr>
        <p:txBody>
          <a:bodyPr lIns="0" tIns="0" rIns="0" bIns="0" rtlCol="0" anchor="t">
            <a:spAutoFit/>
          </a:bodyPr>
          <a:lstStyle/>
          <a:p>
            <a:pPr algn="ctr">
              <a:lnSpc>
                <a:spcPct val="150000"/>
              </a:lnSpc>
            </a:pPr>
            <a:r>
              <a:rPr lang="en-US" sz="2800" dirty="0">
                <a:solidFill>
                  <a:srgbClr val="FFFFFF"/>
                </a:solidFill>
                <a:latin typeface="Arial" panose="020B0604020202020204" pitchFamily="34" charset="0"/>
                <a:ea typeface="Arimo"/>
                <a:cs typeface="Arial" panose="020B0604020202020204" pitchFamily="34" charset="0"/>
                <a:sym typeface="Arimo"/>
              </a:rPr>
              <a:t>Extended-stay hotels are adapting to combine work and leisure needs.</a:t>
            </a:r>
          </a:p>
        </p:txBody>
      </p:sp>
      <p:sp>
        <p:nvSpPr>
          <p:cNvPr id="36" name="TextBox 36"/>
          <p:cNvSpPr txBox="1"/>
          <p:nvPr/>
        </p:nvSpPr>
        <p:spPr>
          <a:xfrm>
            <a:off x="1391043" y="6092024"/>
            <a:ext cx="5196306" cy="1212833"/>
          </a:xfrm>
          <a:prstGeom prst="rect">
            <a:avLst/>
          </a:prstGeom>
        </p:spPr>
        <p:txBody>
          <a:bodyPr lIns="0" tIns="0" rIns="0" bIns="0" rtlCol="0" anchor="t">
            <a:spAutoFit/>
          </a:bodyPr>
          <a:lstStyle/>
          <a:p>
            <a:pPr algn="ctr">
              <a:lnSpc>
                <a:spcPct val="150000"/>
              </a:lnSpc>
            </a:pPr>
            <a:r>
              <a:rPr lang="en-US" sz="2800" dirty="0">
                <a:solidFill>
                  <a:srgbClr val="FFFFFF"/>
                </a:solidFill>
                <a:latin typeface="Arial" panose="020B0604020202020204" pitchFamily="34" charset="0"/>
                <a:ea typeface="Arimo"/>
                <a:cs typeface="Arial" panose="020B0604020202020204" pitchFamily="34" charset="0"/>
                <a:sym typeface="Arimo"/>
              </a:rPr>
              <a:t>Reduced commuting led to lower occupancy in city-</a:t>
            </a:r>
            <a:r>
              <a:rPr lang="en-US" sz="2800" dirty="0" err="1">
                <a:solidFill>
                  <a:srgbClr val="FFFFFF"/>
                </a:solidFill>
                <a:latin typeface="Arial" panose="020B0604020202020204" pitchFamily="34" charset="0"/>
                <a:ea typeface="Arimo"/>
                <a:cs typeface="Arial" panose="020B0604020202020204" pitchFamily="34" charset="0"/>
                <a:sym typeface="Arimo"/>
              </a:rPr>
              <a:t>centre</a:t>
            </a:r>
            <a:r>
              <a:rPr lang="en-US" sz="2800" dirty="0">
                <a:solidFill>
                  <a:srgbClr val="FFFFFF"/>
                </a:solidFill>
                <a:latin typeface="Arial" panose="020B0604020202020204" pitchFamily="34" charset="0"/>
                <a:ea typeface="Arimo"/>
                <a:cs typeface="Arial" panose="020B0604020202020204" pitchFamily="34" charset="0"/>
                <a:sym typeface="Arimo"/>
              </a:rPr>
              <a:t> hotels.</a:t>
            </a:r>
          </a:p>
        </p:txBody>
      </p:sp>
      <p:sp>
        <p:nvSpPr>
          <p:cNvPr id="39" name="TextBox 38">
            <a:extLst>
              <a:ext uri="{FF2B5EF4-FFF2-40B4-BE49-F238E27FC236}">
                <a16:creationId xmlns:a16="http://schemas.microsoft.com/office/drawing/2014/main" id="{57870AB1-4469-451C-8583-F10BA6E9AAF7}"/>
              </a:ext>
            </a:extLst>
          </p:cNvPr>
          <p:cNvSpPr txBox="1"/>
          <p:nvPr/>
        </p:nvSpPr>
        <p:spPr>
          <a:xfrm>
            <a:off x="4572000" y="895149"/>
            <a:ext cx="9144000" cy="1184876"/>
          </a:xfrm>
          <a:prstGeom prst="rect">
            <a:avLst/>
          </a:prstGeom>
          <a:noFill/>
        </p:spPr>
        <p:txBody>
          <a:bodyPr wrap="square">
            <a:spAutoFit/>
          </a:bodyPr>
          <a:lstStyle/>
          <a:p>
            <a:pPr marL="0" marR="0" algn="ctr">
              <a:lnSpc>
                <a:spcPct val="150000"/>
              </a:lnSpc>
              <a:spcBef>
                <a:spcPts val="0"/>
              </a:spcBef>
              <a:spcAft>
                <a:spcPts val="0"/>
              </a:spcAft>
            </a:pPr>
            <a:r>
              <a:rPr lang="en-GB" sz="5400" b="1" dirty="0">
                <a:effectLst/>
                <a:latin typeface="Arial" panose="020B0604020202020204" pitchFamily="34" charset="0"/>
                <a:ea typeface="Calibri" panose="020F0502020204030204" pitchFamily="34" charset="0"/>
                <a:cs typeface="Arial" panose="020B0604020202020204" pitchFamily="34" charset="0"/>
              </a:rPr>
              <a:t>Background Context</a:t>
            </a:r>
            <a:endParaRPr lang="en-GB" sz="5400" dirty="0">
              <a:effectLst/>
              <a:latin typeface="Arial" panose="020B0604020202020204" pitchFamily="34" charset="0"/>
              <a:ea typeface="Calibri" panose="020F0502020204030204" pitchFamily="34" charset="0"/>
              <a:cs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3088566" cy="1839564"/>
            <a:chOff x="0" y="0"/>
            <a:chExt cx="4118088" cy="2452752"/>
          </a:xfrm>
        </p:grpSpPr>
        <p:sp>
          <p:nvSpPr>
            <p:cNvPr id="3" name="Freeform 3"/>
            <p:cNvSpPr/>
            <p:nvPr/>
          </p:nvSpPr>
          <p:spPr>
            <a:xfrm>
              <a:off x="0" y="0"/>
              <a:ext cx="4118102" cy="2452751"/>
            </a:xfrm>
            <a:custGeom>
              <a:avLst/>
              <a:gdLst/>
              <a:ahLst/>
              <a:cxnLst/>
              <a:rect l="l" t="t" r="r" b="b"/>
              <a:pathLst>
                <a:path w="4118102" h="2452751">
                  <a:moveTo>
                    <a:pt x="0" y="0"/>
                  </a:moveTo>
                  <a:lnTo>
                    <a:pt x="4118102" y="0"/>
                  </a:lnTo>
                  <a:lnTo>
                    <a:pt x="2702052" y="2452751"/>
                  </a:lnTo>
                  <a:lnTo>
                    <a:pt x="0" y="892810"/>
                  </a:lnTo>
                  <a:close/>
                </a:path>
              </a:pathLst>
            </a:custGeom>
            <a:solidFill>
              <a:srgbClr val="004AAD"/>
            </a:solidFill>
          </p:spPr>
          <p:txBody>
            <a:bodyPr/>
            <a:lstStyle/>
            <a:p>
              <a:endParaRPr lang="en-GB"/>
            </a:p>
          </p:txBody>
        </p:sp>
      </p:grpSp>
      <p:grpSp>
        <p:nvGrpSpPr>
          <p:cNvPr id="4" name="Group 4"/>
          <p:cNvGrpSpPr/>
          <p:nvPr/>
        </p:nvGrpSpPr>
        <p:grpSpPr>
          <a:xfrm>
            <a:off x="0" y="0"/>
            <a:ext cx="1599582" cy="2770557"/>
            <a:chOff x="0" y="0"/>
            <a:chExt cx="2132776" cy="3694076"/>
          </a:xfrm>
        </p:grpSpPr>
        <p:sp>
          <p:nvSpPr>
            <p:cNvPr id="5" name="Freeform 5"/>
            <p:cNvSpPr/>
            <p:nvPr/>
          </p:nvSpPr>
          <p:spPr>
            <a:xfrm>
              <a:off x="0" y="0"/>
              <a:ext cx="2132838" cy="3694049"/>
            </a:xfrm>
            <a:custGeom>
              <a:avLst/>
              <a:gdLst/>
              <a:ahLst/>
              <a:cxnLst/>
              <a:rect l="l" t="t" r="r" b="b"/>
              <a:pathLst>
                <a:path w="2132838" h="3694049">
                  <a:moveTo>
                    <a:pt x="0" y="0"/>
                  </a:moveTo>
                  <a:lnTo>
                    <a:pt x="2132838" y="0"/>
                  </a:lnTo>
                  <a:lnTo>
                    <a:pt x="0" y="3694049"/>
                  </a:lnTo>
                  <a:close/>
                </a:path>
              </a:pathLst>
            </a:custGeom>
            <a:solidFill>
              <a:srgbClr val="5271FF"/>
            </a:solidFill>
          </p:spPr>
          <p:txBody>
            <a:bodyPr/>
            <a:lstStyle/>
            <a:p>
              <a:endParaRPr lang="en-GB"/>
            </a:p>
          </p:txBody>
        </p:sp>
      </p:grpSp>
      <p:grpSp>
        <p:nvGrpSpPr>
          <p:cNvPr id="6" name="Group 6"/>
          <p:cNvGrpSpPr/>
          <p:nvPr/>
        </p:nvGrpSpPr>
        <p:grpSpPr>
          <a:xfrm>
            <a:off x="15673590" y="8527172"/>
            <a:ext cx="2614410" cy="1759828"/>
            <a:chOff x="0" y="0"/>
            <a:chExt cx="3485880" cy="2346438"/>
          </a:xfrm>
        </p:grpSpPr>
        <p:sp>
          <p:nvSpPr>
            <p:cNvPr id="7" name="Freeform 7"/>
            <p:cNvSpPr/>
            <p:nvPr/>
          </p:nvSpPr>
          <p:spPr>
            <a:xfrm>
              <a:off x="0" y="0"/>
              <a:ext cx="3485896" cy="2346325"/>
            </a:xfrm>
            <a:custGeom>
              <a:avLst/>
              <a:gdLst/>
              <a:ahLst/>
              <a:cxnLst/>
              <a:rect l="l" t="t" r="r" b="b"/>
              <a:pathLst>
                <a:path w="3485896" h="2346325">
                  <a:moveTo>
                    <a:pt x="1354709" y="0"/>
                  </a:moveTo>
                  <a:lnTo>
                    <a:pt x="3485896" y="1230376"/>
                  </a:lnTo>
                  <a:lnTo>
                    <a:pt x="3485896" y="2346325"/>
                  </a:lnTo>
                  <a:lnTo>
                    <a:pt x="0" y="2346325"/>
                  </a:lnTo>
                  <a:close/>
                </a:path>
              </a:pathLst>
            </a:custGeom>
            <a:solidFill>
              <a:srgbClr val="004AAD"/>
            </a:solidFill>
          </p:spPr>
          <p:txBody>
            <a:bodyPr/>
            <a:lstStyle/>
            <a:p>
              <a:endParaRPr lang="en-GB"/>
            </a:p>
          </p:txBody>
        </p:sp>
      </p:grpSp>
      <p:grpSp>
        <p:nvGrpSpPr>
          <p:cNvPr id="8" name="Group 8"/>
          <p:cNvGrpSpPr/>
          <p:nvPr/>
        </p:nvGrpSpPr>
        <p:grpSpPr>
          <a:xfrm>
            <a:off x="17162574" y="8337702"/>
            <a:ext cx="1125427" cy="1949298"/>
            <a:chOff x="0" y="0"/>
            <a:chExt cx="1500570" cy="2599064"/>
          </a:xfrm>
        </p:grpSpPr>
        <p:sp>
          <p:nvSpPr>
            <p:cNvPr id="9" name="Freeform 9"/>
            <p:cNvSpPr/>
            <p:nvPr/>
          </p:nvSpPr>
          <p:spPr>
            <a:xfrm>
              <a:off x="0" y="0"/>
              <a:ext cx="1500632" cy="2599055"/>
            </a:xfrm>
            <a:custGeom>
              <a:avLst/>
              <a:gdLst/>
              <a:ahLst/>
              <a:cxnLst/>
              <a:rect l="l" t="t" r="r" b="b"/>
              <a:pathLst>
                <a:path w="1500632" h="2599055">
                  <a:moveTo>
                    <a:pt x="1500632" y="0"/>
                  </a:moveTo>
                  <a:lnTo>
                    <a:pt x="1500632" y="2599055"/>
                  </a:lnTo>
                  <a:lnTo>
                    <a:pt x="0" y="2599055"/>
                  </a:lnTo>
                  <a:close/>
                </a:path>
              </a:pathLst>
            </a:custGeom>
            <a:solidFill>
              <a:srgbClr val="5271FF"/>
            </a:solidFill>
          </p:spPr>
          <p:txBody>
            <a:bodyPr/>
            <a:lstStyle/>
            <a:p>
              <a:endParaRPr lang="en-GB"/>
            </a:p>
          </p:txBody>
        </p:sp>
      </p:grpSp>
      <p:sp>
        <p:nvSpPr>
          <p:cNvPr id="13" name="TextBox 13"/>
          <p:cNvSpPr txBox="1"/>
          <p:nvPr/>
        </p:nvSpPr>
        <p:spPr>
          <a:xfrm>
            <a:off x="1801364" y="919781"/>
            <a:ext cx="15179437" cy="809261"/>
          </a:xfrm>
          <a:prstGeom prst="rect">
            <a:avLst/>
          </a:prstGeom>
        </p:spPr>
        <p:txBody>
          <a:bodyPr wrap="square" lIns="0" tIns="0" rIns="0" bIns="0" rtlCol="0" anchor="t">
            <a:spAutoFit/>
          </a:bodyPr>
          <a:lstStyle/>
          <a:p>
            <a:pPr algn="ctr">
              <a:lnSpc>
                <a:spcPct val="150000"/>
              </a:lnSpc>
            </a:pPr>
            <a:r>
              <a:rPr lang="en-GB" sz="4000" b="1" dirty="0">
                <a:effectLst/>
                <a:latin typeface="Arial" panose="020B0604020202020204" pitchFamily="34" charset="0"/>
                <a:ea typeface="Calibri" panose="020F0502020204030204" pitchFamily="34" charset="0"/>
                <a:cs typeface="Arial" panose="020B0604020202020204" pitchFamily="34" charset="0"/>
              </a:rPr>
              <a:t>Literature Review – Decline of Business Travel</a:t>
            </a:r>
            <a:endParaRPr lang="en-US" sz="6600" b="1" dirty="0">
              <a:solidFill>
                <a:srgbClr val="000000"/>
              </a:solidFill>
              <a:latin typeface="Arial" panose="020B0604020202020204" pitchFamily="34" charset="0"/>
              <a:ea typeface="Arimo Bold"/>
              <a:cs typeface="Arial" panose="020B0604020202020204" pitchFamily="34" charset="0"/>
              <a:sym typeface="Arimo Bold"/>
            </a:endParaRPr>
          </a:p>
        </p:txBody>
      </p:sp>
      <p:graphicFrame>
        <p:nvGraphicFramePr>
          <p:cNvPr id="16" name="Diagram 15">
            <a:extLst>
              <a:ext uri="{FF2B5EF4-FFF2-40B4-BE49-F238E27FC236}">
                <a16:creationId xmlns:a16="http://schemas.microsoft.com/office/drawing/2014/main" id="{B1CB98D0-65E7-4934-A9DD-756B2F118F92}"/>
              </a:ext>
            </a:extLst>
          </p:cNvPr>
          <p:cNvGraphicFramePr/>
          <p:nvPr>
            <p:extLst>
              <p:ext uri="{D42A27DB-BD31-4B8C-83A1-F6EECF244321}">
                <p14:modId xmlns:p14="http://schemas.microsoft.com/office/powerpoint/2010/main" val="483178259"/>
              </p:ext>
            </p:extLst>
          </p:nvPr>
        </p:nvGraphicFramePr>
        <p:xfrm>
          <a:off x="1524833" y="2276548"/>
          <a:ext cx="15179436" cy="7035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3088566" cy="1839564"/>
            <a:chOff x="0" y="0"/>
            <a:chExt cx="4118088" cy="2452752"/>
          </a:xfrm>
        </p:grpSpPr>
        <p:sp>
          <p:nvSpPr>
            <p:cNvPr id="3" name="Freeform 3"/>
            <p:cNvSpPr/>
            <p:nvPr/>
          </p:nvSpPr>
          <p:spPr>
            <a:xfrm>
              <a:off x="0" y="0"/>
              <a:ext cx="4118102" cy="2452751"/>
            </a:xfrm>
            <a:custGeom>
              <a:avLst/>
              <a:gdLst/>
              <a:ahLst/>
              <a:cxnLst/>
              <a:rect l="l" t="t" r="r" b="b"/>
              <a:pathLst>
                <a:path w="4118102" h="2452751">
                  <a:moveTo>
                    <a:pt x="0" y="0"/>
                  </a:moveTo>
                  <a:lnTo>
                    <a:pt x="4118102" y="0"/>
                  </a:lnTo>
                  <a:lnTo>
                    <a:pt x="2702052" y="2452751"/>
                  </a:lnTo>
                  <a:lnTo>
                    <a:pt x="0" y="892810"/>
                  </a:lnTo>
                  <a:close/>
                </a:path>
              </a:pathLst>
            </a:custGeom>
            <a:solidFill>
              <a:srgbClr val="004AAD"/>
            </a:solidFill>
          </p:spPr>
          <p:txBody>
            <a:bodyPr/>
            <a:lstStyle/>
            <a:p>
              <a:endParaRPr lang="en-GB"/>
            </a:p>
          </p:txBody>
        </p:sp>
      </p:grpSp>
      <p:grpSp>
        <p:nvGrpSpPr>
          <p:cNvPr id="4" name="Group 4"/>
          <p:cNvGrpSpPr/>
          <p:nvPr/>
        </p:nvGrpSpPr>
        <p:grpSpPr>
          <a:xfrm>
            <a:off x="0" y="0"/>
            <a:ext cx="1599582" cy="2770557"/>
            <a:chOff x="0" y="0"/>
            <a:chExt cx="2132776" cy="3694076"/>
          </a:xfrm>
        </p:grpSpPr>
        <p:sp>
          <p:nvSpPr>
            <p:cNvPr id="5" name="Freeform 5"/>
            <p:cNvSpPr/>
            <p:nvPr/>
          </p:nvSpPr>
          <p:spPr>
            <a:xfrm>
              <a:off x="0" y="0"/>
              <a:ext cx="2132838" cy="3694049"/>
            </a:xfrm>
            <a:custGeom>
              <a:avLst/>
              <a:gdLst/>
              <a:ahLst/>
              <a:cxnLst/>
              <a:rect l="l" t="t" r="r" b="b"/>
              <a:pathLst>
                <a:path w="2132838" h="3694049">
                  <a:moveTo>
                    <a:pt x="0" y="0"/>
                  </a:moveTo>
                  <a:lnTo>
                    <a:pt x="2132838" y="0"/>
                  </a:lnTo>
                  <a:lnTo>
                    <a:pt x="0" y="3694049"/>
                  </a:lnTo>
                  <a:close/>
                </a:path>
              </a:pathLst>
            </a:custGeom>
            <a:solidFill>
              <a:srgbClr val="5271FF"/>
            </a:solidFill>
          </p:spPr>
          <p:txBody>
            <a:bodyPr/>
            <a:lstStyle/>
            <a:p>
              <a:endParaRPr lang="en-GB"/>
            </a:p>
          </p:txBody>
        </p:sp>
      </p:grpSp>
      <p:grpSp>
        <p:nvGrpSpPr>
          <p:cNvPr id="6" name="Group 6"/>
          <p:cNvGrpSpPr/>
          <p:nvPr/>
        </p:nvGrpSpPr>
        <p:grpSpPr>
          <a:xfrm>
            <a:off x="15673590" y="8527172"/>
            <a:ext cx="2614410" cy="1759828"/>
            <a:chOff x="0" y="0"/>
            <a:chExt cx="3485880" cy="2346438"/>
          </a:xfrm>
        </p:grpSpPr>
        <p:sp>
          <p:nvSpPr>
            <p:cNvPr id="7" name="Freeform 7"/>
            <p:cNvSpPr/>
            <p:nvPr/>
          </p:nvSpPr>
          <p:spPr>
            <a:xfrm>
              <a:off x="0" y="0"/>
              <a:ext cx="3485896" cy="2346325"/>
            </a:xfrm>
            <a:custGeom>
              <a:avLst/>
              <a:gdLst/>
              <a:ahLst/>
              <a:cxnLst/>
              <a:rect l="l" t="t" r="r" b="b"/>
              <a:pathLst>
                <a:path w="3485896" h="2346325">
                  <a:moveTo>
                    <a:pt x="1354709" y="0"/>
                  </a:moveTo>
                  <a:lnTo>
                    <a:pt x="3485896" y="1230376"/>
                  </a:lnTo>
                  <a:lnTo>
                    <a:pt x="3485896" y="2346325"/>
                  </a:lnTo>
                  <a:lnTo>
                    <a:pt x="0" y="2346325"/>
                  </a:lnTo>
                  <a:close/>
                </a:path>
              </a:pathLst>
            </a:custGeom>
            <a:solidFill>
              <a:srgbClr val="004AAD"/>
            </a:solidFill>
          </p:spPr>
          <p:txBody>
            <a:bodyPr/>
            <a:lstStyle/>
            <a:p>
              <a:endParaRPr lang="en-GB"/>
            </a:p>
          </p:txBody>
        </p:sp>
      </p:grpSp>
      <p:grpSp>
        <p:nvGrpSpPr>
          <p:cNvPr id="8" name="Group 8"/>
          <p:cNvGrpSpPr/>
          <p:nvPr/>
        </p:nvGrpSpPr>
        <p:grpSpPr>
          <a:xfrm>
            <a:off x="17162574" y="8337702"/>
            <a:ext cx="1125427" cy="1949298"/>
            <a:chOff x="0" y="0"/>
            <a:chExt cx="1500570" cy="2599064"/>
          </a:xfrm>
        </p:grpSpPr>
        <p:sp>
          <p:nvSpPr>
            <p:cNvPr id="9" name="Freeform 9"/>
            <p:cNvSpPr/>
            <p:nvPr/>
          </p:nvSpPr>
          <p:spPr>
            <a:xfrm>
              <a:off x="0" y="0"/>
              <a:ext cx="1500632" cy="2599055"/>
            </a:xfrm>
            <a:custGeom>
              <a:avLst/>
              <a:gdLst/>
              <a:ahLst/>
              <a:cxnLst/>
              <a:rect l="l" t="t" r="r" b="b"/>
              <a:pathLst>
                <a:path w="1500632" h="2599055">
                  <a:moveTo>
                    <a:pt x="1500632" y="0"/>
                  </a:moveTo>
                  <a:lnTo>
                    <a:pt x="1500632" y="2599055"/>
                  </a:lnTo>
                  <a:lnTo>
                    <a:pt x="0" y="2599055"/>
                  </a:lnTo>
                  <a:close/>
                </a:path>
              </a:pathLst>
            </a:custGeom>
            <a:solidFill>
              <a:srgbClr val="5271FF"/>
            </a:solidFill>
          </p:spPr>
          <p:txBody>
            <a:bodyPr/>
            <a:lstStyle/>
            <a:p>
              <a:endParaRPr lang="en-GB"/>
            </a:p>
          </p:txBody>
        </p:sp>
      </p:grpSp>
      <p:sp>
        <p:nvSpPr>
          <p:cNvPr id="13" name="TextBox 13"/>
          <p:cNvSpPr txBox="1"/>
          <p:nvPr/>
        </p:nvSpPr>
        <p:spPr>
          <a:xfrm>
            <a:off x="1801364" y="919781"/>
            <a:ext cx="15179437" cy="809261"/>
          </a:xfrm>
          <a:prstGeom prst="rect">
            <a:avLst/>
          </a:prstGeom>
        </p:spPr>
        <p:txBody>
          <a:bodyPr wrap="square" lIns="0" tIns="0" rIns="0" bIns="0" rtlCol="0" anchor="t">
            <a:spAutoFit/>
          </a:bodyPr>
          <a:lstStyle/>
          <a:p>
            <a:pPr algn="ctr">
              <a:lnSpc>
                <a:spcPct val="150000"/>
              </a:lnSpc>
            </a:pPr>
            <a:r>
              <a:rPr lang="en-GB" sz="4000" b="1" dirty="0">
                <a:effectLst/>
                <a:latin typeface="Arial" panose="020B0604020202020204" pitchFamily="34" charset="0"/>
                <a:ea typeface="Calibri" panose="020F0502020204030204" pitchFamily="34" charset="0"/>
                <a:cs typeface="Arial" panose="020B0604020202020204" pitchFamily="34" charset="0"/>
              </a:rPr>
              <a:t>Literature Review – Remote Work &amp; Work-Leisure Market</a:t>
            </a:r>
            <a:endParaRPr lang="en-US" sz="6600" b="1" dirty="0">
              <a:solidFill>
                <a:srgbClr val="000000"/>
              </a:solidFill>
              <a:latin typeface="Arial" panose="020B0604020202020204" pitchFamily="34" charset="0"/>
              <a:ea typeface="Arimo Bold"/>
              <a:cs typeface="Arial" panose="020B0604020202020204" pitchFamily="34" charset="0"/>
              <a:sym typeface="Arimo Bold"/>
            </a:endParaRPr>
          </a:p>
        </p:txBody>
      </p:sp>
      <p:graphicFrame>
        <p:nvGraphicFramePr>
          <p:cNvPr id="16" name="Diagram 15">
            <a:extLst>
              <a:ext uri="{FF2B5EF4-FFF2-40B4-BE49-F238E27FC236}">
                <a16:creationId xmlns:a16="http://schemas.microsoft.com/office/drawing/2014/main" id="{B1CB98D0-65E7-4934-A9DD-756B2F118F92}"/>
              </a:ext>
            </a:extLst>
          </p:cNvPr>
          <p:cNvGraphicFramePr/>
          <p:nvPr>
            <p:extLst>
              <p:ext uri="{D42A27DB-BD31-4B8C-83A1-F6EECF244321}">
                <p14:modId xmlns:p14="http://schemas.microsoft.com/office/powerpoint/2010/main" val="116712623"/>
              </p:ext>
            </p:extLst>
          </p:nvPr>
        </p:nvGraphicFramePr>
        <p:xfrm>
          <a:off x="1524833" y="2276548"/>
          <a:ext cx="15179436" cy="7035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438864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3088566" cy="1839564"/>
            <a:chOff x="0" y="0"/>
            <a:chExt cx="4118088" cy="2452752"/>
          </a:xfrm>
        </p:grpSpPr>
        <p:sp>
          <p:nvSpPr>
            <p:cNvPr id="3" name="Freeform 3"/>
            <p:cNvSpPr/>
            <p:nvPr/>
          </p:nvSpPr>
          <p:spPr>
            <a:xfrm>
              <a:off x="0" y="0"/>
              <a:ext cx="4118102" cy="2452751"/>
            </a:xfrm>
            <a:custGeom>
              <a:avLst/>
              <a:gdLst/>
              <a:ahLst/>
              <a:cxnLst/>
              <a:rect l="l" t="t" r="r" b="b"/>
              <a:pathLst>
                <a:path w="4118102" h="2452751">
                  <a:moveTo>
                    <a:pt x="0" y="0"/>
                  </a:moveTo>
                  <a:lnTo>
                    <a:pt x="4118102" y="0"/>
                  </a:lnTo>
                  <a:lnTo>
                    <a:pt x="2702052" y="2452751"/>
                  </a:lnTo>
                  <a:lnTo>
                    <a:pt x="0" y="892810"/>
                  </a:lnTo>
                  <a:close/>
                </a:path>
              </a:pathLst>
            </a:custGeom>
            <a:solidFill>
              <a:srgbClr val="004AAD"/>
            </a:solidFill>
          </p:spPr>
          <p:txBody>
            <a:bodyPr/>
            <a:lstStyle/>
            <a:p>
              <a:endParaRPr lang="en-GB"/>
            </a:p>
          </p:txBody>
        </p:sp>
      </p:grpSp>
      <p:grpSp>
        <p:nvGrpSpPr>
          <p:cNvPr id="4" name="Group 4"/>
          <p:cNvGrpSpPr/>
          <p:nvPr/>
        </p:nvGrpSpPr>
        <p:grpSpPr>
          <a:xfrm>
            <a:off x="0" y="0"/>
            <a:ext cx="1599582" cy="2770557"/>
            <a:chOff x="0" y="0"/>
            <a:chExt cx="2132776" cy="3694076"/>
          </a:xfrm>
        </p:grpSpPr>
        <p:sp>
          <p:nvSpPr>
            <p:cNvPr id="5" name="Freeform 5"/>
            <p:cNvSpPr/>
            <p:nvPr/>
          </p:nvSpPr>
          <p:spPr>
            <a:xfrm>
              <a:off x="0" y="0"/>
              <a:ext cx="2132838" cy="3694049"/>
            </a:xfrm>
            <a:custGeom>
              <a:avLst/>
              <a:gdLst/>
              <a:ahLst/>
              <a:cxnLst/>
              <a:rect l="l" t="t" r="r" b="b"/>
              <a:pathLst>
                <a:path w="2132838" h="3694049">
                  <a:moveTo>
                    <a:pt x="0" y="0"/>
                  </a:moveTo>
                  <a:lnTo>
                    <a:pt x="2132838" y="0"/>
                  </a:lnTo>
                  <a:lnTo>
                    <a:pt x="0" y="3694049"/>
                  </a:lnTo>
                  <a:close/>
                </a:path>
              </a:pathLst>
            </a:custGeom>
            <a:solidFill>
              <a:srgbClr val="5271FF"/>
            </a:solidFill>
          </p:spPr>
          <p:txBody>
            <a:bodyPr/>
            <a:lstStyle/>
            <a:p>
              <a:endParaRPr lang="en-GB"/>
            </a:p>
          </p:txBody>
        </p:sp>
      </p:grpSp>
      <p:grpSp>
        <p:nvGrpSpPr>
          <p:cNvPr id="6" name="Group 6"/>
          <p:cNvGrpSpPr/>
          <p:nvPr/>
        </p:nvGrpSpPr>
        <p:grpSpPr>
          <a:xfrm>
            <a:off x="15673590" y="8527172"/>
            <a:ext cx="2614410" cy="1759828"/>
            <a:chOff x="0" y="0"/>
            <a:chExt cx="3485880" cy="2346438"/>
          </a:xfrm>
        </p:grpSpPr>
        <p:sp>
          <p:nvSpPr>
            <p:cNvPr id="7" name="Freeform 7"/>
            <p:cNvSpPr/>
            <p:nvPr/>
          </p:nvSpPr>
          <p:spPr>
            <a:xfrm>
              <a:off x="0" y="0"/>
              <a:ext cx="3485896" cy="2346325"/>
            </a:xfrm>
            <a:custGeom>
              <a:avLst/>
              <a:gdLst/>
              <a:ahLst/>
              <a:cxnLst/>
              <a:rect l="l" t="t" r="r" b="b"/>
              <a:pathLst>
                <a:path w="3485896" h="2346325">
                  <a:moveTo>
                    <a:pt x="1354709" y="0"/>
                  </a:moveTo>
                  <a:lnTo>
                    <a:pt x="3485896" y="1230376"/>
                  </a:lnTo>
                  <a:lnTo>
                    <a:pt x="3485896" y="2346325"/>
                  </a:lnTo>
                  <a:lnTo>
                    <a:pt x="0" y="2346325"/>
                  </a:lnTo>
                  <a:close/>
                </a:path>
              </a:pathLst>
            </a:custGeom>
            <a:solidFill>
              <a:srgbClr val="004AAD"/>
            </a:solidFill>
          </p:spPr>
          <p:txBody>
            <a:bodyPr/>
            <a:lstStyle/>
            <a:p>
              <a:endParaRPr lang="en-GB"/>
            </a:p>
          </p:txBody>
        </p:sp>
      </p:grpSp>
      <p:grpSp>
        <p:nvGrpSpPr>
          <p:cNvPr id="8" name="Group 8"/>
          <p:cNvGrpSpPr/>
          <p:nvPr/>
        </p:nvGrpSpPr>
        <p:grpSpPr>
          <a:xfrm>
            <a:off x="17162574" y="8337702"/>
            <a:ext cx="1125427" cy="1949298"/>
            <a:chOff x="0" y="0"/>
            <a:chExt cx="1500570" cy="2599064"/>
          </a:xfrm>
        </p:grpSpPr>
        <p:sp>
          <p:nvSpPr>
            <p:cNvPr id="9" name="Freeform 9"/>
            <p:cNvSpPr/>
            <p:nvPr/>
          </p:nvSpPr>
          <p:spPr>
            <a:xfrm>
              <a:off x="0" y="0"/>
              <a:ext cx="1500632" cy="2599055"/>
            </a:xfrm>
            <a:custGeom>
              <a:avLst/>
              <a:gdLst/>
              <a:ahLst/>
              <a:cxnLst/>
              <a:rect l="l" t="t" r="r" b="b"/>
              <a:pathLst>
                <a:path w="1500632" h="2599055">
                  <a:moveTo>
                    <a:pt x="1500632" y="0"/>
                  </a:moveTo>
                  <a:lnTo>
                    <a:pt x="1500632" y="2599055"/>
                  </a:lnTo>
                  <a:lnTo>
                    <a:pt x="0" y="2599055"/>
                  </a:lnTo>
                  <a:close/>
                </a:path>
              </a:pathLst>
            </a:custGeom>
            <a:solidFill>
              <a:srgbClr val="5271FF"/>
            </a:solidFill>
          </p:spPr>
          <p:txBody>
            <a:bodyPr/>
            <a:lstStyle/>
            <a:p>
              <a:endParaRPr lang="en-GB"/>
            </a:p>
          </p:txBody>
        </p:sp>
      </p:grpSp>
      <p:sp>
        <p:nvSpPr>
          <p:cNvPr id="13" name="TextBox 13"/>
          <p:cNvSpPr txBox="1"/>
          <p:nvPr/>
        </p:nvSpPr>
        <p:spPr>
          <a:xfrm>
            <a:off x="1801364" y="919781"/>
            <a:ext cx="15179437" cy="809261"/>
          </a:xfrm>
          <a:prstGeom prst="rect">
            <a:avLst/>
          </a:prstGeom>
        </p:spPr>
        <p:txBody>
          <a:bodyPr wrap="square" lIns="0" tIns="0" rIns="0" bIns="0" rtlCol="0" anchor="t">
            <a:spAutoFit/>
          </a:bodyPr>
          <a:lstStyle/>
          <a:p>
            <a:pPr algn="ctr">
              <a:lnSpc>
                <a:spcPct val="150000"/>
              </a:lnSpc>
            </a:pPr>
            <a:r>
              <a:rPr lang="en-GB" sz="4000" b="1" dirty="0">
                <a:effectLst/>
                <a:latin typeface="Arial" panose="020B0604020202020204" pitchFamily="34" charset="0"/>
                <a:ea typeface="Calibri" panose="020F0502020204030204" pitchFamily="34" charset="0"/>
                <a:cs typeface="Arial" panose="020B0604020202020204" pitchFamily="34" charset="0"/>
              </a:rPr>
              <a:t>Literature Review – Hybrid Workspace Adoption</a:t>
            </a:r>
            <a:endParaRPr lang="en-US" sz="6600" b="1" dirty="0">
              <a:solidFill>
                <a:srgbClr val="000000"/>
              </a:solidFill>
              <a:latin typeface="Arial" panose="020B0604020202020204" pitchFamily="34" charset="0"/>
              <a:ea typeface="Arimo Bold"/>
              <a:cs typeface="Arial" panose="020B0604020202020204" pitchFamily="34" charset="0"/>
              <a:sym typeface="Arimo Bold"/>
            </a:endParaRPr>
          </a:p>
        </p:txBody>
      </p:sp>
      <p:graphicFrame>
        <p:nvGraphicFramePr>
          <p:cNvPr id="16" name="Diagram 15">
            <a:extLst>
              <a:ext uri="{FF2B5EF4-FFF2-40B4-BE49-F238E27FC236}">
                <a16:creationId xmlns:a16="http://schemas.microsoft.com/office/drawing/2014/main" id="{B1CB98D0-65E7-4934-A9DD-756B2F118F92}"/>
              </a:ext>
            </a:extLst>
          </p:cNvPr>
          <p:cNvGraphicFramePr/>
          <p:nvPr>
            <p:extLst>
              <p:ext uri="{D42A27DB-BD31-4B8C-83A1-F6EECF244321}">
                <p14:modId xmlns:p14="http://schemas.microsoft.com/office/powerpoint/2010/main" val="3064094167"/>
              </p:ext>
            </p:extLst>
          </p:nvPr>
        </p:nvGraphicFramePr>
        <p:xfrm>
          <a:off x="1524833" y="2276548"/>
          <a:ext cx="15179436" cy="7035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31793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3088566" cy="1839564"/>
            <a:chOff x="0" y="0"/>
            <a:chExt cx="4118088" cy="2452752"/>
          </a:xfrm>
        </p:grpSpPr>
        <p:sp>
          <p:nvSpPr>
            <p:cNvPr id="3" name="Freeform 3"/>
            <p:cNvSpPr/>
            <p:nvPr/>
          </p:nvSpPr>
          <p:spPr>
            <a:xfrm>
              <a:off x="0" y="0"/>
              <a:ext cx="4118102" cy="2452751"/>
            </a:xfrm>
            <a:custGeom>
              <a:avLst/>
              <a:gdLst/>
              <a:ahLst/>
              <a:cxnLst/>
              <a:rect l="l" t="t" r="r" b="b"/>
              <a:pathLst>
                <a:path w="4118102" h="2452751">
                  <a:moveTo>
                    <a:pt x="0" y="0"/>
                  </a:moveTo>
                  <a:lnTo>
                    <a:pt x="4118102" y="0"/>
                  </a:lnTo>
                  <a:lnTo>
                    <a:pt x="2702052" y="2452751"/>
                  </a:lnTo>
                  <a:lnTo>
                    <a:pt x="0" y="892810"/>
                  </a:lnTo>
                  <a:close/>
                </a:path>
              </a:pathLst>
            </a:custGeom>
            <a:solidFill>
              <a:srgbClr val="004AAD"/>
            </a:solidFill>
          </p:spPr>
          <p:txBody>
            <a:bodyPr/>
            <a:lstStyle/>
            <a:p>
              <a:endParaRPr lang="en-GB"/>
            </a:p>
          </p:txBody>
        </p:sp>
      </p:grpSp>
      <p:grpSp>
        <p:nvGrpSpPr>
          <p:cNvPr id="4" name="Group 4"/>
          <p:cNvGrpSpPr/>
          <p:nvPr/>
        </p:nvGrpSpPr>
        <p:grpSpPr>
          <a:xfrm>
            <a:off x="0" y="0"/>
            <a:ext cx="1599582" cy="2770557"/>
            <a:chOff x="0" y="0"/>
            <a:chExt cx="2132776" cy="3694076"/>
          </a:xfrm>
        </p:grpSpPr>
        <p:sp>
          <p:nvSpPr>
            <p:cNvPr id="5" name="Freeform 5"/>
            <p:cNvSpPr/>
            <p:nvPr/>
          </p:nvSpPr>
          <p:spPr>
            <a:xfrm>
              <a:off x="0" y="0"/>
              <a:ext cx="2132838" cy="3694049"/>
            </a:xfrm>
            <a:custGeom>
              <a:avLst/>
              <a:gdLst/>
              <a:ahLst/>
              <a:cxnLst/>
              <a:rect l="l" t="t" r="r" b="b"/>
              <a:pathLst>
                <a:path w="2132838" h="3694049">
                  <a:moveTo>
                    <a:pt x="0" y="0"/>
                  </a:moveTo>
                  <a:lnTo>
                    <a:pt x="2132838" y="0"/>
                  </a:lnTo>
                  <a:lnTo>
                    <a:pt x="0" y="3694049"/>
                  </a:lnTo>
                  <a:close/>
                </a:path>
              </a:pathLst>
            </a:custGeom>
            <a:solidFill>
              <a:srgbClr val="5271FF"/>
            </a:solidFill>
          </p:spPr>
          <p:txBody>
            <a:bodyPr/>
            <a:lstStyle/>
            <a:p>
              <a:endParaRPr lang="en-GB"/>
            </a:p>
          </p:txBody>
        </p:sp>
      </p:grpSp>
      <p:grpSp>
        <p:nvGrpSpPr>
          <p:cNvPr id="6" name="Group 6"/>
          <p:cNvGrpSpPr/>
          <p:nvPr/>
        </p:nvGrpSpPr>
        <p:grpSpPr>
          <a:xfrm>
            <a:off x="15673590" y="8527172"/>
            <a:ext cx="2614410" cy="1759828"/>
            <a:chOff x="0" y="0"/>
            <a:chExt cx="3485880" cy="2346438"/>
          </a:xfrm>
        </p:grpSpPr>
        <p:sp>
          <p:nvSpPr>
            <p:cNvPr id="7" name="Freeform 7"/>
            <p:cNvSpPr/>
            <p:nvPr/>
          </p:nvSpPr>
          <p:spPr>
            <a:xfrm>
              <a:off x="0" y="0"/>
              <a:ext cx="3485896" cy="2346325"/>
            </a:xfrm>
            <a:custGeom>
              <a:avLst/>
              <a:gdLst/>
              <a:ahLst/>
              <a:cxnLst/>
              <a:rect l="l" t="t" r="r" b="b"/>
              <a:pathLst>
                <a:path w="3485896" h="2346325">
                  <a:moveTo>
                    <a:pt x="1354709" y="0"/>
                  </a:moveTo>
                  <a:lnTo>
                    <a:pt x="3485896" y="1230376"/>
                  </a:lnTo>
                  <a:lnTo>
                    <a:pt x="3485896" y="2346325"/>
                  </a:lnTo>
                  <a:lnTo>
                    <a:pt x="0" y="2346325"/>
                  </a:lnTo>
                  <a:close/>
                </a:path>
              </a:pathLst>
            </a:custGeom>
            <a:solidFill>
              <a:srgbClr val="004AAD"/>
            </a:solidFill>
          </p:spPr>
          <p:txBody>
            <a:bodyPr/>
            <a:lstStyle/>
            <a:p>
              <a:endParaRPr lang="en-GB"/>
            </a:p>
          </p:txBody>
        </p:sp>
      </p:grpSp>
      <p:grpSp>
        <p:nvGrpSpPr>
          <p:cNvPr id="8" name="Group 8"/>
          <p:cNvGrpSpPr/>
          <p:nvPr/>
        </p:nvGrpSpPr>
        <p:grpSpPr>
          <a:xfrm>
            <a:off x="17162574" y="8337702"/>
            <a:ext cx="1125427" cy="1949298"/>
            <a:chOff x="0" y="0"/>
            <a:chExt cx="1500570" cy="2599064"/>
          </a:xfrm>
        </p:grpSpPr>
        <p:sp>
          <p:nvSpPr>
            <p:cNvPr id="9" name="Freeform 9"/>
            <p:cNvSpPr/>
            <p:nvPr/>
          </p:nvSpPr>
          <p:spPr>
            <a:xfrm>
              <a:off x="0" y="0"/>
              <a:ext cx="1500632" cy="2599055"/>
            </a:xfrm>
            <a:custGeom>
              <a:avLst/>
              <a:gdLst/>
              <a:ahLst/>
              <a:cxnLst/>
              <a:rect l="l" t="t" r="r" b="b"/>
              <a:pathLst>
                <a:path w="1500632" h="2599055">
                  <a:moveTo>
                    <a:pt x="1500632" y="0"/>
                  </a:moveTo>
                  <a:lnTo>
                    <a:pt x="1500632" y="2599055"/>
                  </a:lnTo>
                  <a:lnTo>
                    <a:pt x="0" y="2599055"/>
                  </a:lnTo>
                  <a:close/>
                </a:path>
              </a:pathLst>
            </a:custGeom>
            <a:solidFill>
              <a:srgbClr val="5271FF"/>
            </a:solidFill>
          </p:spPr>
          <p:txBody>
            <a:bodyPr/>
            <a:lstStyle/>
            <a:p>
              <a:endParaRPr lang="en-GB"/>
            </a:p>
          </p:txBody>
        </p:sp>
      </p:grpSp>
      <p:sp>
        <p:nvSpPr>
          <p:cNvPr id="21" name="TextBox 20">
            <a:extLst>
              <a:ext uri="{FF2B5EF4-FFF2-40B4-BE49-F238E27FC236}">
                <a16:creationId xmlns:a16="http://schemas.microsoft.com/office/drawing/2014/main" id="{9DFE8A50-5B29-4B15-A8B8-599D81737356}"/>
              </a:ext>
            </a:extLst>
          </p:cNvPr>
          <p:cNvSpPr txBox="1"/>
          <p:nvPr/>
        </p:nvSpPr>
        <p:spPr>
          <a:xfrm>
            <a:off x="4894041" y="230469"/>
            <a:ext cx="8978607" cy="982513"/>
          </a:xfrm>
          <a:prstGeom prst="rect">
            <a:avLst/>
          </a:prstGeom>
          <a:noFill/>
        </p:spPr>
        <p:txBody>
          <a:bodyPr wrap="square">
            <a:spAutoFit/>
          </a:bodyPr>
          <a:lstStyle/>
          <a:p>
            <a:pPr marL="0" marR="0" algn="ctr">
              <a:lnSpc>
                <a:spcPct val="150000"/>
              </a:lnSpc>
              <a:spcBef>
                <a:spcPts val="0"/>
              </a:spcBef>
              <a:spcAft>
                <a:spcPts val="800"/>
              </a:spcAft>
            </a:pPr>
            <a:r>
              <a:rPr lang="en-GB" sz="4400" b="1" dirty="0">
                <a:effectLst/>
                <a:latin typeface="Arial" panose="020B0604020202020204" pitchFamily="34" charset="0"/>
                <a:ea typeface="Calibri" panose="020F0502020204030204" pitchFamily="34" charset="0"/>
                <a:cs typeface="Arial" panose="020B0604020202020204" pitchFamily="34" charset="0"/>
              </a:rPr>
              <a:t>Method: PESTLE Summary</a:t>
            </a:r>
            <a:endParaRPr lang="en-GB" sz="4400" dirty="0">
              <a:effectLst/>
              <a:latin typeface="Arial" panose="020B0604020202020204" pitchFamily="34" charset="0"/>
              <a:ea typeface="Calibri" panose="020F0502020204030204" pitchFamily="34" charset="0"/>
              <a:cs typeface="Arial" panose="020B0604020202020204" pitchFamily="34" charset="0"/>
            </a:endParaRPr>
          </a:p>
        </p:txBody>
      </p:sp>
      <p:graphicFrame>
        <p:nvGraphicFramePr>
          <p:cNvPr id="22" name="Table 21">
            <a:extLst>
              <a:ext uri="{FF2B5EF4-FFF2-40B4-BE49-F238E27FC236}">
                <a16:creationId xmlns:a16="http://schemas.microsoft.com/office/drawing/2014/main" id="{AA3ED7DE-F42B-4B82-9A36-4FA65C4242E5}"/>
              </a:ext>
            </a:extLst>
          </p:cNvPr>
          <p:cNvGraphicFramePr>
            <a:graphicFrameLocks noGrp="1"/>
          </p:cNvGraphicFramePr>
          <p:nvPr>
            <p:extLst>
              <p:ext uri="{D42A27DB-BD31-4B8C-83A1-F6EECF244321}">
                <p14:modId xmlns:p14="http://schemas.microsoft.com/office/powerpoint/2010/main" val="2685497748"/>
              </p:ext>
            </p:extLst>
          </p:nvPr>
        </p:nvGraphicFramePr>
        <p:xfrm>
          <a:off x="1371600" y="1839563"/>
          <a:ext cx="15260288" cy="7753670"/>
        </p:xfrm>
        <a:graphic>
          <a:graphicData uri="http://schemas.openxmlformats.org/drawingml/2006/table">
            <a:tbl>
              <a:tblPr firstRow="1" firstCol="1" bandRow="1">
                <a:tableStyleId>{5C22544A-7EE6-4342-B048-85BDC9FD1C3A}</a:tableStyleId>
              </a:tblPr>
              <a:tblGrid>
                <a:gridCol w="3338400">
                  <a:extLst>
                    <a:ext uri="{9D8B030D-6E8A-4147-A177-3AD203B41FA5}">
                      <a16:colId xmlns:a16="http://schemas.microsoft.com/office/drawing/2014/main" val="7855497"/>
                    </a:ext>
                  </a:extLst>
                </a:gridCol>
                <a:gridCol w="11921888">
                  <a:extLst>
                    <a:ext uri="{9D8B030D-6E8A-4147-A177-3AD203B41FA5}">
                      <a16:colId xmlns:a16="http://schemas.microsoft.com/office/drawing/2014/main" val="3042347591"/>
                    </a:ext>
                  </a:extLst>
                </a:gridCol>
              </a:tblGrid>
              <a:tr h="741952">
                <a:tc>
                  <a:txBody>
                    <a:bodyPr/>
                    <a:lstStyle/>
                    <a:p>
                      <a:pPr marL="0" marR="0" algn="ctr">
                        <a:lnSpc>
                          <a:spcPct val="150000"/>
                        </a:lnSpc>
                        <a:spcBef>
                          <a:spcPts val="0"/>
                        </a:spcBef>
                        <a:spcAft>
                          <a:spcPts val="0"/>
                        </a:spcAft>
                      </a:pPr>
                      <a:r>
                        <a:rPr lang="en-GB" sz="2800" dirty="0">
                          <a:effectLst/>
                          <a:latin typeface="Arial" panose="020B0604020202020204" pitchFamily="34" charset="0"/>
                          <a:cs typeface="Arial" panose="020B0604020202020204" pitchFamily="34" charset="0"/>
                        </a:rPr>
                        <a:t>PESTLE Factor</a:t>
                      </a:r>
                      <a:endParaRPr lang="en-GB" sz="2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ctr">
                        <a:lnSpc>
                          <a:spcPct val="150000"/>
                        </a:lnSpc>
                        <a:spcBef>
                          <a:spcPts val="0"/>
                        </a:spcBef>
                        <a:spcAft>
                          <a:spcPts val="0"/>
                        </a:spcAft>
                      </a:pPr>
                      <a:r>
                        <a:rPr lang="en-GB" sz="2800">
                          <a:effectLst/>
                          <a:latin typeface="Arial" panose="020B0604020202020204" pitchFamily="34" charset="0"/>
                          <a:cs typeface="Arial" panose="020B0604020202020204" pitchFamily="34" charset="0"/>
                        </a:rPr>
                        <a:t>Impact on Hotels</a:t>
                      </a:r>
                      <a:endParaRPr lang="en-GB" sz="2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14542689"/>
                  </a:ext>
                </a:extLst>
              </a:tr>
              <a:tr h="1532718">
                <a:tc>
                  <a:txBody>
                    <a:bodyPr/>
                    <a:lstStyle/>
                    <a:p>
                      <a:pPr marL="0" marR="0" algn="just">
                        <a:lnSpc>
                          <a:spcPct val="150000"/>
                        </a:lnSpc>
                        <a:spcBef>
                          <a:spcPts val="0"/>
                        </a:spcBef>
                        <a:spcAft>
                          <a:spcPts val="0"/>
                        </a:spcAft>
                      </a:pPr>
                      <a:r>
                        <a:rPr lang="en-GB" sz="2800">
                          <a:effectLst/>
                          <a:latin typeface="Arial" panose="020B0604020202020204" pitchFamily="34" charset="0"/>
                          <a:cs typeface="Arial" panose="020B0604020202020204" pitchFamily="34" charset="0"/>
                        </a:rPr>
                        <a:t>Political</a:t>
                      </a:r>
                      <a:endParaRPr lang="en-GB" sz="2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457200" marR="0" indent="-457200" algn="just">
                        <a:lnSpc>
                          <a:spcPct val="150000"/>
                        </a:lnSpc>
                        <a:spcBef>
                          <a:spcPts val="0"/>
                        </a:spcBef>
                        <a:spcAft>
                          <a:spcPts val="0"/>
                        </a:spcAft>
                        <a:buFont typeface="Wingdings" panose="05000000000000000000" pitchFamily="2" charset="2"/>
                        <a:buChar char="q"/>
                      </a:pPr>
                      <a:r>
                        <a:rPr lang="en-GB" sz="2800" dirty="0">
                          <a:effectLst/>
                          <a:latin typeface="Arial" panose="020B0604020202020204" pitchFamily="34" charset="0"/>
                          <a:cs typeface="Arial" panose="020B0604020202020204" pitchFamily="34" charset="0"/>
                        </a:rPr>
                        <a:t>Government policies encourage remote/hybrid work</a:t>
                      </a:r>
                    </a:p>
                    <a:p>
                      <a:pPr marL="457200" marR="0" indent="-457200" algn="just">
                        <a:lnSpc>
                          <a:spcPct val="150000"/>
                        </a:lnSpc>
                        <a:spcBef>
                          <a:spcPts val="0"/>
                        </a:spcBef>
                        <a:spcAft>
                          <a:spcPts val="0"/>
                        </a:spcAft>
                        <a:buFont typeface="Wingdings" panose="05000000000000000000" pitchFamily="2" charset="2"/>
                        <a:buChar char="q"/>
                      </a:pPr>
                      <a:r>
                        <a:rPr lang="en-GB" sz="2800" dirty="0">
                          <a:effectLst/>
                          <a:latin typeface="Arial" panose="020B0604020202020204" pitchFamily="34" charset="0"/>
                          <a:cs typeface="Arial" panose="020B0604020202020204" pitchFamily="34" charset="0"/>
                        </a:rPr>
                        <a:t>Health &amp; safety guidance affects hotel operations</a:t>
                      </a:r>
                      <a:endParaRPr lang="en-GB" sz="2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176983057"/>
                  </a:ext>
                </a:extLst>
              </a:tr>
              <a:tr h="1532718">
                <a:tc>
                  <a:txBody>
                    <a:bodyPr/>
                    <a:lstStyle/>
                    <a:p>
                      <a:pPr marL="0" marR="0" algn="just">
                        <a:lnSpc>
                          <a:spcPct val="150000"/>
                        </a:lnSpc>
                        <a:spcBef>
                          <a:spcPts val="0"/>
                        </a:spcBef>
                        <a:spcAft>
                          <a:spcPts val="0"/>
                        </a:spcAft>
                      </a:pPr>
                      <a:r>
                        <a:rPr lang="en-GB" sz="2800">
                          <a:effectLst/>
                          <a:latin typeface="Arial" panose="020B0604020202020204" pitchFamily="34" charset="0"/>
                          <a:cs typeface="Arial" panose="020B0604020202020204" pitchFamily="34" charset="0"/>
                        </a:rPr>
                        <a:t>Economic</a:t>
                      </a:r>
                      <a:endParaRPr lang="en-GB" sz="2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457200" marR="0" indent="-457200" algn="just">
                        <a:lnSpc>
                          <a:spcPct val="150000"/>
                        </a:lnSpc>
                        <a:spcBef>
                          <a:spcPts val="0"/>
                        </a:spcBef>
                        <a:spcAft>
                          <a:spcPts val="0"/>
                        </a:spcAft>
                        <a:buFont typeface="Wingdings" panose="05000000000000000000" pitchFamily="2" charset="2"/>
                        <a:buChar char="q"/>
                      </a:pPr>
                      <a:r>
                        <a:rPr lang="en-GB" sz="2800" dirty="0">
                          <a:effectLst/>
                          <a:latin typeface="Arial" panose="020B0604020202020204" pitchFamily="34" charset="0"/>
                          <a:cs typeface="Arial" panose="020B0604020202020204" pitchFamily="34" charset="0"/>
                        </a:rPr>
                        <a:t>Reduced corporate travel → lower weekday occupancy</a:t>
                      </a:r>
                    </a:p>
                    <a:p>
                      <a:pPr marL="457200" marR="0" indent="-457200" algn="just">
                        <a:lnSpc>
                          <a:spcPct val="150000"/>
                        </a:lnSpc>
                        <a:spcBef>
                          <a:spcPts val="0"/>
                        </a:spcBef>
                        <a:spcAft>
                          <a:spcPts val="0"/>
                        </a:spcAft>
                        <a:buFont typeface="Wingdings" panose="05000000000000000000" pitchFamily="2" charset="2"/>
                        <a:buChar char="q"/>
                      </a:pPr>
                      <a:r>
                        <a:rPr lang="en-GB" sz="2800" dirty="0">
                          <a:effectLst/>
                          <a:latin typeface="Arial" panose="020B0604020202020204" pitchFamily="34" charset="0"/>
                          <a:cs typeface="Arial" panose="020B0604020202020204" pitchFamily="34" charset="0"/>
                        </a:rPr>
                        <a:t>Need to attract remote workers &amp; long-stay guests</a:t>
                      </a:r>
                      <a:endParaRPr lang="en-GB" sz="2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4112038600"/>
                  </a:ext>
                </a:extLst>
              </a:tr>
              <a:tr h="741952">
                <a:tc>
                  <a:txBody>
                    <a:bodyPr/>
                    <a:lstStyle/>
                    <a:p>
                      <a:pPr marL="0" marR="0" algn="just">
                        <a:lnSpc>
                          <a:spcPct val="150000"/>
                        </a:lnSpc>
                        <a:spcBef>
                          <a:spcPts val="0"/>
                        </a:spcBef>
                        <a:spcAft>
                          <a:spcPts val="0"/>
                        </a:spcAft>
                      </a:pPr>
                      <a:r>
                        <a:rPr lang="en-GB" sz="2800">
                          <a:effectLst/>
                          <a:latin typeface="Arial" panose="020B0604020202020204" pitchFamily="34" charset="0"/>
                          <a:cs typeface="Arial" panose="020B0604020202020204" pitchFamily="34" charset="0"/>
                        </a:rPr>
                        <a:t>Social</a:t>
                      </a:r>
                      <a:endParaRPr lang="en-GB" sz="2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457200" marR="0" indent="-457200" algn="just">
                        <a:lnSpc>
                          <a:spcPct val="150000"/>
                        </a:lnSpc>
                        <a:spcBef>
                          <a:spcPts val="0"/>
                        </a:spcBef>
                        <a:spcAft>
                          <a:spcPts val="0"/>
                        </a:spcAft>
                        <a:buFont typeface="Wingdings" panose="05000000000000000000" pitchFamily="2" charset="2"/>
                        <a:buChar char="q"/>
                      </a:pPr>
                      <a:r>
                        <a:rPr lang="en-GB" sz="2800" dirty="0">
                          <a:effectLst/>
                          <a:latin typeface="Arial" panose="020B0604020202020204" pitchFamily="34" charset="0"/>
                          <a:cs typeface="Arial" panose="020B0604020202020204" pitchFamily="34" charset="0"/>
                        </a:rPr>
                        <a:t>Guests seek flexibility, work-life balance, and work-leisure experiences</a:t>
                      </a:r>
                      <a:endParaRPr lang="en-GB" sz="2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623135178"/>
                  </a:ext>
                </a:extLst>
              </a:tr>
              <a:tr h="1231189">
                <a:tc>
                  <a:txBody>
                    <a:bodyPr/>
                    <a:lstStyle/>
                    <a:p>
                      <a:pPr marL="0" marR="0" algn="just">
                        <a:lnSpc>
                          <a:spcPct val="150000"/>
                        </a:lnSpc>
                        <a:spcBef>
                          <a:spcPts val="0"/>
                        </a:spcBef>
                        <a:spcAft>
                          <a:spcPts val="0"/>
                        </a:spcAft>
                      </a:pPr>
                      <a:r>
                        <a:rPr lang="en-GB" sz="2800">
                          <a:effectLst/>
                          <a:latin typeface="Arial" panose="020B0604020202020204" pitchFamily="34" charset="0"/>
                          <a:cs typeface="Arial" panose="020B0604020202020204" pitchFamily="34" charset="0"/>
                        </a:rPr>
                        <a:t>Technological</a:t>
                      </a:r>
                      <a:endParaRPr lang="en-GB" sz="2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457200" marR="0" indent="-457200" algn="just">
                        <a:lnSpc>
                          <a:spcPct val="150000"/>
                        </a:lnSpc>
                        <a:spcBef>
                          <a:spcPts val="0"/>
                        </a:spcBef>
                        <a:spcAft>
                          <a:spcPts val="0"/>
                        </a:spcAft>
                        <a:buFont typeface="Wingdings" panose="05000000000000000000" pitchFamily="2" charset="2"/>
                        <a:buChar char="q"/>
                      </a:pPr>
                      <a:r>
                        <a:rPr lang="en-GB" sz="2800" dirty="0">
                          <a:effectLst/>
                          <a:latin typeface="Arial" panose="020B0604020202020204" pitchFamily="34" charset="0"/>
                          <a:cs typeface="Arial" panose="020B0604020202020204" pitchFamily="34" charset="0"/>
                        </a:rPr>
                        <a:t>Requirement for high-speed internet, smart rooms, digital collaboration tools</a:t>
                      </a:r>
                      <a:endParaRPr lang="en-GB" sz="2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4132274954"/>
                  </a:ext>
                </a:extLst>
              </a:tr>
              <a:tr h="1231189">
                <a:tc>
                  <a:txBody>
                    <a:bodyPr/>
                    <a:lstStyle/>
                    <a:p>
                      <a:pPr marL="0" marR="0" algn="just">
                        <a:lnSpc>
                          <a:spcPct val="150000"/>
                        </a:lnSpc>
                        <a:spcBef>
                          <a:spcPts val="0"/>
                        </a:spcBef>
                        <a:spcAft>
                          <a:spcPts val="0"/>
                        </a:spcAft>
                      </a:pPr>
                      <a:r>
                        <a:rPr lang="en-GB" sz="2800">
                          <a:effectLst/>
                          <a:latin typeface="Arial" panose="020B0604020202020204" pitchFamily="34" charset="0"/>
                          <a:cs typeface="Arial" panose="020B0604020202020204" pitchFamily="34" charset="0"/>
                        </a:rPr>
                        <a:t>Legal</a:t>
                      </a:r>
                      <a:endParaRPr lang="en-GB" sz="2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457200" marR="0" indent="-457200" algn="just">
                        <a:lnSpc>
                          <a:spcPct val="150000"/>
                        </a:lnSpc>
                        <a:spcBef>
                          <a:spcPts val="0"/>
                        </a:spcBef>
                        <a:spcAft>
                          <a:spcPts val="0"/>
                        </a:spcAft>
                        <a:buFont typeface="Wingdings" panose="05000000000000000000" pitchFamily="2" charset="2"/>
                        <a:buChar char="q"/>
                      </a:pPr>
                      <a:r>
                        <a:rPr lang="en-GB" sz="2800" dirty="0">
                          <a:effectLst/>
                          <a:latin typeface="Arial" panose="020B0604020202020204" pitchFamily="34" charset="0"/>
                          <a:cs typeface="Arial" panose="020B0604020202020204" pitchFamily="34" charset="0"/>
                        </a:rPr>
                        <a:t>Compliance with employment, health, safety, and data protection regulations</a:t>
                      </a:r>
                      <a:endParaRPr lang="en-GB" sz="2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4286352811"/>
                  </a:ext>
                </a:extLst>
              </a:tr>
              <a:tr h="741952">
                <a:tc>
                  <a:txBody>
                    <a:bodyPr/>
                    <a:lstStyle/>
                    <a:p>
                      <a:pPr marL="0" marR="0" algn="just">
                        <a:lnSpc>
                          <a:spcPct val="150000"/>
                        </a:lnSpc>
                        <a:spcBef>
                          <a:spcPts val="0"/>
                        </a:spcBef>
                        <a:spcAft>
                          <a:spcPts val="0"/>
                        </a:spcAft>
                      </a:pPr>
                      <a:r>
                        <a:rPr lang="en-GB" sz="2800">
                          <a:effectLst/>
                          <a:latin typeface="Arial" panose="020B0604020202020204" pitchFamily="34" charset="0"/>
                          <a:cs typeface="Arial" panose="020B0604020202020204" pitchFamily="34" charset="0"/>
                        </a:rPr>
                        <a:t>Environmental</a:t>
                      </a:r>
                      <a:endParaRPr lang="en-GB" sz="2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457200" marR="0" indent="-457200" algn="just">
                        <a:lnSpc>
                          <a:spcPct val="150000"/>
                        </a:lnSpc>
                        <a:spcBef>
                          <a:spcPts val="0"/>
                        </a:spcBef>
                        <a:spcAft>
                          <a:spcPts val="0"/>
                        </a:spcAft>
                        <a:buFont typeface="Wingdings" panose="05000000000000000000" pitchFamily="2" charset="2"/>
                        <a:buChar char="q"/>
                      </a:pPr>
                      <a:r>
                        <a:rPr lang="en-GB" sz="2800" dirty="0">
                          <a:effectLst/>
                          <a:latin typeface="Arial" panose="020B0604020202020204" pitchFamily="34" charset="0"/>
                          <a:cs typeface="Arial" panose="020B0604020202020204" pitchFamily="34" charset="0"/>
                        </a:rPr>
                        <a:t>Focus on sustainability, energy efficiency, and reduced carbon footprint</a:t>
                      </a:r>
                      <a:endParaRPr lang="en-GB" sz="2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186886866"/>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3088566" cy="1839564"/>
            <a:chOff x="0" y="0"/>
            <a:chExt cx="4118088" cy="2452752"/>
          </a:xfrm>
        </p:grpSpPr>
        <p:sp>
          <p:nvSpPr>
            <p:cNvPr id="3" name="Freeform 3"/>
            <p:cNvSpPr/>
            <p:nvPr/>
          </p:nvSpPr>
          <p:spPr>
            <a:xfrm>
              <a:off x="0" y="0"/>
              <a:ext cx="4118102" cy="2452751"/>
            </a:xfrm>
            <a:custGeom>
              <a:avLst/>
              <a:gdLst/>
              <a:ahLst/>
              <a:cxnLst/>
              <a:rect l="l" t="t" r="r" b="b"/>
              <a:pathLst>
                <a:path w="4118102" h="2452751">
                  <a:moveTo>
                    <a:pt x="0" y="0"/>
                  </a:moveTo>
                  <a:lnTo>
                    <a:pt x="4118102" y="0"/>
                  </a:lnTo>
                  <a:lnTo>
                    <a:pt x="2702052" y="2452751"/>
                  </a:lnTo>
                  <a:lnTo>
                    <a:pt x="0" y="892810"/>
                  </a:lnTo>
                  <a:close/>
                </a:path>
              </a:pathLst>
            </a:custGeom>
            <a:solidFill>
              <a:srgbClr val="004AAD"/>
            </a:solidFill>
          </p:spPr>
          <p:txBody>
            <a:bodyPr/>
            <a:lstStyle/>
            <a:p>
              <a:endParaRPr lang="en-GB"/>
            </a:p>
          </p:txBody>
        </p:sp>
      </p:grpSp>
      <p:grpSp>
        <p:nvGrpSpPr>
          <p:cNvPr id="4" name="Group 4"/>
          <p:cNvGrpSpPr/>
          <p:nvPr/>
        </p:nvGrpSpPr>
        <p:grpSpPr>
          <a:xfrm>
            <a:off x="0" y="0"/>
            <a:ext cx="1599582" cy="2770557"/>
            <a:chOff x="0" y="0"/>
            <a:chExt cx="2132776" cy="3694076"/>
          </a:xfrm>
        </p:grpSpPr>
        <p:sp>
          <p:nvSpPr>
            <p:cNvPr id="5" name="Freeform 5"/>
            <p:cNvSpPr/>
            <p:nvPr/>
          </p:nvSpPr>
          <p:spPr>
            <a:xfrm>
              <a:off x="0" y="0"/>
              <a:ext cx="2132838" cy="3694049"/>
            </a:xfrm>
            <a:custGeom>
              <a:avLst/>
              <a:gdLst/>
              <a:ahLst/>
              <a:cxnLst/>
              <a:rect l="l" t="t" r="r" b="b"/>
              <a:pathLst>
                <a:path w="2132838" h="3694049">
                  <a:moveTo>
                    <a:pt x="0" y="0"/>
                  </a:moveTo>
                  <a:lnTo>
                    <a:pt x="2132838" y="0"/>
                  </a:lnTo>
                  <a:lnTo>
                    <a:pt x="0" y="3694049"/>
                  </a:lnTo>
                  <a:close/>
                </a:path>
              </a:pathLst>
            </a:custGeom>
            <a:solidFill>
              <a:srgbClr val="5271FF"/>
            </a:solidFill>
          </p:spPr>
          <p:txBody>
            <a:bodyPr/>
            <a:lstStyle/>
            <a:p>
              <a:endParaRPr lang="en-GB"/>
            </a:p>
          </p:txBody>
        </p:sp>
      </p:grpSp>
      <p:grpSp>
        <p:nvGrpSpPr>
          <p:cNvPr id="6" name="Group 6"/>
          <p:cNvGrpSpPr/>
          <p:nvPr/>
        </p:nvGrpSpPr>
        <p:grpSpPr>
          <a:xfrm>
            <a:off x="15673590" y="8527172"/>
            <a:ext cx="2614410" cy="1759828"/>
            <a:chOff x="0" y="0"/>
            <a:chExt cx="3485880" cy="2346438"/>
          </a:xfrm>
        </p:grpSpPr>
        <p:sp>
          <p:nvSpPr>
            <p:cNvPr id="7" name="Freeform 7"/>
            <p:cNvSpPr/>
            <p:nvPr/>
          </p:nvSpPr>
          <p:spPr>
            <a:xfrm>
              <a:off x="0" y="0"/>
              <a:ext cx="3485896" cy="2346325"/>
            </a:xfrm>
            <a:custGeom>
              <a:avLst/>
              <a:gdLst/>
              <a:ahLst/>
              <a:cxnLst/>
              <a:rect l="l" t="t" r="r" b="b"/>
              <a:pathLst>
                <a:path w="3485896" h="2346325">
                  <a:moveTo>
                    <a:pt x="1354709" y="0"/>
                  </a:moveTo>
                  <a:lnTo>
                    <a:pt x="3485896" y="1230376"/>
                  </a:lnTo>
                  <a:lnTo>
                    <a:pt x="3485896" y="2346325"/>
                  </a:lnTo>
                  <a:lnTo>
                    <a:pt x="0" y="2346325"/>
                  </a:lnTo>
                  <a:close/>
                </a:path>
              </a:pathLst>
            </a:custGeom>
            <a:solidFill>
              <a:srgbClr val="004AAD"/>
            </a:solidFill>
          </p:spPr>
          <p:txBody>
            <a:bodyPr/>
            <a:lstStyle/>
            <a:p>
              <a:endParaRPr lang="en-GB"/>
            </a:p>
          </p:txBody>
        </p:sp>
      </p:grpSp>
      <p:grpSp>
        <p:nvGrpSpPr>
          <p:cNvPr id="8" name="Group 8"/>
          <p:cNvGrpSpPr/>
          <p:nvPr/>
        </p:nvGrpSpPr>
        <p:grpSpPr>
          <a:xfrm>
            <a:off x="17162574" y="8337702"/>
            <a:ext cx="1125427" cy="1949298"/>
            <a:chOff x="0" y="0"/>
            <a:chExt cx="1500570" cy="2599064"/>
          </a:xfrm>
        </p:grpSpPr>
        <p:sp>
          <p:nvSpPr>
            <p:cNvPr id="9" name="Freeform 9"/>
            <p:cNvSpPr/>
            <p:nvPr/>
          </p:nvSpPr>
          <p:spPr>
            <a:xfrm>
              <a:off x="0" y="0"/>
              <a:ext cx="1500632" cy="2599055"/>
            </a:xfrm>
            <a:custGeom>
              <a:avLst/>
              <a:gdLst/>
              <a:ahLst/>
              <a:cxnLst/>
              <a:rect l="l" t="t" r="r" b="b"/>
              <a:pathLst>
                <a:path w="1500632" h="2599055">
                  <a:moveTo>
                    <a:pt x="1500632" y="0"/>
                  </a:moveTo>
                  <a:lnTo>
                    <a:pt x="1500632" y="2599055"/>
                  </a:lnTo>
                  <a:lnTo>
                    <a:pt x="0" y="2599055"/>
                  </a:lnTo>
                  <a:close/>
                </a:path>
              </a:pathLst>
            </a:custGeom>
            <a:solidFill>
              <a:srgbClr val="5271FF"/>
            </a:solidFill>
          </p:spPr>
          <p:txBody>
            <a:bodyPr/>
            <a:lstStyle/>
            <a:p>
              <a:endParaRPr lang="en-GB"/>
            </a:p>
          </p:txBody>
        </p:sp>
      </p:grpSp>
      <p:grpSp>
        <p:nvGrpSpPr>
          <p:cNvPr id="10" name="Group 10"/>
          <p:cNvGrpSpPr/>
          <p:nvPr/>
        </p:nvGrpSpPr>
        <p:grpSpPr>
          <a:xfrm>
            <a:off x="6763989" y="3048234"/>
            <a:ext cx="2359760" cy="2359758"/>
            <a:chOff x="0" y="0"/>
            <a:chExt cx="2980406" cy="2980404"/>
          </a:xfrm>
        </p:grpSpPr>
        <p:sp>
          <p:nvSpPr>
            <p:cNvPr id="11" name="Freeform 11"/>
            <p:cNvSpPr/>
            <p:nvPr/>
          </p:nvSpPr>
          <p:spPr>
            <a:xfrm>
              <a:off x="0" y="0"/>
              <a:ext cx="2980436" cy="2980436"/>
            </a:xfrm>
            <a:custGeom>
              <a:avLst/>
              <a:gdLst/>
              <a:ahLst/>
              <a:cxnLst/>
              <a:rect l="l" t="t" r="r" b="b"/>
              <a:pathLst>
                <a:path w="2980436" h="2980436">
                  <a:moveTo>
                    <a:pt x="0" y="0"/>
                  </a:moveTo>
                  <a:lnTo>
                    <a:pt x="1781175" y="0"/>
                  </a:lnTo>
                  <a:lnTo>
                    <a:pt x="2980436" y="1199261"/>
                  </a:lnTo>
                  <a:lnTo>
                    <a:pt x="2980436" y="2980436"/>
                  </a:lnTo>
                  <a:lnTo>
                    <a:pt x="1199261" y="2980436"/>
                  </a:lnTo>
                  <a:lnTo>
                    <a:pt x="0" y="1781175"/>
                  </a:lnTo>
                  <a:lnTo>
                    <a:pt x="0" y="0"/>
                  </a:lnTo>
                  <a:close/>
                </a:path>
              </a:pathLst>
            </a:custGeom>
            <a:solidFill>
              <a:srgbClr val="5271FF"/>
            </a:solidFill>
          </p:spPr>
          <p:txBody>
            <a:bodyPr/>
            <a:lstStyle/>
            <a:p>
              <a:endParaRPr lang="en-GB"/>
            </a:p>
          </p:txBody>
        </p:sp>
      </p:grpSp>
      <p:grpSp>
        <p:nvGrpSpPr>
          <p:cNvPr id="12" name="Group 12"/>
          <p:cNvGrpSpPr/>
          <p:nvPr/>
        </p:nvGrpSpPr>
        <p:grpSpPr>
          <a:xfrm>
            <a:off x="9428233" y="5712477"/>
            <a:ext cx="2359760" cy="2359758"/>
            <a:chOff x="0" y="0"/>
            <a:chExt cx="2980406" cy="2980404"/>
          </a:xfrm>
        </p:grpSpPr>
        <p:sp>
          <p:nvSpPr>
            <p:cNvPr id="13" name="Freeform 13"/>
            <p:cNvSpPr/>
            <p:nvPr/>
          </p:nvSpPr>
          <p:spPr>
            <a:xfrm>
              <a:off x="0" y="0"/>
              <a:ext cx="2980436" cy="2980436"/>
            </a:xfrm>
            <a:custGeom>
              <a:avLst/>
              <a:gdLst/>
              <a:ahLst/>
              <a:cxnLst/>
              <a:rect l="l" t="t" r="r" b="b"/>
              <a:pathLst>
                <a:path w="2980436" h="2980436">
                  <a:moveTo>
                    <a:pt x="0" y="0"/>
                  </a:moveTo>
                  <a:lnTo>
                    <a:pt x="1781175" y="0"/>
                  </a:lnTo>
                  <a:lnTo>
                    <a:pt x="2980436" y="1199261"/>
                  </a:lnTo>
                  <a:lnTo>
                    <a:pt x="2980436" y="2980436"/>
                  </a:lnTo>
                  <a:lnTo>
                    <a:pt x="1199261" y="2980436"/>
                  </a:lnTo>
                  <a:lnTo>
                    <a:pt x="0" y="1781175"/>
                  </a:lnTo>
                  <a:lnTo>
                    <a:pt x="0" y="0"/>
                  </a:lnTo>
                  <a:close/>
                </a:path>
              </a:pathLst>
            </a:custGeom>
            <a:solidFill>
              <a:srgbClr val="5271FF"/>
            </a:solidFill>
          </p:spPr>
          <p:txBody>
            <a:bodyPr/>
            <a:lstStyle/>
            <a:p>
              <a:endParaRPr lang="en-GB"/>
            </a:p>
          </p:txBody>
        </p:sp>
      </p:grpSp>
      <p:grpSp>
        <p:nvGrpSpPr>
          <p:cNvPr id="14" name="Group 14"/>
          <p:cNvGrpSpPr/>
          <p:nvPr/>
        </p:nvGrpSpPr>
        <p:grpSpPr>
          <a:xfrm>
            <a:off x="9428233" y="3048231"/>
            <a:ext cx="2359760" cy="2359758"/>
            <a:chOff x="0" y="0"/>
            <a:chExt cx="2980406" cy="2980404"/>
          </a:xfrm>
        </p:grpSpPr>
        <p:sp>
          <p:nvSpPr>
            <p:cNvPr id="15" name="Freeform 15"/>
            <p:cNvSpPr/>
            <p:nvPr/>
          </p:nvSpPr>
          <p:spPr>
            <a:xfrm>
              <a:off x="0" y="0"/>
              <a:ext cx="2980436" cy="2980436"/>
            </a:xfrm>
            <a:custGeom>
              <a:avLst/>
              <a:gdLst/>
              <a:ahLst/>
              <a:cxnLst/>
              <a:rect l="l" t="t" r="r" b="b"/>
              <a:pathLst>
                <a:path w="2980436" h="2980436">
                  <a:moveTo>
                    <a:pt x="1199261" y="0"/>
                  </a:moveTo>
                  <a:lnTo>
                    <a:pt x="2980436" y="0"/>
                  </a:lnTo>
                  <a:lnTo>
                    <a:pt x="2980436" y="1781175"/>
                  </a:lnTo>
                  <a:lnTo>
                    <a:pt x="1781175" y="2980436"/>
                  </a:lnTo>
                  <a:lnTo>
                    <a:pt x="0" y="2980436"/>
                  </a:lnTo>
                  <a:lnTo>
                    <a:pt x="0" y="1199261"/>
                  </a:lnTo>
                  <a:close/>
                </a:path>
              </a:pathLst>
            </a:custGeom>
            <a:solidFill>
              <a:srgbClr val="004AAD"/>
            </a:solidFill>
          </p:spPr>
          <p:txBody>
            <a:bodyPr/>
            <a:lstStyle/>
            <a:p>
              <a:endParaRPr lang="en-GB"/>
            </a:p>
          </p:txBody>
        </p:sp>
      </p:grpSp>
      <p:grpSp>
        <p:nvGrpSpPr>
          <p:cNvPr id="16" name="Group 16"/>
          <p:cNvGrpSpPr/>
          <p:nvPr/>
        </p:nvGrpSpPr>
        <p:grpSpPr>
          <a:xfrm>
            <a:off x="6763989" y="5712474"/>
            <a:ext cx="2359760" cy="2359758"/>
            <a:chOff x="0" y="0"/>
            <a:chExt cx="2980406" cy="2980404"/>
          </a:xfrm>
        </p:grpSpPr>
        <p:sp>
          <p:nvSpPr>
            <p:cNvPr id="17" name="Freeform 17"/>
            <p:cNvSpPr/>
            <p:nvPr/>
          </p:nvSpPr>
          <p:spPr>
            <a:xfrm>
              <a:off x="0" y="0"/>
              <a:ext cx="2980436" cy="2980436"/>
            </a:xfrm>
            <a:custGeom>
              <a:avLst/>
              <a:gdLst/>
              <a:ahLst/>
              <a:cxnLst/>
              <a:rect l="l" t="t" r="r" b="b"/>
              <a:pathLst>
                <a:path w="2980436" h="2980436">
                  <a:moveTo>
                    <a:pt x="1199261" y="0"/>
                  </a:moveTo>
                  <a:lnTo>
                    <a:pt x="2980436" y="0"/>
                  </a:lnTo>
                  <a:lnTo>
                    <a:pt x="2980436" y="1781175"/>
                  </a:lnTo>
                  <a:lnTo>
                    <a:pt x="1781175" y="2980436"/>
                  </a:lnTo>
                  <a:lnTo>
                    <a:pt x="0" y="2980436"/>
                  </a:lnTo>
                  <a:lnTo>
                    <a:pt x="0" y="1199261"/>
                  </a:lnTo>
                  <a:close/>
                </a:path>
              </a:pathLst>
            </a:custGeom>
            <a:solidFill>
              <a:srgbClr val="004AAD"/>
            </a:solidFill>
          </p:spPr>
          <p:txBody>
            <a:bodyPr/>
            <a:lstStyle/>
            <a:p>
              <a:endParaRPr lang="en-GB"/>
            </a:p>
          </p:txBody>
        </p:sp>
      </p:grpSp>
      <p:sp>
        <p:nvSpPr>
          <p:cNvPr id="18" name="Freeform 18"/>
          <p:cNvSpPr/>
          <p:nvPr/>
        </p:nvSpPr>
        <p:spPr>
          <a:xfrm>
            <a:off x="9909867" y="6210614"/>
            <a:ext cx="1396492" cy="1363484"/>
          </a:xfrm>
          <a:custGeom>
            <a:avLst/>
            <a:gdLst/>
            <a:ahLst/>
            <a:cxnLst/>
            <a:rect l="l" t="t" r="r" b="b"/>
            <a:pathLst>
              <a:path w="1396492" h="1363484">
                <a:moveTo>
                  <a:pt x="0" y="0"/>
                </a:moveTo>
                <a:lnTo>
                  <a:pt x="1396492" y="0"/>
                </a:lnTo>
                <a:lnTo>
                  <a:pt x="1396492" y="1363484"/>
                </a:lnTo>
                <a:lnTo>
                  <a:pt x="0" y="136348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9" name="Freeform 19"/>
          <p:cNvSpPr/>
          <p:nvPr/>
        </p:nvSpPr>
        <p:spPr>
          <a:xfrm>
            <a:off x="9899853" y="3546368"/>
            <a:ext cx="1416520" cy="1363484"/>
          </a:xfrm>
          <a:custGeom>
            <a:avLst/>
            <a:gdLst/>
            <a:ahLst/>
            <a:cxnLst/>
            <a:rect l="l" t="t" r="r" b="b"/>
            <a:pathLst>
              <a:path w="1416520" h="1363484">
                <a:moveTo>
                  <a:pt x="0" y="0"/>
                </a:moveTo>
                <a:lnTo>
                  <a:pt x="1416520" y="0"/>
                </a:lnTo>
                <a:lnTo>
                  <a:pt x="1416520" y="1363484"/>
                </a:lnTo>
                <a:lnTo>
                  <a:pt x="0" y="136348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20" name="Freeform 20"/>
          <p:cNvSpPr/>
          <p:nvPr/>
        </p:nvSpPr>
        <p:spPr>
          <a:xfrm>
            <a:off x="7444338" y="6210611"/>
            <a:ext cx="999062" cy="1363484"/>
          </a:xfrm>
          <a:custGeom>
            <a:avLst/>
            <a:gdLst/>
            <a:ahLst/>
            <a:cxnLst/>
            <a:rect l="l" t="t" r="r" b="b"/>
            <a:pathLst>
              <a:path w="999062" h="1363484">
                <a:moveTo>
                  <a:pt x="0" y="0"/>
                </a:moveTo>
                <a:lnTo>
                  <a:pt x="999062" y="0"/>
                </a:lnTo>
                <a:lnTo>
                  <a:pt x="999062" y="1363484"/>
                </a:lnTo>
                <a:lnTo>
                  <a:pt x="0" y="1363484"/>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21" name="Freeform 21"/>
          <p:cNvSpPr/>
          <p:nvPr/>
        </p:nvSpPr>
        <p:spPr>
          <a:xfrm>
            <a:off x="7260252" y="3546371"/>
            <a:ext cx="1367234" cy="1363484"/>
          </a:xfrm>
          <a:custGeom>
            <a:avLst/>
            <a:gdLst/>
            <a:ahLst/>
            <a:cxnLst/>
            <a:rect l="l" t="t" r="r" b="b"/>
            <a:pathLst>
              <a:path w="1367234" h="1363484">
                <a:moveTo>
                  <a:pt x="0" y="0"/>
                </a:moveTo>
                <a:lnTo>
                  <a:pt x="1367234" y="0"/>
                </a:lnTo>
                <a:lnTo>
                  <a:pt x="1367234" y="1363484"/>
                </a:lnTo>
                <a:lnTo>
                  <a:pt x="0" y="1363484"/>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22" name="TextBox 22"/>
          <p:cNvSpPr txBox="1"/>
          <p:nvPr/>
        </p:nvSpPr>
        <p:spPr>
          <a:xfrm>
            <a:off x="1160691" y="2273591"/>
            <a:ext cx="5046891" cy="1386085"/>
          </a:xfrm>
          <a:prstGeom prst="rect">
            <a:avLst/>
          </a:prstGeom>
        </p:spPr>
        <p:txBody>
          <a:bodyPr lIns="0" tIns="0" rIns="0" bIns="0" rtlCol="0" anchor="t">
            <a:spAutoFit/>
          </a:bodyPr>
          <a:lstStyle/>
          <a:p>
            <a:pPr algn="ctr">
              <a:lnSpc>
                <a:spcPct val="150000"/>
              </a:lnSpc>
            </a:pPr>
            <a:r>
              <a:rPr lang="en-US" sz="3200" dirty="0">
                <a:solidFill>
                  <a:srgbClr val="000000"/>
                </a:solidFill>
                <a:latin typeface="Arial" panose="020B0604020202020204" pitchFamily="34" charset="0"/>
                <a:ea typeface="Arimo Bold"/>
                <a:cs typeface="Arial" panose="020B0604020202020204" pitchFamily="34" charset="0"/>
                <a:sym typeface="Arimo Bold"/>
              </a:rPr>
              <a:t>Less business travel → more long-stay guests</a:t>
            </a:r>
          </a:p>
        </p:txBody>
      </p:sp>
      <p:sp>
        <p:nvSpPr>
          <p:cNvPr id="24" name="TextBox 24"/>
          <p:cNvSpPr txBox="1"/>
          <p:nvPr/>
        </p:nvSpPr>
        <p:spPr>
          <a:xfrm>
            <a:off x="1160691" y="6362700"/>
            <a:ext cx="5046891" cy="1386085"/>
          </a:xfrm>
          <a:prstGeom prst="rect">
            <a:avLst/>
          </a:prstGeom>
        </p:spPr>
        <p:txBody>
          <a:bodyPr lIns="0" tIns="0" rIns="0" bIns="0" rtlCol="0" anchor="t">
            <a:spAutoFit/>
          </a:bodyPr>
          <a:lstStyle/>
          <a:p>
            <a:pPr algn="ctr">
              <a:lnSpc>
                <a:spcPct val="150000"/>
              </a:lnSpc>
            </a:pPr>
            <a:r>
              <a:rPr lang="en-US" sz="3200" dirty="0">
                <a:solidFill>
                  <a:srgbClr val="000000"/>
                </a:solidFill>
                <a:latin typeface="Arial" panose="020B0604020202020204" pitchFamily="34" charset="0"/>
                <a:ea typeface="Arimo Bold"/>
                <a:cs typeface="Arial" panose="020B0604020202020204" pitchFamily="34" charset="0"/>
                <a:sym typeface="Arimo Bold"/>
              </a:rPr>
              <a:t>Hybrid workspaces support work + leisure</a:t>
            </a:r>
          </a:p>
        </p:txBody>
      </p:sp>
      <p:sp>
        <p:nvSpPr>
          <p:cNvPr id="26" name="TextBox 26"/>
          <p:cNvSpPr txBox="1"/>
          <p:nvPr/>
        </p:nvSpPr>
        <p:spPr>
          <a:xfrm>
            <a:off x="12344400" y="2273591"/>
            <a:ext cx="5046891" cy="1386085"/>
          </a:xfrm>
          <a:prstGeom prst="rect">
            <a:avLst/>
          </a:prstGeom>
        </p:spPr>
        <p:txBody>
          <a:bodyPr lIns="0" tIns="0" rIns="0" bIns="0" rtlCol="0" anchor="t">
            <a:spAutoFit/>
          </a:bodyPr>
          <a:lstStyle/>
          <a:p>
            <a:pPr algn="ctr">
              <a:lnSpc>
                <a:spcPct val="150000"/>
              </a:lnSpc>
            </a:pPr>
            <a:r>
              <a:rPr lang="en-US" sz="3200" dirty="0">
                <a:solidFill>
                  <a:srgbClr val="000000"/>
                </a:solidFill>
                <a:latin typeface="Arial" panose="020B0604020202020204" pitchFamily="34" charset="0"/>
                <a:ea typeface="Arimo Bold"/>
                <a:cs typeface="Arial" panose="020B0604020202020204" pitchFamily="34" charset="0"/>
                <a:sym typeface="Arimo Bold"/>
              </a:rPr>
              <a:t>Hotels redesign spaces for comfort &amp; productivity</a:t>
            </a:r>
          </a:p>
        </p:txBody>
      </p:sp>
      <p:sp>
        <p:nvSpPr>
          <p:cNvPr id="28" name="TextBox 28"/>
          <p:cNvSpPr txBox="1"/>
          <p:nvPr/>
        </p:nvSpPr>
        <p:spPr>
          <a:xfrm>
            <a:off x="12344400" y="6362700"/>
            <a:ext cx="5046891" cy="1386085"/>
          </a:xfrm>
          <a:prstGeom prst="rect">
            <a:avLst/>
          </a:prstGeom>
        </p:spPr>
        <p:txBody>
          <a:bodyPr lIns="0" tIns="0" rIns="0" bIns="0" rtlCol="0" anchor="t">
            <a:spAutoFit/>
          </a:bodyPr>
          <a:lstStyle/>
          <a:p>
            <a:pPr algn="ctr">
              <a:lnSpc>
                <a:spcPct val="150000"/>
              </a:lnSpc>
            </a:pPr>
            <a:r>
              <a:rPr lang="en-US" sz="3200" dirty="0">
                <a:solidFill>
                  <a:srgbClr val="000000"/>
                </a:solidFill>
                <a:latin typeface="Arial" panose="020B0604020202020204" pitchFamily="34" charset="0"/>
                <a:ea typeface="Arimo Bold"/>
                <a:cs typeface="Arial" panose="020B0604020202020204" pitchFamily="34" charset="0"/>
                <a:sym typeface="Arimo Bold"/>
              </a:rPr>
              <a:t>Strategic adaptation keeps hotels competitive</a:t>
            </a:r>
          </a:p>
        </p:txBody>
      </p:sp>
      <p:sp>
        <p:nvSpPr>
          <p:cNvPr id="31" name="TextBox 30">
            <a:extLst>
              <a:ext uri="{FF2B5EF4-FFF2-40B4-BE49-F238E27FC236}">
                <a16:creationId xmlns:a16="http://schemas.microsoft.com/office/drawing/2014/main" id="{0C050732-7461-4A12-B83F-A9687A29390C}"/>
              </a:ext>
            </a:extLst>
          </p:cNvPr>
          <p:cNvSpPr txBox="1"/>
          <p:nvPr/>
        </p:nvSpPr>
        <p:spPr>
          <a:xfrm>
            <a:off x="5404723" y="344054"/>
            <a:ext cx="8726278" cy="1028423"/>
          </a:xfrm>
          <a:prstGeom prst="rect">
            <a:avLst/>
          </a:prstGeom>
          <a:noFill/>
        </p:spPr>
        <p:txBody>
          <a:bodyPr wrap="square">
            <a:spAutoFit/>
          </a:bodyPr>
          <a:lstStyle/>
          <a:p>
            <a:pPr marL="0" marR="0" algn="ctr">
              <a:lnSpc>
                <a:spcPct val="200000"/>
              </a:lnSpc>
              <a:spcBef>
                <a:spcPts val="0"/>
              </a:spcBef>
              <a:spcAft>
                <a:spcPts val="800"/>
              </a:spcAft>
            </a:pPr>
            <a:r>
              <a:rPr lang="en-GB" sz="3600" b="1" dirty="0">
                <a:effectLst/>
                <a:latin typeface="Arial" panose="020B0604020202020204" pitchFamily="34" charset="0"/>
                <a:ea typeface="Calibri" panose="020F0502020204030204" pitchFamily="34" charset="0"/>
                <a:cs typeface="Arial" panose="020B0604020202020204" pitchFamily="34" charset="0"/>
              </a:rPr>
              <a:t>Key Findings &amp; Implications</a:t>
            </a:r>
            <a:endParaRPr lang="en-GB" sz="3600" dirty="0">
              <a:effectLst/>
              <a:latin typeface="Arial" panose="020B0604020202020204" pitchFamily="34" charset="0"/>
              <a:ea typeface="Calibri" panose="020F0502020204030204" pitchFamily="34" charset="0"/>
              <a:cs typeface="Arial" panose="020B06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3088566" cy="1839564"/>
            <a:chOff x="0" y="0"/>
            <a:chExt cx="4118088" cy="2452752"/>
          </a:xfrm>
        </p:grpSpPr>
        <p:sp>
          <p:nvSpPr>
            <p:cNvPr id="3" name="Freeform 3"/>
            <p:cNvSpPr/>
            <p:nvPr/>
          </p:nvSpPr>
          <p:spPr>
            <a:xfrm>
              <a:off x="0" y="0"/>
              <a:ext cx="4118102" cy="2452751"/>
            </a:xfrm>
            <a:custGeom>
              <a:avLst/>
              <a:gdLst/>
              <a:ahLst/>
              <a:cxnLst/>
              <a:rect l="l" t="t" r="r" b="b"/>
              <a:pathLst>
                <a:path w="4118102" h="2452751">
                  <a:moveTo>
                    <a:pt x="0" y="0"/>
                  </a:moveTo>
                  <a:lnTo>
                    <a:pt x="4118102" y="0"/>
                  </a:lnTo>
                  <a:lnTo>
                    <a:pt x="2702052" y="2452751"/>
                  </a:lnTo>
                  <a:lnTo>
                    <a:pt x="0" y="892810"/>
                  </a:lnTo>
                  <a:close/>
                </a:path>
              </a:pathLst>
            </a:custGeom>
            <a:solidFill>
              <a:srgbClr val="004AAD"/>
            </a:solidFill>
          </p:spPr>
          <p:txBody>
            <a:bodyPr/>
            <a:lstStyle/>
            <a:p>
              <a:endParaRPr lang="en-GB"/>
            </a:p>
          </p:txBody>
        </p:sp>
      </p:grpSp>
      <p:grpSp>
        <p:nvGrpSpPr>
          <p:cNvPr id="4" name="Group 4"/>
          <p:cNvGrpSpPr/>
          <p:nvPr/>
        </p:nvGrpSpPr>
        <p:grpSpPr>
          <a:xfrm>
            <a:off x="0" y="0"/>
            <a:ext cx="1599582" cy="2770557"/>
            <a:chOff x="0" y="0"/>
            <a:chExt cx="2132776" cy="3694076"/>
          </a:xfrm>
        </p:grpSpPr>
        <p:sp>
          <p:nvSpPr>
            <p:cNvPr id="5" name="Freeform 5"/>
            <p:cNvSpPr/>
            <p:nvPr/>
          </p:nvSpPr>
          <p:spPr>
            <a:xfrm>
              <a:off x="0" y="0"/>
              <a:ext cx="2132838" cy="3694049"/>
            </a:xfrm>
            <a:custGeom>
              <a:avLst/>
              <a:gdLst/>
              <a:ahLst/>
              <a:cxnLst/>
              <a:rect l="l" t="t" r="r" b="b"/>
              <a:pathLst>
                <a:path w="2132838" h="3694049">
                  <a:moveTo>
                    <a:pt x="0" y="0"/>
                  </a:moveTo>
                  <a:lnTo>
                    <a:pt x="2132838" y="0"/>
                  </a:lnTo>
                  <a:lnTo>
                    <a:pt x="0" y="3694049"/>
                  </a:lnTo>
                  <a:close/>
                </a:path>
              </a:pathLst>
            </a:custGeom>
            <a:solidFill>
              <a:srgbClr val="5271FF"/>
            </a:solidFill>
          </p:spPr>
          <p:txBody>
            <a:bodyPr/>
            <a:lstStyle/>
            <a:p>
              <a:endParaRPr lang="en-GB"/>
            </a:p>
          </p:txBody>
        </p:sp>
      </p:grpSp>
      <p:grpSp>
        <p:nvGrpSpPr>
          <p:cNvPr id="6" name="Group 6"/>
          <p:cNvGrpSpPr/>
          <p:nvPr/>
        </p:nvGrpSpPr>
        <p:grpSpPr>
          <a:xfrm>
            <a:off x="15673590" y="8527172"/>
            <a:ext cx="2614410" cy="1759828"/>
            <a:chOff x="0" y="0"/>
            <a:chExt cx="3485880" cy="2346438"/>
          </a:xfrm>
        </p:grpSpPr>
        <p:sp>
          <p:nvSpPr>
            <p:cNvPr id="7" name="Freeform 7"/>
            <p:cNvSpPr/>
            <p:nvPr/>
          </p:nvSpPr>
          <p:spPr>
            <a:xfrm>
              <a:off x="0" y="0"/>
              <a:ext cx="3485896" cy="2346325"/>
            </a:xfrm>
            <a:custGeom>
              <a:avLst/>
              <a:gdLst/>
              <a:ahLst/>
              <a:cxnLst/>
              <a:rect l="l" t="t" r="r" b="b"/>
              <a:pathLst>
                <a:path w="3485896" h="2346325">
                  <a:moveTo>
                    <a:pt x="1354709" y="0"/>
                  </a:moveTo>
                  <a:lnTo>
                    <a:pt x="3485896" y="1230376"/>
                  </a:lnTo>
                  <a:lnTo>
                    <a:pt x="3485896" y="2346325"/>
                  </a:lnTo>
                  <a:lnTo>
                    <a:pt x="0" y="2346325"/>
                  </a:lnTo>
                  <a:close/>
                </a:path>
              </a:pathLst>
            </a:custGeom>
            <a:solidFill>
              <a:srgbClr val="004AAD"/>
            </a:solidFill>
          </p:spPr>
          <p:txBody>
            <a:bodyPr/>
            <a:lstStyle/>
            <a:p>
              <a:endParaRPr lang="en-GB"/>
            </a:p>
          </p:txBody>
        </p:sp>
      </p:grpSp>
      <p:grpSp>
        <p:nvGrpSpPr>
          <p:cNvPr id="8" name="Group 8"/>
          <p:cNvGrpSpPr/>
          <p:nvPr/>
        </p:nvGrpSpPr>
        <p:grpSpPr>
          <a:xfrm>
            <a:off x="17162574" y="8337702"/>
            <a:ext cx="1125427" cy="1949298"/>
            <a:chOff x="0" y="0"/>
            <a:chExt cx="1500570" cy="2599064"/>
          </a:xfrm>
        </p:grpSpPr>
        <p:sp>
          <p:nvSpPr>
            <p:cNvPr id="9" name="Freeform 9"/>
            <p:cNvSpPr/>
            <p:nvPr/>
          </p:nvSpPr>
          <p:spPr>
            <a:xfrm>
              <a:off x="0" y="0"/>
              <a:ext cx="1500632" cy="2599055"/>
            </a:xfrm>
            <a:custGeom>
              <a:avLst/>
              <a:gdLst/>
              <a:ahLst/>
              <a:cxnLst/>
              <a:rect l="l" t="t" r="r" b="b"/>
              <a:pathLst>
                <a:path w="1500632" h="2599055">
                  <a:moveTo>
                    <a:pt x="1500632" y="0"/>
                  </a:moveTo>
                  <a:lnTo>
                    <a:pt x="1500632" y="2599055"/>
                  </a:lnTo>
                  <a:lnTo>
                    <a:pt x="0" y="2599055"/>
                  </a:lnTo>
                  <a:close/>
                </a:path>
              </a:pathLst>
            </a:custGeom>
            <a:solidFill>
              <a:srgbClr val="5271FF"/>
            </a:solidFill>
          </p:spPr>
          <p:txBody>
            <a:bodyPr/>
            <a:lstStyle/>
            <a:p>
              <a:endParaRPr lang="en-GB"/>
            </a:p>
          </p:txBody>
        </p:sp>
      </p:grpSp>
      <p:sp>
        <p:nvSpPr>
          <p:cNvPr id="29" name="TextBox 28">
            <a:extLst>
              <a:ext uri="{FF2B5EF4-FFF2-40B4-BE49-F238E27FC236}">
                <a16:creationId xmlns:a16="http://schemas.microsoft.com/office/drawing/2014/main" id="{8BD2C297-3124-44CC-8B42-5AA0C797C737}"/>
              </a:ext>
            </a:extLst>
          </p:cNvPr>
          <p:cNvSpPr txBox="1"/>
          <p:nvPr/>
        </p:nvSpPr>
        <p:spPr>
          <a:xfrm>
            <a:off x="4419600" y="605612"/>
            <a:ext cx="9144000" cy="982513"/>
          </a:xfrm>
          <a:prstGeom prst="rect">
            <a:avLst/>
          </a:prstGeom>
          <a:noFill/>
        </p:spPr>
        <p:txBody>
          <a:bodyPr wrap="square">
            <a:spAutoFit/>
          </a:bodyPr>
          <a:lstStyle/>
          <a:p>
            <a:pPr marL="0" marR="0" algn="ctr">
              <a:lnSpc>
                <a:spcPct val="150000"/>
              </a:lnSpc>
              <a:spcBef>
                <a:spcPts val="0"/>
              </a:spcBef>
              <a:spcAft>
                <a:spcPts val="800"/>
              </a:spcAft>
            </a:pPr>
            <a:r>
              <a:rPr lang="en-GB" sz="4400" b="1" dirty="0">
                <a:effectLst/>
                <a:latin typeface="Arial" panose="020B0604020202020204" pitchFamily="34" charset="0"/>
                <a:ea typeface="Calibri" panose="020F0502020204030204" pitchFamily="34" charset="0"/>
                <a:cs typeface="Arial" panose="020B0604020202020204" pitchFamily="34" charset="0"/>
              </a:rPr>
              <a:t>Key Findings &amp; Implications</a:t>
            </a:r>
            <a:endParaRPr lang="en-GB" sz="4400" dirty="0">
              <a:effectLst/>
              <a:latin typeface="Arial" panose="020B0604020202020204" pitchFamily="34" charset="0"/>
              <a:ea typeface="Calibri" panose="020F0502020204030204" pitchFamily="34" charset="0"/>
              <a:cs typeface="Arial" panose="020B0604020202020204" pitchFamily="34" charset="0"/>
            </a:endParaRPr>
          </a:p>
        </p:txBody>
      </p:sp>
      <p:graphicFrame>
        <p:nvGraphicFramePr>
          <p:cNvPr id="30" name="Diagram 29">
            <a:extLst>
              <a:ext uri="{FF2B5EF4-FFF2-40B4-BE49-F238E27FC236}">
                <a16:creationId xmlns:a16="http://schemas.microsoft.com/office/drawing/2014/main" id="{7E45BD02-6DA2-4BF4-86B3-A0F25D4EE43F}"/>
              </a:ext>
            </a:extLst>
          </p:cNvPr>
          <p:cNvGraphicFramePr/>
          <p:nvPr>
            <p:extLst>
              <p:ext uri="{D42A27DB-BD31-4B8C-83A1-F6EECF244321}">
                <p14:modId xmlns:p14="http://schemas.microsoft.com/office/powerpoint/2010/main" val="167390196"/>
              </p:ext>
            </p:extLst>
          </p:nvPr>
        </p:nvGraphicFramePr>
        <p:xfrm>
          <a:off x="1752600" y="1638300"/>
          <a:ext cx="15087600" cy="8458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3088566" cy="1839564"/>
            <a:chOff x="0" y="0"/>
            <a:chExt cx="4118088" cy="2452752"/>
          </a:xfrm>
        </p:grpSpPr>
        <p:sp>
          <p:nvSpPr>
            <p:cNvPr id="3" name="Freeform 3"/>
            <p:cNvSpPr/>
            <p:nvPr/>
          </p:nvSpPr>
          <p:spPr>
            <a:xfrm>
              <a:off x="0" y="0"/>
              <a:ext cx="4118102" cy="2452751"/>
            </a:xfrm>
            <a:custGeom>
              <a:avLst/>
              <a:gdLst/>
              <a:ahLst/>
              <a:cxnLst/>
              <a:rect l="l" t="t" r="r" b="b"/>
              <a:pathLst>
                <a:path w="4118102" h="2452751">
                  <a:moveTo>
                    <a:pt x="0" y="0"/>
                  </a:moveTo>
                  <a:lnTo>
                    <a:pt x="4118102" y="0"/>
                  </a:lnTo>
                  <a:lnTo>
                    <a:pt x="2702052" y="2452751"/>
                  </a:lnTo>
                  <a:lnTo>
                    <a:pt x="0" y="892810"/>
                  </a:lnTo>
                  <a:close/>
                </a:path>
              </a:pathLst>
            </a:custGeom>
            <a:solidFill>
              <a:srgbClr val="004AAD"/>
            </a:solidFill>
          </p:spPr>
          <p:txBody>
            <a:bodyPr/>
            <a:lstStyle/>
            <a:p>
              <a:endParaRPr lang="en-GB"/>
            </a:p>
          </p:txBody>
        </p:sp>
      </p:grpSp>
      <p:grpSp>
        <p:nvGrpSpPr>
          <p:cNvPr id="4" name="Group 4"/>
          <p:cNvGrpSpPr/>
          <p:nvPr/>
        </p:nvGrpSpPr>
        <p:grpSpPr>
          <a:xfrm>
            <a:off x="0" y="0"/>
            <a:ext cx="1599582" cy="2770557"/>
            <a:chOff x="0" y="0"/>
            <a:chExt cx="2132776" cy="3694076"/>
          </a:xfrm>
        </p:grpSpPr>
        <p:sp>
          <p:nvSpPr>
            <p:cNvPr id="5" name="Freeform 5"/>
            <p:cNvSpPr/>
            <p:nvPr/>
          </p:nvSpPr>
          <p:spPr>
            <a:xfrm>
              <a:off x="0" y="0"/>
              <a:ext cx="2132838" cy="3694049"/>
            </a:xfrm>
            <a:custGeom>
              <a:avLst/>
              <a:gdLst/>
              <a:ahLst/>
              <a:cxnLst/>
              <a:rect l="l" t="t" r="r" b="b"/>
              <a:pathLst>
                <a:path w="2132838" h="3694049">
                  <a:moveTo>
                    <a:pt x="0" y="0"/>
                  </a:moveTo>
                  <a:lnTo>
                    <a:pt x="2132838" y="0"/>
                  </a:lnTo>
                  <a:lnTo>
                    <a:pt x="0" y="3694049"/>
                  </a:lnTo>
                  <a:close/>
                </a:path>
              </a:pathLst>
            </a:custGeom>
            <a:solidFill>
              <a:srgbClr val="5271FF"/>
            </a:solidFill>
          </p:spPr>
          <p:txBody>
            <a:bodyPr/>
            <a:lstStyle/>
            <a:p>
              <a:endParaRPr lang="en-GB"/>
            </a:p>
          </p:txBody>
        </p:sp>
      </p:grpSp>
      <p:grpSp>
        <p:nvGrpSpPr>
          <p:cNvPr id="6" name="Group 6"/>
          <p:cNvGrpSpPr/>
          <p:nvPr/>
        </p:nvGrpSpPr>
        <p:grpSpPr>
          <a:xfrm>
            <a:off x="15673590" y="8527172"/>
            <a:ext cx="2614410" cy="1759828"/>
            <a:chOff x="0" y="0"/>
            <a:chExt cx="3485880" cy="2346438"/>
          </a:xfrm>
        </p:grpSpPr>
        <p:sp>
          <p:nvSpPr>
            <p:cNvPr id="7" name="Freeform 7"/>
            <p:cNvSpPr/>
            <p:nvPr/>
          </p:nvSpPr>
          <p:spPr>
            <a:xfrm>
              <a:off x="0" y="0"/>
              <a:ext cx="3485896" cy="2346325"/>
            </a:xfrm>
            <a:custGeom>
              <a:avLst/>
              <a:gdLst/>
              <a:ahLst/>
              <a:cxnLst/>
              <a:rect l="l" t="t" r="r" b="b"/>
              <a:pathLst>
                <a:path w="3485896" h="2346325">
                  <a:moveTo>
                    <a:pt x="1354709" y="0"/>
                  </a:moveTo>
                  <a:lnTo>
                    <a:pt x="3485896" y="1230376"/>
                  </a:lnTo>
                  <a:lnTo>
                    <a:pt x="3485896" y="2346325"/>
                  </a:lnTo>
                  <a:lnTo>
                    <a:pt x="0" y="2346325"/>
                  </a:lnTo>
                  <a:close/>
                </a:path>
              </a:pathLst>
            </a:custGeom>
            <a:solidFill>
              <a:srgbClr val="004AAD"/>
            </a:solidFill>
          </p:spPr>
          <p:txBody>
            <a:bodyPr/>
            <a:lstStyle/>
            <a:p>
              <a:endParaRPr lang="en-GB"/>
            </a:p>
          </p:txBody>
        </p:sp>
      </p:grpSp>
      <p:grpSp>
        <p:nvGrpSpPr>
          <p:cNvPr id="8" name="Group 8"/>
          <p:cNvGrpSpPr/>
          <p:nvPr/>
        </p:nvGrpSpPr>
        <p:grpSpPr>
          <a:xfrm>
            <a:off x="17162574" y="8337702"/>
            <a:ext cx="1125427" cy="1949298"/>
            <a:chOff x="0" y="0"/>
            <a:chExt cx="1500570" cy="2599064"/>
          </a:xfrm>
        </p:grpSpPr>
        <p:sp>
          <p:nvSpPr>
            <p:cNvPr id="9" name="Freeform 9"/>
            <p:cNvSpPr/>
            <p:nvPr/>
          </p:nvSpPr>
          <p:spPr>
            <a:xfrm>
              <a:off x="0" y="0"/>
              <a:ext cx="1500632" cy="2599055"/>
            </a:xfrm>
            <a:custGeom>
              <a:avLst/>
              <a:gdLst/>
              <a:ahLst/>
              <a:cxnLst/>
              <a:rect l="l" t="t" r="r" b="b"/>
              <a:pathLst>
                <a:path w="1500632" h="2599055">
                  <a:moveTo>
                    <a:pt x="1500632" y="0"/>
                  </a:moveTo>
                  <a:lnTo>
                    <a:pt x="1500632" y="2599055"/>
                  </a:lnTo>
                  <a:lnTo>
                    <a:pt x="0" y="2599055"/>
                  </a:lnTo>
                  <a:close/>
                </a:path>
              </a:pathLst>
            </a:custGeom>
            <a:solidFill>
              <a:srgbClr val="5271FF"/>
            </a:solidFill>
          </p:spPr>
          <p:txBody>
            <a:bodyPr/>
            <a:lstStyle/>
            <a:p>
              <a:endParaRPr lang="en-GB"/>
            </a:p>
          </p:txBody>
        </p:sp>
      </p:grpSp>
      <p:sp>
        <p:nvSpPr>
          <p:cNvPr id="16" name="TextBox 16"/>
          <p:cNvSpPr txBox="1"/>
          <p:nvPr/>
        </p:nvSpPr>
        <p:spPr>
          <a:xfrm>
            <a:off x="6705600" y="414168"/>
            <a:ext cx="7759788" cy="1335237"/>
          </a:xfrm>
          <a:prstGeom prst="rect">
            <a:avLst/>
          </a:prstGeom>
        </p:spPr>
        <p:txBody>
          <a:bodyPr lIns="0" tIns="0" rIns="0" bIns="0" rtlCol="0" anchor="t">
            <a:spAutoFit/>
          </a:bodyPr>
          <a:lstStyle/>
          <a:p>
            <a:pPr marL="0" marR="0" algn="just">
              <a:lnSpc>
                <a:spcPct val="150000"/>
              </a:lnSpc>
              <a:spcBef>
                <a:spcPts val="0"/>
              </a:spcBef>
              <a:spcAft>
                <a:spcPts val="0"/>
              </a:spcAft>
            </a:pPr>
            <a:r>
              <a:rPr lang="en-GB" sz="6600" b="1" dirty="0">
                <a:effectLst/>
                <a:latin typeface="Arial" panose="020B0604020202020204" pitchFamily="34" charset="0"/>
                <a:ea typeface="Calibri" panose="020F0502020204030204" pitchFamily="34" charset="0"/>
                <a:cs typeface="Arial" panose="020B0604020202020204" pitchFamily="34" charset="0"/>
              </a:rPr>
              <a:t>Conclusion</a:t>
            </a:r>
            <a:endParaRPr lang="en-GB" sz="6600" dirty="0">
              <a:effectLst/>
              <a:latin typeface="Arial" panose="020B0604020202020204" pitchFamily="34" charset="0"/>
              <a:ea typeface="Calibri" panose="020F0502020204030204" pitchFamily="34" charset="0"/>
              <a:cs typeface="Arial" panose="020B0604020202020204" pitchFamily="34" charset="0"/>
            </a:endParaRPr>
          </a:p>
        </p:txBody>
      </p:sp>
      <p:graphicFrame>
        <p:nvGraphicFramePr>
          <p:cNvPr id="18" name="Diagram 17">
            <a:extLst>
              <a:ext uri="{FF2B5EF4-FFF2-40B4-BE49-F238E27FC236}">
                <a16:creationId xmlns:a16="http://schemas.microsoft.com/office/drawing/2014/main" id="{60AAA1C8-8CF5-447A-890C-EE9B78D63F8E}"/>
              </a:ext>
            </a:extLst>
          </p:cNvPr>
          <p:cNvGraphicFramePr/>
          <p:nvPr>
            <p:extLst>
              <p:ext uri="{D42A27DB-BD31-4B8C-83A1-F6EECF244321}">
                <p14:modId xmlns:p14="http://schemas.microsoft.com/office/powerpoint/2010/main" val="2170308907"/>
              </p:ext>
            </p:extLst>
          </p:nvPr>
        </p:nvGraphicFramePr>
        <p:xfrm>
          <a:off x="1371600" y="2029033"/>
          <a:ext cx="15963900" cy="68771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13341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3088566" cy="1839564"/>
            <a:chOff x="0" y="0"/>
            <a:chExt cx="4118088" cy="2452752"/>
          </a:xfrm>
        </p:grpSpPr>
        <p:sp>
          <p:nvSpPr>
            <p:cNvPr id="3" name="Freeform 3"/>
            <p:cNvSpPr/>
            <p:nvPr/>
          </p:nvSpPr>
          <p:spPr>
            <a:xfrm>
              <a:off x="0" y="0"/>
              <a:ext cx="4118102" cy="2452751"/>
            </a:xfrm>
            <a:custGeom>
              <a:avLst/>
              <a:gdLst/>
              <a:ahLst/>
              <a:cxnLst/>
              <a:rect l="l" t="t" r="r" b="b"/>
              <a:pathLst>
                <a:path w="4118102" h="2452751">
                  <a:moveTo>
                    <a:pt x="0" y="0"/>
                  </a:moveTo>
                  <a:lnTo>
                    <a:pt x="4118102" y="0"/>
                  </a:lnTo>
                  <a:lnTo>
                    <a:pt x="2702052" y="2452751"/>
                  </a:lnTo>
                  <a:lnTo>
                    <a:pt x="0" y="892810"/>
                  </a:lnTo>
                  <a:close/>
                </a:path>
              </a:pathLst>
            </a:custGeom>
            <a:solidFill>
              <a:srgbClr val="004AAD"/>
            </a:solidFill>
          </p:spPr>
          <p:txBody>
            <a:bodyPr/>
            <a:lstStyle/>
            <a:p>
              <a:endParaRPr lang="en-GB"/>
            </a:p>
          </p:txBody>
        </p:sp>
      </p:grpSp>
      <p:grpSp>
        <p:nvGrpSpPr>
          <p:cNvPr id="4" name="Group 4"/>
          <p:cNvGrpSpPr/>
          <p:nvPr/>
        </p:nvGrpSpPr>
        <p:grpSpPr>
          <a:xfrm>
            <a:off x="0" y="0"/>
            <a:ext cx="1599582" cy="2770557"/>
            <a:chOff x="0" y="0"/>
            <a:chExt cx="2132776" cy="3694076"/>
          </a:xfrm>
        </p:grpSpPr>
        <p:sp>
          <p:nvSpPr>
            <p:cNvPr id="5" name="Freeform 5"/>
            <p:cNvSpPr/>
            <p:nvPr/>
          </p:nvSpPr>
          <p:spPr>
            <a:xfrm>
              <a:off x="0" y="0"/>
              <a:ext cx="2132838" cy="3694049"/>
            </a:xfrm>
            <a:custGeom>
              <a:avLst/>
              <a:gdLst/>
              <a:ahLst/>
              <a:cxnLst/>
              <a:rect l="l" t="t" r="r" b="b"/>
              <a:pathLst>
                <a:path w="2132838" h="3694049">
                  <a:moveTo>
                    <a:pt x="0" y="0"/>
                  </a:moveTo>
                  <a:lnTo>
                    <a:pt x="2132838" y="0"/>
                  </a:lnTo>
                  <a:lnTo>
                    <a:pt x="0" y="3694049"/>
                  </a:lnTo>
                  <a:close/>
                </a:path>
              </a:pathLst>
            </a:custGeom>
            <a:solidFill>
              <a:srgbClr val="5271FF"/>
            </a:solidFill>
          </p:spPr>
          <p:txBody>
            <a:bodyPr/>
            <a:lstStyle/>
            <a:p>
              <a:endParaRPr lang="en-GB"/>
            </a:p>
          </p:txBody>
        </p:sp>
      </p:grpSp>
      <p:grpSp>
        <p:nvGrpSpPr>
          <p:cNvPr id="6" name="Group 6"/>
          <p:cNvGrpSpPr/>
          <p:nvPr/>
        </p:nvGrpSpPr>
        <p:grpSpPr>
          <a:xfrm>
            <a:off x="15673590" y="8527172"/>
            <a:ext cx="2614410" cy="1759828"/>
            <a:chOff x="0" y="0"/>
            <a:chExt cx="3485880" cy="2346438"/>
          </a:xfrm>
        </p:grpSpPr>
        <p:sp>
          <p:nvSpPr>
            <p:cNvPr id="7" name="Freeform 7"/>
            <p:cNvSpPr/>
            <p:nvPr/>
          </p:nvSpPr>
          <p:spPr>
            <a:xfrm>
              <a:off x="0" y="0"/>
              <a:ext cx="3485896" cy="2346325"/>
            </a:xfrm>
            <a:custGeom>
              <a:avLst/>
              <a:gdLst/>
              <a:ahLst/>
              <a:cxnLst/>
              <a:rect l="l" t="t" r="r" b="b"/>
              <a:pathLst>
                <a:path w="3485896" h="2346325">
                  <a:moveTo>
                    <a:pt x="1354709" y="0"/>
                  </a:moveTo>
                  <a:lnTo>
                    <a:pt x="3485896" y="1230376"/>
                  </a:lnTo>
                  <a:lnTo>
                    <a:pt x="3485896" y="2346325"/>
                  </a:lnTo>
                  <a:lnTo>
                    <a:pt x="0" y="2346325"/>
                  </a:lnTo>
                  <a:close/>
                </a:path>
              </a:pathLst>
            </a:custGeom>
            <a:solidFill>
              <a:srgbClr val="004AAD"/>
            </a:solidFill>
          </p:spPr>
          <p:txBody>
            <a:bodyPr/>
            <a:lstStyle/>
            <a:p>
              <a:endParaRPr lang="en-GB"/>
            </a:p>
          </p:txBody>
        </p:sp>
      </p:grpSp>
      <p:grpSp>
        <p:nvGrpSpPr>
          <p:cNvPr id="8" name="Group 8"/>
          <p:cNvGrpSpPr/>
          <p:nvPr/>
        </p:nvGrpSpPr>
        <p:grpSpPr>
          <a:xfrm>
            <a:off x="17162574" y="8337702"/>
            <a:ext cx="1125427" cy="1949298"/>
            <a:chOff x="0" y="0"/>
            <a:chExt cx="1500570" cy="2599064"/>
          </a:xfrm>
        </p:grpSpPr>
        <p:sp>
          <p:nvSpPr>
            <p:cNvPr id="9" name="Freeform 9"/>
            <p:cNvSpPr/>
            <p:nvPr/>
          </p:nvSpPr>
          <p:spPr>
            <a:xfrm>
              <a:off x="0" y="0"/>
              <a:ext cx="1500632" cy="2599055"/>
            </a:xfrm>
            <a:custGeom>
              <a:avLst/>
              <a:gdLst/>
              <a:ahLst/>
              <a:cxnLst/>
              <a:rect l="l" t="t" r="r" b="b"/>
              <a:pathLst>
                <a:path w="1500632" h="2599055">
                  <a:moveTo>
                    <a:pt x="1500632" y="0"/>
                  </a:moveTo>
                  <a:lnTo>
                    <a:pt x="1500632" y="2599055"/>
                  </a:lnTo>
                  <a:lnTo>
                    <a:pt x="0" y="2599055"/>
                  </a:lnTo>
                  <a:close/>
                </a:path>
              </a:pathLst>
            </a:custGeom>
            <a:solidFill>
              <a:srgbClr val="5271FF"/>
            </a:solidFill>
          </p:spPr>
          <p:txBody>
            <a:bodyPr/>
            <a:lstStyle/>
            <a:p>
              <a:endParaRPr lang="en-GB"/>
            </a:p>
          </p:txBody>
        </p:sp>
      </p:grpSp>
      <p:grpSp>
        <p:nvGrpSpPr>
          <p:cNvPr id="10" name="Group 10"/>
          <p:cNvGrpSpPr/>
          <p:nvPr/>
        </p:nvGrpSpPr>
        <p:grpSpPr>
          <a:xfrm>
            <a:off x="1042986" y="3011266"/>
            <a:ext cx="6272212" cy="5126911"/>
            <a:chOff x="0" y="0"/>
            <a:chExt cx="8362950" cy="6835882"/>
          </a:xfrm>
        </p:grpSpPr>
        <p:sp>
          <p:nvSpPr>
            <p:cNvPr id="11" name="Freeform 11"/>
            <p:cNvSpPr/>
            <p:nvPr/>
          </p:nvSpPr>
          <p:spPr>
            <a:xfrm>
              <a:off x="0" y="0"/>
              <a:ext cx="8362950" cy="6835902"/>
            </a:xfrm>
            <a:custGeom>
              <a:avLst/>
              <a:gdLst/>
              <a:ahLst/>
              <a:cxnLst/>
              <a:rect l="l" t="t" r="r" b="b"/>
              <a:pathLst>
                <a:path w="8362950" h="6835902">
                  <a:moveTo>
                    <a:pt x="2060194" y="0"/>
                  </a:moveTo>
                  <a:lnTo>
                    <a:pt x="8362950" y="0"/>
                  </a:lnTo>
                  <a:lnTo>
                    <a:pt x="8362950" y="4775708"/>
                  </a:lnTo>
                  <a:cubicBezTo>
                    <a:pt x="8362950" y="5913501"/>
                    <a:pt x="7440549" y="6835902"/>
                    <a:pt x="6302756" y="6835902"/>
                  </a:cubicBezTo>
                  <a:lnTo>
                    <a:pt x="0" y="6835902"/>
                  </a:lnTo>
                  <a:lnTo>
                    <a:pt x="0" y="2060194"/>
                  </a:lnTo>
                  <a:cubicBezTo>
                    <a:pt x="0" y="922401"/>
                    <a:pt x="922401" y="0"/>
                    <a:pt x="2060194" y="0"/>
                  </a:cubicBezTo>
                  <a:close/>
                </a:path>
              </a:pathLst>
            </a:custGeom>
            <a:solidFill>
              <a:srgbClr val="5271FF"/>
            </a:solidFill>
          </p:spPr>
          <p:txBody>
            <a:bodyPr/>
            <a:lstStyle/>
            <a:p>
              <a:endParaRPr lang="en-GB"/>
            </a:p>
          </p:txBody>
        </p:sp>
      </p:grpSp>
      <p:grpSp>
        <p:nvGrpSpPr>
          <p:cNvPr id="12" name="Group 12"/>
          <p:cNvGrpSpPr/>
          <p:nvPr/>
        </p:nvGrpSpPr>
        <p:grpSpPr>
          <a:xfrm>
            <a:off x="10981398" y="2060292"/>
            <a:ext cx="6272212" cy="5126911"/>
            <a:chOff x="0" y="0"/>
            <a:chExt cx="8362950" cy="6835882"/>
          </a:xfrm>
        </p:grpSpPr>
        <p:sp>
          <p:nvSpPr>
            <p:cNvPr id="13" name="Freeform 13"/>
            <p:cNvSpPr/>
            <p:nvPr/>
          </p:nvSpPr>
          <p:spPr>
            <a:xfrm>
              <a:off x="0" y="0"/>
              <a:ext cx="8362950" cy="6835902"/>
            </a:xfrm>
            <a:custGeom>
              <a:avLst/>
              <a:gdLst/>
              <a:ahLst/>
              <a:cxnLst/>
              <a:rect l="l" t="t" r="r" b="b"/>
              <a:pathLst>
                <a:path w="8362950" h="6835902">
                  <a:moveTo>
                    <a:pt x="2060194" y="0"/>
                  </a:moveTo>
                  <a:lnTo>
                    <a:pt x="8362950" y="0"/>
                  </a:lnTo>
                  <a:lnTo>
                    <a:pt x="8362950" y="4775708"/>
                  </a:lnTo>
                  <a:cubicBezTo>
                    <a:pt x="8362950" y="5913501"/>
                    <a:pt x="7440549" y="6835902"/>
                    <a:pt x="6302756" y="6835902"/>
                  </a:cubicBezTo>
                  <a:lnTo>
                    <a:pt x="0" y="6835902"/>
                  </a:lnTo>
                  <a:lnTo>
                    <a:pt x="0" y="2060194"/>
                  </a:lnTo>
                  <a:cubicBezTo>
                    <a:pt x="0" y="922401"/>
                    <a:pt x="922401" y="0"/>
                    <a:pt x="2060194" y="0"/>
                  </a:cubicBezTo>
                  <a:close/>
                </a:path>
              </a:pathLst>
            </a:custGeom>
            <a:solidFill>
              <a:srgbClr val="5271FF"/>
            </a:solidFill>
          </p:spPr>
          <p:txBody>
            <a:bodyPr/>
            <a:lstStyle/>
            <a:p>
              <a:endParaRPr lang="en-GB"/>
            </a:p>
          </p:txBody>
        </p:sp>
      </p:grpSp>
      <p:grpSp>
        <p:nvGrpSpPr>
          <p:cNvPr id="14" name="Group 14"/>
          <p:cNvGrpSpPr/>
          <p:nvPr/>
        </p:nvGrpSpPr>
        <p:grpSpPr>
          <a:xfrm>
            <a:off x="6452753" y="2148822"/>
            <a:ext cx="1724889" cy="1724889"/>
            <a:chOff x="0" y="0"/>
            <a:chExt cx="2299852" cy="2299852"/>
          </a:xfrm>
        </p:grpSpPr>
        <p:sp>
          <p:nvSpPr>
            <p:cNvPr id="15" name="Freeform 15"/>
            <p:cNvSpPr/>
            <p:nvPr/>
          </p:nvSpPr>
          <p:spPr>
            <a:xfrm>
              <a:off x="0" y="0"/>
              <a:ext cx="2299970" cy="2299970"/>
            </a:xfrm>
            <a:custGeom>
              <a:avLst/>
              <a:gdLst/>
              <a:ahLst/>
              <a:cxnLst/>
              <a:rect l="l" t="t" r="r" b="b"/>
              <a:pathLst>
                <a:path w="2299970" h="2299970">
                  <a:moveTo>
                    <a:pt x="0" y="1149985"/>
                  </a:moveTo>
                  <a:cubicBezTo>
                    <a:pt x="0" y="514858"/>
                    <a:pt x="514858" y="0"/>
                    <a:pt x="1149985" y="0"/>
                  </a:cubicBezTo>
                  <a:cubicBezTo>
                    <a:pt x="1785112" y="0"/>
                    <a:pt x="2299970" y="514858"/>
                    <a:pt x="2299970" y="1149985"/>
                  </a:cubicBezTo>
                  <a:cubicBezTo>
                    <a:pt x="2299970" y="1785112"/>
                    <a:pt x="1785112" y="2299970"/>
                    <a:pt x="1149985" y="2299970"/>
                  </a:cubicBezTo>
                  <a:cubicBezTo>
                    <a:pt x="514858" y="2299970"/>
                    <a:pt x="0" y="1784985"/>
                    <a:pt x="0" y="1149985"/>
                  </a:cubicBezTo>
                  <a:close/>
                </a:path>
              </a:pathLst>
            </a:custGeom>
            <a:solidFill>
              <a:srgbClr val="004AAD"/>
            </a:solidFill>
          </p:spPr>
          <p:txBody>
            <a:bodyPr/>
            <a:lstStyle/>
            <a:p>
              <a:endParaRPr lang="en-GB"/>
            </a:p>
          </p:txBody>
        </p:sp>
      </p:grpSp>
      <p:grpSp>
        <p:nvGrpSpPr>
          <p:cNvPr id="16" name="Group 16"/>
          <p:cNvGrpSpPr/>
          <p:nvPr/>
        </p:nvGrpSpPr>
        <p:grpSpPr>
          <a:xfrm>
            <a:off x="10110356" y="6413289"/>
            <a:ext cx="1724889" cy="1724889"/>
            <a:chOff x="0" y="0"/>
            <a:chExt cx="2299852" cy="2299852"/>
          </a:xfrm>
        </p:grpSpPr>
        <p:sp>
          <p:nvSpPr>
            <p:cNvPr id="17" name="Freeform 17"/>
            <p:cNvSpPr/>
            <p:nvPr/>
          </p:nvSpPr>
          <p:spPr>
            <a:xfrm>
              <a:off x="0" y="0"/>
              <a:ext cx="2299970" cy="2299970"/>
            </a:xfrm>
            <a:custGeom>
              <a:avLst/>
              <a:gdLst/>
              <a:ahLst/>
              <a:cxnLst/>
              <a:rect l="l" t="t" r="r" b="b"/>
              <a:pathLst>
                <a:path w="2299970" h="2299970">
                  <a:moveTo>
                    <a:pt x="0" y="1149985"/>
                  </a:moveTo>
                  <a:cubicBezTo>
                    <a:pt x="0" y="514858"/>
                    <a:pt x="514858" y="0"/>
                    <a:pt x="1149985" y="0"/>
                  </a:cubicBezTo>
                  <a:cubicBezTo>
                    <a:pt x="1785112" y="0"/>
                    <a:pt x="2299970" y="514858"/>
                    <a:pt x="2299970" y="1149985"/>
                  </a:cubicBezTo>
                  <a:cubicBezTo>
                    <a:pt x="2299970" y="1785112"/>
                    <a:pt x="1785112" y="2299970"/>
                    <a:pt x="1149985" y="2299970"/>
                  </a:cubicBezTo>
                  <a:cubicBezTo>
                    <a:pt x="514858" y="2299970"/>
                    <a:pt x="0" y="1784985"/>
                    <a:pt x="0" y="1149985"/>
                  </a:cubicBezTo>
                  <a:close/>
                </a:path>
              </a:pathLst>
            </a:custGeom>
            <a:solidFill>
              <a:srgbClr val="004AAD"/>
            </a:solidFill>
          </p:spPr>
          <p:txBody>
            <a:bodyPr/>
            <a:lstStyle/>
            <a:p>
              <a:endParaRPr lang="en-GB"/>
            </a:p>
          </p:txBody>
        </p:sp>
      </p:grpSp>
      <p:grpSp>
        <p:nvGrpSpPr>
          <p:cNvPr id="18" name="Group 18"/>
          <p:cNvGrpSpPr/>
          <p:nvPr/>
        </p:nvGrpSpPr>
        <p:grpSpPr>
          <a:xfrm>
            <a:off x="7585363" y="3584864"/>
            <a:ext cx="3117273" cy="3117273"/>
            <a:chOff x="0" y="0"/>
            <a:chExt cx="4156364" cy="4156364"/>
          </a:xfrm>
        </p:grpSpPr>
        <p:sp>
          <p:nvSpPr>
            <p:cNvPr id="19" name="Freeform 19"/>
            <p:cNvSpPr/>
            <p:nvPr/>
          </p:nvSpPr>
          <p:spPr>
            <a:xfrm>
              <a:off x="0" y="0"/>
              <a:ext cx="4156329" cy="4156329"/>
            </a:xfrm>
            <a:custGeom>
              <a:avLst/>
              <a:gdLst/>
              <a:ahLst/>
              <a:cxnLst/>
              <a:rect l="l" t="t" r="r" b="b"/>
              <a:pathLst>
                <a:path w="4156329" h="4156329">
                  <a:moveTo>
                    <a:pt x="0" y="2078228"/>
                  </a:moveTo>
                  <a:cubicBezTo>
                    <a:pt x="0" y="930402"/>
                    <a:pt x="930402" y="0"/>
                    <a:pt x="2078228" y="0"/>
                  </a:cubicBezTo>
                  <a:cubicBezTo>
                    <a:pt x="3226054" y="0"/>
                    <a:pt x="4156329" y="930402"/>
                    <a:pt x="4156329" y="2078228"/>
                  </a:cubicBezTo>
                  <a:cubicBezTo>
                    <a:pt x="4156329" y="3226054"/>
                    <a:pt x="3225927" y="4156329"/>
                    <a:pt x="2078228" y="4156329"/>
                  </a:cubicBezTo>
                  <a:cubicBezTo>
                    <a:pt x="930529" y="4156329"/>
                    <a:pt x="0" y="3225927"/>
                    <a:pt x="0" y="2078228"/>
                  </a:cubicBezTo>
                  <a:close/>
                </a:path>
              </a:pathLst>
            </a:custGeom>
            <a:blipFill>
              <a:blip r:embed="rId3"/>
              <a:stretch>
                <a:fillRect l="-25046" r="-25046"/>
              </a:stretch>
            </a:blipFill>
          </p:spPr>
          <p:txBody>
            <a:bodyPr/>
            <a:lstStyle/>
            <a:p>
              <a:endParaRPr lang="en-GB"/>
            </a:p>
          </p:txBody>
        </p:sp>
      </p:grpSp>
      <p:sp>
        <p:nvSpPr>
          <p:cNvPr id="20" name="Freeform 20"/>
          <p:cNvSpPr/>
          <p:nvPr/>
        </p:nvSpPr>
        <p:spPr>
          <a:xfrm>
            <a:off x="10621862" y="6800104"/>
            <a:ext cx="701875" cy="951259"/>
          </a:xfrm>
          <a:custGeom>
            <a:avLst/>
            <a:gdLst/>
            <a:ahLst/>
            <a:cxnLst/>
            <a:rect l="l" t="t" r="r" b="b"/>
            <a:pathLst>
              <a:path w="701875" h="951259">
                <a:moveTo>
                  <a:pt x="0" y="0"/>
                </a:moveTo>
                <a:lnTo>
                  <a:pt x="701876" y="0"/>
                </a:lnTo>
                <a:lnTo>
                  <a:pt x="701876" y="951259"/>
                </a:lnTo>
                <a:lnTo>
                  <a:pt x="0" y="95125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1" name="Freeform 21"/>
          <p:cNvSpPr/>
          <p:nvPr/>
        </p:nvSpPr>
        <p:spPr>
          <a:xfrm>
            <a:off x="6808311" y="2557834"/>
            <a:ext cx="1013772" cy="906866"/>
          </a:xfrm>
          <a:custGeom>
            <a:avLst/>
            <a:gdLst/>
            <a:ahLst/>
            <a:cxnLst/>
            <a:rect l="l" t="t" r="r" b="b"/>
            <a:pathLst>
              <a:path w="1013772" h="906866">
                <a:moveTo>
                  <a:pt x="0" y="0"/>
                </a:moveTo>
                <a:lnTo>
                  <a:pt x="1013772" y="0"/>
                </a:lnTo>
                <a:lnTo>
                  <a:pt x="1013772" y="906865"/>
                </a:lnTo>
                <a:lnTo>
                  <a:pt x="0" y="90686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2" name="TextBox 22"/>
          <p:cNvSpPr txBox="1"/>
          <p:nvPr/>
        </p:nvSpPr>
        <p:spPr>
          <a:xfrm>
            <a:off x="1119234" y="3942240"/>
            <a:ext cx="5906049" cy="3792000"/>
          </a:xfrm>
          <a:prstGeom prst="rect">
            <a:avLst/>
          </a:prstGeom>
        </p:spPr>
        <p:txBody>
          <a:bodyPr lIns="0" tIns="0" rIns="0" bIns="0" rtlCol="0" anchor="t">
            <a:spAutoFit/>
          </a:bodyPr>
          <a:lstStyle/>
          <a:p>
            <a:pPr marL="571500" indent="-571500" algn="just">
              <a:lnSpc>
                <a:spcPts val="5040"/>
              </a:lnSpc>
              <a:buFont typeface="Wingdings" panose="05000000000000000000" pitchFamily="2" charset="2"/>
              <a:buChar char="q"/>
            </a:pPr>
            <a:r>
              <a:rPr lang="en-US" sz="3600" dirty="0">
                <a:solidFill>
                  <a:srgbClr val="FFFFFF"/>
                </a:solidFill>
                <a:latin typeface="Arial" panose="020B0604020202020204" pitchFamily="34" charset="0"/>
                <a:ea typeface="Arimo Bold"/>
                <a:cs typeface="Arial" panose="020B0604020202020204" pitchFamily="34" charset="0"/>
                <a:sym typeface="Arimo Bold"/>
              </a:rPr>
              <a:t>Invest in hybrid workspaces (ergonomic + tech)</a:t>
            </a:r>
          </a:p>
          <a:p>
            <a:pPr marL="571500" indent="-571500" algn="just">
              <a:lnSpc>
                <a:spcPts val="5040"/>
              </a:lnSpc>
              <a:buFont typeface="Wingdings" panose="05000000000000000000" pitchFamily="2" charset="2"/>
              <a:buChar char="q"/>
            </a:pPr>
            <a:r>
              <a:rPr lang="en-US" sz="3600" dirty="0">
                <a:solidFill>
                  <a:srgbClr val="FFFFFF"/>
                </a:solidFill>
                <a:latin typeface="Arial" panose="020B0604020202020204" pitchFamily="34" charset="0"/>
                <a:ea typeface="Arimo Bold"/>
                <a:cs typeface="Arial" panose="020B0604020202020204" pitchFamily="34" charset="0"/>
                <a:sym typeface="Arimo Bold"/>
              </a:rPr>
              <a:t>Use technology for bookings, smart rooms, virtual services</a:t>
            </a:r>
          </a:p>
        </p:txBody>
      </p:sp>
      <p:sp>
        <p:nvSpPr>
          <p:cNvPr id="24" name="TextBox 24"/>
          <p:cNvSpPr txBox="1"/>
          <p:nvPr/>
        </p:nvSpPr>
        <p:spPr>
          <a:xfrm>
            <a:off x="11155883" y="3260640"/>
            <a:ext cx="5906049" cy="3150799"/>
          </a:xfrm>
          <a:prstGeom prst="rect">
            <a:avLst/>
          </a:prstGeom>
        </p:spPr>
        <p:txBody>
          <a:bodyPr lIns="0" tIns="0" rIns="0" bIns="0" rtlCol="0" anchor="t">
            <a:spAutoFit/>
          </a:bodyPr>
          <a:lstStyle/>
          <a:p>
            <a:pPr marL="571500" indent="-571500" algn="just">
              <a:lnSpc>
                <a:spcPts val="5040"/>
              </a:lnSpc>
              <a:buFont typeface="Wingdings" panose="05000000000000000000" pitchFamily="2" charset="2"/>
              <a:buChar char="q"/>
            </a:pPr>
            <a:r>
              <a:rPr lang="en-US" sz="3600" dirty="0">
                <a:solidFill>
                  <a:srgbClr val="FFFFFF"/>
                </a:solidFill>
                <a:latin typeface="Arial" panose="020B0604020202020204" pitchFamily="34" charset="0"/>
                <a:ea typeface="Arimo Bold"/>
                <a:cs typeface="Arial" panose="020B0604020202020204" pitchFamily="34" charset="0"/>
                <a:sym typeface="Arimo Bold"/>
              </a:rPr>
              <a:t>Offer flexible long-stay packages &amp; experiences</a:t>
            </a:r>
          </a:p>
          <a:p>
            <a:pPr marL="571500" indent="-571500" algn="just">
              <a:lnSpc>
                <a:spcPts val="5040"/>
              </a:lnSpc>
              <a:buFont typeface="Wingdings" panose="05000000000000000000" pitchFamily="2" charset="2"/>
              <a:buChar char="q"/>
            </a:pPr>
            <a:r>
              <a:rPr lang="en-US" sz="3600" dirty="0">
                <a:solidFill>
                  <a:srgbClr val="FFFFFF"/>
                </a:solidFill>
                <a:latin typeface="Arial" panose="020B0604020202020204" pitchFamily="34" charset="0"/>
                <a:ea typeface="Arimo Bold"/>
                <a:cs typeface="Arial" panose="020B0604020202020204" pitchFamily="34" charset="0"/>
                <a:sym typeface="Arimo Bold"/>
              </a:rPr>
              <a:t>Train staff &amp; ensure operational flexibility</a:t>
            </a:r>
          </a:p>
          <a:p>
            <a:pPr algn="just">
              <a:lnSpc>
                <a:spcPts val="5040"/>
              </a:lnSpc>
            </a:pPr>
            <a:endParaRPr lang="en-US" sz="3600" dirty="0">
              <a:solidFill>
                <a:srgbClr val="FFFFFF"/>
              </a:solidFill>
              <a:latin typeface="Arial" panose="020B0604020202020204" pitchFamily="34" charset="0"/>
              <a:ea typeface="Arimo Bold"/>
              <a:cs typeface="Arial" panose="020B0604020202020204" pitchFamily="34" charset="0"/>
              <a:sym typeface="Arimo Bold"/>
            </a:endParaRPr>
          </a:p>
        </p:txBody>
      </p:sp>
      <p:sp>
        <p:nvSpPr>
          <p:cNvPr id="27" name="TextBox 26">
            <a:extLst>
              <a:ext uri="{FF2B5EF4-FFF2-40B4-BE49-F238E27FC236}">
                <a16:creationId xmlns:a16="http://schemas.microsoft.com/office/drawing/2014/main" id="{E3768430-996D-47E9-9CAA-0230FC8D80CF}"/>
              </a:ext>
            </a:extLst>
          </p:cNvPr>
          <p:cNvSpPr txBox="1"/>
          <p:nvPr/>
        </p:nvSpPr>
        <p:spPr>
          <a:xfrm>
            <a:off x="4964907" y="685946"/>
            <a:ext cx="9144000" cy="1184876"/>
          </a:xfrm>
          <a:prstGeom prst="rect">
            <a:avLst/>
          </a:prstGeom>
          <a:noFill/>
        </p:spPr>
        <p:txBody>
          <a:bodyPr wrap="square">
            <a:spAutoFit/>
          </a:bodyPr>
          <a:lstStyle/>
          <a:p>
            <a:pPr marL="0" marR="0" algn="ctr">
              <a:lnSpc>
                <a:spcPct val="150000"/>
              </a:lnSpc>
              <a:spcBef>
                <a:spcPts val="0"/>
              </a:spcBef>
              <a:spcAft>
                <a:spcPts val="800"/>
              </a:spcAft>
            </a:pPr>
            <a:r>
              <a:rPr lang="en-GB" sz="5400" b="1" dirty="0">
                <a:effectLst/>
                <a:latin typeface="Arial" panose="020B0604020202020204" pitchFamily="34" charset="0"/>
                <a:ea typeface="Calibri" panose="020F0502020204030204" pitchFamily="34" charset="0"/>
                <a:cs typeface="Arial" panose="020B0604020202020204" pitchFamily="34" charset="0"/>
              </a:rPr>
              <a:t>Recommendations</a:t>
            </a:r>
            <a:endParaRPr lang="en-GB" sz="5400" dirty="0">
              <a:effectLst/>
              <a:latin typeface="Arial" panose="020B0604020202020204" pitchFamily="34" charset="0"/>
              <a:ea typeface="Calibri" panose="020F0502020204030204" pitchFamily="34" charset="0"/>
              <a:cs typeface="Arial" panose="020B0604020202020204"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886823" y="0"/>
            <a:ext cx="3385761" cy="1995819"/>
            <a:chOff x="0" y="0"/>
            <a:chExt cx="4514348" cy="2661092"/>
          </a:xfrm>
        </p:grpSpPr>
        <p:sp>
          <p:nvSpPr>
            <p:cNvPr id="3" name="Freeform 3"/>
            <p:cNvSpPr/>
            <p:nvPr/>
          </p:nvSpPr>
          <p:spPr>
            <a:xfrm>
              <a:off x="0" y="0"/>
              <a:ext cx="4514342" cy="2661031"/>
            </a:xfrm>
            <a:custGeom>
              <a:avLst/>
              <a:gdLst/>
              <a:ahLst/>
              <a:cxnLst/>
              <a:rect l="l" t="t" r="r" b="b"/>
              <a:pathLst>
                <a:path w="4514342" h="2661031">
                  <a:moveTo>
                    <a:pt x="543687" y="0"/>
                  </a:moveTo>
                  <a:lnTo>
                    <a:pt x="4514342" y="0"/>
                  </a:lnTo>
                  <a:lnTo>
                    <a:pt x="2978023" y="2661031"/>
                  </a:lnTo>
                  <a:lnTo>
                    <a:pt x="0" y="941705"/>
                  </a:lnTo>
                  <a:close/>
                </a:path>
              </a:pathLst>
            </a:custGeom>
            <a:solidFill>
              <a:srgbClr val="004AAD"/>
            </a:solidFill>
          </p:spPr>
          <p:txBody>
            <a:bodyPr/>
            <a:lstStyle/>
            <a:p>
              <a:endParaRPr lang="en-GB"/>
            </a:p>
          </p:txBody>
        </p:sp>
      </p:grpSp>
      <p:grpSp>
        <p:nvGrpSpPr>
          <p:cNvPr id="4" name="Group 4"/>
          <p:cNvGrpSpPr/>
          <p:nvPr/>
        </p:nvGrpSpPr>
        <p:grpSpPr>
          <a:xfrm>
            <a:off x="0" y="0"/>
            <a:ext cx="2783602" cy="3492784"/>
            <a:chOff x="0" y="0"/>
            <a:chExt cx="3711470" cy="4657046"/>
          </a:xfrm>
        </p:grpSpPr>
        <p:sp>
          <p:nvSpPr>
            <p:cNvPr id="5" name="Freeform 5"/>
            <p:cNvSpPr/>
            <p:nvPr/>
          </p:nvSpPr>
          <p:spPr>
            <a:xfrm>
              <a:off x="0" y="0"/>
              <a:ext cx="3711448" cy="4657090"/>
            </a:xfrm>
            <a:custGeom>
              <a:avLst/>
              <a:gdLst/>
              <a:ahLst/>
              <a:cxnLst/>
              <a:rect l="l" t="t" r="r" b="b"/>
              <a:pathLst>
                <a:path w="3711448" h="4657090">
                  <a:moveTo>
                    <a:pt x="0" y="0"/>
                  </a:moveTo>
                  <a:lnTo>
                    <a:pt x="3711448" y="0"/>
                  </a:lnTo>
                  <a:lnTo>
                    <a:pt x="1022731" y="4657090"/>
                  </a:lnTo>
                  <a:lnTo>
                    <a:pt x="0" y="4066540"/>
                  </a:lnTo>
                  <a:close/>
                </a:path>
              </a:pathLst>
            </a:custGeom>
            <a:solidFill>
              <a:srgbClr val="5271FF"/>
            </a:solidFill>
          </p:spPr>
          <p:txBody>
            <a:bodyPr/>
            <a:lstStyle/>
            <a:p>
              <a:endParaRPr lang="en-GB"/>
            </a:p>
          </p:txBody>
        </p:sp>
      </p:grpSp>
      <p:grpSp>
        <p:nvGrpSpPr>
          <p:cNvPr id="6" name="Group 6"/>
          <p:cNvGrpSpPr/>
          <p:nvPr/>
        </p:nvGrpSpPr>
        <p:grpSpPr>
          <a:xfrm>
            <a:off x="13951232" y="-2309235"/>
            <a:ext cx="5682963" cy="5981843"/>
            <a:chOff x="0" y="0"/>
            <a:chExt cx="7591316" cy="7990560"/>
          </a:xfrm>
        </p:grpSpPr>
        <p:sp>
          <p:nvSpPr>
            <p:cNvPr id="7" name="Freeform 7"/>
            <p:cNvSpPr/>
            <p:nvPr/>
          </p:nvSpPr>
          <p:spPr>
            <a:xfrm>
              <a:off x="0" y="0"/>
              <a:ext cx="7591298" cy="7990586"/>
            </a:xfrm>
            <a:custGeom>
              <a:avLst/>
              <a:gdLst/>
              <a:ahLst/>
              <a:cxnLst/>
              <a:rect l="l" t="t" r="r" b="b"/>
              <a:pathLst>
                <a:path w="7591298" h="7990586">
                  <a:moveTo>
                    <a:pt x="3620643" y="0"/>
                  </a:moveTo>
                  <a:lnTo>
                    <a:pt x="7591298" y="0"/>
                  </a:lnTo>
                  <a:lnTo>
                    <a:pt x="2978023" y="7990586"/>
                  </a:lnTo>
                  <a:lnTo>
                    <a:pt x="0" y="6271260"/>
                  </a:lnTo>
                  <a:close/>
                </a:path>
              </a:pathLst>
            </a:custGeom>
            <a:solidFill>
              <a:srgbClr val="004AAD"/>
            </a:solidFill>
          </p:spPr>
          <p:txBody>
            <a:bodyPr/>
            <a:lstStyle/>
            <a:p>
              <a:endParaRPr lang="en-GB"/>
            </a:p>
          </p:txBody>
        </p:sp>
      </p:grpSp>
      <p:grpSp>
        <p:nvGrpSpPr>
          <p:cNvPr id="8" name="Group 8"/>
          <p:cNvGrpSpPr/>
          <p:nvPr/>
        </p:nvGrpSpPr>
        <p:grpSpPr>
          <a:xfrm>
            <a:off x="15303720" y="-815072"/>
            <a:ext cx="4648840" cy="4487644"/>
            <a:chOff x="0" y="0"/>
            <a:chExt cx="6209932" cy="5994606"/>
          </a:xfrm>
        </p:grpSpPr>
        <p:sp>
          <p:nvSpPr>
            <p:cNvPr id="9" name="Freeform 9"/>
            <p:cNvSpPr/>
            <p:nvPr/>
          </p:nvSpPr>
          <p:spPr>
            <a:xfrm>
              <a:off x="0" y="0"/>
              <a:ext cx="6209919" cy="5994654"/>
            </a:xfrm>
            <a:custGeom>
              <a:avLst/>
              <a:gdLst/>
              <a:ahLst/>
              <a:cxnLst/>
              <a:rect l="l" t="t" r="r" b="b"/>
              <a:pathLst>
                <a:path w="6209919" h="5994654">
                  <a:moveTo>
                    <a:pt x="2468372" y="0"/>
                  </a:moveTo>
                  <a:lnTo>
                    <a:pt x="6209919" y="0"/>
                  </a:lnTo>
                  <a:lnTo>
                    <a:pt x="6209919" y="396621"/>
                  </a:lnTo>
                  <a:lnTo>
                    <a:pt x="2978023" y="5994654"/>
                  </a:lnTo>
                  <a:lnTo>
                    <a:pt x="0" y="4275328"/>
                  </a:lnTo>
                  <a:close/>
                </a:path>
              </a:pathLst>
            </a:custGeom>
            <a:solidFill>
              <a:srgbClr val="5271FF"/>
            </a:solidFill>
          </p:spPr>
          <p:txBody>
            <a:bodyPr/>
            <a:lstStyle/>
            <a:p>
              <a:endParaRPr lang="en-GB"/>
            </a:p>
          </p:txBody>
        </p:sp>
      </p:grpSp>
      <p:sp>
        <p:nvSpPr>
          <p:cNvPr id="19" name="TextBox 18">
            <a:extLst>
              <a:ext uri="{FF2B5EF4-FFF2-40B4-BE49-F238E27FC236}">
                <a16:creationId xmlns:a16="http://schemas.microsoft.com/office/drawing/2014/main" id="{62BB08BA-666B-4EEC-89EC-ABDED36B5809}"/>
              </a:ext>
            </a:extLst>
          </p:cNvPr>
          <p:cNvSpPr txBox="1"/>
          <p:nvPr/>
        </p:nvSpPr>
        <p:spPr>
          <a:xfrm>
            <a:off x="482330" y="1976723"/>
            <a:ext cx="17323340" cy="7894982"/>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marL="457200" marR="0" indent="-457200" algn="just">
              <a:lnSpc>
                <a:spcPct val="200000"/>
              </a:lnSpc>
              <a:spcBef>
                <a:spcPts val="0"/>
              </a:spcBef>
              <a:spcAft>
                <a:spcPts val="0"/>
              </a:spcAft>
              <a:buFont typeface="Wingdings" panose="05000000000000000000" pitchFamily="2" charset="2"/>
              <a:buChar char="q"/>
            </a:pPr>
            <a:r>
              <a:rPr lang="en-GB" sz="1600" dirty="0">
                <a:effectLst/>
                <a:latin typeface="Arial" panose="020B0604020202020204" pitchFamily="34" charset="0"/>
                <a:ea typeface="Calibri" panose="020F0502020204030204" pitchFamily="34" charset="0"/>
                <a:cs typeface="Arial" panose="020B0604020202020204" pitchFamily="34" charset="0"/>
              </a:rPr>
              <a:t>Ahmed, S., and Smith, E. (2023). The Future of Work: Adapting to Remote and Hybrid Models. </a:t>
            </a:r>
            <a:r>
              <a:rPr lang="en-GB" sz="1600" i="1" dirty="0">
                <a:effectLst/>
                <a:latin typeface="Arial" panose="020B0604020202020204" pitchFamily="34" charset="0"/>
                <a:ea typeface="Calibri" panose="020F0502020204030204" pitchFamily="34" charset="0"/>
                <a:cs typeface="Arial" panose="020B0604020202020204" pitchFamily="34" charset="0"/>
              </a:rPr>
              <a:t>Abbottabad University Journal of Business and Management Sciences</a:t>
            </a:r>
            <a:r>
              <a:rPr lang="en-GB" sz="1600" dirty="0">
                <a:effectLst/>
                <a:latin typeface="Arial" panose="020B0604020202020204" pitchFamily="34" charset="0"/>
                <a:ea typeface="Calibri" panose="020F0502020204030204" pitchFamily="34" charset="0"/>
                <a:cs typeface="Arial" panose="020B0604020202020204" pitchFamily="34" charset="0"/>
              </a:rPr>
              <a:t>, </a:t>
            </a:r>
            <a:r>
              <a:rPr lang="en-GB" sz="1600" i="1" dirty="0">
                <a:effectLst/>
                <a:latin typeface="Arial" panose="020B0604020202020204" pitchFamily="34" charset="0"/>
                <a:ea typeface="Calibri" panose="020F0502020204030204" pitchFamily="34" charset="0"/>
                <a:cs typeface="Arial" panose="020B0604020202020204" pitchFamily="34" charset="0"/>
              </a:rPr>
              <a:t>1</a:t>
            </a:r>
            <a:r>
              <a:rPr lang="en-GB" sz="1600" dirty="0">
                <a:effectLst/>
                <a:latin typeface="Arial" panose="020B0604020202020204" pitchFamily="34" charset="0"/>
                <a:ea typeface="Calibri" panose="020F0502020204030204" pitchFamily="34" charset="0"/>
                <a:cs typeface="Arial" panose="020B0604020202020204" pitchFamily="34" charset="0"/>
              </a:rPr>
              <a:t>(01), 1-12. </a:t>
            </a:r>
            <a:r>
              <a:rPr lang="en-GB" sz="16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https://aujbms.austjournals.com/index.php/AUJBMS/article/view/1/1</a:t>
            </a:r>
            <a:r>
              <a:rPr lang="en-GB" sz="1600" dirty="0">
                <a:effectLst/>
                <a:latin typeface="Arial" panose="020B0604020202020204" pitchFamily="34" charset="0"/>
                <a:ea typeface="Calibri" panose="020F0502020204030204" pitchFamily="34" charset="0"/>
                <a:cs typeface="Arial" panose="020B0604020202020204" pitchFamily="34" charset="0"/>
              </a:rPr>
              <a:t> </a:t>
            </a:r>
          </a:p>
          <a:p>
            <a:pPr marL="457200" marR="0" indent="-457200" algn="just">
              <a:lnSpc>
                <a:spcPct val="200000"/>
              </a:lnSpc>
              <a:spcBef>
                <a:spcPts val="0"/>
              </a:spcBef>
              <a:spcAft>
                <a:spcPts val="0"/>
              </a:spcAft>
              <a:buFont typeface="Wingdings" panose="05000000000000000000" pitchFamily="2" charset="2"/>
              <a:buChar char="q"/>
            </a:pPr>
            <a:r>
              <a:rPr lang="en-GB" sz="1600" dirty="0" err="1">
                <a:effectLst/>
                <a:latin typeface="Arial" panose="020B0604020202020204" pitchFamily="34" charset="0"/>
                <a:ea typeface="Calibri" panose="020F0502020204030204" pitchFamily="34" charset="0"/>
                <a:cs typeface="Arial" panose="020B0604020202020204" pitchFamily="34" charset="0"/>
              </a:rPr>
              <a:t>Atoum</a:t>
            </a:r>
            <a:r>
              <a:rPr lang="en-GB" sz="1600" dirty="0">
                <a:effectLst/>
                <a:latin typeface="Arial" panose="020B0604020202020204" pitchFamily="34" charset="0"/>
                <a:ea typeface="Calibri" panose="020F0502020204030204" pitchFamily="34" charset="0"/>
                <a:cs typeface="Arial" panose="020B0604020202020204" pitchFamily="34" charset="0"/>
              </a:rPr>
              <a:t>, L. H. (2024). </a:t>
            </a:r>
            <a:r>
              <a:rPr lang="en-GB" sz="1600" i="1" dirty="0">
                <a:effectLst/>
                <a:latin typeface="Arial" panose="020B0604020202020204" pitchFamily="34" charset="0"/>
                <a:ea typeface="Calibri" panose="020F0502020204030204" pitchFamily="34" charset="0"/>
                <a:cs typeface="Arial" panose="020B0604020202020204" pitchFamily="34" charset="0"/>
              </a:rPr>
              <a:t>Redefining Spaces: Strategic Optimization of Federal Office Environments in the Era of Hybrid Work</a:t>
            </a:r>
            <a:r>
              <a:rPr lang="en-GB" sz="1600" dirty="0">
                <a:effectLst/>
                <a:latin typeface="Arial" panose="020B0604020202020204" pitchFamily="34" charset="0"/>
                <a:ea typeface="Calibri" panose="020F0502020204030204" pitchFamily="34" charset="0"/>
                <a:cs typeface="Arial" panose="020B0604020202020204" pitchFamily="34" charset="0"/>
              </a:rPr>
              <a:t>. </a:t>
            </a:r>
            <a:r>
              <a:rPr lang="en-GB" sz="16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https://www.proquest.com/openview/3b929ab32800f81982f7345c2a4a428f/1?pq-origsite=gscholar&amp;cbl=18750&amp;diss=y</a:t>
            </a:r>
            <a:r>
              <a:rPr lang="en-GB" sz="1600" dirty="0">
                <a:effectLst/>
                <a:latin typeface="Arial" panose="020B0604020202020204" pitchFamily="34" charset="0"/>
                <a:ea typeface="Calibri" panose="020F0502020204030204" pitchFamily="34" charset="0"/>
                <a:cs typeface="Arial" panose="020B0604020202020204" pitchFamily="34" charset="0"/>
              </a:rPr>
              <a:t> </a:t>
            </a:r>
          </a:p>
          <a:p>
            <a:pPr marL="457200" marR="0" indent="-457200" algn="just">
              <a:lnSpc>
                <a:spcPct val="200000"/>
              </a:lnSpc>
              <a:spcBef>
                <a:spcPts val="0"/>
              </a:spcBef>
              <a:spcAft>
                <a:spcPts val="0"/>
              </a:spcAft>
              <a:buFont typeface="Wingdings" panose="05000000000000000000" pitchFamily="2" charset="2"/>
              <a:buChar char="q"/>
            </a:pPr>
            <a:r>
              <a:rPr lang="en-GB" sz="1600" dirty="0" err="1">
                <a:effectLst/>
                <a:latin typeface="Arial" panose="020B0604020202020204" pitchFamily="34" charset="0"/>
                <a:ea typeface="Calibri" panose="020F0502020204030204" pitchFamily="34" charset="0"/>
                <a:cs typeface="Arial" panose="020B0604020202020204" pitchFamily="34" charset="0"/>
              </a:rPr>
              <a:t>Chinprateep</a:t>
            </a:r>
            <a:r>
              <a:rPr lang="en-GB" sz="1600" dirty="0">
                <a:effectLst/>
                <a:latin typeface="Arial" panose="020B0604020202020204" pitchFamily="34" charset="0"/>
                <a:ea typeface="Calibri" panose="020F0502020204030204" pitchFamily="34" charset="0"/>
                <a:cs typeface="Arial" panose="020B0604020202020204" pitchFamily="34" charset="0"/>
              </a:rPr>
              <a:t>, A. (2025). The COVID-19 pandemic: Reshaping international commuting and management strategies. </a:t>
            </a:r>
            <a:r>
              <a:rPr lang="en-GB" sz="1600" i="1" dirty="0">
                <a:effectLst/>
                <a:latin typeface="Arial" panose="020B0604020202020204" pitchFamily="34" charset="0"/>
                <a:ea typeface="Calibri" panose="020F0502020204030204" pitchFamily="34" charset="0"/>
                <a:cs typeface="Arial" panose="020B0604020202020204" pitchFamily="34" charset="0"/>
              </a:rPr>
              <a:t>Social Sciences and Humanities Open</a:t>
            </a:r>
            <a:r>
              <a:rPr lang="en-GB" sz="1600" dirty="0">
                <a:effectLst/>
                <a:latin typeface="Arial" panose="020B0604020202020204" pitchFamily="34" charset="0"/>
                <a:ea typeface="Calibri" panose="020F0502020204030204" pitchFamily="34" charset="0"/>
                <a:cs typeface="Arial" panose="020B0604020202020204" pitchFamily="34" charset="0"/>
              </a:rPr>
              <a:t>, </a:t>
            </a:r>
            <a:r>
              <a:rPr lang="en-GB" sz="1600" i="1" dirty="0">
                <a:effectLst/>
                <a:latin typeface="Arial" panose="020B0604020202020204" pitchFamily="34" charset="0"/>
                <a:ea typeface="Calibri" panose="020F0502020204030204" pitchFamily="34" charset="0"/>
                <a:cs typeface="Arial" panose="020B0604020202020204" pitchFamily="34" charset="0"/>
              </a:rPr>
              <a:t>12</a:t>
            </a:r>
            <a:r>
              <a:rPr lang="en-GB" sz="1600" dirty="0">
                <a:effectLst/>
                <a:latin typeface="Arial" panose="020B0604020202020204" pitchFamily="34" charset="0"/>
                <a:ea typeface="Calibri" panose="020F0502020204030204" pitchFamily="34" charset="0"/>
                <a:cs typeface="Arial" panose="020B0604020202020204" pitchFamily="34" charset="0"/>
              </a:rPr>
              <a:t>, 102094. </a:t>
            </a:r>
            <a:r>
              <a:rPr lang="en-GB" sz="16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https://doi.org/10.1016/j.ssaho.2025.102094</a:t>
            </a:r>
            <a:r>
              <a:rPr lang="en-GB" sz="1600" dirty="0">
                <a:effectLst/>
                <a:latin typeface="Arial" panose="020B0604020202020204" pitchFamily="34" charset="0"/>
                <a:ea typeface="Calibri" panose="020F0502020204030204" pitchFamily="34" charset="0"/>
                <a:cs typeface="Arial" panose="020B0604020202020204" pitchFamily="34" charset="0"/>
              </a:rPr>
              <a:t> </a:t>
            </a:r>
          </a:p>
          <a:p>
            <a:pPr marL="457200" marR="0" indent="-457200" algn="just">
              <a:lnSpc>
                <a:spcPct val="200000"/>
              </a:lnSpc>
              <a:spcBef>
                <a:spcPts val="0"/>
              </a:spcBef>
              <a:spcAft>
                <a:spcPts val="0"/>
              </a:spcAft>
              <a:buFont typeface="Wingdings" panose="05000000000000000000" pitchFamily="2" charset="2"/>
              <a:buChar char="q"/>
            </a:pPr>
            <a:r>
              <a:rPr lang="en-GB" sz="1600" dirty="0">
                <a:effectLst/>
                <a:latin typeface="Arial" panose="020B0604020202020204" pitchFamily="34" charset="0"/>
                <a:ea typeface="Calibri" panose="020F0502020204030204" pitchFamily="34" charset="0"/>
                <a:cs typeface="Arial" panose="020B0604020202020204" pitchFamily="34" charset="0"/>
              </a:rPr>
              <a:t>De Lucas </a:t>
            </a:r>
            <a:r>
              <a:rPr lang="en-GB" sz="1600" dirty="0" err="1">
                <a:effectLst/>
                <a:latin typeface="Arial" panose="020B0604020202020204" pitchFamily="34" charset="0"/>
                <a:ea typeface="Calibri" panose="020F0502020204030204" pitchFamily="34" charset="0"/>
                <a:cs typeface="Arial" panose="020B0604020202020204" pitchFamily="34" charset="0"/>
              </a:rPr>
              <a:t>Ancillo</a:t>
            </a:r>
            <a:r>
              <a:rPr lang="en-GB" sz="1600" dirty="0">
                <a:effectLst/>
                <a:latin typeface="Arial" panose="020B0604020202020204" pitchFamily="34" charset="0"/>
                <a:ea typeface="Calibri" panose="020F0502020204030204" pitchFamily="34" charset="0"/>
                <a:cs typeface="Arial" panose="020B0604020202020204" pitchFamily="34" charset="0"/>
              </a:rPr>
              <a:t>, A., Gavrila, S. G., and del Val </a:t>
            </a:r>
            <a:r>
              <a:rPr lang="en-GB" sz="1600" dirty="0" err="1">
                <a:effectLst/>
                <a:latin typeface="Arial" panose="020B0604020202020204" pitchFamily="34" charset="0"/>
                <a:ea typeface="Calibri" panose="020F0502020204030204" pitchFamily="34" charset="0"/>
                <a:cs typeface="Arial" panose="020B0604020202020204" pitchFamily="34" charset="0"/>
              </a:rPr>
              <a:t>Núñez</a:t>
            </a:r>
            <a:r>
              <a:rPr lang="en-GB" sz="1600" dirty="0">
                <a:effectLst/>
                <a:latin typeface="Arial" panose="020B0604020202020204" pitchFamily="34" charset="0"/>
                <a:ea typeface="Calibri" panose="020F0502020204030204" pitchFamily="34" charset="0"/>
                <a:cs typeface="Arial" panose="020B0604020202020204" pitchFamily="34" charset="0"/>
              </a:rPr>
              <a:t>, M. T. (2023). Workplace change within the COVID-19 context: The new (next) normal. </a:t>
            </a:r>
            <a:r>
              <a:rPr lang="en-GB" sz="1600" i="1" dirty="0">
                <a:effectLst/>
                <a:latin typeface="Arial" panose="020B0604020202020204" pitchFamily="34" charset="0"/>
                <a:ea typeface="Calibri" panose="020F0502020204030204" pitchFamily="34" charset="0"/>
                <a:cs typeface="Arial" panose="020B0604020202020204" pitchFamily="34" charset="0"/>
              </a:rPr>
              <a:t>Technological Forecasting and Social Change</a:t>
            </a:r>
            <a:r>
              <a:rPr lang="en-GB" sz="1600" dirty="0">
                <a:effectLst/>
                <a:latin typeface="Arial" panose="020B0604020202020204" pitchFamily="34" charset="0"/>
                <a:ea typeface="Calibri" panose="020F0502020204030204" pitchFamily="34" charset="0"/>
                <a:cs typeface="Arial" panose="020B0604020202020204" pitchFamily="34" charset="0"/>
              </a:rPr>
              <a:t>, </a:t>
            </a:r>
            <a:r>
              <a:rPr lang="en-GB" sz="1600" i="1" dirty="0">
                <a:effectLst/>
                <a:latin typeface="Arial" panose="020B0604020202020204" pitchFamily="34" charset="0"/>
                <a:ea typeface="Calibri" panose="020F0502020204030204" pitchFamily="34" charset="0"/>
                <a:cs typeface="Arial" panose="020B0604020202020204" pitchFamily="34" charset="0"/>
              </a:rPr>
              <a:t>194</a:t>
            </a:r>
            <a:r>
              <a:rPr lang="en-GB" sz="1600" dirty="0">
                <a:effectLst/>
                <a:latin typeface="Arial" panose="020B0604020202020204" pitchFamily="34" charset="0"/>
                <a:ea typeface="Calibri" panose="020F0502020204030204" pitchFamily="34" charset="0"/>
                <a:cs typeface="Arial" panose="020B0604020202020204" pitchFamily="34" charset="0"/>
              </a:rPr>
              <a:t>, 122673. </a:t>
            </a:r>
            <a:r>
              <a:rPr lang="en-GB" sz="16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https://doi.org/10.1016/j.techfore.2023.122673</a:t>
            </a:r>
            <a:r>
              <a:rPr lang="en-GB" sz="1600" dirty="0">
                <a:effectLst/>
                <a:latin typeface="Arial" panose="020B0604020202020204" pitchFamily="34" charset="0"/>
                <a:ea typeface="Calibri" panose="020F0502020204030204" pitchFamily="34" charset="0"/>
                <a:cs typeface="Arial" panose="020B0604020202020204" pitchFamily="34" charset="0"/>
              </a:rPr>
              <a:t> </a:t>
            </a:r>
          </a:p>
          <a:p>
            <a:pPr marL="457200" marR="0" indent="-457200" algn="just">
              <a:lnSpc>
                <a:spcPct val="200000"/>
              </a:lnSpc>
              <a:spcBef>
                <a:spcPts val="0"/>
              </a:spcBef>
              <a:spcAft>
                <a:spcPts val="0"/>
              </a:spcAft>
              <a:buFont typeface="Wingdings" panose="05000000000000000000" pitchFamily="2" charset="2"/>
              <a:buChar char="q"/>
            </a:pPr>
            <a:r>
              <a:rPr lang="en-GB" sz="1600" dirty="0" err="1">
                <a:effectLst/>
                <a:latin typeface="Arial" panose="020B0604020202020204" pitchFamily="34" charset="0"/>
                <a:ea typeface="Calibri" panose="020F0502020204030204" pitchFamily="34" charset="0"/>
                <a:cs typeface="Arial" panose="020B0604020202020204" pitchFamily="34" charset="0"/>
              </a:rPr>
              <a:t>Miletić</a:t>
            </a:r>
            <a:r>
              <a:rPr lang="en-GB" sz="1600" dirty="0">
                <a:effectLst/>
                <a:latin typeface="Arial" panose="020B0604020202020204" pitchFamily="34" charset="0"/>
                <a:ea typeface="Calibri" panose="020F0502020204030204" pitchFamily="34" charset="0"/>
                <a:cs typeface="Arial" panose="020B0604020202020204" pitchFamily="34" charset="0"/>
              </a:rPr>
              <a:t>, G. M., </a:t>
            </a:r>
            <a:r>
              <a:rPr lang="en-GB" sz="1600" dirty="0" err="1">
                <a:effectLst/>
                <a:latin typeface="Arial" panose="020B0604020202020204" pitchFamily="34" charset="0"/>
                <a:ea typeface="Calibri" panose="020F0502020204030204" pitchFamily="34" charset="0"/>
                <a:cs typeface="Arial" panose="020B0604020202020204" pitchFamily="34" charset="0"/>
              </a:rPr>
              <a:t>Golubić</a:t>
            </a:r>
            <a:r>
              <a:rPr lang="en-GB" sz="1600" dirty="0">
                <a:effectLst/>
                <a:latin typeface="Arial" panose="020B0604020202020204" pitchFamily="34" charset="0"/>
                <a:ea typeface="Calibri" panose="020F0502020204030204" pitchFamily="34" charset="0"/>
                <a:cs typeface="Arial" panose="020B0604020202020204" pitchFamily="34" charset="0"/>
              </a:rPr>
              <a:t>, M. M., and </a:t>
            </a:r>
            <a:r>
              <a:rPr lang="en-GB" sz="1600" dirty="0" err="1">
                <a:effectLst/>
                <a:latin typeface="Arial" panose="020B0604020202020204" pitchFamily="34" charset="0"/>
                <a:ea typeface="Calibri" panose="020F0502020204030204" pitchFamily="34" charset="0"/>
                <a:cs typeface="Arial" panose="020B0604020202020204" pitchFamily="34" charset="0"/>
              </a:rPr>
              <a:t>Peračković</a:t>
            </a:r>
            <a:r>
              <a:rPr lang="en-GB" sz="1600" dirty="0">
                <a:effectLst/>
                <a:latin typeface="Arial" panose="020B0604020202020204" pitchFamily="34" charset="0"/>
                <a:ea typeface="Calibri" panose="020F0502020204030204" pitchFamily="34" charset="0"/>
                <a:cs typeface="Arial" panose="020B0604020202020204" pitchFamily="34" charset="0"/>
              </a:rPr>
              <a:t>, K. (2025). From leisure retreat to working heaven: factors influencing remote work from second homes. </a:t>
            </a:r>
            <a:r>
              <a:rPr lang="en-GB" sz="1600" i="1" dirty="0" err="1">
                <a:effectLst/>
                <a:latin typeface="Arial" panose="020B0604020202020204" pitchFamily="34" charset="0"/>
                <a:ea typeface="Calibri" panose="020F0502020204030204" pitchFamily="34" charset="0"/>
                <a:cs typeface="Arial" panose="020B0604020202020204" pitchFamily="34" charset="0"/>
              </a:rPr>
              <a:t>Fennia</a:t>
            </a:r>
            <a:r>
              <a:rPr lang="en-GB" sz="1600" i="1" dirty="0">
                <a:effectLst/>
                <a:latin typeface="Arial" panose="020B0604020202020204" pitchFamily="34" charset="0"/>
                <a:ea typeface="Calibri" panose="020F0502020204030204" pitchFamily="34" charset="0"/>
                <a:cs typeface="Arial" panose="020B0604020202020204" pitchFamily="34" charset="0"/>
              </a:rPr>
              <a:t>-International Journal of Geography</a:t>
            </a:r>
            <a:r>
              <a:rPr lang="en-GB" sz="1600" dirty="0">
                <a:effectLst/>
                <a:latin typeface="Arial" panose="020B0604020202020204" pitchFamily="34" charset="0"/>
                <a:ea typeface="Calibri" panose="020F0502020204030204" pitchFamily="34" charset="0"/>
                <a:cs typeface="Arial" panose="020B0604020202020204" pitchFamily="34" charset="0"/>
              </a:rPr>
              <a:t>, </a:t>
            </a:r>
            <a:r>
              <a:rPr lang="en-GB" sz="1600" i="1" dirty="0">
                <a:effectLst/>
                <a:latin typeface="Arial" panose="020B0604020202020204" pitchFamily="34" charset="0"/>
                <a:ea typeface="Calibri" panose="020F0502020204030204" pitchFamily="34" charset="0"/>
                <a:cs typeface="Arial" panose="020B0604020202020204" pitchFamily="34" charset="0"/>
              </a:rPr>
              <a:t>203</a:t>
            </a:r>
            <a:r>
              <a:rPr lang="en-GB" sz="1600" dirty="0">
                <a:effectLst/>
                <a:latin typeface="Arial" panose="020B0604020202020204" pitchFamily="34" charset="0"/>
                <a:ea typeface="Calibri" panose="020F0502020204030204" pitchFamily="34" charset="0"/>
                <a:cs typeface="Arial" panose="020B0604020202020204" pitchFamily="34" charset="0"/>
              </a:rPr>
              <a:t>(2), 199-213.</a:t>
            </a:r>
          </a:p>
          <a:p>
            <a:pPr marL="457200" marR="0" indent="-457200" algn="just">
              <a:lnSpc>
                <a:spcPct val="200000"/>
              </a:lnSpc>
              <a:spcBef>
                <a:spcPts val="0"/>
              </a:spcBef>
              <a:spcAft>
                <a:spcPts val="0"/>
              </a:spcAft>
              <a:buFont typeface="Wingdings" panose="05000000000000000000" pitchFamily="2" charset="2"/>
              <a:buChar char="q"/>
            </a:pPr>
            <a:r>
              <a:rPr lang="en-GB" sz="1600" dirty="0">
                <a:effectLst/>
                <a:latin typeface="Arial" panose="020B0604020202020204" pitchFamily="34" charset="0"/>
                <a:ea typeface="Calibri" panose="020F0502020204030204" pitchFamily="34" charset="0"/>
                <a:cs typeface="Arial" panose="020B0604020202020204" pitchFamily="34" charset="0"/>
              </a:rPr>
              <a:t>Paw (2026). How the Coronavirus Outbreak Has – and Hasn’t – Changed the Way Americans Work. [Online] Available at </a:t>
            </a:r>
            <a:r>
              <a:rPr lang="en-GB" sz="16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https://www.pewresearch.org/social-trends/2020/12/09/how-the-coronavirus-outbreak-has-and-hasnt-changed-the-way-americans-work/</a:t>
            </a:r>
            <a:r>
              <a:rPr lang="en-GB" sz="1600" dirty="0">
                <a:effectLst/>
                <a:latin typeface="Arial" panose="020B0604020202020204" pitchFamily="34" charset="0"/>
                <a:ea typeface="Calibri" panose="020F0502020204030204" pitchFamily="34" charset="0"/>
                <a:cs typeface="Arial" panose="020B0604020202020204" pitchFamily="34" charset="0"/>
              </a:rPr>
              <a:t> </a:t>
            </a:r>
          </a:p>
          <a:p>
            <a:pPr marL="457200" marR="0" indent="-457200" algn="just">
              <a:lnSpc>
                <a:spcPct val="200000"/>
              </a:lnSpc>
              <a:spcBef>
                <a:spcPts val="0"/>
              </a:spcBef>
              <a:spcAft>
                <a:spcPts val="0"/>
              </a:spcAft>
              <a:buFont typeface="Wingdings" panose="05000000000000000000" pitchFamily="2" charset="2"/>
              <a:buChar char="q"/>
            </a:pPr>
            <a:r>
              <a:rPr lang="en-GB" sz="1600" dirty="0">
                <a:effectLst/>
                <a:latin typeface="Arial" panose="020B0604020202020204" pitchFamily="34" charset="0"/>
                <a:ea typeface="Calibri" panose="020F0502020204030204" pitchFamily="34" charset="0"/>
                <a:cs typeface="Arial" panose="020B0604020202020204" pitchFamily="34" charset="0"/>
              </a:rPr>
              <a:t>Richards, A., Convery, S., </a:t>
            </a:r>
            <a:r>
              <a:rPr lang="en-GB" sz="1600" dirty="0" err="1">
                <a:effectLst/>
                <a:latin typeface="Arial" panose="020B0604020202020204" pitchFamily="34" charset="0"/>
                <a:ea typeface="Calibri" panose="020F0502020204030204" pitchFamily="34" charset="0"/>
                <a:cs typeface="Arial" panose="020B0604020202020204" pitchFamily="34" charset="0"/>
              </a:rPr>
              <a:t>O'Mahony</a:t>
            </a:r>
            <a:r>
              <a:rPr lang="en-GB" sz="1600" dirty="0">
                <a:effectLst/>
                <a:latin typeface="Arial" panose="020B0604020202020204" pitchFamily="34" charset="0"/>
                <a:ea typeface="Calibri" panose="020F0502020204030204" pitchFamily="34" charset="0"/>
                <a:cs typeface="Arial" panose="020B0604020202020204" pitchFamily="34" charset="0"/>
              </a:rPr>
              <a:t>, M., and Caulfield, B. (2024). Pre and post Covid preferences for working from home. </a:t>
            </a:r>
            <a:r>
              <a:rPr lang="en-GB" sz="1600" i="1" dirty="0">
                <a:effectLst/>
                <a:latin typeface="Arial" panose="020B0604020202020204" pitchFamily="34" charset="0"/>
                <a:ea typeface="Calibri" panose="020F0502020204030204" pitchFamily="34" charset="0"/>
                <a:cs typeface="Arial" panose="020B0604020202020204" pitchFamily="34" charset="0"/>
              </a:rPr>
              <a:t>Travel Behaviour and Society</a:t>
            </a:r>
            <a:r>
              <a:rPr lang="en-GB" sz="1600" dirty="0">
                <a:effectLst/>
                <a:latin typeface="Arial" panose="020B0604020202020204" pitchFamily="34" charset="0"/>
                <a:ea typeface="Calibri" panose="020F0502020204030204" pitchFamily="34" charset="0"/>
                <a:cs typeface="Arial" panose="020B0604020202020204" pitchFamily="34" charset="0"/>
              </a:rPr>
              <a:t>, </a:t>
            </a:r>
            <a:r>
              <a:rPr lang="en-GB" sz="1600" i="1" dirty="0">
                <a:effectLst/>
                <a:latin typeface="Arial" panose="020B0604020202020204" pitchFamily="34" charset="0"/>
                <a:ea typeface="Calibri" panose="020F0502020204030204" pitchFamily="34" charset="0"/>
                <a:cs typeface="Arial" panose="020B0604020202020204" pitchFamily="34" charset="0"/>
              </a:rPr>
              <a:t>34</a:t>
            </a:r>
            <a:r>
              <a:rPr lang="en-GB" sz="1600" dirty="0">
                <a:effectLst/>
                <a:latin typeface="Arial" panose="020B0604020202020204" pitchFamily="34" charset="0"/>
                <a:ea typeface="Calibri" panose="020F0502020204030204" pitchFamily="34" charset="0"/>
                <a:cs typeface="Arial" panose="020B0604020202020204" pitchFamily="34" charset="0"/>
              </a:rPr>
              <a:t>, 100679. </a:t>
            </a:r>
            <a:r>
              <a:rPr lang="en-GB" sz="16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8"/>
              </a:rPr>
              <a:t>https://doi.org/10.1016/j.tbs.2023.100679</a:t>
            </a:r>
            <a:r>
              <a:rPr lang="en-GB" sz="1600" dirty="0">
                <a:effectLst/>
                <a:latin typeface="Arial" panose="020B0604020202020204" pitchFamily="34" charset="0"/>
                <a:ea typeface="Calibri" panose="020F0502020204030204" pitchFamily="34" charset="0"/>
                <a:cs typeface="Arial" panose="020B0604020202020204" pitchFamily="34" charset="0"/>
              </a:rPr>
              <a:t> </a:t>
            </a:r>
          </a:p>
          <a:p>
            <a:pPr marL="457200" marR="0" indent="-457200" algn="just">
              <a:lnSpc>
                <a:spcPct val="200000"/>
              </a:lnSpc>
              <a:spcBef>
                <a:spcPts val="0"/>
              </a:spcBef>
              <a:spcAft>
                <a:spcPts val="0"/>
              </a:spcAft>
              <a:buFont typeface="Wingdings" panose="05000000000000000000" pitchFamily="2" charset="2"/>
              <a:buChar char="q"/>
            </a:pPr>
            <a:r>
              <a:rPr lang="en-GB" sz="1600" dirty="0">
                <a:effectLst/>
                <a:latin typeface="Arial" panose="020B0604020202020204" pitchFamily="34" charset="0"/>
                <a:ea typeface="Calibri" panose="020F0502020204030204" pitchFamily="34" charset="0"/>
                <a:cs typeface="Arial" panose="020B0604020202020204" pitchFamily="34" charset="0"/>
              </a:rPr>
              <a:t>Shuster, S. M., and </a:t>
            </a:r>
            <a:r>
              <a:rPr lang="en-GB" sz="1600" dirty="0" err="1">
                <a:effectLst/>
                <a:latin typeface="Arial" panose="020B0604020202020204" pitchFamily="34" charset="0"/>
                <a:ea typeface="Calibri" panose="020F0502020204030204" pitchFamily="34" charset="0"/>
                <a:cs typeface="Arial" panose="020B0604020202020204" pitchFamily="34" charset="0"/>
              </a:rPr>
              <a:t>Lubben</a:t>
            </a:r>
            <a:r>
              <a:rPr lang="en-GB" sz="1600" dirty="0">
                <a:effectLst/>
                <a:latin typeface="Arial" panose="020B0604020202020204" pitchFamily="34" charset="0"/>
                <a:ea typeface="Calibri" panose="020F0502020204030204" pitchFamily="34" charset="0"/>
                <a:cs typeface="Arial" panose="020B0604020202020204" pitchFamily="34" charset="0"/>
              </a:rPr>
              <a:t>, N. (2022). The uneven consequences of rapid organizational change: COVID-19 and healthcare workers. </a:t>
            </a:r>
            <a:r>
              <a:rPr lang="en-GB" sz="1600" i="1" dirty="0">
                <a:effectLst/>
                <a:latin typeface="Arial" panose="020B0604020202020204" pitchFamily="34" charset="0"/>
                <a:ea typeface="Calibri" panose="020F0502020204030204" pitchFamily="34" charset="0"/>
                <a:cs typeface="Arial" panose="020B0604020202020204" pitchFamily="34" charset="0"/>
              </a:rPr>
              <a:t>Social Science &amp; Medicine</a:t>
            </a:r>
            <a:r>
              <a:rPr lang="en-GB" sz="1600" dirty="0">
                <a:effectLst/>
                <a:latin typeface="Arial" panose="020B0604020202020204" pitchFamily="34" charset="0"/>
                <a:ea typeface="Calibri" panose="020F0502020204030204" pitchFamily="34" charset="0"/>
                <a:cs typeface="Arial" panose="020B0604020202020204" pitchFamily="34" charset="0"/>
              </a:rPr>
              <a:t>, </a:t>
            </a:r>
            <a:r>
              <a:rPr lang="en-GB" sz="1600" i="1" dirty="0">
                <a:effectLst/>
                <a:latin typeface="Arial" panose="020B0604020202020204" pitchFamily="34" charset="0"/>
                <a:ea typeface="Calibri" panose="020F0502020204030204" pitchFamily="34" charset="0"/>
                <a:cs typeface="Arial" panose="020B0604020202020204" pitchFamily="34" charset="0"/>
              </a:rPr>
              <a:t>315</a:t>
            </a:r>
            <a:r>
              <a:rPr lang="en-GB" sz="1600" dirty="0">
                <a:effectLst/>
                <a:latin typeface="Arial" panose="020B0604020202020204" pitchFamily="34" charset="0"/>
                <a:ea typeface="Calibri" panose="020F0502020204030204" pitchFamily="34" charset="0"/>
                <a:cs typeface="Arial" panose="020B0604020202020204" pitchFamily="34" charset="0"/>
              </a:rPr>
              <a:t>, 115512. </a:t>
            </a:r>
            <a:r>
              <a:rPr lang="en-GB" sz="16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9"/>
              </a:rPr>
              <a:t>https://doi.org/10.1016/j.socscimed.2022.115512</a:t>
            </a:r>
            <a:r>
              <a:rPr lang="en-GB" sz="1600" dirty="0">
                <a:effectLst/>
                <a:latin typeface="Arial" panose="020B0604020202020204" pitchFamily="34" charset="0"/>
                <a:ea typeface="Calibri" panose="020F0502020204030204" pitchFamily="34" charset="0"/>
                <a:cs typeface="Arial" panose="020B0604020202020204" pitchFamily="34" charset="0"/>
              </a:rPr>
              <a:t> </a:t>
            </a:r>
          </a:p>
        </p:txBody>
      </p:sp>
      <p:sp>
        <p:nvSpPr>
          <p:cNvPr id="20" name="TextBox 19">
            <a:extLst>
              <a:ext uri="{FF2B5EF4-FFF2-40B4-BE49-F238E27FC236}">
                <a16:creationId xmlns:a16="http://schemas.microsoft.com/office/drawing/2014/main" id="{7C570415-F240-433A-AEE9-A08B31ECCA0E}"/>
              </a:ext>
            </a:extLst>
          </p:cNvPr>
          <p:cNvSpPr txBox="1"/>
          <p:nvPr/>
        </p:nvSpPr>
        <p:spPr>
          <a:xfrm>
            <a:off x="4964907" y="685946"/>
            <a:ext cx="9144000" cy="1184876"/>
          </a:xfrm>
          <a:prstGeom prst="rect">
            <a:avLst/>
          </a:prstGeom>
          <a:noFill/>
        </p:spPr>
        <p:txBody>
          <a:bodyPr wrap="square">
            <a:spAutoFit/>
          </a:bodyPr>
          <a:lstStyle/>
          <a:p>
            <a:pPr marL="0" marR="0" algn="ctr">
              <a:lnSpc>
                <a:spcPct val="150000"/>
              </a:lnSpc>
              <a:spcBef>
                <a:spcPts val="0"/>
              </a:spcBef>
              <a:spcAft>
                <a:spcPts val="800"/>
              </a:spcAft>
            </a:pPr>
            <a:r>
              <a:rPr lang="en-GB" sz="5400" b="1" dirty="0">
                <a:effectLst/>
                <a:latin typeface="Arial" panose="020B0604020202020204" pitchFamily="34" charset="0"/>
                <a:ea typeface="Calibri" panose="020F0502020204030204" pitchFamily="34" charset="0"/>
                <a:cs typeface="Arial" panose="020B0604020202020204" pitchFamily="34" charset="0"/>
              </a:rPr>
              <a:t>References </a:t>
            </a:r>
            <a:endParaRPr lang="en-GB" sz="5400" dirty="0">
              <a:effectLst/>
              <a:latin typeface="Arial" panose="020B0604020202020204" pitchFamily="34" charset="0"/>
              <a:ea typeface="Calibri" panose="020F0502020204030204" pitchFamily="34" charset="0"/>
              <a:cs typeface="Arial" panose="020B0604020202020204"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343</TotalTime>
  <Words>2269</Words>
  <Application>Microsoft Office PowerPoint</Application>
  <PresentationFormat>Custom</PresentationFormat>
  <Paragraphs>95</Paragraphs>
  <Slides>12</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Times New Roman</vt:lpstr>
      <vt:lpstr>Wingdings</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Blue and White Modern Work Report Presentation</dc:title>
  <dc:creator>abc</dc:creator>
  <cp:lastModifiedBy>Khizra_ow</cp:lastModifiedBy>
  <cp:revision>15</cp:revision>
  <dcterms:created xsi:type="dcterms:W3CDTF">2006-08-16T00:00:00Z</dcterms:created>
  <dcterms:modified xsi:type="dcterms:W3CDTF">2026-02-24T08:41:21Z</dcterms:modified>
  <dc:identifier>DAHBGMMqb2g</dc:identifier>
</cp:coreProperties>
</file>