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sldIdLst>
    <p:sldId id="274" r:id="rId5"/>
    <p:sldId id="275" r:id="rId6"/>
    <p:sldId id="257" r:id="rId7"/>
    <p:sldId id="258" r:id="rId8"/>
    <p:sldId id="259" r:id="rId9"/>
    <p:sldId id="260" r:id="rId10"/>
    <p:sldId id="261" r:id="rId11"/>
    <p:sldId id="262" r:id="rId12"/>
    <p:sldId id="271" r:id="rId13"/>
    <p:sldId id="272" r:id="rId14"/>
    <p:sldId id="264" r:id="rId15"/>
    <p:sldId id="273" r:id="rId16"/>
    <p:sldId id="269" r:id="rId17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6" d="100"/>
          <a:sy n="86" d="100"/>
        </p:scale>
        <p:origin x="930" y="33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409575" y="-4763"/>
            <a:ext cx="3761184" cy="6862763"/>
            <a:chOff x="2928938" y="-4763"/>
            <a:chExt cx="5014912" cy="6862763"/>
          </a:xfrm>
        </p:grpSpPr>
        <p:sp>
          <p:nvSpPr>
            <p:cNvPr id="22" name="Freeform 6"/>
            <p:cNvSpPr/>
            <p:nvPr/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3" name="Freeform 7"/>
            <p:cNvSpPr/>
            <p:nvPr/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24" name="Freeform 9"/>
            <p:cNvSpPr/>
            <p:nvPr/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5" name="Freeform 10"/>
            <p:cNvSpPr/>
            <p:nvPr/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6" name="Freeform 11"/>
            <p:cNvSpPr/>
            <p:nvPr/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7" name="Freeform 12"/>
            <p:cNvSpPr/>
            <p:nvPr/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196301" y="1380069"/>
            <a:ext cx="6430967" cy="2616199"/>
          </a:xfrm>
        </p:spPr>
        <p:txBody>
          <a:bodyPr anchor="b">
            <a:normAutofit/>
          </a:bodyPr>
          <a:lstStyle>
            <a:lvl1pPr algn="r">
              <a:defRPr sz="45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386533" y="3996267"/>
            <a:ext cx="5240734" cy="1388534"/>
          </a:xfrm>
        </p:spPr>
        <p:txBody>
          <a:bodyPr anchor="t">
            <a:normAutofit/>
          </a:bodyPr>
          <a:lstStyle>
            <a:lvl1pPr marL="0" indent="0" algn="r">
              <a:buNone/>
              <a:defRPr sz="1575">
                <a:solidFill>
                  <a:schemeClr val="tx1"/>
                </a:solidFill>
              </a:defRPr>
            </a:lvl1pPr>
            <a:lvl2pPr marL="3429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7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5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3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C54DE4-F918-4CDB-A00C-33A980B8DFBE}" type="datetimeFigureOut">
              <a:rPr lang="en-GB" smtClean="0"/>
              <a:pPr/>
              <a:t>02/02/2021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999309" y="5883276"/>
            <a:ext cx="324303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7AAE2A-E470-44CC-BAE6-A632FC3D94AF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4"/>
          <p:cNvSpPr txBox="1">
            <a:spLocks/>
          </p:cNvSpPr>
          <p:nvPr/>
        </p:nvSpPr>
        <p:spPr>
          <a:xfrm>
            <a:off x="6928287" y="6564312"/>
            <a:ext cx="2300622" cy="365125"/>
          </a:xfrm>
          <a:prstGeom prst="rect">
            <a:avLst/>
          </a:prstGeom>
        </p:spPr>
        <p:txBody>
          <a:bodyPr vert="horz" lIns="68580" tIns="34290" rIns="68580" bIns="34290" rtlCol="0" anchor="ctr"/>
          <a:lstStyle>
            <a:defPPr>
              <a:defRPr lang="en-US"/>
            </a:defPPr>
            <a:lvl1pPr marL="0" algn="l" defTabSz="457200" rtl="0" eaLnBrk="1" latinLnBrk="0" hangingPunct="1">
              <a:defRPr sz="1000" b="0" i="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750" dirty="0"/>
              <a:t>Copyright © Property of Critical Publishing Ltd 2016 </a:t>
            </a:r>
          </a:p>
        </p:txBody>
      </p:sp>
    </p:spTree>
    <p:extLst>
      <p:ext uri="{BB962C8B-B14F-4D97-AF65-F5344CB8AC3E}">
        <p14:creationId xmlns:p14="http://schemas.microsoft.com/office/powerpoint/2010/main" val="7003656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3233" y="356017"/>
            <a:ext cx="7514035" cy="175259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13233" y="2076404"/>
            <a:ext cx="7514035" cy="3124201"/>
          </a:xfrm>
        </p:spPr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C54DE4-F918-4CDB-A00C-33A980B8DFBE}" type="datetimeFigureOut">
              <a:rPr lang="en-GB" smtClean="0"/>
              <a:pPr/>
              <a:t>02/02/2021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213893" y="5867132"/>
            <a:ext cx="413375" cy="365125"/>
          </a:xfrm>
        </p:spPr>
        <p:txBody>
          <a:bodyPr/>
          <a:lstStyle/>
          <a:p>
            <a:fld id="{F17AAE2A-E470-44CC-BAE6-A632FC3D94AF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5743939"/>
            <a:ext cx="1990832" cy="8325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5B9BD5"/>
                </a:solidFill>
              </a14:hiddenFill>
            </a:ext>
            <a:ext uri="{91240B29-F687-4F45-9708-019B960494DF}">
              <a14:hiddenLine xmlns:a14="http://schemas.microsoft.com/office/drawing/2010/main" w="25400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00000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4023860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29210" y="2666999"/>
            <a:ext cx="6698060" cy="2110382"/>
          </a:xfrm>
        </p:spPr>
        <p:txBody>
          <a:bodyPr anchor="b"/>
          <a:lstStyle>
            <a:lvl1pPr algn="r">
              <a:defRPr sz="3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29209" y="4777381"/>
            <a:ext cx="6698061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500">
                <a:solidFill>
                  <a:schemeClr val="tx1"/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C54DE4-F918-4CDB-A00C-33A980B8DFBE}" type="datetimeFigureOut">
              <a:rPr lang="en-GB" smtClean="0"/>
              <a:pPr/>
              <a:t>02/02/2021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7AAE2A-E470-44CC-BAE6-A632FC3D94A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459328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3234" y="685801"/>
            <a:ext cx="7514035" cy="175259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13235" y="2667000"/>
            <a:ext cx="3671291" cy="3124201"/>
          </a:xfrm>
        </p:spPr>
        <p:txBody>
          <a:bodyPr>
            <a:normAutofit/>
          </a:bodyPr>
          <a:lstStyle>
            <a:lvl1pPr>
              <a:defRPr sz="1350"/>
            </a:lvl1pPr>
            <a:lvl2pPr>
              <a:defRPr sz="1200"/>
            </a:lvl2pPr>
            <a:lvl3pPr>
              <a:defRPr sz="1050"/>
            </a:lvl3pPr>
            <a:lvl4pPr>
              <a:defRPr sz="900"/>
            </a:lvl4pPr>
            <a:lvl5pPr>
              <a:defRPr sz="900"/>
            </a:lvl5pPr>
            <a:lvl6pPr>
              <a:defRPr sz="900"/>
            </a:lvl6pPr>
            <a:lvl7pPr>
              <a:defRPr sz="900"/>
            </a:lvl7pPr>
            <a:lvl8pPr>
              <a:defRPr sz="900"/>
            </a:lvl8pPr>
            <a:lvl9pPr>
              <a:defRPr sz="9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55975" y="2667000"/>
            <a:ext cx="3671292" cy="3124200"/>
          </a:xfrm>
        </p:spPr>
        <p:txBody>
          <a:bodyPr>
            <a:normAutofit/>
          </a:bodyPr>
          <a:lstStyle>
            <a:lvl1pPr>
              <a:defRPr sz="1350"/>
            </a:lvl1pPr>
            <a:lvl2pPr>
              <a:defRPr sz="1200"/>
            </a:lvl2pPr>
            <a:lvl3pPr>
              <a:defRPr sz="1050"/>
            </a:lvl3pPr>
            <a:lvl4pPr>
              <a:defRPr sz="900"/>
            </a:lvl4pPr>
            <a:lvl5pPr>
              <a:defRPr sz="900"/>
            </a:lvl5pPr>
            <a:lvl6pPr>
              <a:defRPr sz="900"/>
            </a:lvl6pPr>
            <a:lvl7pPr>
              <a:defRPr sz="900"/>
            </a:lvl7pPr>
            <a:lvl8pPr>
              <a:defRPr sz="900"/>
            </a:lvl8pPr>
            <a:lvl9pPr>
              <a:defRPr sz="9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C54DE4-F918-4CDB-A00C-33A980B8DFBE}" type="datetimeFigureOut">
              <a:rPr lang="en-GB" smtClean="0"/>
              <a:pPr/>
              <a:t>02/02/2021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7AAE2A-E470-44CC-BAE6-A632FC3D94A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00335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29134" y="2658533"/>
            <a:ext cx="3455391" cy="576262"/>
          </a:xfrm>
        </p:spPr>
        <p:txBody>
          <a:bodyPr anchor="b">
            <a:noAutofit/>
          </a:bodyPr>
          <a:lstStyle>
            <a:lvl1pPr marL="0" indent="0">
              <a:buNone/>
              <a:defRPr sz="2100" b="0">
                <a:solidFill>
                  <a:schemeClr val="accent1">
                    <a:lumMod val="75000"/>
                  </a:schemeClr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13233" y="3335337"/>
            <a:ext cx="3671292" cy="2455862"/>
          </a:xfrm>
        </p:spPr>
        <p:txBody>
          <a:bodyPr anchor="t">
            <a:normAutofit/>
          </a:bodyPr>
          <a:lstStyle>
            <a:lvl1pPr>
              <a:defRPr sz="1350"/>
            </a:lvl1pPr>
            <a:lvl2pPr>
              <a:defRPr sz="1200"/>
            </a:lvl2pPr>
            <a:lvl3pPr>
              <a:defRPr sz="1050"/>
            </a:lvl3pPr>
            <a:lvl4pPr>
              <a:defRPr sz="900"/>
            </a:lvl4pPr>
            <a:lvl5pPr>
              <a:defRPr sz="900"/>
            </a:lvl5pPr>
            <a:lvl6pPr>
              <a:defRPr sz="900"/>
            </a:lvl6pPr>
            <a:lvl7pPr>
              <a:defRPr sz="900"/>
            </a:lvl7pPr>
            <a:lvl8pPr>
              <a:defRPr sz="900"/>
            </a:lvl8pPr>
            <a:lvl9pPr>
              <a:defRPr sz="9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160366" y="2667000"/>
            <a:ext cx="3466903" cy="576262"/>
          </a:xfrm>
        </p:spPr>
        <p:txBody>
          <a:bodyPr anchor="b">
            <a:noAutofit/>
          </a:bodyPr>
          <a:lstStyle>
            <a:lvl1pPr marL="0" indent="0">
              <a:buNone/>
              <a:defRPr sz="2100" b="0">
                <a:solidFill>
                  <a:schemeClr val="accent1">
                    <a:lumMod val="75000"/>
                  </a:schemeClr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955975" y="3335337"/>
            <a:ext cx="3671292" cy="2455862"/>
          </a:xfrm>
        </p:spPr>
        <p:txBody>
          <a:bodyPr anchor="t">
            <a:normAutofit/>
          </a:bodyPr>
          <a:lstStyle>
            <a:lvl1pPr>
              <a:defRPr sz="1350"/>
            </a:lvl1pPr>
            <a:lvl2pPr>
              <a:defRPr sz="1200"/>
            </a:lvl2pPr>
            <a:lvl3pPr>
              <a:defRPr sz="1050"/>
            </a:lvl3pPr>
            <a:lvl4pPr>
              <a:defRPr sz="900"/>
            </a:lvl4pPr>
            <a:lvl5pPr>
              <a:defRPr sz="900"/>
            </a:lvl5pPr>
            <a:lvl6pPr>
              <a:defRPr sz="900"/>
            </a:lvl6pPr>
            <a:lvl7pPr>
              <a:defRPr sz="900"/>
            </a:lvl7pPr>
            <a:lvl8pPr>
              <a:defRPr sz="900"/>
            </a:lvl8pPr>
            <a:lvl9pPr>
              <a:defRPr sz="9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C54DE4-F918-4CDB-A00C-33A980B8DFBE}" type="datetimeFigureOut">
              <a:rPr lang="en-GB" smtClean="0"/>
              <a:pPr/>
              <a:t>02/02/2021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7AAE2A-E470-44CC-BAE6-A632FC3D94A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3506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C54DE4-F918-4CDB-A00C-33A980B8DFBE}" type="datetimeFigureOut">
              <a:rPr lang="en-GB" smtClean="0"/>
              <a:pPr/>
              <a:t>02/02/2021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7AAE2A-E470-44CC-BAE6-A632FC3D94A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39982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C54DE4-F918-4CDB-A00C-33A980B8DFBE}" type="datetimeFigureOut">
              <a:rPr lang="en-GB" smtClean="0"/>
              <a:pPr/>
              <a:t>02/02/2021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7AAE2A-E470-44CC-BAE6-A632FC3D94A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74043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3234" y="1600200"/>
            <a:ext cx="2661841" cy="1371600"/>
          </a:xfrm>
        </p:spPr>
        <p:txBody>
          <a:bodyPr anchor="b">
            <a:normAutofit/>
          </a:bodyPr>
          <a:lstStyle>
            <a:lvl1pPr algn="ctr">
              <a:defRPr sz="1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46525" y="685800"/>
            <a:ext cx="4680743" cy="5105401"/>
          </a:xfrm>
        </p:spPr>
        <p:txBody>
          <a:bodyPr anchor="ctr">
            <a:normAutofit/>
          </a:bodyPr>
          <a:lstStyle>
            <a:lvl1pPr>
              <a:defRPr sz="1500"/>
            </a:lvl1pPr>
            <a:lvl2pPr>
              <a:defRPr sz="1350"/>
            </a:lvl2pPr>
            <a:lvl3pPr>
              <a:defRPr sz="1200"/>
            </a:lvl3pPr>
            <a:lvl4pPr>
              <a:defRPr sz="1050"/>
            </a:lvl4pPr>
            <a:lvl5pPr>
              <a:defRPr sz="1050"/>
            </a:lvl5pPr>
            <a:lvl6pPr>
              <a:defRPr sz="1050"/>
            </a:lvl6pPr>
            <a:lvl7pPr>
              <a:defRPr sz="1050"/>
            </a:lvl7pPr>
            <a:lvl8pPr>
              <a:defRPr sz="1050"/>
            </a:lvl8pPr>
            <a:lvl9pPr>
              <a:defRPr sz="105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3234" y="2971800"/>
            <a:ext cx="2661841" cy="1828800"/>
          </a:xfrm>
        </p:spPr>
        <p:txBody>
          <a:bodyPr>
            <a:normAutofit/>
          </a:bodyPr>
          <a:lstStyle>
            <a:lvl1pPr marL="0" indent="0" algn="ctr">
              <a:buNone/>
              <a:defRPr sz="120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C54DE4-F918-4CDB-A00C-33A980B8DFBE}" type="datetimeFigureOut">
              <a:rPr lang="en-GB" smtClean="0"/>
              <a:pPr/>
              <a:t>02/02/2021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7AAE2A-E470-44CC-BAE6-A632FC3D94A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43295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2043" y="1752599"/>
            <a:ext cx="4069619" cy="1371600"/>
          </a:xfrm>
        </p:spPr>
        <p:txBody>
          <a:bodyPr anchor="b">
            <a:normAutofit/>
          </a:bodyPr>
          <a:lstStyle>
            <a:lvl1pPr algn="ctr">
              <a:defRPr sz="21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696011" y="914400"/>
            <a:ext cx="2460731" cy="4572000"/>
          </a:xfrm>
          <a:prstGeom prst="roundRect">
            <a:avLst>
              <a:gd name="adj" fmla="val 42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200"/>
            </a:lvl1pPr>
            <a:lvl2pPr marL="342900" indent="0">
              <a:buNone/>
              <a:defRPr sz="1200"/>
            </a:lvl2pPr>
            <a:lvl3pPr marL="685800" indent="0">
              <a:buNone/>
              <a:defRPr sz="1200"/>
            </a:lvl3pPr>
            <a:lvl4pPr marL="1028700" indent="0">
              <a:buNone/>
              <a:defRPr sz="1200"/>
            </a:lvl4pPr>
            <a:lvl5pPr marL="1371600" indent="0">
              <a:buNone/>
              <a:defRPr sz="1200"/>
            </a:lvl5pPr>
            <a:lvl6pPr marL="1714500" indent="0">
              <a:buNone/>
              <a:defRPr sz="1200"/>
            </a:lvl6pPr>
            <a:lvl7pPr marL="2057400" indent="0">
              <a:buNone/>
              <a:defRPr sz="1200"/>
            </a:lvl7pPr>
            <a:lvl8pPr marL="2400300" indent="0">
              <a:buNone/>
              <a:defRPr sz="1200"/>
            </a:lvl8pPr>
            <a:lvl9pPr marL="2743200" indent="0">
              <a:buNone/>
              <a:defRPr sz="12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2043" y="3124199"/>
            <a:ext cx="4069619" cy="1828800"/>
          </a:xfrm>
        </p:spPr>
        <p:txBody>
          <a:bodyPr>
            <a:normAutofit/>
          </a:bodyPr>
          <a:lstStyle>
            <a:lvl1pPr marL="0" indent="0" algn="ctr">
              <a:buNone/>
              <a:defRPr sz="13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C54DE4-F918-4CDB-A00C-33A980B8DFBE}" type="datetimeFigureOut">
              <a:rPr lang="en-GB" smtClean="0"/>
              <a:pPr/>
              <a:t>02/02/2021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7AAE2A-E470-44CC-BAE6-A632FC3D94A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667314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3234" y="4732865"/>
            <a:ext cx="7514033" cy="566738"/>
          </a:xfrm>
        </p:spPr>
        <p:txBody>
          <a:bodyPr anchor="b">
            <a:normAutofit/>
          </a:bodyPr>
          <a:lstStyle>
            <a:lvl1pPr algn="ctr">
              <a:defRPr sz="1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789509" y="932112"/>
            <a:ext cx="6169458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200"/>
            </a:lvl1pPr>
            <a:lvl2pPr marL="342900" indent="0">
              <a:buNone/>
              <a:defRPr sz="1200"/>
            </a:lvl2pPr>
            <a:lvl3pPr marL="685800" indent="0">
              <a:buNone/>
              <a:defRPr sz="1200"/>
            </a:lvl3pPr>
            <a:lvl4pPr marL="1028700" indent="0">
              <a:buNone/>
              <a:defRPr sz="1200"/>
            </a:lvl4pPr>
            <a:lvl5pPr marL="1371600" indent="0">
              <a:buNone/>
              <a:defRPr sz="1200"/>
            </a:lvl5pPr>
            <a:lvl6pPr marL="1714500" indent="0">
              <a:buNone/>
              <a:defRPr sz="1200"/>
            </a:lvl6pPr>
            <a:lvl7pPr marL="2057400" indent="0">
              <a:buNone/>
              <a:defRPr sz="1200"/>
            </a:lvl7pPr>
            <a:lvl8pPr marL="2400300" indent="0">
              <a:buNone/>
              <a:defRPr sz="1200"/>
            </a:lvl8pPr>
            <a:lvl9pPr marL="2743200" indent="0">
              <a:buNone/>
              <a:defRPr sz="12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3234" y="5299603"/>
            <a:ext cx="7514033" cy="493712"/>
          </a:xfrm>
        </p:spPr>
        <p:txBody>
          <a:bodyPr>
            <a:normAutofit/>
          </a:bodyPr>
          <a:lstStyle>
            <a:lvl1pPr marL="0" indent="0" algn="ctr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C54DE4-F918-4CDB-A00C-33A980B8DFBE}" type="datetimeFigureOut">
              <a:rPr lang="en-GB" smtClean="0"/>
              <a:pPr/>
              <a:t>02/02/2021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7AAE2A-E470-44CC-BAE6-A632FC3D94A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731912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3235" y="685800"/>
            <a:ext cx="7514033" cy="3048000"/>
          </a:xfrm>
        </p:spPr>
        <p:txBody>
          <a:bodyPr anchor="ctr">
            <a:normAutofit/>
          </a:bodyPr>
          <a:lstStyle>
            <a:lvl1pPr algn="ctr">
              <a:defRPr sz="2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3234" y="4343400"/>
            <a:ext cx="7514035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1500">
                <a:solidFill>
                  <a:schemeClr val="tx1"/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C54DE4-F918-4CDB-A00C-33A980B8DFBE}" type="datetimeFigureOut">
              <a:rPr lang="en-GB" smtClean="0"/>
              <a:pPr/>
              <a:t>02/02/2021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7AAE2A-E470-44CC-BAE6-A632FC3D94A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065901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198959" y="863023"/>
            <a:ext cx="457200" cy="584776"/>
          </a:xfrm>
          <a:prstGeom prst="rect">
            <a:avLst/>
          </a:prstGeom>
        </p:spPr>
        <p:txBody>
          <a:bodyPr vert="horz" lIns="68580" tIns="34290" rIns="68580" bIns="3429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6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8170069" y="2819399"/>
            <a:ext cx="457200" cy="584776"/>
          </a:xfrm>
          <a:prstGeom prst="rect">
            <a:avLst/>
          </a:prstGeom>
        </p:spPr>
        <p:txBody>
          <a:bodyPr vert="horz" lIns="68580" tIns="34290" rIns="68580" bIns="3429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6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56159" y="685801"/>
            <a:ext cx="6742509" cy="2743199"/>
          </a:xfrm>
        </p:spPr>
        <p:txBody>
          <a:bodyPr anchor="ctr">
            <a:normAutofit/>
          </a:bodyPr>
          <a:lstStyle>
            <a:lvl1pPr algn="ctr">
              <a:defRPr sz="24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827609" y="3428999"/>
            <a:ext cx="6399611" cy="381000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350"/>
            </a:lvl1pPr>
            <a:lvl2pPr marL="342900" indent="0">
              <a:buFontTx/>
              <a:buNone/>
              <a:defRPr/>
            </a:lvl2pPr>
            <a:lvl3pPr marL="685800" indent="0">
              <a:buFontTx/>
              <a:buNone/>
              <a:defRPr/>
            </a:lvl3pPr>
            <a:lvl4pPr marL="1028700" indent="0">
              <a:buFontTx/>
              <a:buNone/>
              <a:defRPr/>
            </a:lvl4pPr>
            <a:lvl5pPr marL="13716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3234" y="4343400"/>
            <a:ext cx="7514033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1500">
                <a:solidFill>
                  <a:schemeClr val="tx1"/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C54DE4-F918-4CDB-A00C-33A980B8DFBE}" type="datetimeFigureOut">
              <a:rPr lang="en-GB" smtClean="0"/>
              <a:pPr/>
              <a:t>02/02/2021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7AAE2A-E470-44CC-BAE6-A632FC3D94A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708235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3235" y="3308581"/>
            <a:ext cx="7514032" cy="1468800"/>
          </a:xfrm>
        </p:spPr>
        <p:txBody>
          <a:bodyPr anchor="b">
            <a:normAutofit/>
          </a:bodyPr>
          <a:lstStyle>
            <a:lvl1pPr algn="r">
              <a:defRPr sz="2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3234" y="4777381"/>
            <a:ext cx="7514033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500">
                <a:solidFill>
                  <a:schemeClr val="tx1"/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C54DE4-F918-4CDB-A00C-33A980B8DFBE}" type="datetimeFigureOut">
              <a:rPr lang="en-GB" smtClean="0"/>
              <a:pPr/>
              <a:t>02/02/2021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7AAE2A-E470-44CC-BAE6-A632FC3D94A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556203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198959" y="863023"/>
            <a:ext cx="457200" cy="584776"/>
          </a:xfrm>
          <a:prstGeom prst="rect">
            <a:avLst/>
          </a:prstGeom>
        </p:spPr>
        <p:txBody>
          <a:bodyPr vert="horz" lIns="68580" tIns="34290" rIns="68580" bIns="3429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6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8170069" y="2819399"/>
            <a:ext cx="457200" cy="584776"/>
          </a:xfrm>
          <a:prstGeom prst="rect">
            <a:avLst/>
          </a:prstGeom>
        </p:spPr>
        <p:txBody>
          <a:bodyPr vert="horz" lIns="68580" tIns="34290" rIns="68580" bIns="3429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6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56159" y="685801"/>
            <a:ext cx="6742509" cy="2743199"/>
          </a:xfrm>
        </p:spPr>
        <p:txBody>
          <a:bodyPr anchor="ctr">
            <a:normAutofit/>
          </a:bodyPr>
          <a:lstStyle>
            <a:lvl1pPr algn="ctr">
              <a:defRPr sz="24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13235" y="3886200"/>
            <a:ext cx="7514033" cy="889000"/>
          </a:xfrm>
        </p:spPr>
        <p:txBody>
          <a:bodyPr vert="horz" lIns="91440" tIns="45720" rIns="91440" bIns="45720" rtlCol="0" anchor="b">
            <a:normAutofit/>
          </a:bodyPr>
          <a:lstStyle>
            <a:lvl1pPr algn="r">
              <a:buNone/>
              <a:defRPr lang="en-US" sz="1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3234" y="4775200"/>
            <a:ext cx="7514033" cy="1016000"/>
          </a:xfrm>
        </p:spPr>
        <p:txBody>
          <a:bodyPr anchor="t">
            <a:normAutofit/>
          </a:bodyPr>
          <a:lstStyle>
            <a:lvl1pPr marL="0" indent="0" algn="r">
              <a:buNone/>
              <a:defRPr sz="1350">
                <a:solidFill>
                  <a:schemeClr val="tx1"/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C54DE4-F918-4CDB-A00C-33A980B8DFBE}" type="datetimeFigureOut">
              <a:rPr lang="en-GB" smtClean="0"/>
              <a:pPr/>
              <a:t>02/02/2021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7AAE2A-E470-44CC-BAE6-A632FC3D94A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263961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3235" y="685801"/>
            <a:ext cx="7514034" cy="2727325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13234" y="3505200"/>
            <a:ext cx="7514035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1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3234" y="4343400"/>
            <a:ext cx="7514035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350">
                <a:solidFill>
                  <a:schemeClr val="tx1"/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C54DE4-F918-4CDB-A00C-33A980B8DFBE}" type="datetimeFigureOut">
              <a:rPr lang="en-GB" smtClean="0"/>
              <a:pPr/>
              <a:t>02/02/2021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7AAE2A-E470-44CC-BAE6-A632FC3D94A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814735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C54DE4-F918-4CDB-A00C-33A980B8DFBE}" type="datetimeFigureOut">
              <a:rPr lang="en-GB" smtClean="0"/>
              <a:pPr/>
              <a:t>02/02/2021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7AAE2A-E470-44CC-BAE6-A632FC3D94A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433934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299492" y="685800"/>
            <a:ext cx="1327777" cy="51054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13234" y="685800"/>
            <a:ext cx="6014807" cy="5105400"/>
          </a:xfrm>
        </p:spPr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C54DE4-F918-4CDB-A00C-33A980B8DFBE}" type="datetimeFigureOut">
              <a:rPr lang="en-GB" smtClean="0"/>
              <a:pPr/>
              <a:t>02/02/2021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7AAE2A-E470-44CC-BAE6-A632FC3D94A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7182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113109" y="1"/>
            <a:ext cx="1827610" cy="6858001"/>
            <a:chOff x="1320800" y="0"/>
            <a:chExt cx="2436813" cy="6858001"/>
          </a:xfrm>
        </p:grpSpPr>
        <p:sp>
          <p:nvSpPr>
            <p:cNvPr id="8" name="Freeform 6"/>
            <p:cNvSpPr/>
            <p:nvPr/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9" name="Freeform 7"/>
            <p:cNvSpPr/>
            <p:nvPr/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0" name="Freeform 8"/>
            <p:cNvSpPr/>
            <p:nvPr/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1" name="Freeform 9"/>
            <p:cNvSpPr/>
            <p:nvPr/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2" name="Freeform 10"/>
            <p:cNvSpPr/>
            <p:nvPr/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3" name="Freeform 11"/>
            <p:cNvSpPr/>
            <p:nvPr/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13234" y="685801"/>
            <a:ext cx="7514035" cy="1752599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3233" y="2667000"/>
            <a:ext cx="7514035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99492" y="5883276"/>
            <a:ext cx="8572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75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46C54DE4-F918-4CDB-A00C-33A980B8DFBE}" type="datetimeFigureOut">
              <a:rPr lang="en-GB" smtClean="0"/>
              <a:pPr/>
              <a:t>02/02/2021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29210" y="5883276"/>
            <a:ext cx="531313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75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13893" y="5883276"/>
            <a:ext cx="41337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75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F17AAE2A-E470-44CC-BAE6-A632FC3D94AF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5" name="Footer Placeholder 4"/>
          <p:cNvSpPr txBox="1">
            <a:spLocks/>
          </p:cNvSpPr>
          <p:nvPr/>
        </p:nvSpPr>
        <p:spPr>
          <a:xfrm>
            <a:off x="6771533" y="6536419"/>
            <a:ext cx="2300622" cy="3651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750"/>
              <a:t>Copyright © Property of Critical Publishing Ltd 2016 </a:t>
            </a:r>
            <a:endParaRPr lang="en-GB" sz="1350" dirty="0"/>
          </a:p>
        </p:txBody>
      </p:sp>
    </p:spTree>
    <p:extLst>
      <p:ext uri="{BB962C8B-B14F-4D97-AF65-F5344CB8AC3E}">
        <p14:creationId xmlns:p14="http://schemas.microsoft.com/office/powerpoint/2010/main" val="29105869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ctr" defTabSz="342900" rtl="0" eaLnBrk="1" latinLnBrk="0" hangingPunct="1">
        <a:spcBef>
          <a:spcPct val="0"/>
        </a:spcBef>
        <a:buNone/>
        <a:defRPr sz="3000" kern="1200" cap="none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14313" indent="-214313" algn="l" defTabSz="342900" rtl="0" eaLnBrk="1" latinLnBrk="0" hangingPunct="1">
        <a:spcBef>
          <a:spcPct val="20000"/>
        </a:spcBef>
        <a:spcAft>
          <a:spcPts val="45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57213" indent="-214313" algn="l" defTabSz="342900" rtl="0" eaLnBrk="1" latinLnBrk="0" hangingPunct="1">
        <a:spcBef>
          <a:spcPct val="20000"/>
        </a:spcBef>
        <a:spcAft>
          <a:spcPts val="45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5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900113" indent="-214313" algn="l" defTabSz="342900" rtl="0" eaLnBrk="1" latinLnBrk="0" hangingPunct="1">
        <a:spcBef>
          <a:spcPct val="20000"/>
        </a:spcBef>
        <a:spcAft>
          <a:spcPts val="45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35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157288" indent="-128588" algn="l" defTabSz="342900" rtl="0" eaLnBrk="1" latinLnBrk="0" hangingPunct="1">
        <a:spcBef>
          <a:spcPct val="20000"/>
        </a:spcBef>
        <a:spcAft>
          <a:spcPts val="45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1500188" indent="-128588" algn="l" defTabSz="342900" rtl="0" eaLnBrk="1" latinLnBrk="0" hangingPunct="1">
        <a:spcBef>
          <a:spcPct val="20000"/>
        </a:spcBef>
        <a:spcAft>
          <a:spcPts val="45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05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1885950" indent="-171450" algn="l" defTabSz="342900" rtl="0" eaLnBrk="1" latinLnBrk="0" hangingPunct="1">
        <a:spcBef>
          <a:spcPct val="20000"/>
        </a:spcBef>
        <a:spcAft>
          <a:spcPts val="45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05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228850" indent="-171450" algn="l" defTabSz="342900" rtl="0" eaLnBrk="1" latinLnBrk="0" hangingPunct="1">
        <a:spcBef>
          <a:spcPct val="20000"/>
        </a:spcBef>
        <a:spcAft>
          <a:spcPts val="45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05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2571750" indent="-171450" algn="l" defTabSz="342900" rtl="0" eaLnBrk="1" latinLnBrk="0" hangingPunct="1">
        <a:spcBef>
          <a:spcPct val="20000"/>
        </a:spcBef>
        <a:spcAft>
          <a:spcPts val="45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05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2914650" indent="-171450" algn="l" defTabSz="342900" rtl="0" eaLnBrk="1" latinLnBrk="0" hangingPunct="1">
        <a:spcBef>
          <a:spcPct val="20000"/>
        </a:spcBef>
        <a:spcAft>
          <a:spcPts val="45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05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-684584" y="1892302"/>
            <a:ext cx="9311851" cy="1962149"/>
          </a:xfrm>
        </p:spPr>
        <p:txBody>
          <a:bodyPr>
            <a:normAutofit fontScale="90000"/>
          </a:bodyPr>
          <a:lstStyle/>
          <a:p>
            <a:r>
              <a:rPr lang="en-GB" dirty="0"/>
              <a:t> Equality and Diversity in </a:t>
            </a:r>
            <a:br>
              <a:rPr lang="en-GB" dirty="0"/>
            </a:br>
            <a:r>
              <a:rPr lang="en-GB" dirty="0"/>
              <a:t>Further Education:</a:t>
            </a:r>
            <a:br>
              <a:rPr lang="en-GB" dirty="0"/>
            </a:br>
            <a:r>
              <a:rPr lang="en-GB" sz="3600" dirty="0"/>
              <a:t>Educators’ Understanding &amp; Experience </a:t>
            </a:r>
            <a:br>
              <a:rPr lang="en-GB" sz="3600" dirty="0"/>
            </a:br>
            <a:r>
              <a:rPr lang="en-GB" sz="3600" dirty="0"/>
              <a:t>of the Equality Act (2010)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386533" y="3756097"/>
            <a:ext cx="5240734" cy="1388534"/>
          </a:xfrm>
        </p:spPr>
        <p:txBody>
          <a:bodyPr/>
          <a:lstStyle/>
          <a:p>
            <a:r>
              <a:rPr lang="en-GB" dirty="0"/>
              <a:t>Sheine Peart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278802"/>
            <a:ext cx="2554640" cy="10175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5B9BD5"/>
                </a:solidFill>
              </a14:hiddenFill>
            </a:ext>
            <a:ext uri="{91240B29-F687-4F45-9708-019B960494DF}">
              <a14:hiddenLine xmlns:a14="http://schemas.microsoft.com/office/drawing/2010/main" w="25400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000000"/>
                  </a:outerShdw>
                </a:effectLst>
              </a14:hiddenEffects>
            </a:ext>
          </a:extLst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53395" y="4354752"/>
            <a:ext cx="1473872" cy="208350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99551948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7357" y="0"/>
            <a:ext cx="7514035" cy="1314449"/>
          </a:xfrm>
        </p:spPr>
        <p:txBody>
          <a:bodyPr>
            <a:normAutofit/>
          </a:bodyPr>
          <a:lstStyle/>
          <a:p>
            <a:r>
              <a:rPr lang="en-GB" sz="3600" b="1" dirty="0"/>
              <a:t>About Sheine Peart</a:t>
            </a:r>
          </a:p>
        </p:txBody>
      </p:sp>
      <p:sp>
        <p:nvSpPr>
          <p:cNvPr id="8" name="AutoShape 10" descr="https://photos-1.dropbox.com/t/2/AAD6WRKRbvJzGUelbmPc0x3FcTDzaj_Bi4ikPYSql7QXSg/12/283455485/jpeg/32x32/1/_/1/2/Jonathan%20Glazzard%20photo.jpg/ELTwrDcY7dMEIAIoAg/nf0h7KrLNtRi5VH8xlZEFplk2p_lPFLIIXMuYkKRqcA?size=1024x768&amp;size_mode=3"/>
          <p:cNvSpPr>
            <a:spLocks noGrp="1" noChangeAspect="1" noChangeArrowheads="1"/>
          </p:cNvSpPr>
          <p:nvPr>
            <p:ph idx="1"/>
          </p:nvPr>
        </p:nvSpPr>
        <p:spPr bwMode="auto">
          <a:xfrm>
            <a:off x="1066646" y="1268760"/>
            <a:ext cx="8017498" cy="47342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  <a:noAutofit/>
          </a:bodyPr>
          <a:lstStyle/>
          <a:p>
            <a:r>
              <a:rPr lang="en-GB" sz="2200" dirty="0"/>
              <a:t>Sheine Peart has worked in schools, colleges, local authorities and youth and community settings.  </a:t>
            </a:r>
          </a:p>
          <a:p>
            <a:r>
              <a:rPr lang="en-GB" sz="2200" dirty="0"/>
              <a:t>She taught in Further Education for fifteen years teaching on various vocational programmes and working with challenging students</a:t>
            </a:r>
          </a:p>
          <a:p>
            <a:r>
              <a:rPr lang="en-GB" sz="2200" dirty="0"/>
              <a:t>In her current post at Nottingham Trent University she teaches on the pre-service fulltime PGCE, Professional Graduate Certificate in Education (Prof Grad Cert) and the Certificate in Education (CertEd) for LLS as well as managing the Masters in Education courses.  </a:t>
            </a:r>
          </a:p>
          <a:p>
            <a:r>
              <a:rPr lang="en-GB" sz="2200" dirty="0"/>
              <a:t>She is currently engaged in supporting one large urban college in developing a dedicated in house student support group for Black male students, called ‘Black on Track’.  </a:t>
            </a:r>
          </a:p>
        </p:txBody>
      </p:sp>
    </p:spTree>
    <p:extLst>
      <p:ext uri="{BB962C8B-B14F-4D97-AF65-F5344CB8AC3E}">
        <p14:creationId xmlns:p14="http://schemas.microsoft.com/office/powerpoint/2010/main" val="176111398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altLang="en-US" sz="4000" b="1" dirty="0">
                <a:solidFill>
                  <a:schemeClr val="tx1"/>
                </a:solidFill>
              </a:rPr>
              <a:t>UK context</a:t>
            </a:r>
            <a:r>
              <a:rPr lang="en-US" altLang="en-US" sz="4000" dirty="0">
                <a:solidFill>
                  <a:schemeClr val="tx1"/>
                </a:solidFill>
              </a:rPr>
              <a:t/>
            </a:r>
            <a:br>
              <a:rPr lang="en-US" altLang="en-US" sz="4000" dirty="0">
                <a:solidFill>
                  <a:schemeClr val="tx1"/>
                </a:solidFill>
              </a:rPr>
            </a:br>
            <a:endParaRPr lang="en-GB" sz="40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81294" y="1484784"/>
            <a:ext cx="7500490" cy="4731306"/>
          </a:xfrm>
        </p:spPr>
        <p:txBody>
          <a:bodyPr>
            <a:normAutofit/>
          </a:bodyPr>
          <a:lstStyle/>
          <a:p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200" dirty="0">
                <a:solidFill>
                  <a:schemeClr val="tx1"/>
                </a:solidFill>
              </a:rPr>
              <a:t>The UK has a long history of passing legislation to try and improve the life experiences of citizens, including the following Acts:</a:t>
            </a:r>
          </a:p>
          <a:p>
            <a:pPr lvl="1">
              <a:buFont typeface="Arial" charset="0"/>
              <a:buChar char="•"/>
            </a:pPr>
            <a:r>
              <a:rPr lang="en-GB" sz="1700" dirty="0">
                <a:solidFill>
                  <a:schemeClr val="tx1"/>
                </a:solidFill>
              </a:rPr>
              <a:t>Disabled Servicemen’s Act 1593 - provided some support for wounded military personnel;</a:t>
            </a:r>
          </a:p>
          <a:p>
            <a:pPr lvl="1">
              <a:buFont typeface="Arial" charset="0"/>
              <a:buChar char="•"/>
            </a:pPr>
            <a:r>
              <a:rPr lang="en-GB" sz="1700" dirty="0">
                <a:solidFill>
                  <a:schemeClr val="tx1"/>
                </a:solidFill>
              </a:rPr>
              <a:t>Abolition of Slavery 1834 – liberated African slaves;</a:t>
            </a:r>
          </a:p>
          <a:p>
            <a:pPr lvl="1">
              <a:buFont typeface="Arial" charset="0"/>
              <a:buChar char="•"/>
            </a:pPr>
            <a:r>
              <a:rPr lang="en-GB" sz="1700" dirty="0">
                <a:solidFill>
                  <a:schemeClr val="tx1"/>
                </a:solidFill>
              </a:rPr>
              <a:t>Married Women’s Property Act 1870 - allowed married women to own their own property;</a:t>
            </a:r>
          </a:p>
          <a:p>
            <a:pPr lvl="1">
              <a:buFont typeface="Arial" charset="0"/>
              <a:buChar char="•"/>
            </a:pPr>
            <a:r>
              <a:rPr lang="en-GB" sz="1700" dirty="0">
                <a:solidFill>
                  <a:schemeClr val="tx1"/>
                </a:solidFill>
              </a:rPr>
              <a:t>Race Relations Act 1965 – outlawed some forms of discrimination against Black people;</a:t>
            </a:r>
          </a:p>
          <a:p>
            <a:pPr lvl="1">
              <a:buFont typeface="Arial" charset="0"/>
              <a:buChar char="•"/>
            </a:pPr>
            <a:r>
              <a:rPr lang="en-GB" sz="1700" dirty="0">
                <a:solidFill>
                  <a:schemeClr val="tx1"/>
                </a:solidFill>
              </a:rPr>
              <a:t>Sex Discrimination Act 1975 - sought to promote equality between men and women.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altLang="en-US" sz="4000" b="1" dirty="0">
                <a:solidFill>
                  <a:schemeClr val="tx1"/>
                </a:solidFill>
              </a:rPr>
              <a:t>Equality Act 2010</a:t>
            </a:r>
            <a:r>
              <a:rPr lang="en-US" altLang="en-US" dirty="0">
                <a:solidFill>
                  <a:schemeClr val="tx1"/>
                </a:solidFill>
              </a:rPr>
              <a:t/>
            </a:r>
            <a:br>
              <a:rPr lang="en-US" altLang="en-US" dirty="0">
                <a:solidFill>
                  <a:schemeClr val="tx1"/>
                </a:solidFill>
              </a:rPr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73806" y="1232316"/>
            <a:ext cx="7992888" cy="5400600"/>
          </a:xfrm>
        </p:spPr>
        <p:txBody>
          <a:bodyPr>
            <a:normAutofit/>
          </a:bodyPr>
          <a:lstStyle/>
          <a:p>
            <a:r>
              <a:rPr lang="en-GB" sz="2400" dirty="0">
                <a:solidFill>
                  <a:schemeClr val="tx1"/>
                </a:solidFill>
              </a:rPr>
              <a:t>The Equality Act brought together existing legislation under a single structure</a:t>
            </a:r>
            <a:r>
              <a:rPr lang="en-GB" sz="2400" dirty="0"/>
              <a:t>, stipulating 9 protected characteristics (age; disability; gender reassignment; marriage or civil partnership; pregnancy and maternity; race; religion or belief; sex; and sexual orientation).  </a:t>
            </a:r>
          </a:p>
          <a:p>
            <a:r>
              <a:rPr lang="en-GB" sz="2400" dirty="0">
                <a:solidFill>
                  <a:schemeClr val="tx1"/>
                </a:solidFill>
              </a:rPr>
              <a:t>The Act was intended to:</a:t>
            </a:r>
          </a:p>
          <a:p>
            <a:pPr lvl="1">
              <a:buFont typeface="Arial" charset="0"/>
              <a:buChar char="•"/>
            </a:pPr>
            <a:r>
              <a:rPr lang="en-GB" sz="1800" dirty="0">
                <a:solidFill>
                  <a:schemeClr val="tx1"/>
                </a:solidFill>
              </a:rPr>
              <a:t>Be a coherent response to current and future equality concerns and </a:t>
            </a:r>
            <a:r>
              <a:rPr lang="en-GB" sz="1800" i="1" dirty="0">
                <a:solidFill>
                  <a:schemeClr val="tx1"/>
                </a:solidFill>
              </a:rPr>
              <a:t>simplify existing equality legislation</a:t>
            </a:r>
            <a:r>
              <a:rPr lang="en-GB" sz="1800" dirty="0">
                <a:solidFill>
                  <a:schemeClr val="tx1"/>
                </a:solidFill>
              </a:rPr>
              <a:t> (</a:t>
            </a:r>
            <a:r>
              <a:rPr lang="en-GB" sz="1800" dirty="0" err="1">
                <a:solidFill>
                  <a:schemeClr val="tx1"/>
                </a:solidFill>
              </a:rPr>
              <a:t>Peart</a:t>
            </a:r>
            <a:r>
              <a:rPr lang="en-GB" sz="1800" dirty="0">
                <a:solidFill>
                  <a:schemeClr val="tx1"/>
                </a:solidFill>
              </a:rPr>
              <a:t>, 2014: 84);</a:t>
            </a:r>
          </a:p>
          <a:p>
            <a:pPr lvl="1">
              <a:buFont typeface="Arial" charset="0"/>
              <a:buChar char="•"/>
            </a:pPr>
            <a:r>
              <a:rPr lang="en-GB" sz="1800" dirty="0">
                <a:solidFill>
                  <a:schemeClr val="tx1"/>
                </a:solidFill>
              </a:rPr>
              <a:t>Make equality law easier to understand and use by UK citizens, the police and the courts;</a:t>
            </a:r>
          </a:p>
          <a:p>
            <a:pPr lvl="1">
              <a:buFont typeface="Arial" charset="0"/>
              <a:buChar char="•"/>
            </a:pPr>
            <a:r>
              <a:rPr lang="en-GB" sz="1800" dirty="0">
                <a:solidFill>
                  <a:schemeClr val="tx1"/>
                </a:solidFill>
              </a:rPr>
              <a:t>Challenge </a:t>
            </a:r>
            <a:r>
              <a:rPr lang="en-GB" sz="1800" i="1" dirty="0">
                <a:solidFill>
                  <a:schemeClr val="tx1"/>
                </a:solidFill>
              </a:rPr>
              <a:t>stereotypical thinking </a:t>
            </a:r>
            <a:r>
              <a:rPr lang="en-GB" sz="1800" dirty="0">
                <a:solidFill>
                  <a:schemeClr val="tx1"/>
                </a:solidFill>
              </a:rPr>
              <a:t>(Race 2011: 48). 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3233" y="404664"/>
            <a:ext cx="7514035" cy="1752599"/>
          </a:xfrm>
        </p:spPr>
        <p:txBody>
          <a:bodyPr>
            <a:normAutofit/>
          </a:bodyPr>
          <a:lstStyle/>
          <a:p>
            <a:r>
              <a:rPr lang="en-US" altLang="en-US" sz="4000" b="1" dirty="0">
                <a:solidFill>
                  <a:schemeClr val="tx1"/>
                </a:solidFill>
              </a:rPr>
              <a:t>Equality Act 2010</a:t>
            </a:r>
            <a:endParaRPr lang="en-GB" sz="40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>
                <a:solidFill>
                  <a:schemeClr val="tx1"/>
                </a:solidFill>
              </a:rPr>
              <a:t>    </a:t>
            </a:r>
            <a:r>
              <a:rPr lang="en-GB" sz="2400" dirty="0">
                <a:solidFill>
                  <a:schemeClr val="tx1"/>
                </a:solidFill>
              </a:rPr>
              <a:t>In response to the Act </a:t>
            </a:r>
            <a:r>
              <a:rPr lang="en-GB" sz="2400" dirty="0"/>
              <a:t>p</a:t>
            </a:r>
            <a:r>
              <a:rPr lang="en-GB" sz="2400" dirty="0">
                <a:solidFill>
                  <a:schemeClr val="tx1"/>
                </a:solidFill>
              </a:rPr>
              <a:t>ublic </a:t>
            </a:r>
            <a:r>
              <a:rPr lang="en-GB" sz="2400" dirty="0"/>
              <a:t>o</a:t>
            </a:r>
            <a:r>
              <a:rPr lang="en-GB" sz="2400" dirty="0">
                <a:solidFill>
                  <a:schemeClr val="tx1"/>
                </a:solidFill>
              </a:rPr>
              <a:t>rganisations were required to: </a:t>
            </a:r>
          </a:p>
          <a:p>
            <a:pPr lvl="1">
              <a:buFont typeface="Arial" charset="0"/>
              <a:buChar char="•"/>
            </a:pPr>
            <a:r>
              <a:rPr lang="en-GB" sz="2100" dirty="0">
                <a:solidFill>
                  <a:schemeClr val="tx1"/>
                </a:solidFill>
              </a:rPr>
              <a:t>set up appropriate infrastructures needed to achieve the aims of the Act;  </a:t>
            </a:r>
          </a:p>
          <a:p>
            <a:pPr lvl="1">
              <a:buFont typeface="Arial" charset="0"/>
              <a:buChar char="•"/>
            </a:pPr>
            <a:r>
              <a:rPr lang="en-GB" sz="2100" dirty="0"/>
              <a:t>s</a:t>
            </a:r>
            <a:r>
              <a:rPr lang="en-GB" sz="2100" dirty="0">
                <a:solidFill>
                  <a:schemeClr val="tx1"/>
                </a:solidFill>
              </a:rPr>
              <a:t>upport employees to understand their duty under the law.  However, the law also stated employees were personally responsible for their own individual actions;  </a:t>
            </a:r>
          </a:p>
          <a:p>
            <a:pPr lvl="1">
              <a:buFont typeface="Arial" charset="0"/>
              <a:buChar char="•"/>
            </a:pPr>
            <a:r>
              <a:rPr lang="en-GB" sz="2100" dirty="0"/>
              <a:t>w</a:t>
            </a:r>
            <a:r>
              <a:rPr lang="en-GB" sz="2100" dirty="0">
                <a:solidFill>
                  <a:schemeClr val="tx1"/>
                </a:solidFill>
              </a:rPr>
              <a:t>ork  with managers and all staff to create </a:t>
            </a:r>
            <a:r>
              <a:rPr lang="en-GB" sz="2100" i="1" dirty="0">
                <a:solidFill>
                  <a:schemeClr val="tx1"/>
                </a:solidFill>
              </a:rPr>
              <a:t>socially cohesive</a:t>
            </a:r>
            <a:r>
              <a:rPr lang="en-GB" sz="2100" dirty="0">
                <a:solidFill>
                  <a:schemeClr val="tx1"/>
                </a:solidFill>
              </a:rPr>
              <a:t> (</a:t>
            </a:r>
            <a:r>
              <a:rPr lang="en-GB" sz="2100" dirty="0" err="1">
                <a:solidFill>
                  <a:schemeClr val="tx1"/>
                </a:solidFill>
              </a:rPr>
              <a:t>Peart</a:t>
            </a:r>
            <a:r>
              <a:rPr lang="en-GB" sz="2100" dirty="0">
                <a:solidFill>
                  <a:schemeClr val="tx1"/>
                </a:solidFill>
              </a:rPr>
              <a:t>, 2014: 91) college communities. </a:t>
            </a:r>
            <a:endParaRPr lang="en-GB" sz="2100" dirty="0"/>
          </a:p>
          <a:p>
            <a:endParaRPr lang="en-GB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altLang="en-US" sz="4000" b="1" dirty="0">
                <a:solidFill>
                  <a:schemeClr val="tx1"/>
                </a:solidFill>
              </a:rPr>
              <a:t>Equality Act 2010</a:t>
            </a:r>
            <a:endParaRPr lang="en-GB" sz="40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13233" y="2076404"/>
            <a:ext cx="7514035" cy="3124201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GB" sz="3200" dirty="0">
                <a:solidFill>
                  <a:srgbClr val="7030A0"/>
                </a:solidFill>
              </a:rPr>
              <a:t>Critical Thinking Task</a:t>
            </a:r>
          </a:p>
          <a:p>
            <a:r>
              <a:rPr lang="en-GB" sz="2000" dirty="0"/>
              <a:t>Take a moment to consider your understanding of the Equality Act.  Have you heard of this Act?  Do you know what it means to you in a personal and professional context?</a:t>
            </a:r>
          </a:p>
          <a:p>
            <a:r>
              <a:rPr lang="en-GB" sz="2000" dirty="0"/>
              <a:t>What actions or activities are you aware of that your workplace has taken to ensure that it fully complies with the requirements of the Equality Act? 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1143000"/>
          </a:xfrm>
        </p:spPr>
        <p:txBody>
          <a:bodyPr>
            <a:normAutofit/>
          </a:bodyPr>
          <a:lstStyle/>
          <a:p>
            <a:r>
              <a:rPr lang="en-US" altLang="en-US" sz="4000" b="1" dirty="0">
                <a:solidFill>
                  <a:schemeClr val="tx1"/>
                </a:solidFill>
              </a:rPr>
              <a:t>Equality Act 2010</a:t>
            </a:r>
            <a:endParaRPr lang="en-GB" sz="40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35146" y="1484784"/>
            <a:ext cx="8229600" cy="4525963"/>
          </a:xfrm>
        </p:spPr>
        <p:txBody>
          <a:bodyPr>
            <a:normAutofit lnSpcReduction="10000"/>
          </a:bodyPr>
          <a:lstStyle/>
          <a:p>
            <a:r>
              <a:rPr lang="en-GB" sz="2600" dirty="0"/>
              <a:t>Small scale r</a:t>
            </a:r>
            <a:r>
              <a:rPr lang="en-GB" sz="2600" dirty="0">
                <a:solidFill>
                  <a:schemeClr val="tx1"/>
                </a:solidFill>
              </a:rPr>
              <a:t>esearch using semi-structured interviews completed during 2014-15 academic year with 6 novice (trainee tutors on placement) and 6 experienced tutors (employees with between 2-20+ years experience) in a large General Further Education College produced the following outcomes.</a:t>
            </a:r>
          </a:p>
          <a:p>
            <a:pPr lvl="1">
              <a:buNone/>
            </a:pPr>
            <a:r>
              <a:rPr lang="en-GB" sz="2300" dirty="0"/>
              <a:t>    Full details of the research project can be found in:</a:t>
            </a:r>
          </a:p>
          <a:p>
            <a:pPr lvl="1">
              <a:buNone/>
            </a:pPr>
            <a:r>
              <a:rPr lang="en-GB" sz="2300" dirty="0">
                <a:solidFill>
                  <a:schemeClr val="tx1"/>
                </a:solidFill>
              </a:rPr>
              <a:t>    </a:t>
            </a:r>
            <a:r>
              <a:rPr lang="en-GB" sz="2300" dirty="0" err="1">
                <a:solidFill>
                  <a:schemeClr val="tx1"/>
                </a:solidFill>
              </a:rPr>
              <a:t>Peart</a:t>
            </a:r>
            <a:r>
              <a:rPr lang="en-GB" sz="2300" dirty="0">
                <a:solidFill>
                  <a:schemeClr val="tx1"/>
                </a:solidFill>
              </a:rPr>
              <a:t>, S. (2016) How the Equality Act is Understood and Implemented in Further Education</a:t>
            </a:r>
            <a:r>
              <a:rPr lang="en-GB" sz="2300" dirty="0"/>
              <a:t>, </a:t>
            </a:r>
            <a:r>
              <a:rPr lang="en-GB" sz="2300" i="1" dirty="0"/>
              <a:t>Race Equality Teaching</a:t>
            </a:r>
            <a:r>
              <a:rPr lang="en-GB" sz="2300" dirty="0"/>
              <a:t> Volume 33.3 pp 24-29</a:t>
            </a:r>
            <a:r>
              <a:rPr lang="en-GB" sz="2300" i="1" dirty="0">
                <a:solidFill>
                  <a:schemeClr val="tx1"/>
                </a:solidFill>
              </a:rPr>
              <a:t> </a:t>
            </a:r>
          </a:p>
          <a:p>
            <a:pPr>
              <a:buNone/>
            </a:pPr>
            <a:r>
              <a:rPr lang="en-GB" i="1" dirty="0">
                <a:solidFill>
                  <a:schemeClr val="tx1"/>
                </a:solidFill>
              </a:rPr>
              <a:t> 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676456" cy="1143000"/>
          </a:xfrm>
        </p:spPr>
        <p:txBody>
          <a:bodyPr>
            <a:noAutofit/>
          </a:bodyPr>
          <a:lstStyle/>
          <a:p>
            <a:r>
              <a:rPr lang="en-US" altLang="en-US" sz="4000" b="1" dirty="0">
                <a:solidFill>
                  <a:schemeClr val="tx1"/>
                </a:solidFill>
              </a:rPr>
              <a:t>Equality Act 2010 </a:t>
            </a:r>
            <a:br>
              <a:rPr lang="en-US" altLang="en-US" sz="4000" b="1" dirty="0">
                <a:solidFill>
                  <a:schemeClr val="tx1"/>
                </a:solidFill>
              </a:rPr>
            </a:br>
            <a:r>
              <a:rPr lang="en-US" altLang="en-US" sz="3600" b="1" dirty="0"/>
              <a:t>R</a:t>
            </a:r>
            <a:r>
              <a:rPr lang="en-US" altLang="en-US" sz="3600" b="1" dirty="0">
                <a:solidFill>
                  <a:schemeClr val="tx1"/>
                </a:solidFill>
              </a:rPr>
              <a:t>esearch outcomes</a:t>
            </a:r>
            <a:endParaRPr lang="en-GB" sz="40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71600" y="1143000"/>
            <a:ext cx="8172400" cy="5616624"/>
          </a:xfrm>
        </p:spPr>
        <p:txBody>
          <a:bodyPr>
            <a:noAutofit/>
          </a:bodyPr>
          <a:lstStyle/>
          <a:p>
            <a:pPr>
              <a:buNone/>
              <a:defRPr/>
            </a:pPr>
            <a:r>
              <a:rPr lang="en-GB" sz="2600" b="1" i="1" dirty="0">
                <a:solidFill>
                  <a:srgbClr val="7030A0"/>
                </a:solidFill>
              </a:rPr>
              <a:t>Common understanding of all participants</a:t>
            </a:r>
          </a:p>
          <a:p>
            <a:pPr>
              <a:buNone/>
              <a:defRPr/>
            </a:pPr>
            <a:r>
              <a:rPr lang="en-GB" sz="2000" b="1" i="1" dirty="0"/>
              <a:t>    </a:t>
            </a:r>
            <a:r>
              <a:rPr lang="en-GB" sz="2000" dirty="0"/>
              <a:t>No one had a detailed knowledge of the Equality Act and or their duties under legislation, giving responses such as: </a:t>
            </a:r>
            <a:endParaRPr lang="en-GB" sz="2000" i="1" dirty="0"/>
          </a:p>
          <a:p>
            <a:pPr>
              <a:defRPr/>
            </a:pPr>
            <a:r>
              <a:rPr lang="en-GB" sz="2000" dirty="0"/>
              <a:t>Henry (experienced):</a:t>
            </a:r>
            <a:r>
              <a:rPr lang="en-GB" sz="2000" i="1" dirty="0"/>
              <a:t> I couldn’t tell you the characteristics.</a:t>
            </a:r>
          </a:p>
          <a:p>
            <a:pPr>
              <a:defRPr/>
            </a:pPr>
            <a:r>
              <a:rPr lang="en-GB" sz="2000" dirty="0" err="1"/>
              <a:t>Santosh</a:t>
            </a:r>
            <a:r>
              <a:rPr lang="en-GB" sz="2000" dirty="0"/>
              <a:t> (novice):</a:t>
            </a:r>
            <a:r>
              <a:rPr lang="en-GB" sz="2000" i="1" dirty="0"/>
              <a:t> I’m not sure what the Act is.</a:t>
            </a:r>
          </a:p>
          <a:p>
            <a:pPr>
              <a:buNone/>
              <a:defRPr/>
            </a:pPr>
            <a:r>
              <a:rPr lang="en-GB" sz="2000" dirty="0"/>
              <a:t>     Most had a generalised appreciation of issues and could identify some of the 9 protected characteristics. All expressed a morally-framed, general commitment to equality, stating:</a:t>
            </a:r>
            <a:endParaRPr lang="en-GB" sz="2000" i="1" dirty="0"/>
          </a:p>
          <a:p>
            <a:pPr>
              <a:defRPr/>
            </a:pPr>
            <a:r>
              <a:rPr lang="en-GB" sz="2000" dirty="0"/>
              <a:t> Alison (experienced):</a:t>
            </a:r>
            <a:r>
              <a:rPr lang="en-GB" sz="2000" i="1" dirty="0"/>
              <a:t> My view is for equality on all levels, that’s across ages, across race barriers, across ability.  I just feel nobody should be prejudiced against. </a:t>
            </a:r>
          </a:p>
          <a:p>
            <a:pPr>
              <a:defRPr/>
            </a:pPr>
            <a:endParaRPr lang="en-GB" sz="2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116632"/>
            <a:ext cx="8748464" cy="1143000"/>
          </a:xfrm>
        </p:spPr>
        <p:txBody>
          <a:bodyPr>
            <a:noAutofit/>
          </a:bodyPr>
          <a:lstStyle/>
          <a:p>
            <a:r>
              <a:rPr lang="en-US" altLang="en-US" sz="4000" b="1" dirty="0"/>
              <a:t>Equality Act 2010 </a:t>
            </a:r>
            <a:br>
              <a:rPr lang="en-US" altLang="en-US" sz="4000" b="1" dirty="0"/>
            </a:br>
            <a:r>
              <a:rPr lang="en-US" altLang="en-US" sz="3600" b="1" dirty="0"/>
              <a:t>Research outcomes</a:t>
            </a:r>
            <a:endParaRPr lang="en-GB" sz="40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99592" y="1323510"/>
            <a:ext cx="8064896" cy="5400600"/>
          </a:xfrm>
        </p:spPr>
        <p:txBody>
          <a:bodyPr>
            <a:normAutofit fontScale="55000" lnSpcReduction="20000"/>
          </a:bodyPr>
          <a:lstStyle/>
          <a:p>
            <a:pPr>
              <a:buNone/>
              <a:defRPr/>
            </a:pPr>
            <a:r>
              <a:rPr lang="en-GB" sz="4700" b="1" i="1" dirty="0">
                <a:solidFill>
                  <a:srgbClr val="7030A0"/>
                </a:solidFill>
              </a:rPr>
              <a:t>Trainee outcomes</a:t>
            </a:r>
            <a:endParaRPr lang="en-GB" sz="4700" i="1" dirty="0">
              <a:solidFill>
                <a:srgbClr val="7030A0"/>
              </a:solidFill>
            </a:endParaRPr>
          </a:p>
          <a:p>
            <a:pPr>
              <a:buNone/>
              <a:defRPr/>
            </a:pPr>
            <a:r>
              <a:rPr lang="en-GB" sz="4400" dirty="0"/>
              <a:t>Trainees did not all believe their colleges were promoting or had embedded equality, commenting as follows: </a:t>
            </a:r>
            <a:endParaRPr lang="en-GB" sz="4400" i="1" dirty="0"/>
          </a:p>
          <a:p>
            <a:pPr lvl="1">
              <a:defRPr/>
            </a:pPr>
            <a:r>
              <a:rPr lang="en-GB" sz="4100" dirty="0" err="1"/>
              <a:t>Santosh</a:t>
            </a:r>
            <a:r>
              <a:rPr lang="en-GB" sz="4100" dirty="0"/>
              <a:t>:</a:t>
            </a:r>
            <a:r>
              <a:rPr lang="en-GB" sz="4100" i="1" dirty="0"/>
              <a:t> I’ve not been made aware of how the protected characteristics are taken care of.  I’ve not known the process.  </a:t>
            </a:r>
            <a:endParaRPr lang="en-GB" sz="4100" dirty="0"/>
          </a:p>
          <a:p>
            <a:pPr>
              <a:buNone/>
              <a:defRPr/>
            </a:pPr>
            <a:endParaRPr lang="en-GB" sz="4400" dirty="0"/>
          </a:p>
          <a:p>
            <a:pPr>
              <a:buNone/>
              <a:defRPr/>
            </a:pPr>
            <a:r>
              <a:rPr lang="en-GB" sz="4400" dirty="0"/>
              <a:t>Some trainees demonstrated an unexpected naivety about global and national affairs and the potential impact of political activity on community cohesion stating  </a:t>
            </a:r>
          </a:p>
          <a:p>
            <a:pPr lvl="1">
              <a:defRPr/>
            </a:pPr>
            <a:r>
              <a:rPr lang="en-GB" sz="4100" dirty="0" err="1"/>
              <a:t>Hibba</a:t>
            </a:r>
            <a:r>
              <a:rPr lang="en-GB" sz="4100" dirty="0"/>
              <a:t>:</a:t>
            </a:r>
            <a:r>
              <a:rPr lang="en-GB" sz="4100" i="1" dirty="0"/>
              <a:t> Who’s Nigel Farage?  Who are the UK independence Party? I haven’t heard of them.</a:t>
            </a:r>
          </a:p>
          <a:p>
            <a:pPr>
              <a:buNone/>
              <a:defRPr/>
            </a:pPr>
            <a:r>
              <a:rPr lang="en-GB" sz="4700" dirty="0"/>
              <a:t>     </a:t>
            </a:r>
            <a:endParaRPr lang="en-GB" sz="4700" i="1" dirty="0"/>
          </a:p>
          <a:p>
            <a:endParaRPr lang="en-GB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1112" y="1268760"/>
            <a:ext cx="7669360" cy="5112568"/>
          </a:xfrm>
        </p:spPr>
        <p:txBody>
          <a:bodyPr>
            <a:normAutofit fontScale="70000" lnSpcReduction="20000"/>
          </a:bodyPr>
          <a:lstStyle/>
          <a:p>
            <a:pPr>
              <a:buNone/>
              <a:defRPr/>
            </a:pPr>
            <a:endParaRPr lang="en-GB" sz="3700" b="1" i="1" dirty="0"/>
          </a:p>
          <a:p>
            <a:pPr>
              <a:buNone/>
              <a:defRPr/>
            </a:pPr>
            <a:r>
              <a:rPr lang="en-GB" sz="3700" b="1" i="1" dirty="0">
                <a:solidFill>
                  <a:srgbClr val="7030A0"/>
                </a:solidFill>
              </a:rPr>
              <a:t>Experienced tutors’ outcomes</a:t>
            </a:r>
            <a:endParaRPr lang="en-GB" sz="3700" i="1" dirty="0">
              <a:solidFill>
                <a:srgbClr val="7030A0"/>
              </a:solidFill>
            </a:endParaRPr>
          </a:p>
          <a:p>
            <a:pPr>
              <a:buNone/>
              <a:defRPr/>
            </a:pPr>
            <a:r>
              <a:rPr lang="en-GB" sz="3700" dirty="0"/>
              <a:t>Experienced tutors all accepted promoting equality was an integral part of their role and they were professionally and morally obliged to challenge discrimination if they became aware of it, stating: </a:t>
            </a:r>
            <a:endParaRPr lang="en-GB" sz="3700" i="1" dirty="0"/>
          </a:p>
          <a:p>
            <a:pPr lvl="1">
              <a:defRPr/>
            </a:pPr>
            <a:r>
              <a:rPr lang="en-GB" sz="3400" dirty="0"/>
              <a:t>Alison:</a:t>
            </a:r>
            <a:r>
              <a:rPr lang="en-GB" sz="3400" i="1" dirty="0"/>
              <a:t> Equality is something we automatically do now. We take it for granted.  </a:t>
            </a:r>
          </a:p>
          <a:p>
            <a:pPr lvl="1">
              <a:defRPr/>
            </a:pPr>
            <a:r>
              <a:rPr lang="en-GB" sz="3400" dirty="0"/>
              <a:t>Henry</a:t>
            </a:r>
            <a:r>
              <a:rPr lang="en-GB" sz="3400" i="1" dirty="0"/>
              <a:t>: There is no flexibility in this role.  You cannot afford to slip</a:t>
            </a:r>
            <a:r>
              <a:rPr lang="en-GB" sz="3400" dirty="0"/>
              <a:t>. </a:t>
            </a:r>
          </a:p>
          <a:p>
            <a:pPr>
              <a:buNone/>
              <a:defRPr/>
            </a:pPr>
            <a:endParaRPr lang="en-GB" sz="3700" dirty="0"/>
          </a:p>
          <a:p>
            <a:pPr>
              <a:buNone/>
              <a:defRPr/>
            </a:pPr>
            <a:r>
              <a:rPr lang="en-GB" sz="3700" dirty="0"/>
              <a:t>     </a:t>
            </a:r>
            <a:endParaRPr lang="en-GB" dirty="0"/>
          </a:p>
        </p:txBody>
      </p:sp>
      <p:sp>
        <p:nvSpPr>
          <p:cNvPr id="4" name="Title 1"/>
          <p:cNvSpPr txBox="1">
            <a:spLocks/>
          </p:cNvSpPr>
          <p:nvPr/>
        </p:nvSpPr>
        <p:spPr>
          <a:xfrm>
            <a:off x="547936" y="269032"/>
            <a:ext cx="8748464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Autofit/>
          </a:bodyPr>
          <a:lstStyle>
            <a:lvl1pPr algn="ctr" defTabSz="342900" rtl="0" eaLnBrk="1" latinLnBrk="0" hangingPunct="1">
              <a:spcBef>
                <a:spcPct val="0"/>
              </a:spcBef>
              <a:buNone/>
              <a:defRPr sz="3000" kern="1200" cap="none">
                <a:ln w="3175" cmpd="sng">
                  <a:noFill/>
                </a:ln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US" altLang="en-US" sz="4000" b="1" dirty="0"/>
              <a:t>Equality Act 2010 </a:t>
            </a:r>
            <a:br>
              <a:rPr lang="en-US" altLang="en-US" sz="4000" b="1" dirty="0"/>
            </a:br>
            <a:r>
              <a:rPr lang="en-US" altLang="en-US" sz="3600" b="1" dirty="0"/>
              <a:t>Research outcomes</a:t>
            </a:r>
            <a:endParaRPr lang="en-GB" sz="4000" b="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altLang="en-US" sz="4000" b="1" dirty="0">
                <a:solidFill>
                  <a:schemeClr val="tx1"/>
                </a:solidFill>
              </a:rPr>
              <a:t>Equality Act 2010</a:t>
            </a:r>
            <a:endParaRPr lang="en-GB" sz="4000" dirty="0"/>
          </a:p>
        </p:txBody>
      </p:sp>
      <p:sp>
        <p:nvSpPr>
          <p:cNvPr id="4" name="Rectangle 3"/>
          <p:cNvSpPr/>
          <p:nvPr/>
        </p:nvSpPr>
        <p:spPr>
          <a:xfrm>
            <a:off x="873806" y="1844824"/>
            <a:ext cx="7992888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3200" dirty="0">
                <a:solidFill>
                  <a:srgbClr val="7030A0"/>
                </a:solidFill>
              </a:rPr>
              <a:t>Critical Thinking Task</a:t>
            </a:r>
            <a:endParaRPr lang="en-GB" sz="2800" dirty="0"/>
          </a:p>
          <a:p>
            <a:r>
              <a:rPr lang="en-GB" sz="2400" dirty="0"/>
              <a:t>Take a moment to reflect on the comments made by experienced and novice tutors in one educational establishment.  </a:t>
            </a:r>
          </a:p>
          <a:p>
            <a:endParaRPr lang="en-GB" sz="2400" dirty="0"/>
          </a:p>
          <a:p>
            <a:pPr>
              <a:buFont typeface="Arial" pitchFamily="34" charset="0"/>
              <a:buChar char="•"/>
            </a:pPr>
            <a:r>
              <a:rPr lang="en-GB" sz="2400" dirty="0"/>
              <a:t>What sort of responses do you think would be given in your organisation?</a:t>
            </a:r>
          </a:p>
          <a:p>
            <a:pPr>
              <a:buFont typeface="Arial" pitchFamily="34" charset="0"/>
              <a:buChar char="•"/>
            </a:pPr>
            <a:r>
              <a:rPr lang="en-GB" sz="2400" dirty="0"/>
              <a:t> What should organisations do to ensure that all employees are fully aware of their responsibilities under this legislation?</a:t>
            </a:r>
          </a:p>
          <a:p>
            <a:endParaRPr lang="en-GB" sz="2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altLang="en-US" sz="4000" b="1" dirty="0">
                <a:solidFill>
                  <a:schemeClr val="tx1"/>
                </a:solidFill>
              </a:rPr>
              <a:t>Equality Act 2010</a:t>
            </a:r>
            <a:endParaRPr lang="en-GB" sz="4000" dirty="0"/>
          </a:p>
        </p:txBody>
      </p:sp>
      <p:sp>
        <p:nvSpPr>
          <p:cNvPr id="4" name="Rectangle 3"/>
          <p:cNvSpPr/>
          <p:nvPr/>
        </p:nvSpPr>
        <p:spPr>
          <a:xfrm>
            <a:off x="971600" y="1988840"/>
            <a:ext cx="7992888" cy="40934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3200" dirty="0">
                <a:solidFill>
                  <a:srgbClr val="7030A0"/>
                </a:solidFill>
              </a:rPr>
              <a:t>Critical Thinking Task</a:t>
            </a:r>
          </a:p>
          <a:p>
            <a:pPr>
              <a:buNone/>
            </a:pPr>
            <a:endParaRPr lang="en-GB" sz="3200" dirty="0"/>
          </a:p>
          <a:p>
            <a:pPr>
              <a:buFont typeface="Arial" pitchFamily="34" charset="0"/>
              <a:buChar char="•"/>
            </a:pPr>
            <a:r>
              <a:rPr lang="en-GB" sz="2400" dirty="0"/>
              <a:t> Thinking about your own workplace, what would you identify as the key equality issues?  </a:t>
            </a:r>
          </a:p>
          <a:p>
            <a:pPr>
              <a:buFont typeface="Arial" pitchFamily="34" charset="0"/>
              <a:buChar char="•"/>
            </a:pPr>
            <a:r>
              <a:rPr lang="en-GB" sz="2400" dirty="0"/>
              <a:t>  What do you identify as your personal training needs in relation to equality? </a:t>
            </a:r>
          </a:p>
          <a:p>
            <a:pPr>
              <a:buFont typeface="Arial" pitchFamily="34" charset="0"/>
              <a:buChar char="•"/>
            </a:pPr>
            <a:r>
              <a:rPr lang="en-GB" sz="2400" dirty="0"/>
              <a:t>What actions have you taken to try and address this need?  </a:t>
            </a:r>
          </a:p>
          <a:p>
            <a:pPr>
              <a:buFont typeface="Arial" pitchFamily="34" charset="0"/>
              <a:buChar char="•"/>
            </a:pPr>
            <a:r>
              <a:rPr lang="en-GB" sz="2400" dirty="0"/>
              <a:t>What support do you need from your employer to help you achieve this outcome?</a:t>
            </a:r>
          </a:p>
          <a:p>
            <a:endParaRPr lang="en-GB" sz="2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1043608" y="487025"/>
            <a:ext cx="7920880" cy="62478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altLang="en-US" sz="4000" b="1" dirty="0">
                <a:solidFill>
                  <a:schemeClr val="tx1"/>
                </a:solidFill>
              </a:rPr>
              <a:t>References </a:t>
            </a:r>
            <a:endParaRPr lang="en-US" sz="2400" dirty="0">
              <a:solidFill>
                <a:schemeClr val="tx1"/>
              </a:solidFill>
            </a:endParaRPr>
          </a:p>
          <a:p>
            <a:r>
              <a:rPr lang="en-GB" sz="2400" dirty="0" err="1">
                <a:solidFill>
                  <a:schemeClr val="tx1"/>
                </a:solidFill>
              </a:rPr>
              <a:t>Peart</a:t>
            </a:r>
            <a:r>
              <a:rPr lang="en-GB" sz="2400" dirty="0">
                <a:solidFill>
                  <a:schemeClr val="tx1"/>
                </a:solidFill>
              </a:rPr>
              <a:t>, S. (2014) </a:t>
            </a:r>
            <a:r>
              <a:rPr lang="en-GB" sz="2400" i="1" dirty="0">
                <a:solidFill>
                  <a:schemeClr val="tx1"/>
                </a:solidFill>
              </a:rPr>
              <a:t>Equality and Diversity in Further Education, </a:t>
            </a:r>
            <a:r>
              <a:rPr lang="en-GB" sz="2400" dirty="0" err="1">
                <a:solidFill>
                  <a:schemeClr val="tx1"/>
                </a:solidFill>
              </a:rPr>
              <a:t>Northwich</a:t>
            </a:r>
            <a:r>
              <a:rPr lang="en-GB" sz="2400" dirty="0">
                <a:solidFill>
                  <a:schemeClr val="tx1"/>
                </a:solidFill>
              </a:rPr>
              <a:t>: Critical Publishing.</a:t>
            </a:r>
          </a:p>
          <a:p>
            <a:r>
              <a:rPr lang="en-GB" sz="2400" dirty="0">
                <a:solidFill>
                  <a:schemeClr val="tx1"/>
                </a:solidFill>
              </a:rPr>
              <a:t>Race, R. (2011) </a:t>
            </a:r>
            <a:r>
              <a:rPr lang="en-GB" sz="2400" i="1" dirty="0">
                <a:solidFill>
                  <a:schemeClr val="tx1"/>
                </a:solidFill>
              </a:rPr>
              <a:t>Multiculturalism and Education, </a:t>
            </a:r>
            <a:r>
              <a:rPr lang="en-GB" sz="2400" dirty="0">
                <a:solidFill>
                  <a:schemeClr val="tx1"/>
                </a:solidFill>
              </a:rPr>
              <a:t>London: Continuum. </a:t>
            </a:r>
          </a:p>
          <a:p>
            <a:endParaRPr lang="en-GB" sz="2400" dirty="0"/>
          </a:p>
          <a:p>
            <a:r>
              <a:rPr lang="en-GB" sz="2400" b="1" dirty="0">
                <a:solidFill>
                  <a:schemeClr val="tx1"/>
                </a:solidFill>
              </a:rPr>
              <a:t>Further Reading</a:t>
            </a:r>
          </a:p>
          <a:p>
            <a:r>
              <a:rPr lang="en-GB" sz="2400" dirty="0"/>
              <a:t>Hodkinson , A. (2015</a:t>
            </a:r>
            <a:r>
              <a:rPr lang="en-GB" sz="2400" i="1" dirty="0"/>
              <a:t>) Key Issues in Special Educational Needs and Inclusion</a:t>
            </a:r>
            <a:r>
              <a:rPr lang="en-GB" sz="2400" dirty="0"/>
              <a:t> London: Sage.</a:t>
            </a:r>
          </a:p>
          <a:p>
            <a:r>
              <a:rPr lang="en-GB" sz="2400" dirty="0"/>
              <a:t>Race, R. and Lander, V. (2016) </a:t>
            </a:r>
            <a:r>
              <a:rPr lang="en-GB" sz="2400" i="1" dirty="0"/>
              <a:t>Advancing Race and Ethnicity in Education, </a:t>
            </a:r>
            <a:r>
              <a:rPr lang="en-GB" sz="2400" dirty="0"/>
              <a:t>Basingstoke: Palgrave Macmillan</a:t>
            </a:r>
          </a:p>
          <a:p>
            <a:r>
              <a:rPr lang="en-GB" sz="2400" dirty="0"/>
              <a:t>Stephenson, M. (</a:t>
            </a:r>
            <a:r>
              <a:rPr lang="en-GB" sz="2400" i="1" dirty="0"/>
              <a:t>2006)Young People and Offending: Education, Youth Justice and Social Inclusion, </a:t>
            </a:r>
            <a:r>
              <a:rPr lang="en-GB" sz="2400" dirty="0"/>
              <a:t>London: </a:t>
            </a:r>
            <a:r>
              <a:rPr lang="en-GB" sz="2400" dirty="0" err="1"/>
              <a:t>Routledge</a:t>
            </a:r>
            <a:r>
              <a:rPr lang="en-GB" sz="2400" dirty="0"/>
              <a:t>. </a:t>
            </a:r>
          </a:p>
          <a:p>
            <a:endParaRPr lang="en-GB" sz="2400" dirty="0"/>
          </a:p>
          <a:p>
            <a:endParaRPr lang="en-GB" sz="2400" dirty="0">
              <a:solidFill>
                <a:schemeClr val="tx1"/>
              </a:solidFill>
            </a:endParaRPr>
          </a:p>
          <a:p>
            <a:endParaRPr lang="en-GB" sz="2400" dirty="0">
              <a:solidFill>
                <a:schemeClr val="tx1"/>
              </a:solidFill>
            </a:endParaRP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owerPoint Template">
  <a:themeElements>
    <a:clrScheme name="Violet">
      <a:dk1>
        <a:sysClr val="windowText" lastClr="000000"/>
      </a:dk1>
      <a:lt1>
        <a:sysClr val="window" lastClr="FFFFFF"/>
      </a:lt1>
      <a:dk2>
        <a:srgbClr val="373545"/>
      </a:dk2>
      <a:lt2>
        <a:srgbClr val="DCD8DC"/>
      </a:lt2>
      <a:accent1>
        <a:srgbClr val="AD84C6"/>
      </a:accent1>
      <a:accent2>
        <a:srgbClr val="8784C7"/>
      </a:accent2>
      <a:accent3>
        <a:srgbClr val="5D739A"/>
      </a:accent3>
      <a:accent4>
        <a:srgbClr val="6997AF"/>
      </a:accent4>
      <a:accent5>
        <a:srgbClr val="84ACB6"/>
      </a:accent5>
      <a:accent6>
        <a:srgbClr val="6F8183"/>
      </a:accent6>
      <a:hlink>
        <a:srgbClr val="69A020"/>
      </a:hlink>
      <a:folHlink>
        <a:srgbClr val="8C8C8C"/>
      </a:folHlink>
    </a:clrScheme>
    <a:fontScheme name="Parallax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rallax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04000"/>
              </a:schemeClr>
            </a:gs>
            <a:gs pos="100000">
              <a:schemeClr val="phClr">
                <a:tint val="8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2000"/>
              </a:schemeClr>
            </a:gs>
            <a:gs pos="100000">
              <a:schemeClr val="phClr"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rnd" cmpd="sng" algn="ctr">
          <a:solidFill>
            <a:schemeClr val="phClr">
              <a:tint val="6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reflection blurRad="12700" stA="26000" endPos="32000" dist="12700" dir="5400000" sy="-100000" rotWithShape="0"/>
          </a:effectLst>
        </a:effectStyle>
        <a:effectStyle>
          <a:effectLst>
            <a:outerShdw blurRad="38100" dist="25400" dir="5400000" rotWithShape="0">
              <a:srgbClr val="000000">
                <a:alpha val="6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254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6000"/>
                <a:satMod val="180000"/>
              </a:schemeClr>
              <a:schemeClr val="phClr">
                <a:tint val="80000"/>
                <a:satMod val="120000"/>
                <a:lumMod val="18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owerPoint Template" id="{50B1BC4E-2131-423E-8E16-46599BD09312}" vid="{091583CF-FFCD-4F25-9609-81622D82836B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B438F96E705D6469403A46F42FBE3CB" ma:contentTypeVersion="34" ma:contentTypeDescription="Create a new document." ma:contentTypeScope="" ma:versionID="3249eacb04111df05a47d8fc0fd98b56">
  <xsd:schema xmlns:xsd="http://www.w3.org/2001/XMLSchema" xmlns:xs="http://www.w3.org/2001/XMLSchema" xmlns:p="http://schemas.microsoft.com/office/2006/metadata/properties" xmlns:ns3="bf13d2f1-3fb4-4d24-806f-713eb38c1b0e" xmlns:ns4="a3276f14-397d-4ed7-b8c7-ece791485ff1" targetNamespace="http://schemas.microsoft.com/office/2006/metadata/properties" ma:root="true" ma:fieldsID="457d66a970b05e86006a14427d53b405" ns3:_="" ns4:_="">
    <xsd:import namespace="bf13d2f1-3fb4-4d24-806f-713eb38c1b0e"/>
    <xsd:import namespace="a3276f14-397d-4ed7-b8c7-ece791485ff1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Tags" minOccurs="0"/>
                <xsd:element ref="ns3:MediaServiceOCR" minOccurs="0"/>
                <xsd:element ref="ns3:MediaServiceDateTaken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Location" minOccurs="0"/>
                <xsd:element ref="ns3:MediaServiceGenerationTime" minOccurs="0"/>
                <xsd:element ref="ns3:MediaServiceEventHashCode" minOccurs="0"/>
                <xsd:element ref="ns3:MediaServiceAutoKeyPoints" minOccurs="0"/>
                <xsd:element ref="ns3:MediaServiceKeyPoints" minOccurs="0"/>
                <xsd:element ref="ns3:NotebookType" minOccurs="0"/>
                <xsd:element ref="ns3:FolderType" minOccurs="0"/>
                <xsd:element ref="ns3:CultureName" minOccurs="0"/>
                <xsd:element ref="ns3:AppVersion" minOccurs="0"/>
                <xsd:element ref="ns3:TeamsChannelId" minOccurs="0"/>
                <xsd:element ref="ns3:Owner" minOccurs="0"/>
                <xsd:element ref="ns3:Math_Settings" minOccurs="0"/>
                <xsd:element ref="ns3:DefaultSectionNames" minOccurs="0"/>
                <xsd:element ref="ns3:Templates" minOccurs="0"/>
                <xsd:element ref="ns3:Teachers" minOccurs="0"/>
                <xsd:element ref="ns3:Students" minOccurs="0"/>
                <xsd:element ref="ns3:Student_Groups" minOccurs="0"/>
                <xsd:element ref="ns3:Distribution_Groups" minOccurs="0"/>
                <xsd:element ref="ns3:LMS_Mappings" minOccurs="0"/>
                <xsd:element ref="ns3:Invited_Teachers" minOccurs="0"/>
                <xsd:element ref="ns3:Invited_Students" minOccurs="0"/>
                <xsd:element ref="ns3:Self_Registration_Enabled" minOccurs="0"/>
                <xsd:element ref="ns3:Has_Teacher_Only_SectionGroup" minOccurs="0"/>
                <xsd:element ref="ns3:Is_Collaboration_Space_Locked" minOccurs="0"/>
                <xsd:element ref="ns3:IsNotebookLocked" minOccurs="0"/>
                <xsd:element ref="ns3:Teams_Channel_Section_Locati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f13d2f1-3fb4-4d24-806f-713eb38c1b0e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MediaServiceAutoTags" ma:internalName="MediaServiceAutoTags" ma:readOnly="true">
      <xsd:simpleType>
        <xsd:restriction base="dms:Text"/>
      </xsd:simpleType>
    </xsd:element>
    <xsd:element name="MediaServiceOCR" ma:index="11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DateTaken" ma:index="12" nillable="true" ma:displayName="MediaServiceDateTaken" ma:hidden="true" ma:internalName="MediaServiceDateTaken" ma:readOnly="true">
      <xsd:simpleType>
        <xsd:restriction base="dms:Text"/>
      </xsd:simpleType>
    </xsd:element>
    <xsd:element name="MediaServiceLocation" ma:index="16" nillable="true" ma:displayName="MediaServiceLocation" ma:internalName="MediaServiceLocation" ma:readOnly="true">
      <xsd:simpleType>
        <xsd:restriction base="dms:Text"/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9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20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NotebookType" ma:index="21" nillable="true" ma:displayName="Notebook Type" ma:internalName="NotebookType">
      <xsd:simpleType>
        <xsd:restriction base="dms:Text"/>
      </xsd:simpleType>
    </xsd:element>
    <xsd:element name="FolderType" ma:index="22" nillable="true" ma:displayName="Folder Type" ma:internalName="FolderType">
      <xsd:simpleType>
        <xsd:restriction base="dms:Text"/>
      </xsd:simpleType>
    </xsd:element>
    <xsd:element name="CultureName" ma:index="23" nillable="true" ma:displayName="Culture Name" ma:internalName="CultureName">
      <xsd:simpleType>
        <xsd:restriction base="dms:Text"/>
      </xsd:simpleType>
    </xsd:element>
    <xsd:element name="AppVersion" ma:index="24" nillable="true" ma:displayName="App Version" ma:internalName="AppVersion">
      <xsd:simpleType>
        <xsd:restriction base="dms:Text"/>
      </xsd:simpleType>
    </xsd:element>
    <xsd:element name="TeamsChannelId" ma:index="25" nillable="true" ma:displayName="Teams Channel Id" ma:internalName="TeamsChannelId">
      <xsd:simpleType>
        <xsd:restriction base="dms:Text"/>
      </xsd:simpleType>
    </xsd:element>
    <xsd:element name="Owner" ma:index="26" nillable="true" ma:displayName="Owner" ma:internalName="Owner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Math_Settings" ma:index="27" nillable="true" ma:displayName="Math Settings" ma:internalName="Math_Settings">
      <xsd:simpleType>
        <xsd:restriction base="dms:Text"/>
      </xsd:simpleType>
    </xsd:element>
    <xsd:element name="DefaultSectionNames" ma:index="28" nillable="true" ma:displayName="Default Section Names" ma:internalName="DefaultSectionNames">
      <xsd:simpleType>
        <xsd:restriction base="dms:Note">
          <xsd:maxLength value="255"/>
        </xsd:restriction>
      </xsd:simpleType>
    </xsd:element>
    <xsd:element name="Templates" ma:index="29" nillable="true" ma:displayName="Templates" ma:internalName="Templates">
      <xsd:simpleType>
        <xsd:restriction base="dms:Note">
          <xsd:maxLength value="255"/>
        </xsd:restriction>
      </xsd:simpleType>
    </xsd:element>
    <xsd:element name="Teachers" ma:index="30" nillable="true" ma:displayName="Teachers" ma:internalName="Teacher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tudents" ma:index="31" nillable="true" ma:displayName="Students" ma:internalName="Student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tudent_Groups" ma:index="32" nillable="true" ma:displayName="Student Groups" ma:internalName="Student_Group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Distribution_Groups" ma:index="33" nillable="true" ma:displayName="Distribution Groups" ma:internalName="Distribution_Groups">
      <xsd:simpleType>
        <xsd:restriction base="dms:Note">
          <xsd:maxLength value="255"/>
        </xsd:restriction>
      </xsd:simpleType>
    </xsd:element>
    <xsd:element name="LMS_Mappings" ma:index="34" nillable="true" ma:displayName="LMS Mappings" ma:internalName="LMS_Mappings">
      <xsd:simpleType>
        <xsd:restriction base="dms:Note">
          <xsd:maxLength value="255"/>
        </xsd:restriction>
      </xsd:simpleType>
    </xsd:element>
    <xsd:element name="Invited_Teachers" ma:index="35" nillable="true" ma:displayName="Invited Teachers" ma:internalName="Invited_Teachers">
      <xsd:simpleType>
        <xsd:restriction base="dms:Note">
          <xsd:maxLength value="255"/>
        </xsd:restriction>
      </xsd:simpleType>
    </xsd:element>
    <xsd:element name="Invited_Students" ma:index="36" nillable="true" ma:displayName="Invited Students" ma:internalName="Invited_Students">
      <xsd:simpleType>
        <xsd:restriction base="dms:Note">
          <xsd:maxLength value="255"/>
        </xsd:restriction>
      </xsd:simpleType>
    </xsd:element>
    <xsd:element name="Self_Registration_Enabled" ma:index="37" nillable="true" ma:displayName="Self Registration Enabled" ma:internalName="Self_Registration_Enabled">
      <xsd:simpleType>
        <xsd:restriction base="dms:Boolean"/>
      </xsd:simpleType>
    </xsd:element>
    <xsd:element name="Has_Teacher_Only_SectionGroup" ma:index="38" nillable="true" ma:displayName="Has Teacher Only SectionGroup" ma:internalName="Has_Teacher_Only_SectionGroup">
      <xsd:simpleType>
        <xsd:restriction base="dms:Boolean"/>
      </xsd:simpleType>
    </xsd:element>
    <xsd:element name="Is_Collaboration_Space_Locked" ma:index="39" nillable="true" ma:displayName="Is Collaboration Space Locked" ma:internalName="Is_Collaboration_Space_Locked">
      <xsd:simpleType>
        <xsd:restriction base="dms:Boolean"/>
      </xsd:simpleType>
    </xsd:element>
    <xsd:element name="IsNotebookLocked" ma:index="40" nillable="true" ma:displayName="Is Notebook Locked" ma:internalName="IsNotebookLocked">
      <xsd:simpleType>
        <xsd:restriction base="dms:Boolean"/>
      </xsd:simpleType>
    </xsd:element>
    <xsd:element name="Teams_Channel_Section_Location" ma:index="41" nillable="true" ma:displayName="Teams Channel Section Location" ma:internalName="Teams_Channel_Section_Loca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3276f14-397d-4ed7-b8c7-ece791485ff1" elementFormDefault="qualified">
    <xsd:import namespace="http://schemas.microsoft.com/office/2006/documentManagement/types"/>
    <xsd:import namespace="http://schemas.microsoft.com/office/infopath/2007/PartnerControls"/>
    <xsd:element name="SharedWithUsers" ma:index="13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4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5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Math_Settings xmlns="bf13d2f1-3fb4-4d24-806f-713eb38c1b0e" xsi:nil="true"/>
    <Distribution_Groups xmlns="bf13d2f1-3fb4-4d24-806f-713eb38c1b0e" xsi:nil="true"/>
    <Invited_Teachers xmlns="bf13d2f1-3fb4-4d24-806f-713eb38c1b0e" xsi:nil="true"/>
    <Invited_Students xmlns="bf13d2f1-3fb4-4d24-806f-713eb38c1b0e" xsi:nil="true"/>
    <Has_Teacher_Only_SectionGroup xmlns="bf13d2f1-3fb4-4d24-806f-713eb38c1b0e" xsi:nil="true"/>
    <Owner xmlns="bf13d2f1-3fb4-4d24-806f-713eb38c1b0e">
      <UserInfo>
        <DisplayName/>
        <AccountId xsi:nil="true"/>
        <AccountType/>
      </UserInfo>
    </Owner>
    <Teachers xmlns="bf13d2f1-3fb4-4d24-806f-713eb38c1b0e">
      <UserInfo>
        <DisplayName/>
        <AccountId xsi:nil="true"/>
        <AccountType/>
      </UserInfo>
    </Teachers>
    <TeamsChannelId xmlns="bf13d2f1-3fb4-4d24-806f-713eb38c1b0e" xsi:nil="true"/>
    <NotebookType xmlns="bf13d2f1-3fb4-4d24-806f-713eb38c1b0e" xsi:nil="true"/>
    <CultureName xmlns="bf13d2f1-3fb4-4d24-806f-713eb38c1b0e" xsi:nil="true"/>
    <DefaultSectionNames xmlns="bf13d2f1-3fb4-4d24-806f-713eb38c1b0e" xsi:nil="true"/>
    <Is_Collaboration_Space_Locked xmlns="bf13d2f1-3fb4-4d24-806f-713eb38c1b0e" xsi:nil="true"/>
    <Templates xmlns="bf13d2f1-3fb4-4d24-806f-713eb38c1b0e" xsi:nil="true"/>
    <Self_Registration_Enabled xmlns="bf13d2f1-3fb4-4d24-806f-713eb38c1b0e" xsi:nil="true"/>
    <Students xmlns="bf13d2f1-3fb4-4d24-806f-713eb38c1b0e">
      <UserInfo>
        <DisplayName/>
        <AccountId xsi:nil="true"/>
        <AccountType/>
      </UserInfo>
    </Students>
    <AppVersion xmlns="bf13d2f1-3fb4-4d24-806f-713eb38c1b0e" xsi:nil="true"/>
    <Teams_Channel_Section_Location xmlns="bf13d2f1-3fb4-4d24-806f-713eb38c1b0e" xsi:nil="true"/>
    <FolderType xmlns="bf13d2f1-3fb4-4d24-806f-713eb38c1b0e" xsi:nil="true"/>
    <Student_Groups xmlns="bf13d2f1-3fb4-4d24-806f-713eb38c1b0e">
      <UserInfo>
        <DisplayName/>
        <AccountId xsi:nil="true"/>
        <AccountType/>
      </UserInfo>
    </Student_Groups>
    <LMS_Mappings xmlns="bf13d2f1-3fb4-4d24-806f-713eb38c1b0e" xsi:nil="true"/>
    <IsNotebookLocked xmlns="bf13d2f1-3fb4-4d24-806f-713eb38c1b0e" xsi:nil="true"/>
  </documentManagement>
</p:properties>
</file>

<file path=customXml/itemProps1.xml><?xml version="1.0" encoding="utf-8"?>
<ds:datastoreItem xmlns:ds="http://schemas.openxmlformats.org/officeDocument/2006/customXml" ds:itemID="{8BE079E1-6A0D-467C-A710-587740A2F2F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bf13d2f1-3fb4-4d24-806f-713eb38c1b0e"/>
    <ds:schemaRef ds:uri="a3276f14-397d-4ed7-b8c7-ece791485ff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F525F6E1-4443-45FA-9560-42BDC91DFA36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2522656D-84AC-4F86-8730-F7C3F9F1FA37}">
  <ds:schemaRefs>
    <ds:schemaRef ds:uri="http://schemas.microsoft.com/office/infopath/2007/PartnerControls"/>
    <ds:schemaRef ds:uri="http://purl.org/dc/terms/"/>
    <ds:schemaRef ds:uri="http://schemas.microsoft.com/office/2006/metadata/properties"/>
    <ds:schemaRef ds:uri="http://schemas.microsoft.com/office/2006/documentManagement/types"/>
    <ds:schemaRef ds:uri="http://purl.org/dc/elements/1.1/"/>
    <ds:schemaRef ds:uri="http://schemas.openxmlformats.org/package/2006/metadata/core-properties"/>
    <ds:schemaRef ds:uri="a3276f14-397d-4ed7-b8c7-ece791485ff1"/>
    <ds:schemaRef ds:uri="bf13d2f1-3fb4-4d24-806f-713eb38c1b0e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PowerPoint Template</Template>
  <TotalTime>231</TotalTime>
  <Words>1081</Words>
  <Application>Microsoft Office PowerPoint</Application>
  <PresentationFormat>On-screen Show (4:3)</PresentationFormat>
  <Paragraphs>79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6" baseType="lpstr">
      <vt:lpstr>Arial</vt:lpstr>
      <vt:lpstr>Corbel</vt:lpstr>
      <vt:lpstr>PowerPoint Template</vt:lpstr>
      <vt:lpstr> Equality and Diversity in  Further Education: Educators’ Understanding &amp; Experience  of the Equality Act (2010)</vt:lpstr>
      <vt:lpstr>About Sheine Peart</vt:lpstr>
      <vt:lpstr>UK context </vt:lpstr>
      <vt:lpstr>Equality Act 2010 </vt:lpstr>
      <vt:lpstr>Equality Act 2010</vt:lpstr>
      <vt:lpstr>Equality Act 2010</vt:lpstr>
      <vt:lpstr>Equality Act 2010</vt:lpstr>
      <vt:lpstr>Equality Act 2010  Research outcomes</vt:lpstr>
      <vt:lpstr>Equality Act 2010  Research outcomes</vt:lpstr>
      <vt:lpstr>PowerPoint Presentation</vt:lpstr>
      <vt:lpstr>Equality Act 2010</vt:lpstr>
      <vt:lpstr>Equality Act 2010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Educators' Understanding and Experience of the Equality Act (2010)in Further Education (FE)</dc:title>
  <dc:creator>Sheine</dc:creator>
  <cp:lastModifiedBy>Caroline Lewis</cp:lastModifiedBy>
  <cp:revision>29</cp:revision>
  <dcterms:created xsi:type="dcterms:W3CDTF">2016-04-29T10:37:45Z</dcterms:created>
  <dcterms:modified xsi:type="dcterms:W3CDTF">2021-02-02T15:25:57Z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0x010100AB438F96E705D6469403A46F42FBE3CB</vt:lpwstr>
  </property>
</Properties>
</file>