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4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0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oxforddictionaries.com/definition/ethical" TargetMode="External"/><Relationship Id="rId2" Type="http://schemas.openxmlformats.org/officeDocument/2006/relationships/hyperlink" Target="http://www.oxforddictionaries.com/definition/english/ethic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Ethical Considerations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4297587-1797-6E44-B312-A77E50B44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 Applied Theatre: Community, Education, Wellbeing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18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‘ethics’ and ‘ethical’?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200" b="1" i="1" dirty="0"/>
              <a:t>Ethics</a:t>
            </a:r>
          </a:p>
          <a:p>
            <a:r>
              <a:rPr lang="en-GB" sz="2200" i="1" dirty="0"/>
              <a:t>Moral principles that govern a person’s behaviour or the conducting of an activity</a:t>
            </a:r>
            <a:r>
              <a:rPr lang="en-GB" i="1" dirty="0"/>
              <a:t> </a:t>
            </a:r>
          </a:p>
          <a:p>
            <a:pPr algn="r"/>
            <a:r>
              <a:rPr lang="en-GB" sz="1300" dirty="0">
                <a:latin typeface="Calibri"/>
                <a:ea typeface="Calibri"/>
                <a:cs typeface="Times New Roman"/>
                <a:hlinkClick r:id="rId2"/>
              </a:rPr>
              <a:t>http://www.oxforddictionaries.com/definition/english/ethics</a:t>
            </a:r>
            <a:r>
              <a:rPr lang="en-GB" sz="1300" dirty="0">
                <a:latin typeface="Calibri"/>
                <a:ea typeface="Calibri"/>
                <a:cs typeface="Times New Roman"/>
              </a:rPr>
              <a:t> (accessed on 15/4/16)</a:t>
            </a:r>
            <a:endParaRPr lang="en-GB" dirty="0"/>
          </a:p>
          <a:p>
            <a:endParaRPr lang="en-GB" dirty="0"/>
          </a:p>
          <a:p>
            <a:r>
              <a:rPr lang="en-GB" sz="2200" b="1" i="1" dirty="0"/>
              <a:t>Ethical </a:t>
            </a:r>
            <a:r>
              <a:rPr lang="en-GB" sz="2200" dirty="0"/>
              <a:t>- Adjective</a:t>
            </a:r>
          </a:p>
          <a:p>
            <a:pPr marL="0" indent="0">
              <a:buNone/>
            </a:pPr>
            <a:r>
              <a:rPr lang="en-GB" sz="2200" dirty="0"/>
              <a:t>1</a:t>
            </a:r>
            <a:r>
              <a:rPr lang="en-GB" sz="2200" i="1" dirty="0"/>
              <a:t>. Relating to moral principles or the branch of knowledge dealing with these</a:t>
            </a:r>
          </a:p>
          <a:p>
            <a:pPr marL="400050" lvl="1" indent="0">
              <a:buNone/>
            </a:pPr>
            <a:r>
              <a:rPr lang="en-GB" sz="2200" i="1" dirty="0"/>
              <a:t>1.2 Morally good or correct</a:t>
            </a:r>
          </a:p>
          <a:p>
            <a:pPr marL="400050" lvl="1" indent="0">
              <a:buNone/>
            </a:pPr>
            <a:r>
              <a:rPr lang="en-GB" sz="2200" i="1" dirty="0"/>
              <a:t>1.2 Avoiding activities or organisations that do harm to people or the environment</a:t>
            </a:r>
          </a:p>
          <a:p>
            <a:pPr marL="0" indent="0" algn="r">
              <a:buNone/>
            </a:pPr>
            <a:r>
              <a:rPr lang="en-GB" sz="1200" dirty="0">
                <a:hlinkClick r:id="rId3"/>
              </a:rPr>
              <a:t>https://en.oxforddictionaries.com/definition/ethical</a:t>
            </a:r>
            <a:r>
              <a:rPr lang="en-GB" sz="1200" dirty="0"/>
              <a:t> (accessed on 25/10/11)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224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to me as a practitioner?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Keeping participants safe – physically, emotionally, mentally</a:t>
            </a:r>
          </a:p>
          <a:p>
            <a:r>
              <a:rPr lang="en-GB" sz="2800" dirty="0"/>
              <a:t>Keeping yourself safe – physically, emotionally mentally</a:t>
            </a:r>
          </a:p>
          <a:p>
            <a:r>
              <a:rPr lang="en-GB" sz="2800" dirty="0"/>
              <a:t>Being objective</a:t>
            </a:r>
          </a:p>
          <a:p>
            <a:r>
              <a:rPr lang="en-GB" sz="2800" dirty="0"/>
              <a:t>Challenging our assumptions</a:t>
            </a:r>
          </a:p>
          <a:p>
            <a:r>
              <a:rPr lang="en-GB" sz="2800" dirty="0"/>
              <a:t>Examining power dynamics</a:t>
            </a:r>
          </a:p>
        </p:txBody>
      </p:sp>
    </p:spTree>
    <p:extLst>
      <p:ext uri="{BB962C8B-B14F-4D97-AF65-F5344CB8AC3E}">
        <p14:creationId xmlns:p14="http://schemas.microsoft.com/office/powerpoint/2010/main" val="2970189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Rifkin, F. (2010) </a:t>
            </a:r>
            <a:r>
              <a:rPr lang="en-GB" i="1" dirty="0"/>
              <a:t>The Ethics of Participatory Theatre in Higher Education</a:t>
            </a:r>
            <a:r>
              <a:rPr lang="en-GB" dirty="0"/>
              <a:t> HEA: Palatine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Read it – it’s on Moodle!</a:t>
            </a:r>
          </a:p>
          <a:p>
            <a:r>
              <a:rPr lang="en-GB" sz="2000" dirty="0"/>
              <a:t>It is also an accessible and interesting example of a research project!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But a few key points of interest to us…</a:t>
            </a:r>
          </a:p>
        </p:txBody>
      </p:sp>
    </p:spTree>
    <p:extLst>
      <p:ext uri="{BB962C8B-B14F-4D97-AF65-F5344CB8AC3E}">
        <p14:creationId xmlns:p14="http://schemas.microsoft.com/office/powerpoint/2010/main" val="624591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312276"/>
          </a:xfrm>
        </p:spPr>
        <p:txBody>
          <a:bodyPr>
            <a:normAutofit/>
          </a:bodyPr>
          <a:lstStyle/>
          <a:p>
            <a:r>
              <a:rPr lang="en-GB" dirty="0"/>
              <a:t>Core Principles (p.18)</a:t>
            </a:r>
            <a:br>
              <a:rPr lang="en-GB" dirty="0"/>
            </a:br>
            <a:r>
              <a:rPr lang="en-GB" sz="2800" dirty="0"/>
              <a:t>developed by Barnes, S. at the Oval House, London in the context of work with vulnerable and complex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3195145"/>
            <a:ext cx="8596668" cy="2846217"/>
          </a:xfrm>
        </p:spPr>
        <p:txBody>
          <a:bodyPr/>
          <a:lstStyle/>
          <a:p>
            <a:r>
              <a:rPr lang="en-GB" dirty="0"/>
              <a:t>Choice</a:t>
            </a:r>
          </a:p>
          <a:p>
            <a:r>
              <a:rPr lang="en-GB" dirty="0"/>
              <a:t>Equality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Safety</a:t>
            </a:r>
          </a:p>
          <a:p>
            <a:r>
              <a:rPr lang="en-GB" dirty="0"/>
              <a:t>Competence</a:t>
            </a:r>
          </a:p>
        </p:txBody>
      </p:sp>
    </p:spTree>
    <p:extLst>
      <p:ext uri="{BB962C8B-B14F-4D97-AF65-F5344CB8AC3E}">
        <p14:creationId xmlns:p14="http://schemas.microsoft.com/office/powerpoint/2010/main" val="3604924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57048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Ethical Lenses proposed by IFACCA</a:t>
            </a:r>
            <a:br>
              <a:rPr lang="en-GB" dirty="0"/>
            </a:br>
            <a:r>
              <a:rPr lang="en-GB" sz="2200" dirty="0"/>
              <a:t>(International Federation of Arts Councils and Culture Agencies –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Virtue (freedom)</a:t>
            </a:r>
          </a:p>
          <a:p>
            <a:pPr marL="0" indent="0">
              <a:buNone/>
            </a:pPr>
            <a:r>
              <a:rPr lang="en-GB" dirty="0"/>
              <a:t>Freedom in art and culture, freedom of self expression, creativity and art as intrinsically valuable and legitimate goals in themselves</a:t>
            </a:r>
          </a:p>
          <a:p>
            <a:r>
              <a:rPr lang="en-GB" dirty="0"/>
              <a:t>Responsibility (rights)</a:t>
            </a:r>
          </a:p>
          <a:p>
            <a:pPr marL="0" indent="0">
              <a:buNone/>
            </a:pPr>
            <a:r>
              <a:rPr lang="en-GB" dirty="0"/>
              <a:t>The cultural interests and identities of the communities and groups you are working with, context. Accessibility, availability, provision, </a:t>
            </a:r>
            <a:r>
              <a:rPr lang="en-GB" dirty="0" err="1"/>
              <a:t>particaption</a:t>
            </a:r>
            <a:r>
              <a:rPr lang="en-GB" dirty="0"/>
              <a:t> and inclusion</a:t>
            </a:r>
          </a:p>
          <a:p>
            <a:r>
              <a:rPr lang="en-GB" dirty="0"/>
              <a:t>Corollary (benefit)</a:t>
            </a:r>
          </a:p>
          <a:p>
            <a:pPr marL="0" indent="0">
              <a:buNone/>
            </a:pPr>
            <a:r>
              <a:rPr lang="en-GB" dirty="0"/>
              <a:t>Creativity as a tool – the application of arts practice in complex social contexts</a:t>
            </a:r>
          </a:p>
        </p:txBody>
      </p:sp>
    </p:spTree>
    <p:extLst>
      <p:ext uri="{BB962C8B-B14F-4D97-AF65-F5344CB8AC3E}">
        <p14:creationId xmlns:p14="http://schemas.microsoft.com/office/powerpoint/2010/main" val="1301519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Radical Ethical Framework: </a:t>
            </a:r>
            <a:r>
              <a:rPr lang="en-GB" sz="3100" dirty="0"/>
              <a:t>derived from practitioner interviews, student workshops and the lit review of the study.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Core Objectives of Participatory Theatre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 empower</a:t>
            </a:r>
          </a:p>
          <a:p>
            <a:r>
              <a:rPr lang="en-GB" dirty="0"/>
              <a:t>To question, to reflect, to be reflexive, to learn from experience, to create ‘change in understanding, to reflect on the practice for its enhancement’</a:t>
            </a:r>
          </a:p>
          <a:p>
            <a:r>
              <a:rPr lang="en-GB" dirty="0"/>
              <a:t>To challenge accepted ideas, to question and challenge power relations, to transform, to transgress, to subvert</a:t>
            </a:r>
          </a:p>
        </p:txBody>
      </p:sp>
    </p:spTree>
    <p:extLst>
      <p:ext uri="{BB962C8B-B14F-4D97-AF65-F5344CB8AC3E}">
        <p14:creationId xmlns:p14="http://schemas.microsoft.com/office/powerpoint/2010/main" val="38610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71449"/>
            <a:ext cx="8596668" cy="4569914"/>
          </a:xfrm>
        </p:spPr>
        <p:txBody>
          <a:bodyPr/>
          <a:lstStyle/>
          <a:p>
            <a:r>
              <a:rPr lang="en-GB" dirty="0"/>
              <a:t>To become equal, to be democratic, to work with consent, to dialogue.</a:t>
            </a:r>
          </a:p>
          <a:p>
            <a:r>
              <a:rPr lang="en-GB" dirty="0"/>
              <a:t>To take power, to effect change</a:t>
            </a:r>
          </a:p>
          <a:p>
            <a:r>
              <a:rPr lang="en-GB" dirty="0"/>
              <a:t>To explore metaphor through theatre, to make theatre, to be creative, to be artists, to transform through beauty, to have fun</a:t>
            </a:r>
          </a:p>
          <a:p>
            <a:r>
              <a:rPr lang="en-GB" dirty="0"/>
              <a:t> To enrich teaching and learning</a:t>
            </a:r>
          </a:p>
          <a:p>
            <a:r>
              <a:rPr lang="en-GB" dirty="0"/>
              <a:t>To create vital communication between people, of thoughts, feelings and ideas, to create group working while supporting individual autonomy</a:t>
            </a:r>
          </a:p>
          <a:p>
            <a:r>
              <a:rPr lang="en-GB" dirty="0"/>
              <a:t>To find effective actions in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9065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58</TotalTime>
  <Words>477</Words>
  <Application>Microsoft Macintosh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Trebuchet MS</vt:lpstr>
      <vt:lpstr>Wingdings 3</vt:lpstr>
      <vt:lpstr>Facet</vt:lpstr>
      <vt:lpstr>Ethical Considerations </vt:lpstr>
      <vt:lpstr>What do we mean by ‘ethics’ and ‘ethical’?</vt:lpstr>
      <vt:lpstr>What does this mean to me as a practitioner?</vt:lpstr>
      <vt:lpstr>Rifkin, F. (2010) The Ethics of Participatory Theatre in Higher Education HEA: Palatine</vt:lpstr>
      <vt:lpstr>Core Principles (p.18) developed by Barnes, S. at the Oval House, London in the context of work with vulnerable and complex groups</vt:lpstr>
      <vt:lpstr>Ethical Lenses proposed by IFACCA (International Federation of Arts Councils and Culture Agencies – 2008)</vt:lpstr>
      <vt:lpstr>Radical Ethical Framework: derived from practitioner interviews, student workshops and the lit review of the study.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Considerations </dc:title>
  <dc:creator>Alison Franks</dc:creator>
  <cp:lastModifiedBy>Alison Franks</cp:lastModifiedBy>
  <cp:revision>2</cp:revision>
  <dcterms:created xsi:type="dcterms:W3CDTF">2017-10-25T10:09:16Z</dcterms:created>
  <dcterms:modified xsi:type="dcterms:W3CDTF">2024-11-18T11:23:41Z</dcterms:modified>
</cp:coreProperties>
</file>