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9" r:id="rId4"/>
  </p:sldMasterIdLst>
  <p:notesMasterIdLst>
    <p:notesMasterId r:id="rId28"/>
  </p:notesMasterIdLst>
  <p:handoutMasterIdLst>
    <p:handoutMasterId r:id="rId29"/>
  </p:handoutMasterIdLst>
  <p:sldIdLst>
    <p:sldId id="256" r:id="rId5"/>
    <p:sldId id="277" r:id="rId6"/>
    <p:sldId id="257" r:id="rId7"/>
    <p:sldId id="258" r:id="rId8"/>
    <p:sldId id="270" r:id="rId9"/>
    <p:sldId id="259" r:id="rId10"/>
    <p:sldId id="281" r:id="rId11"/>
    <p:sldId id="260" r:id="rId12"/>
    <p:sldId id="261" r:id="rId13"/>
    <p:sldId id="264" r:id="rId14"/>
    <p:sldId id="266" r:id="rId15"/>
    <p:sldId id="275" r:id="rId16"/>
    <p:sldId id="274" r:id="rId17"/>
    <p:sldId id="276" r:id="rId18"/>
    <p:sldId id="269" r:id="rId19"/>
    <p:sldId id="272" r:id="rId20"/>
    <p:sldId id="273" r:id="rId21"/>
    <p:sldId id="263" r:id="rId22"/>
    <p:sldId id="267" r:id="rId23"/>
    <p:sldId id="262" r:id="rId24"/>
    <p:sldId id="279" r:id="rId25"/>
    <p:sldId id="280" r:id="rId26"/>
    <p:sldId id="278" r:id="rId27"/>
  </p:sldIdLst>
  <p:sldSz cx="12192000" cy="6858000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649" autoAdjust="0"/>
    <p:restoredTop sz="94694" autoAdjust="0"/>
  </p:normalViewPr>
  <p:slideViewPr>
    <p:cSldViewPr snapToGrid="0">
      <p:cViewPr varScale="1">
        <p:scale>
          <a:sx n="66" d="100"/>
          <a:sy n="66" d="100"/>
        </p:scale>
        <p:origin x="90" y="150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presProps" Target="presProps.xml"/><Relationship Id="rId8" Type="http://schemas.openxmlformats.org/officeDocument/2006/relationships/slide" Target="slides/slide4.xml"/></Relationships>
</file>

<file path=ppt/diagrams/_rels/data3.xml.rels><?xml version="1.0" encoding="UTF-8" standalone="yes"?>
<Relationships xmlns="http://schemas.openxmlformats.org/package/2006/relationships"><Relationship Id="rId1" Type="http://schemas.openxmlformats.org/officeDocument/2006/relationships/hyperlink" Target="mailto:chammylau.dr@gmail.com" TargetMode="External"/></Relationships>
</file>

<file path=ppt/diagrams/_rels/drawing3.xml.rels><?xml version="1.0" encoding="UTF-8" standalone="yes"?>
<Relationships xmlns="http://schemas.openxmlformats.org/package/2006/relationships"><Relationship Id="rId1" Type="http://schemas.openxmlformats.org/officeDocument/2006/relationships/hyperlink" Target="mailto:chammylau.dr@gmail.com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8E97050-5F82-4CCD-A956-2607FE489031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D36FB641-BCF8-45BA-89EC-A10F8B02A02B}">
      <dgm:prSet custT="1"/>
      <dgm:spPr/>
      <dgm:t>
        <a:bodyPr/>
        <a:lstStyle/>
        <a:p>
          <a:r>
            <a:rPr lang="en-GB" sz="1800" dirty="0"/>
            <a:t>✅ </a:t>
          </a:r>
          <a:r>
            <a:rPr lang="en-GB" sz="1600" b="1" dirty="0"/>
            <a:t>Use AI to support—not replace your thinking.</a:t>
          </a:r>
        </a:p>
        <a:p>
          <a:br>
            <a:rPr lang="en-GB" sz="1400" dirty="0"/>
          </a:br>
          <a:r>
            <a:rPr lang="en-GB" sz="1400" dirty="0"/>
            <a:t>AI can help you clarify concepts or generate examples, but your analysis and interpretation should be your own.</a:t>
          </a:r>
          <a:endParaRPr lang="en-US" sz="1400" dirty="0"/>
        </a:p>
      </dgm:t>
    </dgm:pt>
    <dgm:pt modelId="{CF4CFBC5-5A94-436A-A891-71888B5AD38A}" type="parTrans" cxnId="{4474B8F7-C60E-4711-A635-A9D5069F90CD}">
      <dgm:prSet/>
      <dgm:spPr/>
      <dgm:t>
        <a:bodyPr/>
        <a:lstStyle/>
        <a:p>
          <a:endParaRPr lang="en-US" sz="3200"/>
        </a:p>
      </dgm:t>
    </dgm:pt>
    <dgm:pt modelId="{374A074A-F0E5-4C33-825D-EEC59E2B6354}" type="sibTrans" cxnId="{4474B8F7-C60E-4711-A635-A9D5069F90CD}">
      <dgm:prSet/>
      <dgm:spPr/>
      <dgm:t>
        <a:bodyPr/>
        <a:lstStyle/>
        <a:p>
          <a:endParaRPr lang="en-US"/>
        </a:p>
      </dgm:t>
    </dgm:pt>
    <dgm:pt modelId="{467D4776-245D-4842-8A77-33D7361D41F7}">
      <dgm:prSet custT="1"/>
      <dgm:spPr/>
      <dgm:t>
        <a:bodyPr/>
        <a:lstStyle/>
        <a:p>
          <a:r>
            <a:rPr lang="en-GB" sz="2000" dirty="0"/>
            <a:t>✅</a:t>
          </a:r>
          <a:r>
            <a:rPr lang="en-GB" sz="1600" dirty="0"/>
            <a:t> </a:t>
          </a:r>
          <a:r>
            <a:rPr lang="en-GB" sz="1600" b="1" dirty="0"/>
            <a:t>Always verify AI-generated content. </a:t>
          </a:r>
          <a:endParaRPr lang="en-GB" sz="1400" b="1" dirty="0"/>
        </a:p>
        <a:p>
          <a:r>
            <a:rPr lang="en-GB" sz="1400" dirty="0"/>
            <a:t>AI may produce inaccurate or outdated information. Cross-check facts with reliable academic sources.</a:t>
          </a:r>
          <a:endParaRPr lang="en-US" sz="1400" dirty="0"/>
        </a:p>
      </dgm:t>
    </dgm:pt>
    <dgm:pt modelId="{0737112E-6738-42A5-9733-54854B30C713}" type="parTrans" cxnId="{67A76961-FD85-44B6-A0DC-6125B6419EBA}">
      <dgm:prSet/>
      <dgm:spPr/>
      <dgm:t>
        <a:bodyPr/>
        <a:lstStyle/>
        <a:p>
          <a:endParaRPr lang="en-US" sz="3200"/>
        </a:p>
      </dgm:t>
    </dgm:pt>
    <dgm:pt modelId="{CD6497CE-1B15-4087-9031-5DC9973FD4F9}" type="sibTrans" cxnId="{67A76961-FD85-44B6-A0DC-6125B6419EBA}">
      <dgm:prSet/>
      <dgm:spPr/>
      <dgm:t>
        <a:bodyPr/>
        <a:lstStyle/>
        <a:p>
          <a:endParaRPr lang="en-US"/>
        </a:p>
      </dgm:t>
    </dgm:pt>
    <dgm:pt modelId="{F802C6A8-2BC1-49A2-B4FB-DDB64401C864}">
      <dgm:prSet custT="1"/>
      <dgm:spPr/>
      <dgm:t>
        <a:bodyPr/>
        <a:lstStyle/>
        <a:p>
          <a:r>
            <a:rPr lang="en-GB" sz="1800" dirty="0"/>
            <a:t>✅ </a:t>
          </a:r>
          <a:r>
            <a:rPr lang="en-GB" sz="1600" b="1" dirty="0"/>
            <a:t>Avoid using AI for final citations or references.</a:t>
          </a:r>
        </a:p>
        <a:p>
          <a:br>
            <a:rPr lang="en-GB" sz="1400" dirty="0"/>
          </a:br>
          <a:r>
            <a:rPr lang="en-GB" sz="1400" dirty="0"/>
            <a:t>AI tools may fabricate sources. Use library databases or trusted academic search engines for proper referencing.</a:t>
          </a:r>
          <a:endParaRPr lang="en-US" sz="1400" dirty="0"/>
        </a:p>
      </dgm:t>
    </dgm:pt>
    <dgm:pt modelId="{A250764B-D897-4DB2-ADD8-59B1BA2B3C98}" type="parTrans" cxnId="{52CE9345-AB7B-44C6-8028-C58027464378}">
      <dgm:prSet/>
      <dgm:spPr/>
      <dgm:t>
        <a:bodyPr/>
        <a:lstStyle/>
        <a:p>
          <a:endParaRPr lang="en-US" sz="3200"/>
        </a:p>
      </dgm:t>
    </dgm:pt>
    <dgm:pt modelId="{AFEF62EB-C6F5-40FE-89FA-D10EEE8D301B}" type="sibTrans" cxnId="{52CE9345-AB7B-44C6-8028-C58027464378}">
      <dgm:prSet/>
      <dgm:spPr/>
      <dgm:t>
        <a:bodyPr/>
        <a:lstStyle/>
        <a:p>
          <a:endParaRPr lang="en-US"/>
        </a:p>
      </dgm:t>
    </dgm:pt>
    <dgm:pt modelId="{491A5E51-D9E9-4E0B-BB9F-240A0B81CD2C}">
      <dgm:prSet custT="1"/>
      <dgm:spPr/>
      <dgm:t>
        <a:bodyPr/>
        <a:lstStyle/>
        <a:p>
          <a:r>
            <a:rPr lang="en-GB" sz="2000" dirty="0"/>
            <a:t>✅ </a:t>
          </a:r>
          <a:r>
            <a:rPr lang="en-GB" sz="1600" b="1" dirty="0"/>
            <a:t>Be transparent about your use of AI. </a:t>
          </a:r>
        </a:p>
        <a:p>
          <a:r>
            <a:rPr lang="en-GB" sz="1600" dirty="0"/>
            <a:t>It is appropriate to mention how you used AI in your research process.</a:t>
          </a:r>
          <a:endParaRPr lang="en-US" sz="1600" dirty="0"/>
        </a:p>
      </dgm:t>
    </dgm:pt>
    <dgm:pt modelId="{F39CE1C7-B0F9-42D7-81FE-EC2F9DF12113}" type="parTrans" cxnId="{AE4D73EA-576A-4088-850A-7C17434A8709}">
      <dgm:prSet/>
      <dgm:spPr/>
      <dgm:t>
        <a:bodyPr/>
        <a:lstStyle/>
        <a:p>
          <a:endParaRPr lang="en-US" sz="3200"/>
        </a:p>
      </dgm:t>
    </dgm:pt>
    <dgm:pt modelId="{8703270F-39D4-47D8-84BA-C4F1E184F51C}" type="sibTrans" cxnId="{AE4D73EA-576A-4088-850A-7C17434A8709}">
      <dgm:prSet/>
      <dgm:spPr/>
      <dgm:t>
        <a:bodyPr/>
        <a:lstStyle/>
        <a:p>
          <a:endParaRPr lang="en-US"/>
        </a:p>
      </dgm:t>
    </dgm:pt>
    <dgm:pt modelId="{E93687BD-96FE-4383-B315-AB36E9032146}">
      <dgm:prSet custT="1"/>
      <dgm:spPr/>
      <dgm:t>
        <a:bodyPr/>
        <a:lstStyle/>
        <a:p>
          <a:r>
            <a:rPr lang="en-GB" sz="1800" dirty="0"/>
            <a:t>✅ </a:t>
          </a:r>
          <a:r>
            <a:rPr lang="en-GB" sz="1600" b="1" dirty="0"/>
            <a:t>Respect ethical boundaries. </a:t>
          </a:r>
        </a:p>
        <a:p>
          <a:r>
            <a:rPr lang="en-GB" sz="1600" dirty="0"/>
            <a:t>Do not use AI to complete assessments or assignments dishonestly. This may breach academic integrity policies.</a:t>
          </a:r>
          <a:endParaRPr lang="en-US" sz="1600" dirty="0"/>
        </a:p>
      </dgm:t>
    </dgm:pt>
    <dgm:pt modelId="{F1AB0A6C-7D7C-4987-80B2-3B37D199D3F6}" type="parTrans" cxnId="{7191572E-BD3D-43A2-8F76-B8C21980E1D6}">
      <dgm:prSet/>
      <dgm:spPr/>
      <dgm:t>
        <a:bodyPr/>
        <a:lstStyle/>
        <a:p>
          <a:endParaRPr lang="en-US" sz="3200"/>
        </a:p>
      </dgm:t>
    </dgm:pt>
    <dgm:pt modelId="{31017681-7C9F-4A62-998D-14CD7D429F47}" type="sibTrans" cxnId="{7191572E-BD3D-43A2-8F76-B8C21980E1D6}">
      <dgm:prSet/>
      <dgm:spPr/>
      <dgm:t>
        <a:bodyPr/>
        <a:lstStyle/>
        <a:p>
          <a:endParaRPr lang="en-US"/>
        </a:p>
      </dgm:t>
    </dgm:pt>
    <dgm:pt modelId="{C5FE95ED-EF9D-4144-9DAE-10A406352E6D}">
      <dgm:prSet custT="1"/>
      <dgm:spPr/>
      <dgm:t>
        <a:bodyPr/>
        <a:lstStyle/>
        <a:p>
          <a:r>
            <a:rPr lang="en-GB" sz="1600" dirty="0"/>
            <a:t>✅ </a:t>
          </a:r>
          <a:r>
            <a:rPr lang="en-GB" sz="1600" b="1" dirty="0"/>
            <a:t>Understand tool limitations</a:t>
          </a:r>
          <a:r>
            <a:rPr lang="en-GB" sz="1400" b="1" dirty="0"/>
            <a:t>.</a:t>
          </a:r>
        </a:p>
        <a:p>
          <a:br>
            <a:rPr lang="en-GB" sz="1400" dirty="0"/>
          </a:br>
          <a:r>
            <a:rPr lang="en-GB" sz="1400" dirty="0"/>
            <a:t>AI lacks human judgment and may reflect biases. Use it critically, especially when exploring sensitive or complex topics.</a:t>
          </a:r>
          <a:endParaRPr lang="en-US" sz="1400" dirty="0"/>
        </a:p>
      </dgm:t>
    </dgm:pt>
    <dgm:pt modelId="{35D4E81A-82F0-481B-B5F0-062F1CD9C090}" type="parTrans" cxnId="{195C12E2-2ED0-40EA-9B13-633F5FE5A307}">
      <dgm:prSet/>
      <dgm:spPr/>
      <dgm:t>
        <a:bodyPr/>
        <a:lstStyle/>
        <a:p>
          <a:endParaRPr lang="en-US" sz="3200"/>
        </a:p>
      </dgm:t>
    </dgm:pt>
    <dgm:pt modelId="{6ADE134C-C085-4E6C-B5B5-4AE602877ED2}" type="sibTrans" cxnId="{195C12E2-2ED0-40EA-9B13-633F5FE5A307}">
      <dgm:prSet/>
      <dgm:spPr/>
      <dgm:t>
        <a:bodyPr/>
        <a:lstStyle/>
        <a:p>
          <a:endParaRPr lang="en-US"/>
        </a:p>
      </dgm:t>
    </dgm:pt>
    <dgm:pt modelId="{485AC462-0CC3-4A87-B83B-60A5B7574E85}" type="pres">
      <dgm:prSet presAssocID="{E8E97050-5F82-4CCD-A956-2607FE489031}" presName="diagram" presStyleCnt="0">
        <dgm:presLayoutVars>
          <dgm:dir/>
          <dgm:resizeHandles val="exact"/>
        </dgm:presLayoutVars>
      </dgm:prSet>
      <dgm:spPr/>
    </dgm:pt>
    <dgm:pt modelId="{E8889E98-FA27-4489-A0FE-18CC0147B1DE}" type="pres">
      <dgm:prSet presAssocID="{D36FB641-BCF8-45BA-89EC-A10F8B02A02B}" presName="node" presStyleLbl="node1" presStyleIdx="0" presStyleCnt="6">
        <dgm:presLayoutVars>
          <dgm:bulletEnabled val="1"/>
        </dgm:presLayoutVars>
      </dgm:prSet>
      <dgm:spPr/>
    </dgm:pt>
    <dgm:pt modelId="{D040037E-3643-4E30-AC6C-59FD09C6119B}" type="pres">
      <dgm:prSet presAssocID="{374A074A-F0E5-4C33-825D-EEC59E2B6354}" presName="sibTrans" presStyleCnt="0"/>
      <dgm:spPr/>
    </dgm:pt>
    <dgm:pt modelId="{02E100F3-2367-47FC-A6CD-D37FAC5A4FC1}" type="pres">
      <dgm:prSet presAssocID="{467D4776-245D-4842-8A77-33D7361D41F7}" presName="node" presStyleLbl="node1" presStyleIdx="1" presStyleCnt="6" custScaleX="104226">
        <dgm:presLayoutVars>
          <dgm:bulletEnabled val="1"/>
        </dgm:presLayoutVars>
      </dgm:prSet>
      <dgm:spPr/>
    </dgm:pt>
    <dgm:pt modelId="{3529966E-CF37-46E9-9E15-D0EE3B3D28E2}" type="pres">
      <dgm:prSet presAssocID="{CD6497CE-1B15-4087-9031-5DC9973FD4F9}" presName="sibTrans" presStyleCnt="0"/>
      <dgm:spPr/>
    </dgm:pt>
    <dgm:pt modelId="{3D8C7915-F4BC-474E-BB32-E08304CEC9D8}" type="pres">
      <dgm:prSet presAssocID="{F802C6A8-2BC1-49A2-B4FB-DDB64401C864}" presName="node" presStyleLbl="node1" presStyleIdx="2" presStyleCnt="6" custScaleX="109793">
        <dgm:presLayoutVars>
          <dgm:bulletEnabled val="1"/>
        </dgm:presLayoutVars>
      </dgm:prSet>
      <dgm:spPr/>
    </dgm:pt>
    <dgm:pt modelId="{5EA86AF9-4431-4F9A-A256-13DDAE958172}" type="pres">
      <dgm:prSet presAssocID="{AFEF62EB-C6F5-40FE-89FA-D10EEE8D301B}" presName="sibTrans" presStyleCnt="0"/>
      <dgm:spPr/>
    </dgm:pt>
    <dgm:pt modelId="{CCA442E2-9CA2-4E44-B386-E62A9ADB83A4}" type="pres">
      <dgm:prSet presAssocID="{491A5E51-D9E9-4E0B-BB9F-240A0B81CD2C}" presName="node" presStyleLbl="node1" presStyleIdx="3" presStyleCnt="6">
        <dgm:presLayoutVars>
          <dgm:bulletEnabled val="1"/>
        </dgm:presLayoutVars>
      </dgm:prSet>
      <dgm:spPr/>
    </dgm:pt>
    <dgm:pt modelId="{C626C04F-DE55-4D5B-8732-802435546522}" type="pres">
      <dgm:prSet presAssocID="{8703270F-39D4-47D8-84BA-C4F1E184F51C}" presName="sibTrans" presStyleCnt="0"/>
      <dgm:spPr/>
    </dgm:pt>
    <dgm:pt modelId="{D3A8D879-A308-4A4E-868A-22AD88A9F9E5}" type="pres">
      <dgm:prSet presAssocID="{E93687BD-96FE-4383-B315-AB36E9032146}" presName="node" presStyleLbl="node1" presStyleIdx="4" presStyleCnt="6">
        <dgm:presLayoutVars>
          <dgm:bulletEnabled val="1"/>
        </dgm:presLayoutVars>
      </dgm:prSet>
      <dgm:spPr/>
    </dgm:pt>
    <dgm:pt modelId="{06F6ACA3-51B8-4464-B900-0030B5EAE214}" type="pres">
      <dgm:prSet presAssocID="{31017681-7C9F-4A62-998D-14CD7D429F47}" presName="sibTrans" presStyleCnt="0"/>
      <dgm:spPr/>
    </dgm:pt>
    <dgm:pt modelId="{DC0FBDA0-042B-4765-86D6-DA48C5344218}" type="pres">
      <dgm:prSet presAssocID="{C5FE95ED-EF9D-4144-9DAE-10A406352E6D}" presName="node" presStyleLbl="node1" presStyleIdx="5" presStyleCnt="6" custScaleX="111367">
        <dgm:presLayoutVars>
          <dgm:bulletEnabled val="1"/>
        </dgm:presLayoutVars>
      </dgm:prSet>
      <dgm:spPr/>
    </dgm:pt>
  </dgm:ptLst>
  <dgm:cxnLst>
    <dgm:cxn modelId="{0A844F24-2961-4238-B0C6-ECE351223E7C}" type="presOf" srcId="{F802C6A8-2BC1-49A2-B4FB-DDB64401C864}" destId="{3D8C7915-F4BC-474E-BB32-E08304CEC9D8}" srcOrd="0" destOrd="0" presId="urn:microsoft.com/office/officeart/2005/8/layout/default"/>
    <dgm:cxn modelId="{7191572E-BD3D-43A2-8F76-B8C21980E1D6}" srcId="{E8E97050-5F82-4CCD-A956-2607FE489031}" destId="{E93687BD-96FE-4383-B315-AB36E9032146}" srcOrd="4" destOrd="0" parTransId="{F1AB0A6C-7D7C-4987-80B2-3B37D199D3F6}" sibTransId="{31017681-7C9F-4A62-998D-14CD7D429F47}"/>
    <dgm:cxn modelId="{67A76961-FD85-44B6-A0DC-6125B6419EBA}" srcId="{E8E97050-5F82-4CCD-A956-2607FE489031}" destId="{467D4776-245D-4842-8A77-33D7361D41F7}" srcOrd="1" destOrd="0" parTransId="{0737112E-6738-42A5-9733-54854B30C713}" sibTransId="{CD6497CE-1B15-4087-9031-5DC9973FD4F9}"/>
    <dgm:cxn modelId="{52CE9345-AB7B-44C6-8028-C58027464378}" srcId="{E8E97050-5F82-4CCD-A956-2607FE489031}" destId="{F802C6A8-2BC1-49A2-B4FB-DDB64401C864}" srcOrd="2" destOrd="0" parTransId="{A250764B-D897-4DB2-ADD8-59B1BA2B3C98}" sibTransId="{AFEF62EB-C6F5-40FE-89FA-D10EEE8D301B}"/>
    <dgm:cxn modelId="{75734D74-AF9F-4E22-B5EB-3A86E4B9F2DD}" type="presOf" srcId="{E8E97050-5F82-4CCD-A956-2607FE489031}" destId="{485AC462-0CC3-4A87-B83B-60A5B7574E85}" srcOrd="0" destOrd="0" presId="urn:microsoft.com/office/officeart/2005/8/layout/default"/>
    <dgm:cxn modelId="{49B14375-4FB1-4E95-9FEB-B39EAAACF5A4}" type="presOf" srcId="{491A5E51-D9E9-4E0B-BB9F-240A0B81CD2C}" destId="{CCA442E2-9CA2-4E44-B386-E62A9ADB83A4}" srcOrd="0" destOrd="0" presId="urn:microsoft.com/office/officeart/2005/8/layout/default"/>
    <dgm:cxn modelId="{0E179080-40D3-4A05-9C30-035780C08E8F}" type="presOf" srcId="{D36FB641-BCF8-45BA-89EC-A10F8B02A02B}" destId="{E8889E98-FA27-4489-A0FE-18CC0147B1DE}" srcOrd="0" destOrd="0" presId="urn:microsoft.com/office/officeart/2005/8/layout/default"/>
    <dgm:cxn modelId="{5CCD6D9E-A678-4BD3-9D8B-19748B9C023F}" type="presOf" srcId="{C5FE95ED-EF9D-4144-9DAE-10A406352E6D}" destId="{DC0FBDA0-042B-4765-86D6-DA48C5344218}" srcOrd="0" destOrd="0" presId="urn:microsoft.com/office/officeart/2005/8/layout/default"/>
    <dgm:cxn modelId="{D1AF68C6-0A0E-41B7-99A5-8388BCD78D47}" type="presOf" srcId="{467D4776-245D-4842-8A77-33D7361D41F7}" destId="{02E100F3-2367-47FC-A6CD-D37FAC5A4FC1}" srcOrd="0" destOrd="0" presId="urn:microsoft.com/office/officeart/2005/8/layout/default"/>
    <dgm:cxn modelId="{C68733DF-C619-4D95-902C-F5EC5C11DF5A}" type="presOf" srcId="{E93687BD-96FE-4383-B315-AB36E9032146}" destId="{D3A8D879-A308-4A4E-868A-22AD88A9F9E5}" srcOrd="0" destOrd="0" presId="urn:microsoft.com/office/officeart/2005/8/layout/default"/>
    <dgm:cxn modelId="{195C12E2-2ED0-40EA-9B13-633F5FE5A307}" srcId="{E8E97050-5F82-4CCD-A956-2607FE489031}" destId="{C5FE95ED-EF9D-4144-9DAE-10A406352E6D}" srcOrd="5" destOrd="0" parTransId="{35D4E81A-82F0-481B-B5F0-062F1CD9C090}" sibTransId="{6ADE134C-C085-4E6C-B5B5-4AE602877ED2}"/>
    <dgm:cxn modelId="{AE4D73EA-576A-4088-850A-7C17434A8709}" srcId="{E8E97050-5F82-4CCD-A956-2607FE489031}" destId="{491A5E51-D9E9-4E0B-BB9F-240A0B81CD2C}" srcOrd="3" destOrd="0" parTransId="{F39CE1C7-B0F9-42D7-81FE-EC2F9DF12113}" sibTransId="{8703270F-39D4-47D8-84BA-C4F1E184F51C}"/>
    <dgm:cxn modelId="{4474B8F7-C60E-4711-A635-A9D5069F90CD}" srcId="{E8E97050-5F82-4CCD-A956-2607FE489031}" destId="{D36FB641-BCF8-45BA-89EC-A10F8B02A02B}" srcOrd="0" destOrd="0" parTransId="{CF4CFBC5-5A94-436A-A891-71888B5AD38A}" sibTransId="{374A074A-F0E5-4C33-825D-EEC59E2B6354}"/>
    <dgm:cxn modelId="{FC407C08-2A28-403D-BDDD-AA65ABB8BA0D}" type="presParOf" srcId="{485AC462-0CC3-4A87-B83B-60A5B7574E85}" destId="{E8889E98-FA27-4489-A0FE-18CC0147B1DE}" srcOrd="0" destOrd="0" presId="urn:microsoft.com/office/officeart/2005/8/layout/default"/>
    <dgm:cxn modelId="{8A99159F-64AD-4213-8A5F-74A19DFBF6D5}" type="presParOf" srcId="{485AC462-0CC3-4A87-B83B-60A5B7574E85}" destId="{D040037E-3643-4E30-AC6C-59FD09C6119B}" srcOrd="1" destOrd="0" presId="urn:microsoft.com/office/officeart/2005/8/layout/default"/>
    <dgm:cxn modelId="{F4948443-9C3F-4BB3-A0F3-8073244FC45C}" type="presParOf" srcId="{485AC462-0CC3-4A87-B83B-60A5B7574E85}" destId="{02E100F3-2367-47FC-A6CD-D37FAC5A4FC1}" srcOrd="2" destOrd="0" presId="urn:microsoft.com/office/officeart/2005/8/layout/default"/>
    <dgm:cxn modelId="{82089305-4AC6-48E5-A27B-330BFD226E59}" type="presParOf" srcId="{485AC462-0CC3-4A87-B83B-60A5B7574E85}" destId="{3529966E-CF37-46E9-9E15-D0EE3B3D28E2}" srcOrd="3" destOrd="0" presId="urn:microsoft.com/office/officeart/2005/8/layout/default"/>
    <dgm:cxn modelId="{D2D968F3-C53B-46FB-8031-03D43CD11CDB}" type="presParOf" srcId="{485AC462-0CC3-4A87-B83B-60A5B7574E85}" destId="{3D8C7915-F4BC-474E-BB32-E08304CEC9D8}" srcOrd="4" destOrd="0" presId="urn:microsoft.com/office/officeart/2005/8/layout/default"/>
    <dgm:cxn modelId="{FDF57214-D97D-4054-B028-3E281E36E687}" type="presParOf" srcId="{485AC462-0CC3-4A87-B83B-60A5B7574E85}" destId="{5EA86AF9-4431-4F9A-A256-13DDAE958172}" srcOrd="5" destOrd="0" presId="urn:microsoft.com/office/officeart/2005/8/layout/default"/>
    <dgm:cxn modelId="{6081FFCC-7F0D-49CA-B95F-2E7D567F9C09}" type="presParOf" srcId="{485AC462-0CC3-4A87-B83B-60A5B7574E85}" destId="{CCA442E2-9CA2-4E44-B386-E62A9ADB83A4}" srcOrd="6" destOrd="0" presId="urn:microsoft.com/office/officeart/2005/8/layout/default"/>
    <dgm:cxn modelId="{E777D761-E233-4EE6-8DC7-2A4385B10F9F}" type="presParOf" srcId="{485AC462-0CC3-4A87-B83B-60A5B7574E85}" destId="{C626C04F-DE55-4D5B-8732-802435546522}" srcOrd="7" destOrd="0" presId="urn:microsoft.com/office/officeart/2005/8/layout/default"/>
    <dgm:cxn modelId="{AA376B38-E8F5-4A0C-A35D-B30744B222AF}" type="presParOf" srcId="{485AC462-0CC3-4A87-B83B-60A5B7574E85}" destId="{D3A8D879-A308-4A4E-868A-22AD88A9F9E5}" srcOrd="8" destOrd="0" presId="urn:microsoft.com/office/officeart/2005/8/layout/default"/>
    <dgm:cxn modelId="{FF62FE63-9DD2-46C7-A7C3-F3F4CF26BC2F}" type="presParOf" srcId="{485AC462-0CC3-4A87-B83B-60A5B7574E85}" destId="{06F6ACA3-51B8-4464-B900-0030B5EAE214}" srcOrd="9" destOrd="0" presId="urn:microsoft.com/office/officeart/2005/8/layout/default"/>
    <dgm:cxn modelId="{A7E8C341-E9D3-4479-937F-9989A924EE16}" type="presParOf" srcId="{485AC462-0CC3-4A87-B83B-60A5B7574E85}" destId="{DC0FBDA0-042B-4765-86D6-DA48C5344218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67E4A3A-65F7-47AF-AC0C-39F7F7DAC479}" type="doc">
      <dgm:prSet loTypeId="urn:microsoft.com/office/officeart/2008/layout/LinedLis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A7C6F5E2-BA8F-44A3-984A-6152A530EDE4}">
      <dgm:prSet/>
      <dgm:spPr/>
      <dgm:t>
        <a:bodyPr/>
        <a:lstStyle/>
        <a:p>
          <a:r>
            <a:rPr lang="en-HK" dirty="0"/>
            <a:t>- You are required to deliver a short presentation (15 mins max) based on the structure of your research proposal that you </a:t>
          </a:r>
          <a:r>
            <a:rPr lang="en-US" dirty="0"/>
            <a:t>are planning to do.</a:t>
          </a:r>
        </a:p>
      </dgm:t>
    </dgm:pt>
    <dgm:pt modelId="{718200F5-A830-45B7-B1C1-43DC87B7E90D}" type="parTrans" cxnId="{441AF2E8-EA3C-4499-AD20-0982D74F501D}">
      <dgm:prSet/>
      <dgm:spPr/>
      <dgm:t>
        <a:bodyPr/>
        <a:lstStyle/>
        <a:p>
          <a:endParaRPr lang="en-US"/>
        </a:p>
      </dgm:t>
    </dgm:pt>
    <dgm:pt modelId="{566719FB-B097-4CA0-80A7-CE8190049B68}" type="sibTrans" cxnId="{441AF2E8-EA3C-4499-AD20-0982D74F501D}">
      <dgm:prSet/>
      <dgm:spPr/>
      <dgm:t>
        <a:bodyPr/>
        <a:lstStyle/>
        <a:p>
          <a:endParaRPr lang="en-US"/>
        </a:p>
      </dgm:t>
    </dgm:pt>
    <dgm:pt modelId="{77380E9B-66FE-401C-AB4E-8F4D449D0231}">
      <dgm:prSet/>
      <dgm:spPr/>
      <dgm:t>
        <a:bodyPr/>
        <a:lstStyle/>
        <a:p>
          <a:r>
            <a:rPr lang="en-GB" dirty="0"/>
            <a:t>- You must work independently to give a verbal presentation based on the key sections of your research proposal.  This will be held during the last class meeting.  </a:t>
          </a:r>
          <a:endParaRPr lang="en-US" dirty="0"/>
        </a:p>
      </dgm:t>
    </dgm:pt>
    <dgm:pt modelId="{2D27826D-BE11-4128-B340-BAF9373F9E1B}" type="parTrans" cxnId="{BBFD9DFD-17EA-4FF1-8DEC-58CC91AF7D31}">
      <dgm:prSet/>
      <dgm:spPr/>
      <dgm:t>
        <a:bodyPr/>
        <a:lstStyle/>
        <a:p>
          <a:endParaRPr lang="en-US"/>
        </a:p>
      </dgm:t>
    </dgm:pt>
    <dgm:pt modelId="{12D56B1F-CD56-41B9-B4B5-903EE22C316F}" type="sibTrans" cxnId="{BBFD9DFD-17EA-4FF1-8DEC-58CC91AF7D31}">
      <dgm:prSet/>
      <dgm:spPr/>
      <dgm:t>
        <a:bodyPr/>
        <a:lstStyle/>
        <a:p>
          <a:endParaRPr lang="en-US"/>
        </a:p>
      </dgm:t>
    </dgm:pt>
    <dgm:pt modelId="{EC0BCFC0-C061-4BB8-9EA1-217406F4506E}">
      <dgm:prSet/>
      <dgm:spPr/>
      <dgm:t>
        <a:bodyPr/>
        <a:lstStyle/>
        <a:p>
          <a:r>
            <a:rPr lang="en-GB" dirty="0"/>
            <a:t>- The purpose of conducting an oral presentation is to encourage you to exchange your ideas and thoughts with other doctoral students to further refine the approach of the research project.</a:t>
          </a:r>
          <a:endParaRPr lang="en-US" dirty="0"/>
        </a:p>
      </dgm:t>
    </dgm:pt>
    <dgm:pt modelId="{5F6DAE6F-009E-4CA6-A5DC-ED0764FB5FEF}" type="parTrans" cxnId="{53713C00-CEBD-4BDC-A67B-0B592FB4C676}">
      <dgm:prSet/>
      <dgm:spPr/>
      <dgm:t>
        <a:bodyPr/>
        <a:lstStyle/>
        <a:p>
          <a:endParaRPr lang="en-US"/>
        </a:p>
      </dgm:t>
    </dgm:pt>
    <dgm:pt modelId="{2C31DCE0-30AC-4D4E-A1FC-4D5FA9C8FE37}" type="sibTrans" cxnId="{53713C00-CEBD-4BDC-A67B-0B592FB4C676}">
      <dgm:prSet/>
      <dgm:spPr/>
      <dgm:t>
        <a:bodyPr/>
        <a:lstStyle/>
        <a:p>
          <a:endParaRPr lang="en-US"/>
        </a:p>
      </dgm:t>
    </dgm:pt>
    <dgm:pt modelId="{A90EAF47-9B5C-4D14-9BC4-655E3CBBCAC9}" type="pres">
      <dgm:prSet presAssocID="{167E4A3A-65F7-47AF-AC0C-39F7F7DAC479}" presName="vert0" presStyleCnt="0">
        <dgm:presLayoutVars>
          <dgm:dir/>
          <dgm:animOne val="branch"/>
          <dgm:animLvl val="lvl"/>
        </dgm:presLayoutVars>
      </dgm:prSet>
      <dgm:spPr/>
    </dgm:pt>
    <dgm:pt modelId="{332D13C0-61B1-42C1-824C-8570B06209B4}" type="pres">
      <dgm:prSet presAssocID="{A7C6F5E2-BA8F-44A3-984A-6152A530EDE4}" presName="thickLine" presStyleLbl="alignNode1" presStyleIdx="0" presStyleCnt="3"/>
      <dgm:spPr/>
    </dgm:pt>
    <dgm:pt modelId="{1ECC6A7F-CB60-44BA-8617-B2177807130C}" type="pres">
      <dgm:prSet presAssocID="{A7C6F5E2-BA8F-44A3-984A-6152A530EDE4}" presName="horz1" presStyleCnt="0"/>
      <dgm:spPr/>
    </dgm:pt>
    <dgm:pt modelId="{AD3F7CBD-5754-4701-A3B6-D7A86F67E3E5}" type="pres">
      <dgm:prSet presAssocID="{A7C6F5E2-BA8F-44A3-984A-6152A530EDE4}" presName="tx1" presStyleLbl="revTx" presStyleIdx="0" presStyleCnt="3"/>
      <dgm:spPr/>
    </dgm:pt>
    <dgm:pt modelId="{E4DB3A03-7C15-4936-8795-C79D8B466996}" type="pres">
      <dgm:prSet presAssocID="{A7C6F5E2-BA8F-44A3-984A-6152A530EDE4}" presName="vert1" presStyleCnt="0"/>
      <dgm:spPr/>
    </dgm:pt>
    <dgm:pt modelId="{7F1D8B83-B33C-4989-9D95-913FE18D3C17}" type="pres">
      <dgm:prSet presAssocID="{77380E9B-66FE-401C-AB4E-8F4D449D0231}" presName="thickLine" presStyleLbl="alignNode1" presStyleIdx="1" presStyleCnt="3"/>
      <dgm:spPr/>
    </dgm:pt>
    <dgm:pt modelId="{58820DE8-9C1F-41E2-B88E-A7C98655D301}" type="pres">
      <dgm:prSet presAssocID="{77380E9B-66FE-401C-AB4E-8F4D449D0231}" presName="horz1" presStyleCnt="0"/>
      <dgm:spPr/>
    </dgm:pt>
    <dgm:pt modelId="{D5509C89-95DD-4482-8122-DF8DCF1D7F20}" type="pres">
      <dgm:prSet presAssocID="{77380E9B-66FE-401C-AB4E-8F4D449D0231}" presName="tx1" presStyleLbl="revTx" presStyleIdx="1" presStyleCnt="3" custScaleY="125616"/>
      <dgm:spPr/>
    </dgm:pt>
    <dgm:pt modelId="{B4C0744C-A577-4729-B33E-F49C96518662}" type="pres">
      <dgm:prSet presAssocID="{77380E9B-66FE-401C-AB4E-8F4D449D0231}" presName="vert1" presStyleCnt="0"/>
      <dgm:spPr/>
    </dgm:pt>
    <dgm:pt modelId="{5FC1C832-703D-4A40-8A18-C5557CBC7EB8}" type="pres">
      <dgm:prSet presAssocID="{EC0BCFC0-C061-4BB8-9EA1-217406F4506E}" presName="thickLine" presStyleLbl="alignNode1" presStyleIdx="2" presStyleCnt="3"/>
      <dgm:spPr/>
    </dgm:pt>
    <dgm:pt modelId="{0FF5E839-47EE-4C6B-9FE4-A210113C8A05}" type="pres">
      <dgm:prSet presAssocID="{EC0BCFC0-C061-4BB8-9EA1-217406F4506E}" presName="horz1" presStyleCnt="0"/>
      <dgm:spPr/>
    </dgm:pt>
    <dgm:pt modelId="{9B628BF5-8841-4AC4-B41C-D38DE4690BD2}" type="pres">
      <dgm:prSet presAssocID="{EC0BCFC0-C061-4BB8-9EA1-217406F4506E}" presName="tx1" presStyleLbl="revTx" presStyleIdx="2" presStyleCnt="3"/>
      <dgm:spPr/>
    </dgm:pt>
    <dgm:pt modelId="{8F63F424-F290-46A8-831F-0154F81D1DFE}" type="pres">
      <dgm:prSet presAssocID="{EC0BCFC0-C061-4BB8-9EA1-217406F4506E}" presName="vert1" presStyleCnt="0"/>
      <dgm:spPr/>
    </dgm:pt>
  </dgm:ptLst>
  <dgm:cxnLst>
    <dgm:cxn modelId="{53713C00-CEBD-4BDC-A67B-0B592FB4C676}" srcId="{167E4A3A-65F7-47AF-AC0C-39F7F7DAC479}" destId="{EC0BCFC0-C061-4BB8-9EA1-217406F4506E}" srcOrd="2" destOrd="0" parTransId="{5F6DAE6F-009E-4CA6-A5DC-ED0764FB5FEF}" sibTransId="{2C31DCE0-30AC-4D4E-A1FC-4D5FA9C8FE37}"/>
    <dgm:cxn modelId="{AD7C0B2C-80CF-4D52-BF2C-C913F8C64538}" type="presOf" srcId="{77380E9B-66FE-401C-AB4E-8F4D449D0231}" destId="{D5509C89-95DD-4482-8122-DF8DCF1D7F20}" srcOrd="0" destOrd="0" presId="urn:microsoft.com/office/officeart/2008/layout/LinedList"/>
    <dgm:cxn modelId="{7A373081-E292-43F4-9E48-6C3557EAEC9D}" type="presOf" srcId="{EC0BCFC0-C061-4BB8-9EA1-217406F4506E}" destId="{9B628BF5-8841-4AC4-B41C-D38DE4690BD2}" srcOrd="0" destOrd="0" presId="urn:microsoft.com/office/officeart/2008/layout/LinedList"/>
    <dgm:cxn modelId="{DA07ADB7-BF25-4A04-B623-C328C044F3F3}" type="presOf" srcId="{A7C6F5E2-BA8F-44A3-984A-6152A530EDE4}" destId="{AD3F7CBD-5754-4701-A3B6-D7A86F67E3E5}" srcOrd="0" destOrd="0" presId="urn:microsoft.com/office/officeart/2008/layout/LinedList"/>
    <dgm:cxn modelId="{6874A9BB-101C-4B5B-A2D4-AB432B3DEFD3}" type="presOf" srcId="{167E4A3A-65F7-47AF-AC0C-39F7F7DAC479}" destId="{A90EAF47-9B5C-4D14-9BC4-655E3CBBCAC9}" srcOrd="0" destOrd="0" presId="urn:microsoft.com/office/officeart/2008/layout/LinedList"/>
    <dgm:cxn modelId="{441AF2E8-EA3C-4499-AD20-0982D74F501D}" srcId="{167E4A3A-65F7-47AF-AC0C-39F7F7DAC479}" destId="{A7C6F5E2-BA8F-44A3-984A-6152A530EDE4}" srcOrd="0" destOrd="0" parTransId="{718200F5-A830-45B7-B1C1-43DC87B7E90D}" sibTransId="{566719FB-B097-4CA0-80A7-CE8190049B68}"/>
    <dgm:cxn modelId="{BBFD9DFD-17EA-4FF1-8DEC-58CC91AF7D31}" srcId="{167E4A3A-65F7-47AF-AC0C-39F7F7DAC479}" destId="{77380E9B-66FE-401C-AB4E-8F4D449D0231}" srcOrd="1" destOrd="0" parTransId="{2D27826D-BE11-4128-B340-BAF9373F9E1B}" sibTransId="{12D56B1F-CD56-41B9-B4B5-903EE22C316F}"/>
    <dgm:cxn modelId="{62BE1BC2-2878-4167-8F1D-6E053F47FF76}" type="presParOf" srcId="{A90EAF47-9B5C-4D14-9BC4-655E3CBBCAC9}" destId="{332D13C0-61B1-42C1-824C-8570B06209B4}" srcOrd="0" destOrd="0" presId="urn:microsoft.com/office/officeart/2008/layout/LinedList"/>
    <dgm:cxn modelId="{E8CB003B-5A88-402C-BCBD-4BF6DDD23715}" type="presParOf" srcId="{A90EAF47-9B5C-4D14-9BC4-655E3CBBCAC9}" destId="{1ECC6A7F-CB60-44BA-8617-B2177807130C}" srcOrd="1" destOrd="0" presId="urn:microsoft.com/office/officeart/2008/layout/LinedList"/>
    <dgm:cxn modelId="{DD6CE994-3DA9-43EF-8F7D-54A0727439FD}" type="presParOf" srcId="{1ECC6A7F-CB60-44BA-8617-B2177807130C}" destId="{AD3F7CBD-5754-4701-A3B6-D7A86F67E3E5}" srcOrd="0" destOrd="0" presId="urn:microsoft.com/office/officeart/2008/layout/LinedList"/>
    <dgm:cxn modelId="{A5F4B512-2501-4A4F-A30A-1E17A1723360}" type="presParOf" srcId="{1ECC6A7F-CB60-44BA-8617-B2177807130C}" destId="{E4DB3A03-7C15-4936-8795-C79D8B466996}" srcOrd="1" destOrd="0" presId="urn:microsoft.com/office/officeart/2008/layout/LinedList"/>
    <dgm:cxn modelId="{D7A0CFB8-1B5F-4641-8F5A-77AA9CD24909}" type="presParOf" srcId="{A90EAF47-9B5C-4D14-9BC4-655E3CBBCAC9}" destId="{7F1D8B83-B33C-4989-9D95-913FE18D3C17}" srcOrd="2" destOrd="0" presId="urn:microsoft.com/office/officeart/2008/layout/LinedList"/>
    <dgm:cxn modelId="{3A323795-0D74-455B-86A9-34D61E491B7F}" type="presParOf" srcId="{A90EAF47-9B5C-4D14-9BC4-655E3CBBCAC9}" destId="{58820DE8-9C1F-41E2-B88E-A7C98655D301}" srcOrd="3" destOrd="0" presId="urn:microsoft.com/office/officeart/2008/layout/LinedList"/>
    <dgm:cxn modelId="{DF517815-0687-4FB9-9B8B-ED0F4B8BA72F}" type="presParOf" srcId="{58820DE8-9C1F-41E2-B88E-A7C98655D301}" destId="{D5509C89-95DD-4482-8122-DF8DCF1D7F20}" srcOrd="0" destOrd="0" presId="urn:microsoft.com/office/officeart/2008/layout/LinedList"/>
    <dgm:cxn modelId="{C02D9E15-824A-40AA-B43C-244A1D07334B}" type="presParOf" srcId="{58820DE8-9C1F-41E2-B88E-A7C98655D301}" destId="{B4C0744C-A577-4729-B33E-F49C96518662}" srcOrd="1" destOrd="0" presId="urn:microsoft.com/office/officeart/2008/layout/LinedList"/>
    <dgm:cxn modelId="{A048B42B-B3E6-4C8D-A4AC-5F8CCFE97D99}" type="presParOf" srcId="{A90EAF47-9B5C-4D14-9BC4-655E3CBBCAC9}" destId="{5FC1C832-703D-4A40-8A18-C5557CBC7EB8}" srcOrd="4" destOrd="0" presId="urn:microsoft.com/office/officeart/2008/layout/LinedList"/>
    <dgm:cxn modelId="{C613B8E4-CE79-4385-B6B9-F790A5823F67}" type="presParOf" srcId="{A90EAF47-9B5C-4D14-9BC4-655E3CBBCAC9}" destId="{0FF5E839-47EE-4C6B-9FE4-A210113C8A05}" srcOrd="5" destOrd="0" presId="urn:microsoft.com/office/officeart/2008/layout/LinedList"/>
    <dgm:cxn modelId="{B97D24D4-16B2-43A7-A58C-2DB45933D6DE}" type="presParOf" srcId="{0FF5E839-47EE-4C6B-9FE4-A210113C8A05}" destId="{9B628BF5-8841-4AC4-B41C-D38DE4690BD2}" srcOrd="0" destOrd="0" presId="urn:microsoft.com/office/officeart/2008/layout/LinedList"/>
    <dgm:cxn modelId="{2B610DB0-ED5D-4D12-ABE6-0A594D07F658}" type="presParOf" srcId="{0FF5E839-47EE-4C6B-9FE4-A210113C8A05}" destId="{8F63F424-F290-46A8-831F-0154F81D1DF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544E8A5-7B21-49BD-B837-C4B8124BDD95}" type="doc">
      <dgm:prSet loTypeId="urn:microsoft.com/office/officeart/2005/8/layout/vList5" loCatId="list" qsTypeId="urn:microsoft.com/office/officeart/2005/8/quickstyle/simple1" qsCatId="simple" csTypeId="urn:microsoft.com/office/officeart/2018/5/colors/Iconchunking_neutralbg_accent0_3" csCatId="mainScheme" phldr="1"/>
      <dgm:spPr/>
      <dgm:t>
        <a:bodyPr/>
        <a:lstStyle/>
        <a:p>
          <a:endParaRPr lang="en-US"/>
        </a:p>
      </dgm:t>
    </dgm:pt>
    <dgm:pt modelId="{13746274-7CE2-4670-823E-D8D51B25C30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b="1" dirty="0">
              <a:solidFill>
                <a:schemeClr val="tx1"/>
              </a:solidFill>
              <a:hlinkClick xmlns:r="http://schemas.openxmlformats.org/officeDocument/2006/relationships" r:id="rId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Email: chammylau.dr@gmail.com</a:t>
          </a:r>
          <a:endParaRPr lang="en-US" sz="2000" dirty="0">
            <a:solidFill>
              <a:schemeClr val="tx1"/>
            </a:solidFill>
          </a:endParaRPr>
        </a:p>
      </dgm:t>
    </dgm:pt>
    <dgm:pt modelId="{692D97DA-5FC5-4EE9-9C08-3B5CDDCB4CE2}" type="parTrans" cxnId="{421CCC38-8C92-425D-9FCB-DCDE636619A0}">
      <dgm:prSet/>
      <dgm:spPr/>
      <dgm:t>
        <a:bodyPr/>
        <a:lstStyle/>
        <a:p>
          <a:endParaRPr lang="en-US" sz="1400"/>
        </a:p>
      </dgm:t>
    </dgm:pt>
    <dgm:pt modelId="{524398EB-0221-49E3-B38C-749F53848061}" type="sibTrans" cxnId="{421CCC38-8C92-425D-9FCB-DCDE636619A0}">
      <dgm:prSet/>
      <dgm:spPr/>
      <dgm:t>
        <a:bodyPr/>
        <a:lstStyle/>
        <a:p>
          <a:endParaRPr lang="en-US" sz="1400"/>
        </a:p>
      </dgm:t>
    </dgm:pt>
    <dgm:pt modelId="{296CE87F-5943-43E9-A69A-81CE46D8E301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b="1" dirty="0"/>
            <a:t>Business </a:t>
          </a:r>
          <a:r>
            <a:rPr lang="en-US" sz="2000" b="1" dirty="0" err="1"/>
            <a:t>whatsapp</a:t>
          </a:r>
          <a:r>
            <a:rPr lang="en-US" sz="2000" b="1" dirty="0"/>
            <a:t>: </a:t>
          </a:r>
        </a:p>
        <a:p>
          <a:pPr>
            <a:lnSpc>
              <a:spcPct val="100000"/>
            </a:lnSpc>
          </a:pPr>
          <a:r>
            <a:rPr lang="en-US" sz="2000" b="1" dirty="0"/>
            <a:t>6639-3560</a:t>
          </a:r>
          <a:endParaRPr lang="en-US" sz="2000" dirty="0"/>
        </a:p>
      </dgm:t>
    </dgm:pt>
    <dgm:pt modelId="{BC9BEFB9-C86C-4DB5-9005-00FDF8F5E3FC}" type="parTrans" cxnId="{FD0BC8C3-13AB-43D7-8CE2-230970D4FD3C}">
      <dgm:prSet/>
      <dgm:spPr/>
      <dgm:t>
        <a:bodyPr/>
        <a:lstStyle/>
        <a:p>
          <a:endParaRPr lang="en-US" sz="1400"/>
        </a:p>
      </dgm:t>
    </dgm:pt>
    <dgm:pt modelId="{354E2D84-36FD-4492-BFA3-EA0B1F028383}" type="sibTrans" cxnId="{FD0BC8C3-13AB-43D7-8CE2-230970D4FD3C}">
      <dgm:prSet/>
      <dgm:spPr/>
      <dgm:t>
        <a:bodyPr/>
        <a:lstStyle/>
        <a:p>
          <a:endParaRPr lang="en-US" sz="1400"/>
        </a:p>
      </dgm:t>
    </dgm:pt>
    <dgm:pt modelId="{AF44D852-0B58-4C94-81B2-86DE808D499F}" type="pres">
      <dgm:prSet presAssocID="{8544E8A5-7B21-49BD-B837-C4B8124BDD95}" presName="Name0" presStyleCnt="0">
        <dgm:presLayoutVars>
          <dgm:dir/>
          <dgm:animLvl val="lvl"/>
          <dgm:resizeHandles val="exact"/>
        </dgm:presLayoutVars>
      </dgm:prSet>
      <dgm:spPr/>
    </dgm:pt>
    <dgm:pt modelId="{83465EA0-3F63-49D6-9540-47A7FCA24B40}" type="pres">
      <dgm:prSet presAssocID="{13746274-7CE2-4670-823E-D8D51B25C30D}" presName="linNode" presStyleCnt="0"/>
      <dgm:spPr/>
    </dgm:pt>
    <dgm:pt modelId="{2488139E-2F76-43E6-B693-4787497DC059}" type="pres">
      <dgm:prSet presAssocID="{13746274-7CE2-4670-823E-D8D51B25C30D}" presName="parentText" presStyleLbl="node1" presStyleIdx="0" presStyleCnt="2" custScaleX="153564" custLinFactNeighborX="-43401" custLinFactNeighborY="-16138">
        <dgm:presLayoutVars>
          <dgm:chMax val="1"/>
          <dgm:bulletEnabled val="1"/>
        </dgm:presLayoutVars>
      </dgm:prSet>
      <dgm:spPr/>
    </dgm:pt>
    <dgm:pt modelId="{4441583B-F645-4A48-92D5-5E22EFEC98B9}" type="pres">
      <dgm:prSet presAssocID="{524398EB-0221-49E3-B38C-749F53848061}" presName="sp" presStyleCnt="0"/>
      <dgm:spPr/>
    </dgm:pt>
    <dgm:pt modelId="{1EF0A89E-F327-41A5-8F6C-38468C44D710}" type="pres">
      <dgm:prSet presAssocID="{296CE87F-5943-43E9-A69A-81CE46D8E301}" presName="linNode" presStyleCnt="0"/>
      <dgm:spPr/>
    </dgm:pt>
    <dgm:pt modelId="{B1A7FE86-ED6A-4D84-B114-10631029ABB4}" type="pres">
      <dgm:prSet presAssocID="{296CE87F-5943-43E9-A69A-81CE46D8E301}" presName="parentText" presStyleLbl="node1" presStyleIdx="1" presStyleCnt="2" custLinFactX="35316" custLinFactY="-8487" custLinFactNeighborX="100000" custLinFactNeighborY="-100000">
        <dgm:presLayoutVars>
          <dgm:chMax val="1"/>
          <dgm:bulletEnabled val="1"/>
        </dgm:presLayoutVars>
      </dgm:prSet>
      <dgm:spPr/>
    </dgm:pt>
  </dgm:ptLst>
  <dgm:cxnLst>
    <dgm:cxn modelId="{C6CCB32D-4D11-4EB4-828E-050B70F5D915}" type="presOf" srcId="{13746274-7CE2-4670-823E-D8D51B25C30D}" destId="{2488139E-2F76-43E6-B693-4787497DC059}" srcOrd="0" destOrd="0" presId="urn:microsoft.com/office/officeart/2005/8/layout/vList5"/>
    <dgm:cxn modelId="{421CCC38-8C92-425D-9FCB-DCDE636619A0}" srcId="{8544E8A5-7B21-49BD-B837-C4B8124BDD95}" destId="{13746274-7CE2-4670-823E-D8D51B25C30D}" srcOrd="0" destOrd="0" parTransId="{692D97DA-5FC5-4EE9-9C08-3B5CDDCB4CE2}" sibTransId="{524398EB-0221-49E3-B38C-749F53848061}"/>
    <dgm:cxn modelId="{B079F754-46EB-4831-A296-E1D13D20FEFA}" type="presOf" srcId="{296CE87F-5943-43E9-A69A-81CE46D8E301}" destId="{B1A7FE86-ED6A-4D84-B114-10631029ABB4}" srcOrd="0" destOrd="0" presId="urn:microsoft.com/office/officeart/2005/8/layout/vList5"/>
    <dgm:cxn modelId="{E4BE2889-49FE-4391-922C-A4FCF8DFC250}" type="presOf" srcId="{8544E8A5-7B21-49BD-B837-C4B8124BDD95}" destId="{AF44D852-0B58-4C94-81B2-86DE808D499F}" srcOrd="0" destOrd="0" presId="urn:microsoft.com/office/officeart/2005/8/layout/vList5"/>
    <dgm:cxn modelId="{FD0BC8C3-13AB-43D7-8CE2-230970D4FD3C}" srcId="{8544E8A5-7B21-49BD-B837-C4B8124BDD95}" destId="{296CE87F-5943-43E9-A69A-81CE46D8E301}" srcOrd="1" destOrd="0" parTransId="{BC9BEFB9-C86C-4DB5-9005-00FDF8F5E3FC}" sibTransId="{354E2D84-36FD-4492-BFA3-EA0B1F028383}"/>
    <dgm:cxn modelId="{0F853527-5FD3-4B25-A45F-5595285B0060}" type="presParOf" srcId="{AF44D852-0B58-4C94-81B2-86DE808D499F}" destId="{83465EA0-3F63-49D6-9540-47A7FCA24B40}" srcOrd="0" destOrd="0" presId="urn:microsoft.com/office/officeart/2005/8/layout/vList5"/>
    <dgm:cxn modelId="{9AB630B5-D60C-4BEC-B00D-3658EAEF0C82}" type="presParOf" srcId="{83465EA0-3F63-49D6-9540-47A7FCA24B40}" destId="{2488139E-2F76-43E6-B693-4787497DC059}" srcOrd="0" destOrd="0" presId="urn:microsoft.com/office/officeart/2005/8/layout/vList5"/>
    <dgm:cxn modelId="{AF4D90C1-234A-4889-AAC1-074D30C13619}" type="presParOf" srcId="{AF44D852-0B58-4C94-81B2-86DE808D499F}" destId="{4441583B-F645-4A48-92D5-5E22EFEC98B9}" srcOrd="1" destOrd="0" presId="urn:microsoft.com/office/officeart/2005/8/layout/vList5"/>
    <dgm:cxn modelId="{D5B44A11-A4F8-43F6-A894-80F326386877}" type="presParOf" srcId="{AF44D852-0B58-4C94-81B2-86DE808D499F}" destId="{1EF0A89E-F327-41A5-8F6C-38468C44D710}" srcOrd="2" destOrd="0" presId="urn:microsoft.com/office/officeart/2005/8/layout/vList5"/>
    <dgm:cxn modelId="{B4BDA135-CFB5-43A6-BB6D-3ED08DA8D31E}" type="presParOf" srcId="{1EF0A89E-F327-41A5-8F6C-38468C44D710}" destId="{B1A7FE86-ED6A-4D84-B114-10631029ABB4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889E98-FA27-4489-A0FE-18CC0147B1DE}">
      <dsp:nvSpPr>
        <dsp:cNvPr id="0" name=""/>
        <dsp:cNvSpPr/>
      </dsp:nvSpPr>
      <dsp:spPr>
        <a:xfrm>
          <a:off x="796117" y="1640"/>
          <a:ext cx="2765832" cy="165949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✅ </a:t>
          </a:r>
          <a:r>
            <a:rPr lang="en-GB" sz="1600" b="1" kern="1200" dirty="0"/>
            <a:t>Use AI to support—not replace your thinking.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br>
            <a:rPr lang="en-GB" sz="1400" kern="1200" dirty="0"/>
          </a:br>
          <a:r>
            <a:rPr lang="en-GB" sz="1400" kern="1200" dirty="0"/>
            <a:t>AI can help you clarify concepts or generate examples, but your analysis and interpretation should be your own.</a:t>
          </a:r>
          <a:endParaRPr lang="en-US" sz="1400" kern="1200" dirty="0"/>
        </a:p>
      </dsp:txBody>
      <dsp:txXfrm>
        <a:off x="796117" y="1640"/>
        <a:ext cx="2765832" cy="1659499"/>
      </dsp:txXfrm>
    </dsp:sp>
    <dsp:sp modelId="{02E100F3-2367-47FC-A6CD-D37FAC5A4FC1}">
      <dsp:nvSpPr>
        <dsp:cNvPr id="0" name=""/>
        <dsp:cNvSpPr/>
      </dsp:nvSpPr>
      <dsp:spPr>
        <a:xfrm>
          <a:off x="3838533" y="1640"/>
          <a:ext cx="2882716" cy="165949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✅</a:t>
          </a:r>
          <a:r>
            <a:rPr lang="en-GB" sz="1600" kern="1200" dirty="0"/>
            <a:t> </a:t>
          </a:r>
          <a:r>
            <a:rPr lang="en-GB" sz="1600" b="1" kern="1200" dirty="0"/>
            <a:t>Always verify AI-generated content. </a:t>
          </a:r>
          <a:endParaRPr lang="en-GB" sz="1400" b="1" kern="1200" dirty="0"/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AI may produce inaccurate or outdated information. Cross-check facts with reliable academic sources.</a:t>
          </a:r>
          <a:endParaRPr lang="en-US" sz="1400" kern="1200" dirty="0"/>
        </a:p>
      </dsp:txBody>
      <dsp:txXfrm>
        <a:off x="3838533" y="1640"/>
        <a:ext cx="2882716" cy="1659499"/>
      </dsp:txXfrm>
    </dsp:sp>
    <dsp:sp modelId="{3D8C7915-F4BC-474E-BB32-E08304CEC9D8}">
      <dsp:nvSpPr>
        <dsp:cNvPr id="0" name=""/>
        <dsp:cNvSpPr/>
      </dsp:nvSpPr>
      <dsp:spPr>
        <a:xfrm>
          <a:off x="6997833" y="1640"/>
          <a:ext cx="3036690" cy="165949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✅ </a:t>
          </a:r>
          <a:r>
            <a:rPr lang="en-GB" sz="1600" b="1" kern="1200" dirty="0"/>
            <a:t>Avoid using AI for final citations or references.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br>
            <a:rPr lang="en-GB" sz="1400" kern="1200" dirty="0"/>
          </a:br>
          <a:r>
            <a:rPr lang="en-GB" sz="1400" kern="1200" dirty="0"/>
            <a:t>AI tools may fabricate sources. Use library databases or trusted academic search engines for proper referencing.</a:t>
          </a:r>
          <a:endParaRPr lang="en-US" sz="1400" kern="1200" dirty="0"/>
        </a:p>
      </dsp:txBody>
      <dsp:txXfrm>
        <a:off x="6997833" y="1640"/>
        <a:ext cx="3036690" cy="1659499"/>
      </dsp:txXfrm>
    </dsp:sp>
    <dsp:sp modelId="{CCA442E2-9CA2-4E44-B386-E62A9ADB83A4}">
      <dsp:nvSpPr>
        <dsp:cNvPr id="0" name=""/>
        <dsp:cNvSpPr/>
      </dsp:nvSpPr>
      <dsp:spPr>
        <a:xfrm>
          <a:off x="832792" y="1937723"/>
          <a:ext cx="2765832" cy="165949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✅ </a:t>
          </a:r>
          <a:r>
            <a:rPr lang="en-GB" sz="1600" b="1" kern="1200" dirty="0"/>
            <a:t>Be transparent about your use of AI. 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It is appropriate to mention how you used AI in your research process.</a:t>
          </a:r>
          <a:endParaRPr lang="en-US" sz="1600" kern="1200" dirty="0"/>
        </a:p>
      </dsp:txBody>
      <dsp:txXfrm>
        <a:off x="832792" y="1937723"/>
        <a:ext cx="2765832" cy="1659499"/>
      </dsp:txXfrm>
    </dsp:sp>
    <dsp:sp modelId="{D3A8D879-A308-4A4E-868A-22AD88A9F9E5}">
      <dsp:nvSpPr>
        <dsp:cNvPr id="0" name=""/>
        <dsp:cNvSpPr/>
      </dsp:nvSpPr>
      <dsp:spPr>
        <a:xfrm>
          <a:off x="3875208" y="1937723"/>
          <a:ext cx="2765832" cy="1659499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✅ </a:t>
          </a:r>
          <a:r>
            <a:rPr lang="en-GB" sz="1600" b="1" kern="1200" dirty="0"/>
            <a:t>Respect ethical boundaries. 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Do not use AI to complete assessments or assignments dishonestly. This may breach academic integrity policies.</a:t>
          </a:r>
          <a:endParaRPr lang="en-US" sz="1600" kern="1200" dirty="0"/>
        </a:p>
      </dsp:txBody>
      <dsp:txXfrm>
        <a:off x="3875208" y="1937723"/>
        <a:ext cx="2765832" cy="1659499"/>
      </dsp:txXfrm>
    </dsp:sp>
    <dsp:sp modelId="{DC0FBDA0-042B-4765-86D6-DA48C5344218}">
      <dsp:nvSpPr>
        <dsp:cNvPr id="0" name=""/>
        <dsp:cNvSpPr/>
      </dsp:nvSpPr>
      <dsp:spPr>
        <a:xfrm>
          <a:off x="6917623" y="1937723"/>
          <a:ext cx="3080224" cy="165949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✅ </a:t>
          </a:r>
          <a:r>
            <a:rPr lang="en-GB" sz="1600" b="1" kern="1200" dirty="0"/>
            <a:t>Understand tool limitations</a:t>
          </a:r>
          <a:r>
            <a:rPr lang="en-GB" sz="1400" b="1" kern="1200" dirty="0"/>
            <a:t>.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br>
            <a:rPr lang="en-GB" sz="1400" kern="1200" dirty="0"/>
          </a:br>
          <a:r>
            <a:rPr lang="en-GB" sz="1400" kern="1200" dirty="0"/>
            <a:t>AI lacks human judgment and may reflect biases. Use it critically, especially when exploring sensitive or complex topics.</a:t>
          </a:r>
          <a:endParaRPr lang="en-US" sz="1400" kern="1200" dirty="0"/>
        </a:p>
      </dsp:txBody>
      <dsp:txXfrm>
        <a:off x="6917623" y="1937723"/>
        <a:ext cx="3080224" cy="165949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2D13C0-61B1-42C1-824C-8570B06209B4}">
      <dsp:nvSpPr>
        <dsp:cNvPr id="0" name=""/>
        <dsp:cNvSpPr/>
      </dsp:nvSpPr>
      <dsp:spPr>
        <a:xfrm>
          <a:off x="0" y="2880"/>
          <a:ext cx="10830641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3F7CBD-5754-4701-A3B6-D7A86F67E3E5}">
      <dsp:nvSpPr>
        <dsp:cNvPr id="0" name=""/>
        <dsp:cNvSpPr/>
      </dsp:nvSpPr>
      <dsp:spPr>
        <a:xfrm>
          <a:off x="0" y="2880"/>
          <a:ext cx="10830641" cy="11554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2400" kern="1200" dirty="0"/>
            <a:t>- You are required to deliver a short presentation (15 mins max) based on the structure of your research proposal that you </a:t>
          </a:r>
          <a:r>
            <a:rPr lang="en-US" sz="2400" kern="1200" dirty="0"/>
            <a:t>are planning to do.</a:t>
          </a:r>
        </a:p>
      </dsp:txBody>
      <dsp:txXfrm>
        <a:off x="0" y="2880"/>
        <a:ext cx="10830641" cy="1155413"/>
      </dsp:txXfrm>
    </dsp:sp>
    <dsp:sp modelId="{7F1D8B83-B33C-4989-9D95-913FE18D3C17}">
      <dsp:nvSpPr>
        <dsp:cNvPr id="0" name=""/>
        <dsp:cNvSpPr/>
      </dsp:nvSpPr>
      <dsp:spPr>
        <a:xfrm>
          <a:off x="0" y="1158294"/>
          <a:ext cx="10830641" cy="0"/>
        </a:xfrm>
        <a:prstGeom prst="line">
          <a:avLst/>
        </a:prstGeom>
        <a:solidFill>
          <a:schemeClr val="accent5">
            <a:hueOff val="-8031992"/>
            <a:satOff val="1435"/>
            <a:lumOff val="-3137"/>
            <a:alphaOff val="0"/>
          </a:schemeClr>
        </a:solidFill>
        <a:ln w="12700" cap="flat" cmpd="sng" algn="ctr">
          <a:solidFill>
            <a:schemeClr val="accent5">
              <a:hueOff val="-8031992"/>
              <a:satOff val="1435"/>
              <a:lumOff val="-313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509C89-95DD-4482-8122-DF8DCF1D7F20}">
      <dsp:nvSpPr>
        <dsp:cNvPr id="0" name=""/>
        <dsp:cNvSpPr/>
      </dsp:nvSpPr>
      <dsp:spPr>
        <a:xfrm>
          <a:off x="0" y="1158294"/>
          <a:ext cx="10809497" cy="14513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- You must work independently to give a verbal presentation based on the key sections of your research proposal.  This will be held during the last class meeting.  </a:t>
          </a:r>
          <a:endParaRPr lang="en-US" sz="2400" kern="1200" dirty="0"/>
        </a:p>
      </dsp:txBody>
      <dsp:txXfrm>
        <a:off x="0" y="1158294"/>
        <a:ext cx="10809497" cy="1451383"/>
      </dsp:txXfrm>
    </dsp:sp>
    <dsp:sp modelId="{5FC1C832-703D-4A40-8A18-C5557CBC7EB8}">
      <dsp:nvSpPr>
        <dsp:cNvPr id="0" name=""/>
        <dsp:cNvSpPr/>
      </dsp:nvSpPr>
      <dsp:spPr>
        <a:xfrm>
          <a:off x="0" y="2609677"/>
          <a:ext cx="10830641" cy="0"/>
        </a:xfrm>
        <a:prstGeom prst="line">
          <a:avLst/>
        </a:prstGeom>
        <a:solidFill>
          <a:schemeClr val="accent5">
            <a:hueOff val="-16063984"/>
            <a:satOff val="2870"/>
            <a:lumOff val="-6275"/>
            <a:alphaOff val="0"/>
          </a:schemeClr>
        </a:solidFill>
        <a:ln w="12700" cap="flat" cmpd="sng" algn="ctr">
          <a:solidFill>
            <a:schemeClr val="accent5">
              <a:hueOff val="-16063984"/>
              <a:satOff val="2870"/>
              <a:lumOff val="-627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628BF5-8841-4AC4-B41C-D38DE4690BD2}">
      <dsp:nvSpPr>
        <dsp:cNvPr id="0" name=""/>
        <dsp:cNvSpPr/>
      </dsp:nvSpPr>
      <dsp:spPr>
        <a:xfrm>
          <a:off x="0" y="2609677"/>
          <a:ext cx="10830641" cy="11554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- The purpose of conducting an oral presentation is to encourage you to exchange your ideas and thoughts with other doctoral students to further refine the approach of the research project.</a:t>
          </a:r>
          <a:endParaRPr lang="en-US" sz="2400" kern="1200" dirty="0"/>
        </a:p>
      </dsp:txBody>
      <dsp:txXfrm>
        <a:off x="0" y="2609677"/>
        <a:ext cx="10830641" cy="115541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88139E-2F76-43E6-B693-4787497DC059}">
      <dsp:nvSpPr>
        <dsp:cNvPr id="0" name=""/>
        <dsp:cNvSpPr/>
      </dsp:nvSpPr>
      <dsp:spPr>
        <a:xfrm>
          <a:off x="492108" y="0"/>
          <a:ext cx="4039913" cy="1367406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solidFill>
                <a:schemeClr val="tx1"/>
              </a:solidFill>
              <a:hlinkClick xmlns:r="http://schemas.openxmlformats.org/officeDocument/2006/relationships" r:id="rId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Email: chammylau.dr@gmail.com</a:t>
          </a:r>
          <a:endParaRPr lang="en-US" sz="2000" kern="1200" dirty="0">
            <a:solidFill>
              <a:schemeClr val="tx1"/>
            </a:solidFill>
          </a:endParaRPr>
        </a:p>
      </dsp:txBody>
      <dsp:txXfrm>
        <a:off x="558859" y="66751"/>
        <a:ext cx="3906411" cy="1233904"/>
      </dsp:txXfrm>
    </dsp:sp>
    <dsp:sp modelId="{B1A7FE86-ED6A-4D84-B114-10631029ABB4}">
      <dsp:nvSpPr>
        <dsp:cNvPr id="0" name=""/>
        <dsp:cNvSpPr/>
      </dsp:nvSpPr>
      <dsp:spPr>
        <a:xfrm>
          <a:off x="4676921" y="0"/>
          <a:ext cx="2630768" cy="1367406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Business </a:t>
          </a:r>
          <a:r>
            <a:rPr lang="en-US" sz="2000" b="1" kern="1200" dirty="0" err="1"/>
            <a:t>whatsapp</a:t>
          </a:r>
          <a:r>
            <a:rPr lang="en-US" sz="2000" b="1" kern="1200" dirty="0"/>
            <a:t>: </a:t>
          </a:r>
        </a:p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6639-3560</a:t>
          </a:r>
          <a:endParaRPr lang="en-US" sz="2000" kern="1200" dirty="0"/>
        </a:p>
      </dsp:txBody>
      <dsp:txXfrm>
        <a:off x="4743672" y="66751"/>
        <a:ext cx="2497266" cy="12339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2" y="3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5" y="3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78FDB1-8C37-42DA-874B-97A71BB41ABD}" type="datetimeFigureOut">
              <a:rPr lang="en-US" smtClean="0"/>
              <a:t>7/30/2025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2" y="9428585"/>
            <a:ext cx="2945659" cy="49805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5" y="9428585"/>
            <a:ext cx="2945659" cy="49805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8FDFE78-D1F8-449F-B147-14B212805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94134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2"/>
            <a:ext cx="2946400" cy="49839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HK" alt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9" y="2"/>
            <a:ext cx="2946400" cy="49839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842E2C-0C8D-4D69-A628-791FC51340CC}" type="datetimeFigureOut">
              <a:rPr lang="zh-HK" altLang="en-US" smtClean="0"/>
              <a:t>30/7/2025</a:t>
            </a:fld>
            <a:endParaRPr lang="zh-HK" alt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25450" y="1243013"/>
            <a:ext cx="5946775" cy="33464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HK" alt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1" y="4777613"/>
            <a:ext cx="5438775" cy="3907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altLang="zh-HK"/>
              <a:t>Edit Master text styles</a:t>
            </a:r>
          </a:p>
          <a:p>
            <a:pPr lvl="1"/>
            <a:r>
              <a:rPr lang="en-US" altLang="zh-HK"/>
              <a:t>Second level</a:t>
            </a:r>
          </a:p>
          <a:p>
            <a:pPr lvl="2"/>
            <a:r>
              <a:rPr lang="en-US" altLang="zh-HK"/>
              <a:t>Third level</a:t>
            </a:r>
          </a:p>
          <a:p>
            <a:pPr lvl="3"/>
            <a:r>
              <a:rPr lang="en-US" altLang="zh-HK"/>
              <a:t>Fourth level</a:t>
            </a:r>
          </a:p>
          <a:p>
            <a:pPr lvl="4"/>
            <a:r>
              <a:rPr lang="en-US" altLang="zh-HK"/>
              <a:t>Fifth level</a:t>
            </a:r>
            <a:endParaRPr lang="zh-HK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244"/>
            <a:ext cx="2946400" cy="49839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HK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9" y="9428244"/>
            <a:ext cx="2946400" cy="49839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7ADD76-7392-4E56-AC14-23776CD37AE8}" type="slidenum">
              <a:rPr lang="zh-HK" altLang="en-US" smtClean="0"/>
              <a:t>‹#›</a:t>
            </a:fld>
            <a:endParaRPr lang="zh-HK" altLang="en-US"/>
          </a:p>
        </p:txBody>
      </p:sp>
    </p:spTree>
    <p:extLst>
      <p:ext uri="{BB962C8B-B14F-4D97-AF65-F5344CB8AC3E}">
        <p14:creationId xmlns:p14="http://schemas.microsoft.com/office/powerpoint/2010/main" val="28288215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HK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7ADD76-7392-4E56-AC14-23776CD37AE8}" type="slidenum">
              <a:rPr lang="zh-HK" altLang="en-US" smtClean="0"/>
              <a:t>11</a:t>
            </a:fld>
            <a:endParaRPr lang="zh-HK" altLang="en-US"/>
          </a:p>
        </p:txBody>
      </p:sp>
    </p:spTree>
    <p:extLst>
      <p:ext uri="{BB962C8B-B14F-4D97-AF65-F5344CB8AC3E}">
        <p14:creationId xmlns:p14="http://schemas.microsoft.com/office/powerpoint/2010/main" val="10062505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HK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7ADD76-7392-4E56-AC14-23776CD37AE8}" type="slidenum">
              <a:rPr lang="zh-HK" altLang="en-US" smtClean="0"/>
              <a:t>12</a:t>
            </a:fld>
            <a:endParaRPr lang="zh-HK" altLang="en-US"/>
          </a:p>
        </p:txBody>
      </p:sp>
    </p:spTree>
    <p:extLst>
      <p:ext uri="{BB962C8B-B14F-4D97-AF65-F5344CB8AC3E}">
        <p14:creationId xmlns:p14="http://schemas.microsoft.com/office/powerpoint/2010/main" val="4521199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HK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7ADD76-7392-4E56-AC14-23776CD37AE8}" type="slidenum">
              <a:rPr lang="zh-HK" altLang="en-US" smtClean="0"/>
              <a:t>13</a:t>
            </a:fld>
            <a:endParaRPr lang="zh-HK" altLang="en-US"/>
          </a:p>
        </p:txBody>
      </p:sp>
    </p:spTree>
    <p:extLst>
      <p:ext uri="{BB962C8B-B14F-4D97-AF65-F5344CB8AC3E}">
        <p14:creationId xmlns:p14="http://schemas.microsoft.com/office/powerpoint/2010/main" val="165808281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AEDBCB-C8A9-3661-3AA1-D478C4D48A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2AE1F0C-E374-171F-25C9-BE666CE85C2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C0EDB21-955B-780F-CD5F-BC1FE911615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HK" alt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0223D7-2D16-0944-4592-1D1EE86FAAF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7ADD76-7392-4E56-AC14-23776CD37AE8}" type="slidenum">
              <a:rPr lang="zh-HK" altLang="en-US" smtClean="0"/>
              <a:t>14</a:t>
            </a:fld>
            <a:endParaRPr lang="zh-HK" altLang="en-US"/>
          </a:p>
        </p:txBody>
      </p:sp>
    </p:spTree>
    <p:extLst>
      <p:ext uri="{BB962C8B-B14F-4D97-AF65-F5344CB8AC3E}">
        <p14:creationId xmlns:p14="http://schemas.microsoft.com/office/powerpoint/2010/main" val="30310040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239A9A-B4B0-4B32-B8CD-2E25E95134C4}" type="datetimeFigureOut">
              <a:rPr lang="en-US" smtClean="0"/>
              <a:t>7/30/2025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73588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E21DC-8981-44E6-BC8C-2BA8F673FFBB}" type="datetimeFigureOut">
              <a:rPr lang="en-US" smtClean="0"/>
              <a:t>7/30/2025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95237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9C5D3-0140-4E75-8D7F-C0623D06DFD7}" type="datetimeFigureOut">
              <a:rPr lang="en-US" smtClean="0"/>
              <a:t>7/30/2025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23014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666F9-5B40-48E0-8DFD-99EF944CDD22}" type="datetimeFigureOut">
              <a:rPr lang="en-US" smtClean="0"/>
              <a:t>7/30/2025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13189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98D6B-2C72-4E21-9893-A649C6E2A47D}" type="datetimeFigureOut">
              <a:rPr lang="en-US" smtClean="0"/>
              <a:t>7/30/2025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58459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6811C9-A66C-49F0-970E-F7B68D9109A0}" type="datetimeFigureOut">
              <a:rPr lang="en-US" smtClean="0"/>
              <a:t>7/30/2025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1265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01AE78-96A2-4A23-B183-3B6DB4374FE7}" type="datetimeFigureOut">
              <a:rPr lang="en-US" smtClean="0"/>
              <a:t>7/30/2025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6127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AE0757-B101-4811-9189-10EB2F458E2D}" type="datetimeFigureOut">
              <a:rPr lang="en-US" smtClean="0"/>
              <a:t>7/30/2025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64904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C078-589F-40E3-816C-EE21D62B5BBA}" type="datetimeFigureOut">
              <a:rPr lang="en-US" smtClean="0"/>
              <a:t>7/30/2025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00945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518A9-B687-4302-9395-2322403C6656}" type="datetimeFigureOut">
              <a:rPr lang="en-US" smtClean="0"/>
              <a:t>7/30/2025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8976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9A684-0CB7-41E9-A4DF-5D1C2CA5BF6F}" type="datetimeFigureOut">
              <a:rPr lang="en-US" smtClean="0"/>
              <a:t>7/30/2025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9150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D7C35-9E19-4518-A4B2-3B09CD8CC756}" type="datetimeFigureOut">
              <a:rPr lang="en-US" smtClean="0"/>
              <a:t>7/30/2025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7608753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196DA8-8897-4DDF-BFB6-5D83863C837A}" type="datetimeFigureOut">
              <a:rPr lang="en-US" smtClean="0"/>
              <a:t>7/30/2025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689311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BA708-C5F0-412D-90E2-1919F0D196AE}" type="datetimeFigureOut">
              <a:rPr lang="en-US" smtClean="0"/>
              <a:t>7/30/2025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86835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C8F8FA-EF43-4642-9368-3F4E33039BD9}" type="datetimeFigureOut">
              <a:rPr lang="en-US" smtClean="0"/>
              <a:t>7/30/2025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142467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1E721-B01C-4D5D-A3CA-2E5518383F10}" type="datetimeFigureOut">
              <a:rPr lang="en-US" smtClean="0"/>
              <a:t>7/30/2025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437247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6513FEF9-69D0-4F8C-A336-59491FBEDC47}" type="datetimeFigureOut">
              <a:rPr lang="en-US" smtClean="0"/>
              <a:t>7/30/2025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11563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004436-CA73-4D53-89B4-2A5C7347BF2F}" type="datetimeFigureOut">
              <a:rPr lang="en-US" smtClean="0"/>
              <a:t>7/30/2025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169504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  <p:sldLayoutId id="2147483681" r:id="rId12"/>
    <p:sldLayoutId id="2147483682" r:id="rId13"/>
    <p:sldLayoutId id="2147483683" r:id="rId14"/>
    <p:sldLayoutId id="2147483684" r:id="rId15"/>
    <p:sldLayoutId id="2147483685" r:id="rId16"/>
    <p:sldLayoutId id="2147483686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milleunovetrine.it/accedere-a-chatgpt-dallitalia-gratis-con-e-senza-vpn/" TargetMode="External"/><Relationship Id="rId5" Type="http://schemas.openxmlformats.org/officeDocument/2006/relationships/image" Target="../media/image12.jpg"/><Relationship Id="rId4" Type="http://schemas.openxmlformats.org/officeDocument/2006/relationships/image" Target="../media/image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13" Type="http://schemas.openxmlformats.org/officeDocument/2006/relationships/image" Target="../media/image20.png"/><Relationship Id="rId3" Type="http://schemas.openxmlformats.org/officeDocument/2006/relationships/image" Target="../media/image15.png"/><Relationship Id="rId7" Type="http://schemas.openxmlformats.org/officeDocument/2006/relationships/diagramQuickStyle" Target="../diagrams/quickStyle3.xml"/><Relationship Id="rId12" Type="http://schemas.openxmlformats.org/officeDocument/2006/relationships/image" Target="../media/image19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3.xml"/><Relationship Id="rId11" Type="http://schemas.openxmlformats.org/officeDocument/2006/relationships/image" Target="../media/image18.png"/><Relationship Id="rId5" Type="http://schemas.openxmlformats.org/officeDocument/2006/relationships/diagramData" Target="../diagrams/data3.xml"/><Relationship Id="rId10" Type="http://schemas.openxmlformats.org/officeDocument/2006/relationships/image" Target="../media/image17.png"/><Relationship Id="rId4" Type="http://schemas.openxmlformats.org/officeDocument/2006/relationships/image" Target="../media/image16.png"/><Relationship Id="rId9" Type="http://schemas.microsoft.com/office/2007/relationships/diagramDrawing" Target="../diagrams/drawing3.xml"/><Relationship Id="rId14" Type="http://schemas.openxmlformats.org/officeDocument/2006/relationships/hyperlink" Target="https://pixabay.com/nl/illustrations/leraar-klas-school-klasse-leren-403004/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png"/><Relationship Id="rId4" Type="http://schemas.openxmlformats.org/officeDocument/2006/relationships/image" Target="../media/image25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87C031CB-DEB3-405F-9996-5322C24A6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92031F0E-C3FA-4DAF-BD13-4AC665CFF0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BE685C68-BF28-4330-A4FE-33ABD88511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349629"/>
            <a:ext cx="11525954" cy="275942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273350E1-40B5-47D9-8DDD-3C2A17B4B6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1" y="0"/>
            <a:ext cx="11525954" cy="5379499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11267" y="1232429"/>
            <a:ext cx="7274559" cy="1241761"/>
          </a:xfrm>
        </p:spPr>
        <p:txBody>
          <a:bodyPr anchor="b">
            <a:normAutofit/>
          </a:bodyPr>
          <a:lstStyle/>
          <a:p>
            <a:r>
              <a:rPr lang="en-US" sz="2400" dirty="0">
                <a:solidFill>
                  <a:schemeClr val="accent1"/>
                </a:solidFill>
              </a:rPr>
              <a:t>Doctor of Business Administration (DBA) </a:t>
            </a:r>
            <a:r>
              <a:rPr lang="en-US" sz="2400" dirty="0">
                <a:solidFill>
                  <a:schemeClr val="accent1"/>
                </a:solidFill>
                <a:effectLst/>
              </a:rPr>
              <a:t> </a:t>
            </a:r>
          </a:p>
          <a:p>
            <a:r>
              <a:rPr lang="en-US" sz="2400" dirty="0">
                <a:solidFill>
                  <a:schemeClr val="accent1"/>
                </a:solidFill>
                <a:effectLst/>
              </a:rPr>
              <a:t>University of Wales Trinity Saint David (UWTSD)</a:t>
            </a:r>
            <a:endParaRPr lang="en-US" sz="2400" dirty="0">
              <a:solidFill>
                <a:schemeClr val="accent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10153" y="2563592"/>
            <a:ext cx="5872891" cy="2696635"/>
          </a:xfrm>
        </p:spPr>
        <p:txBody>
          <a:bodyPr>
            <a:normAutofit/>
          </a:bodyPr>
          <a:lstStyle/>
          <a:p>
            <a:r>
              <a:rPr lang="en-US" sz="5100" dirty="0">
                <a:solidFill>
                  <a:srgbClr val="FFFFFF"/>
                </a:solidFill>
              </a:rPr>
              <a:t>HKBM7017</a:t>
            </a:r>
            <a:br>
              <a:rPr lang="en-US" sz="5100" dirty="0">
                <a:solidFill>
                  <a:srgbClr val="FFFFFF"/>
                </a:solidFill>
              </a:rPr>
            </a:br>
            <a:r>
              <a:rPr lang="en-US" sz="5100" dirty="0">
                <a:solidFill>
                  <a:srgbClr val="FFFFFF"/>
                </a:solidFill>
              </a:rPr>
              <a:t>Research Principles and Philosophy</a:t>
            </a: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A1500D0A-0DCA-4E06-8B25-618E6299CC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4686838"/>
            <a:ext cx="1602997" cy="144270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108AC4DC-69B5-4DD1-84BC-850C5A2861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3034068"/>
            <a:ext cx="1602997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36E11397-EAB9-14EA-5D7D-DB8F6624F68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245" y="179370"/>
            <a:ext cx="3555180" cy="12417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11662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F494BD93-7198-FEC7-B41D-114018C258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1206" y="237679"/>
            <a:ext cx="9974067" cy="6382641"/>
          </a:xfrm>
          <a:prstGeom prst="rect">
            <a:avLst/>
          </a:prstGeom>
        </p:spPr>
      </p:pic>
      <p:sp>
        <p:nvSpPr>
          <p:cNvPr id="9" name="Arrow: Striped Right 8">
            <a:extLst>
              <a:ext uri="{FF2B5EF4-FFF2-40B4-BE49-F238E27FC236}">
                <a16:creationId xmlns:a16="http://schemas.microsoft.com/office/drawing/2014/main" id="{E774DCB6-C189-C173-4E5A-9EBACB204632}"/>
              </a:ext>
            </a:extLst>
          </p:cNvPr>
          <p:cNvSpPr/>
          <p:nvPr/>
        </p:nvSpPr>
        <p:spPr>
          <a:xfrm>
            <a:off x="2357120" y="2286000"/>
            <a:ext cx="1026160" cy="254000"/>
          </a:xfrm>
          <a:prstGeom prst="stripedRightArrow">
            <a:avLst/>
          </a:prstGeom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18647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>
            <a:extLst>
              <a:ext uri="{FF2B5EF4-FFF2-40B4-BE49-F238E27FC236}">
                <a16:creationId xmlns:a16="http://schemas.microsoft.com/office/drawing/2014/main" id="{5B988D63-FA8B-436C-902E-E5005BC049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21" name="Rectangle 20">
              <a:extLst>
                <a:ext uri="{FF2B5EF4-FFF2-40B4-BE49-F238E27FC236}">
                  <a16:creationId xmlns:a16="http://schemas.microsoft.com/office/drawing/2014/main" id="{2FD177FB-983E-4035-8B7A-655342A7E1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22" name="Picture 21">
              <a:extLst>
                <a:ext uri="{FF2B5EF4-FFF2-40B4-BE49-F238E27FC236}">
                  <a16:creationId xmlns:a16="http://schemas.microsoft.com/office/drawing/2014/main" id="{9596D9C3-C0FC-4500-A696-55B9F77BB7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pic>
        <p:nvPicPr>
          <p:cNvPr id="6" name="Picture 5" descr="Arrows piercing notes">
            <a:extLst>
              <a:ext uri="{FF2B5EF4-FFF2-40B4-BE49-F238E27FC236}">
                <a16:creationId xmlns:a16="http://schemas.microsoft.com/office/drawing/2014/main" id="{242BEA5C-6714-61F7-B831-AA0E374C8EB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4486" r="32700"/>
          <a:stretch>
            <a:fillRect/>
          </a:stretch>
        </p:blipFill>
        <p:spPr>
          <a:xfrm>
            <a:off x="7547810" y="10"/>
            <a:ext cx="4641013" cy="6856310"/>
          </a:xfrm>
          <a:prstGeom prst="rect">
            <a:avLst/>
          </a:prstGeom>
          <a:ln>
            <a:noFill/>
          </a:ln>
          <a:effectLst/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C493E730-2044-49B5-A022-B8D6F35934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796704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7087552" cy="1080938"/>
          </a:xfrm>
        </p:spPr>
        <p:txBody>
          <a:bodyPr>
            <a:normAutofit/>
          </a:bodyPr>
          <a:lstStyle/>
          <a:p>
            <a:r>
              <a:rPr lang="en-US" dirty="0"/>
              <a:t>Aim(s) </a:t>
            </a: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78976801-4346-4636-BA62-265C81DFE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7967048" cy="321164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0321" y="2251250"/>
            <a:ext cx="6423211" cy="3599316"/>
          </a:xfrm>
        </p:spPr>
        <p:txBody>
          <a:bodyPr>
            <a:normAutofit lnSpcReduction="10000"/>
          </a:bodyPr>
          <a:lstStyle/>
          <a:p>
            <a:r>
              <a:rPr lang="en-US" dirty="0"/>
              <a:t>To enable candidates to understand the philosophical framework that informs research methods and methodologies facilitating the critical analysis of the assumptions and methods of research.</a:t>
            </a:r>
          </a:p>
          <a:p>
            <a:endParaRPr lang="en-US" dirty="0"/>
          </a:p>
          <a:p>
            <a:r>
              <a:rPr lang="en-US" dirty="0"/>
              <a:t>To develop critical knowledge of research principles and methods in business, administration, and management studies at doctoral level.</a:t>
            </a:r>
          </a:p>
        </p:txBody>
      </p:sp>
    </p:spTree>
    <p:extLst>
      <p:ext uri="{BB962C8B-B14F-4D97-AF65-F5344CB8AC3E}">
        <p14:creationId xmlns:p14="http://schemas.microsoft.com/office/powerpoint/2010/main" val="41044323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Group 26">
            <a:extLst>
              <a:ext uri="{FF2B5EF4-FFF2-40B4-BE49-F238E27FC236}">
                <a16:creationId xmlns:a16="http://schemas.microsoft.com/office/drawing/2014/main" id="{5B988D63-FA8B-436C-902E-E5005BC049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28" name="Rectangle 27">
              <a:extLst>
                <a:ext uri="{FF2B5EF4-FFF2-40B4-BE49-F238E27FC236}">
                  <a16:creationId xmlns:a16="http://schemas.microsoft.com/office/drawing/2014/main" id="{2FD177FB-983E-4035-8B7A-655342A7E1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29" name="Picture 28">
              <a:extLst>
                <a:ext uri="{FF2B5EF4-FFF2-40B4-BE49-F238E27FC236}">
                  <a16:creationId xmlns:a16="http://schemas.microsoft.com/office/drawing/2014/main" id="{9596D9C3-C0FC-4500-A696-55B9F77BB7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pic>
        <p:nvPicPr>
          <p:cNvPr id="6" name="Picture 5" descr="Women working from home">
            <a:extLst>
              <a:ext uri="{FF2B5EF4-FFF2-40B4-BE49-F238E27FC236}">
                <a16:creationId xmlns:a16="http://schemas.microsoft.com/office/drawing/2014/main" id="{86E3FD63-16BD-10D6-03E0-6D9D5D2141D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6074" r="38743"/>
          <a:stretch>
            <a:fillRect/>
          </a:stretch>
        </p:blipFill>
        <p:spPr>
          <a:xfrm>
            <a:off x="7547810" y="10"/>
            <a:ext cx="4641013" cy="6856310"/>
          </a:xfrm>
          <a:prstGeom prst="rect">
            <a:avLst/>
          </a:prstGeom>
          <a:ln>
            <a:noFill/>
          </a:ln>
          <a:effectLst/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C493E730-2044-49B5-A022-B8D6F35934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796704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7087552" cy="1080938"/>
          </a:xfrm>
        </p:spPr>
        <p:txBody>
          <a:bodyPr>
            <a:normAutofit/>
          </a:bodyPr>
          <a:lstStyle/>
          <a:p>
            <a:r>
              <a:rPr lang="en-US"/>
              <a:t>Learning Outcomes</a:t>
            </a:r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78976801-4346-4636-BA62-265C81DFE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7967048" cy="321164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2300" y="2130822"/>
            <a:ext cx="6423211" cy="411757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700" dirty="0"/>
              <a:t>Upon the successful completion of this module, the student should be able to:</a:t>
            </a:r>
          </a:p>
          <a:p>
            <a:pPr marL="0" indent="0">
              <a:buNone/>
            </a:pPr>
            <a:endParaRPr lang="en-US" sz="800" dirty="0"/>
          </a:p>
          <a:p>
            <a:pPr lvl="0" fontAlgn="base" hangingPunct="0"/>
            <a:r>
              <a:rPr lang="en-US" sz="1700" dirty="0"/>
              <a:t>Develop a comprehensive understanding of research design and methods in business, administration, and management studies; as well as developing an advanced and critical understanding of the </a:t>
            </a:r>
            <a:r>
              <a:rPr lang="en-US" sz="1700" b="1" u="sng" dirty="0"/>
              <a:t>current literature</a:t>
            </a:r>
            <a:r>
              <a:rPr lang="en-US" sz="1700" dirty="0"/>
              <a:t>;</a:t>
            </a:r>
          </a:p>
          <a:p>
            <a:pPr lvl="0" fontAlgn="base" hangingPunct="0"/>
            <a:endParaRPr lang="en-US" sz="1700" dirty="0"/>
          </a:p>
          <a:p>
            <a:pPr lvl="0" fontAlgn="base" hangingPunct="0"/>
            <a:r>
              <a:rPr lang="en-US" sz="1700" dirty="0"/>
              <a:t>Critically assess the philosophical presumptions that underpin research into business, administration and management studies and identify the philosophical and epistemological presumptions that underpin </a:t>
            </a:r>
            <a:r>
              <a:rPr lang="en-US" sz="1700" b="1" u="sng" dirty="0"/>
              <a:t>how the DBA candidates approach their research project</a:t>
            </a:r>
            <a:r>
              <a:rPr lang="en-US" sz="1700" dirty="0"/>
              <a:t>;</a:t>
            </a:r>
          </a:p>
          <a:p>
            <a:endParaRPr lang="en-US" sz="1700" dirty="0"/>
          </a:p>
          <a:p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12438118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3FECAD23-900F-4F1B-A441-6A68749F8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82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7" name="Picture 46">
            <a:extLst>
              <a:ext uri="{FF2B5EF4-FFF2-40B4-BE49-F238E27FC236}">
                <a16:creationId xmlns:a16="http://schemas.microsoft.com/office/drawing/2014/main" id="{57943801-CAEC-4F98-9332-2A4D912846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5" name="Rectangle 54">
            <a:extLst>
              <a:ext uri="{FF2B5EF4-FFF2-40B4-BE49-F238E27FC236}">
                <a16:creationId xmlns:a16="http://schemas.microsoft.com/office/drawing/2014/main" id="{8A233090-6C39-4F59-8A0F-86F011A7EE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5992" y="0"/>
            <a:ext cx="4636008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484DCAA0-4BF1-4FB9-97BA-D6BA630419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7876030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7087552" cy="1080938"/>
          </a:xfrm>
        </p:spPr>
        <p:txBody>
          <a:bodyPr>
            <a:normAutofit/>
          </a:bodyPr>
          <a:lstStyle/>
          <a:p>
            <a:r>
              <a:rPr lang="en-US"/>
              <a:t>Learning Outcomes</a:t>
            </a:r>
          </a:p>
        </p:txBody>
      </p:sp>
      <p:pic>
        <p:nvPicPr>
          <p:cNvPr id="53" name="Picture 52">
            <a:extLst>
              <a:ext uri="{FF2B5EF4-FFF2-40B4-BE49-F238E27FC236}">
                <a16:creationId xmlns:a16="http://schemas.microsoft.com/office/drawing/2014/main" id="{9BC2FEA5-B399-458A-8393-E06CE40DB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7967048" cy="321164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0321" y="2004748"/>
            <a:ext cx="6423211" cy="359931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sz="2000" dirty="0"/>
          </a:p>
          <a:p>
            <a:pPr lvl="0" fontAlgn="base" hangingPunct="0"/>
            <a:r>
              <a:rPr lang="en-US" sz="2000" dirty="0"/>
              <a:t>Design a research project with clear and </a:t>
            </a:r>
            <a:r>
              <a:rPr lang="en-US" sz="2000" b="1" u="sng" dirty="0"/>
              <a:t>specific research objectives and questions</a:t>
            </a:r>
            <a:r>
              <a:rPr lang="en-US" sz="2000" dirty="0"/>
              <a:t> to critically examine contemporary business and management challenges and locate this in a specific philosophical or epistemological framework;</a:t>
            </a:r>
          </a:p>
          <a:p>
            <a:pPr lvl="0" fontAlgn="base" hangingPunct="0"/>
            <a:endParaRPr lang="en-US" sz="2000" dirty="0"/>
          </a:p>
          <a:p>
            <a:pPr lvl="0" fontAlgn="base" hangingPunct="0"/>
            <a:r>
              <a:rPr lang="en-US" sz="2000" dirty="0"/>
              <a:t>Develop a systemic and advanced </a:t>
            </a:r>
            <a:r>
              <a:rPr lang="en-US" sz="2000" b="1" u="sng" dirty="0"/>
              <a:t>philosophical understanding</a:t>
            </a:r>
            <a:r>
              <a:rPr lang="en-US" sz="2000" u="sng" dirty="0"/>
              <a:t> </a:t>
            </a:r>
            <a:r>
              <a:rPr lang="en-US" sz="2000" dirty="0"/>
              <a:t>of the </a:t>
            </a:r>
            <a:r>
              <a:rPr lang="en-US" sz="2000" b="1" u="sng" dirty="0"/>
              <a:t>approaches used in research </a:t>
            </a:r>
            <a:r>
              <a:rPr lang="en-US" sz="2000" dirty="0"/>
              <a:t>as well as the debates at the forefront of the discipline.</a:t>
            </a:r>
          </a:p>
          <a:p>
            <a:endParaRPr lang="en-US" sz="2000" dirty="0"/>
          </a:p>
          <a:p>
            <a:endParaRPr lang="en-US" sz="2000" dirty="0"/>
          </a:p>
        </p:txBody>
      </p:sp>
      <p:pic>
        <p:nvPicPr>
          <p:cNvPr id="5" name="Picture 4" descr="Person in garage">
            <a:extLst>
              <a:ext uri="{FF2B5EF4-FFF2-40B4-BE49-F238E27FC236}">
                <a16:creationId xmlns:a16="http://schemas.microsoft.com/office/drawing/2014/main" id="{31BB398D-1918-2AD5-A361-EA768E73D64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1409" r="13408"/>
          <a:stretch>
            <a:fillRect/>
          </a:stretch>
        </p:blipFill>
        <p:spPr>
          <a:xfrm>
            <a:off x="8187091" y="948217"/>
            <a:ext cx="3358478" cy="4961566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7178587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Indicative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0321" y="2209147"/>
            <a:ext cx="10553736" cy="4107470"/>
          </a:xfrm>
        </p:spPr>
        <p:txBody>
          <a:bodyPr>
            <a:normAutofit fontScale="85000" lnSpcReduction="10000"/>
          </a:bodyPr>
          <a:lstStyle/>
          <a:p>
            <a:r>
              <a:rPr lang="en-US" sz="3200" dirty="0"/>
              <a:t>Philosophical perspectives and foundation of qualitative research</a:t>
            </a:r>
          </a:p>
          <a:p>
            <a:r>
              <a:rPr lang="en-US" sz="3200" dirty="0"/>
              <a:t>Underpinning &amp; formulation of qualitative research methodology and methods</a:t>
            </a:r>
          </a:p>
          <a:p>
            <a:r>
              <a:rPr lang="en-US" sz="3200" dirty="0"/>
              <a:t>Epistemology</a:t>
            </a:r>
          </a:p>
          <a:p>
            <a:r>
              <a:rPr lang="en-US" sz="3200" dirty="0"/>
              <a:t>Ontology</a:t>
            </a:r>
          </a:p>
          <a:p>
            <a:r>
              <a:rPr lang="en-US" sz="3200" dirty="0"/>
              <a:t>Axiology</a:t>
            </a:r>
          </a:p>
          <a:p>
            <a:r>
              <a:rPr lang="en-US" sz="3200" dirty="0"/>
              <a:t>Teleology</a:t>
            </a:r>
          </a:p>
          <a:p>
            <a:r>
              <a:rPr lang="en-US" sz="3200" dirty="0"/>
              <a:t>Business / Management research methods</a:t>
            </a:r>
          </a:p>
          <a:p>
            <a:r>
              <a:rPr lang="en-US" sz="3200" dirty="0"/>
              <a:t>Critical evaluation of research methods</a:t>
            </a:r>
          </a:p>
        </p:txBody>
      </p:sp>
    </p:spTree>
    <p:extLst>
      <p:ext uri="{BB962C8B-B14F-4D97-AF65-F5344CB8AC3E}">
        <p14:creationId xmlns:p14="http://schemas.microsoft.com/office/powerpoint/2010/main" val="9155664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26DC6C-AE1F-BD4B-6A92-3C51FB90A3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</p:spPr>
        <p:txBody>
          <a:bodyPr>
            <a:normAutofit/>
          </a:bodyPr>
          <a:lstStyle/>
          <a:p>
            <a:r>
              <a:rPr lang="en-GB" b="1" dirty="0"/>
              <a:t>Study Time Allocation</a:t>
            </a:r>
            <a:endParaRPr lang="en-US" dirty="0"/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7A239EA3-2CC8-46A8-404F-FB2642A5FD5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58279957"/>
              </p:ext>
            </p:extLst>
          </p:nvPr>
        </p:nvGraphicFramePr>
        <p:xfrm>
          <a:off x="684405" y="2431574"/>
          <a:ext cx="9609777" cy="3206115"/>
        </p:xfrm>
        <a:graphic>
          <a:graphicData uri="http://schemas.openxmlformats.org/drawingml/2006/table">
            <a:tbl>
              <a:tblPr firstRow="1" firstCol="1" bandRow="1"/>
              <a:tblGrid>
                <a:gridCol w="4670109">
                  <a:extLst>
                    <a:ext uri="{9D8B030D-6E8A-4147-A177-3AD203B41FA5}">
                      <a16:colId xmlns:a16="http://schemas.microsoft.com/office/drawing/2014/main" val="2935412330"/>
                    </a:ext>
                  </a:extLst>
                </a:gridCol>
                <a:gridCol w="1945959">
                  <a:extLst>
                    <a:ext uri="{9D8B030D-6E8A-4147-A177-3AD203B41FA5}">
                      <a16:colId xmlns:a16="http://schemas.microsoft.com/office/drawing/2014/main" val="908537628"/>
                    </a:ext>
                  </a:extLst>
                </a:gridCol>
                <a:gridCol w="2993709">
                  <a:extLst>
                    <a:ext uri="{9D8B030D-6E8A-4147-A177-3AD203B41FA5}">
                      <a16:colId xmlns:a16="http://schemas.microsoft.com/office/drawing/2014/main" val="200364010"/>
                    </a:ext>
                  </a:extLst>
                </a:gridCol>
              </a:tblGrid>
              <a:tr h="641223">
                <a:tc>
                  <a:txBody>
                    <a:bodyPr/>
                    <a:lstStyle/>
                    <a:p>
                      <a:pPr marL="0" marR="0" algn="just" fontAlgn="base" hangingPunct="0">
                        <a:buNone/>
                      </a:pPr>
                      <a:r>
                        <a:rPr lang="en-GB" sz="33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Activity type</a:t>
                      </a:r>
                      <a:endParaRPr lang="en-GB" sz="5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05740" marR="205740" marT="285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ctr" fontAlgn="base" hangingPunct="0">
                        <a:buNone/>
                      </a:pPr>
                      <a:r>
                        <a:rPr lang="en-GB" sz="33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Hours</a:t>
                      </a:r>
                      <a:endParaRPr lang="en-GB" sz="5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05740" marR="205740" marT="285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ctr" fontAlgn="base" hangingPunct="0">
                        <a:buNone/>
                      </a:pPr>
                      <a:r>
                        <a:rPr lang="en-GB" sz="33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Percentage</a:t>
                      </a:r>
                      <a:endParaRPr lang="en-GB" sz="5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05740" marR="205740" marT="285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29500597"/>
                  </a:ext>
                </a:extLst>
              </a:tr>
              <a:tr h="641223">
                <a:tc>
                  <a:txBody>
                    <a:bodyPr/>
                    <a:lstStyle/>
                    <a:p>
                      <a:pPr marL="0" marR="0" algn="just" fontAlgn="base" hangingPunct="0">
                        <a:buNone/>
                      </a:pPr>
                      <a:r>
                        <a:rPr lang="en-GB" sz="33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Scheduled learning</a:t>
                      </a:r>
                      <a:endParaRPr lang="en-GB" sz="5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05740" marR="205740" marT="285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ctr" fontAlgn="base" hangingPunct="0">
                        <a:buNone/>
                      </a:pPr>
                      <a:r>
                        <a:rPr lang="en-GB" sz="33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60</a:t>
                      </a:r>
                      <a:endParaRPr lang="en-GB" sz="5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05740" marR="205740" marT="2857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ctr" fontAlgn="base" hangingPunct="0">
                        <a:buNone/>
                      </a:pPr>
                      <a:r>
                        <a:rPr lang="en-GB" sz="33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20%</a:t>
                      </a:r>
                      <a:endParaRPr lang="en-GB" sz="5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05740" marR="205740" marT="2857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82687094"/>
                  </a:ext>
                </a:extLst>
              </a:tr>
              <a:tr h="641223">
                <a:tc>
                  <a:txBody>
                    <a:bodyPr/>
                    <a:lstStyle/>
                    <a:p>
                      <a:pPr marL="0" marR="0" algn="just" fontAlgn="base" hangingPunct="0">
                        <a:buNone/>
                      </a:pPr>
                      <a:r>
                        <a:rPr lang="en-GB" sz="3300" b="0" i="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Independent learning</a:t>
                      </a:r>
                      <a:endParaRPr lang="en-GB" sz="54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05740" marR="205740" marT="285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ctr" fontAlgn="base" hangingPunct="0">
                        <a:buNone/>
                      </a:pPr>
                      <a:r>
                        <a:rPr lang="en-GB" sz="33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240</a:t>
                      </a:r>
                      <a:endParaRPr lang="en-GB" sz="5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05740" marR="205740" marT="2857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ctr" fontAlgn="base" hangingPunct="0">
                        <a:buNone/>
                      </a:pPr>
                      <a:r>
                        <a:rPr lang="en-GB" sz="33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80%</a:t>
                      </a:r>
                      <a:endParaRPr lang="en-GB" sz="5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05740" marR="205740" marT="2857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01631838"/>
                  </a:ext>
                </a:extLst>
              </a:tr>
              <a:tr h="641223">
                <a:tc>
                  <a:txBody>
                    <a:bodyPr/>
                    <a:lstStyle/>
                    <a:p>
                      <a:pPr marL="0" marR="0" algn="just" fontAlgn="base" hangingPunct="0">
                        <a:buNone/>
                      </a:pPr>
                      <a:r>
                        <a:rPr lang="en-GB" sz="33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Placement learning</a:t>
                      </a:r>
                      <a:endParaRPr lang="en-GB" sz="5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05740" marR="205740" marT="285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ctr" fontAlgn="base" hangingPunct="0">
                        <a:buNone/>
                      </a:pPr>
                      <a:r>
                        <a:rPr lang="en-GB" sz="33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--</a:t>
                      </a:r>
                      <a:endParaRPr lang="en-GB" sz="5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05740" marR="205740" marT="2857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ctr" fontAlgn="base" hangingPunct="0">
                        <a:buNone/>
                      </a:pPr>
                      <a:r>
                        <a:rPr lang="en-GB" sz="33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--</a:t>
                      </a:r>
                      <a:endParaRPr lang="en-GB" sz="5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05740" marR="205740" marT="2857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76163208"/>
                  </a:ext>
                </a:extLst>
              </a:tr>
              <a:tr h="641223">
                <a:tc>
                  <a:txBody>
                    <a:bodyPr/>
                    <a:lstStyle/>
                    <a:p>
                      <a:pPr marL="0" marR="0" algn="just" fontAlgn="base" hangingPunct="0">
                        <a:buNone/>
                      </a:pPr>
                      <a:r>
                        <a:rPr lang="en-GB" sz="33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TOTAL</a:t>
                      </a:r>
                      <a:endParaRPr lang="en-GB" sz="5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05740" marR="205740" marT="285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ctr" fontAlgn="base" hangingPunct="0">
                        <a:buNone/>
                      </a:pPr>
                      <a:r>
                        <a:rPr lang="en-GB" sz="33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300</a:t>
                      </a:r>
                      <a:endParaRPr lang="en-GB" sz="5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05740" marR="205740" marT="2857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ctr" fontAlgn="base" hangingPunct="0">
                        <a:buNone/>
                      </a:pPr>
                      <a:r>
                        <a:rPr lang="en-GB" sz="3300" b="0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100%</a:t>
                      </a:r>
                      <a:endParaRPr lang="en-GB" sz="5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05740" marR="205740" marT="2857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8493241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448347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0499604" y="593387"/>
            <a:ext cx="1692395" cy="1411259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46124" y="80682"/>
            <a:ext cx="9613861" cy="593387"/>
          </a:xfrm>
        </p:spPr>
        <p:txBody>
          <a:bodyPr>
            <a:normAutofit/>
          </a:bodyPr>
          <a:lstStyle/>
          <a:p>
            <a:pPr algn="ctr"/>
            <a:r>
              <a:rPr lang="en-US" sz="3200" u="sng" dirty="0"/>
              <a:t>Tentative Schedule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45312538"/>
              </p:ext>
            </p:extLst>
          </p:nvPr>
        </p:nvGraphicFramePr>
        <p:xfrm>
          <a:off x="474246" y="827664"/>
          <a:ext cx="11405783" cy="53451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76963">
                  <a:extLst>
                    <a:ext uri="{9D8B030D-6E8A-4147-A177-3AD203B41FA5}">
                      <a16:colId xmlns:a16="http://schemas.microsoft.com/office/drawing/2014/main" val="3347966965"/>
                    </a:ext>
                  </a:extLst>
                </a:gridCol>
                <a:gridCol w="2098006">
                  <a:extLst>
                    <a:ext uri="{9D8B030D-6E8A-4147-A177-3AD203B41FA5}">
                      <a16:colId xmlns:a16="http://schemas.microsoft.com/office/drawing/2014/main" val="3847823148"/>
                    </a:ext>
                  </a:extLst>
                </a:gridCol>
                <a:gridCol w="8530814">
                  <a:extLst>
                    <a:ext uri="{9D8B030D-6E8A-4147-A177-3AD203B41FA5}">
                      <a16:colId xmlns:a16="http://schemas.microsoft.com/office/drawing/2014/main" val="1954394633"/>
                    </a:ext>
                  </a:extLst>
                </a:gridCol>
              </a:tblGrid>
              <a:tr h="37273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sz="1800" b="1" kern="120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No.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>
                          <a:solidFill>
                            <a:schemeClr val="bg1"/>
                          </a:solidFill>
                        </a:rPr>
                        <a:t>Date/Time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>
                          <a:solidFill>
                            <a:schemeClr val="bg1"/>
                          </a:solidFill>
                        </a:rPr>
                        <a:t>Topic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53092215"/>
                  </a:ext>
                </a:extLst>
              </a:tr>
              <a:tr h="1149329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2 August 2025 (Sat)</a:t>
                      </a:r>
                    </a:p>
                    <a:p>
                      <a:r>
                        <a:rPr lang="en-US" sz="1600" dirty="0"/>
                        <a:t>12:00pm – 6:00pm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aseline="0" dirty="0"/>
                        <a:t>Introduction + Assignment Briefing </a:t>
                      </a:r>
                    </a:p>
                    <a:p>
                      <a:r>
                        <a:rPr lang="en-US" sz="1600" dirty="0"/>
                        <a:t>Research in business /Research process</a:t>
                      </a:r>
                    </a:p>
                    <a:p>
                      <a:r>
                        <a:rPr lang="en-US" sz="1600" dirty="0"/>
                        <a:t>Applying scientific thinking</a:t>
                      </a:r>
                      <a:r>
                        <a:rPr lang="en-US" sz="1600" baseline="0" dirty="0"/>
                        <a:t> to management problems</a:t>
                      </a:r>
                    </a:p>
                    <a:p>
                      <a:r>
                        <a:rPr lang="en-US" sz="1600" baseline="0" dirty="0"/>
                        <a:t>(Exercise 1)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76757163"/>
                  </a:ext>
                </a:extLst>
              </a:tr>
              <a:tr h="1097361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3 August 2025 </a:t>
                      </a:r>
                      <a:r>
                        <a:rPr lang="en-US" sz="1600" baseline="0" dirty="0"/>
                        <a:t>(Sun)</a:t>
                      </a:r>
                    </a:p>
                    <a:p>
                      <a:r>
                        <a:rPr lang="en-US" sz="1600" baseline="0" dirty="0"/>
                        <a:t>12:00pm – 6:00pm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US" sz="16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Students’ sharing on research topic interest/selection</a:t>
                      </a:r>
                    </a:p>
                    <a:p>
                      <a:pPr marL="0" algn="l" defTabSz="914400" rtl="0" eaLnBrk="1" latinLnBrk="0" hangingPunct="1"/>
                      <a:r>
                        <a:rPr lang="en-US" sz="16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Exploring secondary data</a:t>
                      </a:r>
                      <a:r>
                        <a:rPr lang="en-US" sz="1600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pPr marL="0" algn="l" defTabSz="914400" rtl="0" eaLnBrk="1" latinLnBrk="0" hangingPunct="1"/>
                      <a:r>
                        <a:rPr lang="en-US" sz="1600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(</a:t>
                      </a:r>
                      <a:r>
                        <a:rPr lang="en-US" sz="1600" dirty="0"/>
                        <a:t>Exercise 2)</a:t>
                      </a:r>
                    </a:p>
                    <a:p>
                      <a:r>
                        <a:rPr lang="en-US" sz="1600" dirty="0"/>
                        <a:t>Research Design (I)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86447656"/>
                  </a:ext>
                </a:extLst>
              </a:tr>
              <a:tr h="723368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9 August 2025 </a:t>
                      </a:r>
                      <a:r>
                        <a:rPr lang="en-US" sz="1600" baseline="0" dirty="0"/>
                        <a:t>(Sat)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aseline="0" dirty="0"/>
                        <a:t>12:00pm – 6:00pm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Students’ sharing on literature</a:t>
                      </a:r>
                      <a:r>
                        <a:rPr lang="en-US" sz="1600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review for his/her own research interest</a:t>
                      </a:r>
                      <a:endParaRPr lang="en-US" sz="16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US" sz="1600" dirty="0"/>
                        <a:t>How to build up arguments </a:t>
                      </a:r>
                      <a:r>
                        <a:rPr lang="en-US" sz="1100" i="1" dirty="0"/>
                        <a:t>(supplementary</a:t>
                      </a:r>
                      <a:r>
                        <a:rPr lang="en-US" sz="1100" i="1" baseline="0" dirty="0"/>
                        <a:t> material)</a:t>
                      </a:r>
                      <a:endParaRPr lang="en-US" sz="1100" i="1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HK" sz="16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Research design (2)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baseline="0" dirty="0"/>
                        <a:t>**Senior student sharing: good practice on effective planning in DBA PG1 &amp; 2 writing**</a:t>
                      </a:r>
                      <a:endParaRPr lang="en-US" sz="16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59409288"/>
                  </a:ext>
                </a:extLst>
              </a:tr>
              <a:tr h="1053796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aseline="0" dirty="0"/>
                        <a:t>10 August 2025 (Sat)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aseline="0" dirty="0"/>
                        <a:t>12:00pm – 6:00pm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HK" sz="1600" dirty="0"/>
                        <a:t>Measurement (</a:t>
                      </a:r>
                      <a:r>
                        <a:rPr lang="en-US" altLang="zh-HK" sz="1600" baseline="0" dirty="0"/>
                        <a:t>I) + Measurement (2)</a:t>
                      </a:r>
                      <a:r>
                        <a:rPr lang="en-US" altLang="zh-HK" sz="1600" dirty="0"/>
                        <a:t> </a:t>
                      </a:r>
                    </a:p>
                    <a:p>
                      <a:pPr marL="0" algn="l" defTabSz="914400" rtl="0" eaLnBrk="1" latinLnBrk="0" hangingPunct="1"/>
                      <a:r>
                        <a:rPr lang="en-US" sz="16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Sampling</a:t>
                      </a:r>
                    </a:p>
                    <a:p>
                      <a:pPr marL="0" algn="l" defTabSz="914400" rtl="0" eaLnBrk="1" latinLnBrk="0" hangingPunct="1"/>
                      <a:r>
                        <a:rPr lang="en-US" sz="16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Research ethics</a:t>
                      </a:r>
                    </a:p>
                    <a:p>
                      <a:pPr marL="0" algn="l" defTabSz="914400" rtl="0" eaLnBrk="1" latinLnBrk="0" hangingPunct="1"/>
                      <a:r>
                        <a:rPr lang="en-US" sz="16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APA/Harvard referencing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08381961"/>
                  </a:ext>
                </a:extLst>
              </a:tr>
              <a:tr h="592092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17 August 2025 (Sun)</a:t>
                      </a:r>
                    </a:p>
                    <a:p>
                      <a:r>
                        <a:rPr lang="en-US" sz="1600" dirty="0"/>
                        <a:t>12:00pm</a:t>
                      </a:r>
                      <a:r>
                        <a:rPr lang="en-US" sz="1600" baseline="0" dirty="0"/>
                        <a:t> – 6:00pm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Students’ in-class</a:t>
                      </a:r>
                      <a:r>
                        <a:rPr lang="en-US" sz="1600" baseline="0" dirty="0"/>
                        <a:t> v</a:t>
                      </a:r>
                      <a:r>
                        <a:rPr lang="en-US" sz="1600" dirty="0"/>
                        <a:t>erbal presentation on</a:t>
                      </a:r>
                      <a:r>
                        <a:rPr lang="en-US" sz="1600" baseline="0" dirty="0"/>
                        <a:t> assignment progress (max 15 mins)</a:t>
                      </a:r>
                      <a:endParaRPr lang="en-US" sz="1600" dirty="0"/>
                    </a:p>
                    <a:p>
                      <a:r>
                        <a:rPr lang="en-US" sz="1600" dirty="0"/>
                        <a:t>Wrap</a:t>
                      </a:r>
                      <a:r>
                        <a:rPr lang="en-US" sz="1600" baseline="0" dirty="0"/>
                        <a:t>-up and summary</a:t>
                      </a:r>
                      <a:endParaRPr lang="en-US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833369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161405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240" y="753228"/>
            <a:ext cx="9613861" cy="1080938"/>
          </a:xfrm>
        </p:spPr>
        <p:txBody>
          <a:bodyPr/>
          <a:lstStyle/>
          <a:p>
            <a:r>
              <a:rPr lang="en-US" dirty="0"/>
              <a:t>Assessment Summary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46174878"/>
              </p:ext>
            </p:extLst>
          </p:nvPr>
        </p:nvGraphicFramePr>
        <p:xfrm>
          <a:off x="777240" y="2286001"/>
          <a:ext cx="10538460" cy="342829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94280">
                  <a:extLst>
                    <a:ext uri="{9D8B030D-6E8A-4147-A177-3AD203B41FA5}">
                      <a16:colId xmlns:a16="http://schemas.microsoft.com/office/drawing/2014/main" val="3576369063"/>
                    </a:ext>
                  </a:extLst>
                </a:gridCol>
                <a:gridCol w="2204720">
                  <a:extLst>
                    <a:ext uri="{9D8B030D-6E8A-4147-A177-3AD203B41FA5}">
                      <a16:colId xmlns:a16="http://schemas.microsoft.com/office/drawing/2014/main" val="1169422538"/>
                    </a:ext>
                  </a:extLst>
                </a:gridCol>
                <a:gridCol w="5839460">
                  <a:extLst>
                    <a:ext uri="{9D8B030D-6E8A-4147-A177-3AD203B41FA5}">
                      <a16:colId xmlns:a16="http://schemas.microsoft.com/office/drawing/2014/main" val="121561142"/>
                    </a:ext>
                  </a:extLst>
                </a:gridCol>
              </a:tblGrid>
              <a:tr h="586152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8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Activity type</a:t>
                      </a:r>
                      <a:endParaRPr lang="en-US" sz="28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PMingLiU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8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PMingLiU"/>
                          <a:cs typeface="Times New Roman" panose="02020603050405020304" pitchFamily="18" charset="0"/>
                        </a:rPr>
                        <a:t>Percentage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8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PMingLiU"/>
                          <a:cs typeface="Times New Roman" panose="02020603050405020304" pitchFamily="18" charset="0"/>
                        </a:rPr>
                        <a:t>Details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638835747"/>
                  </a:ext>
                </a:extLst>
              </a:tr>
              <a:tr h="767159"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dirty="0"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Presentation</a:t>
                      </a:r>
                      <a:endParaRPr lang="en-US" sz="2400" dirty="0"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PMingLiU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kern="1200" dirty="0"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PMingLiU"/>
                          <a:cs typeface="Times New Roman" panose="02020603050405020304" pitchFamily="18" charset="0"/>
                        </a:rPr>
                        <a:t>0%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 defTabSz="914400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kern="1200" dirty="0"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PMingLiU"/>
                          <a:cs typeface="Times New Roman" panose="02020603050405020304" pitchFamily="18" charset="0"/>
                        </a:rPr>
                        <a:t>Oral presentation on assignment progress</a:t>
                      </a:r>
                    </a:p>
                    <a:p>
                      <a:pPr marL="0" marR="0" algn="ctr" defTabSz="914400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kern="1200" dirty="0"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PMingLiU"/>
                          <a:cs typeface="Times New Roman" panose="02020603050405020304" pitchFamily="18" charset="0"/>
                        </a:rPr>
                        <a:t>(17 August 2025)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356006212"/>
                  </a:ext>
                </a:extLst>
              </a:tr>
              <a:tr h="815925"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dirty="0"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Coursework</a:t>
                      </a:r>
                      <a:endParaRPr lang="en-US" sz="2400" dirty="0"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PMingLiU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kern="1200" baseline="0" dirty="0"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PMingLiU"/>
                          <a:cs typeface="Times New Roman" panose="02020603050405020304" pitchFamily="18" charset="0"/>
                        </a:rPr>
                        <a:t>100%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 defTabSz="914400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kern="1200" dirty="0"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PMingLiU"/>
                          <a:cs typeface="Times New Roman" panose="02020603050405020304" pitchFamily="18" charset="0"/>
                        </a:rPr>
                        <a:t>Written report</a:t>
                      </a:r>
                      <a:r>
                        <a:rPr lang="en-US" sz="2000" kern="1200" baseline="0" dirty="0"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PMingLiU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kern="1200" dirty="0"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PMingLiU"/>
                          <a:cs typeface="Times New Roman" panose="02020603050405020304" pitchFamily="18" charset="0"/>
                        </a:rPr>
                        <a:t>(Research Proposal)</a:t>
                      </a:r>
                    </a:p>
                    <a:p>
                      <a:pPr marL="0" marR="0" algn="ctr" defTabSz="914400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kern="1200" dirty="0"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PMingLiU"/>
                          <a:cs typeface="Times New Roman" panose="02020603050405020304" pitchFamily="18" charset="0"/>
                        </a:rPr>
                        <a:t>(15 September 2025)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249988542"/>
                  </a:ext>
                </a:extLst>
              </a:tr>
              <a:tr h="555675"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dirty="0"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Exam</a:t>
                      </a:r>
                      <a:endParaRPr lang="en-US" sz="2400" dirty="0"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PMingLiU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kern="1200" dirty="0"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PMingLiU"/>
                          <a:cs typeface="Times New Roman" panose="02020603050405020304" pitchFamily="18" charset="0"/>
                        </a:rPr>
                        <a:t>n/a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 defTabSz="914400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kern="1200"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PMingLiU"/>
                          <a:cs typeface="Times New Roman" panose="02020603050405020304" pitchFamily="18" charset="0"/>
                        </a:rPr>
                        <a:t>n/a</a:t>
                      </a:r>
                      <a:endParaRPr lang="en-US" sz="2000" kern="1200" dirty="0"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PMingLiU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374431778"/>
                  </a:ext>
                </a:extLst>
              </a:tr>
              <a:tr h="703384">
                <a:tc>
                  <a:txBody>
                    <a:bodyPr/>
                    <a:lstStyle/>
                    <a:p>
                      <a:pPr marL="0" marR="0" algn="jus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dirty="0"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TOTAL</a:t>
                      </a:r>
                      <a:endParaRPr lang="en-US" sz="2400" dirty="0"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PMingLiU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1" u="sng" dirty="0"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PMingLiU"/>
                          <a:cs typeface="Times New Roman" panose="02020603050405020304" pitchFamily="18" charset="0"/>
                        </a:rPr>
                        <a:t>100%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dirty="0"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PMingLiU"/>
                          <a:cs typeface="Times New Roman" panose="02020603050405020304" pitchFamily="18" charset="0"/>
                        </a:rPr>
                        <a:t>-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418179121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25326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Course work: Individual Report </a:t>
            </a:r>
            <a:br>
              <a:rPr lang="en-US" dirty="0"/>
            </a:br>
            <a:r>
              <a:rPr lang="en-US" dirty="0"/>
              <a:t>(Research Proposal)</a:t>
            </a:r>
          </a:p>
        </p:txBody>
      </p:sp>
      <p:sp>
        <p:nvSpPr>
          <p:cNvPr id="4" name="Rectangle 3"/>
          <p:cNvSpPr/>
          <p:nvPr/>
        </p:nvSpPr>
        <p:spPr>
          <a:xfrm>
            <a:off x="2956560" y="2336873"/>
            <a:ext cx="7833360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In this assignment, you will explore the complex realm of research design, philosophical underpinnings, and contemporary business challenges. 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Your task is to create a comprehensive report that demonstrates your advanced understanding of research methods, philosophical perspectives, and their application in the field of business and management studies.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altLang="zh-HK" sz="2400" dirty="0"/>
          </a:p>
        </p:txBody>
      </p:sp>
      <p:pic>
        <p:nvPicPr>
          <p:cNvPr id="25" name="Graphic 24" descr="Head with Gears">
            <a:extLst>
              <a:ext uri="{FF2B5EF4-FFF2-40B4-BE49-F238E27FC236}">
                <a16:creationId xmlns:a16="http://schemas.microsoft.com/office/drawing/2014/main" id="{C1BEC1C5-D88D-800E-245F-885EC03322A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2790077"/>
            <a:ext cx="2692907" cy="2692907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7176534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B0FA309-807F-4C17-98EF-A3BA7388E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642A87B-CAE9-4F8F-B293-28388E45D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C8FA1749-B91A-40E7-AD01-0B9C9C6AF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4527" y="0"/>
            <a:ext cx="7552944" cy="6858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3B7A934F-FFF7-4353-83D3-4EF66E93EE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06045"/>
            <a:ext cx="4965192" cy="144668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700676C8-6DE8-47DD-9A23-D42063A12E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838764"/>
            <a:ext cx="4964567" cy="3180473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680321" y="2063262"/>
            <a:ext cx="3739279" cy="266105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4400" b="1" u="sng">
                <a:solidFill>
                  <a:srgbClr val="FFFFFF"/>
                </a:solidFill>
              </a:rPr>
              <a:t>Task Description</a:t>
            </a:r>
          </a:p>
        </p:txBody>
      </p:sp>
      <p:sp>
        <p:nvSpPr>
          <p:cNvPr id="4" name="Rectangle 3"/>
          <p:cNvSpPr/>
          <p:nvPr/>
        </p:nvSpPr>
        <p:spPr>
          <a:xfrm>
            <a:off x="4761366" y="569660"/>
            <a:ext cx="7125834" cy="58311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457200" indent="-457200" defTabSz="914400">
              <a:lnSpc>
                <a:spcPct val="90000"/>
              </a:lnSpc>
              <a:spcAft>
                <a:spcPts val="600"/>
              </a:spcAft>
              <a:buAutoNum type="arabicPeriod"/>
            </a:pPr>
            <a:r>
              <a:rPr lang="en-US" altLang="zh-HK" sz="2800" b="1" dirty="0">
                <a:solidFill>
                  <a:srgbClr val="002060"/>
                </a:solidFill>
              </a:rPr>
              <a:t>Design a Research Project with Clarity and Precision</a:t>
            </a:r>
          </a:p>
          <a:p>
            <a:pPr marL="457200" indent="-457200" defTabSz="914400">
              <a:lnSpc>
                <a:spcPct val="90000"/>
              </a:lnSpc>
              <a:spcAft>
                <a:spcPts val="600"/>
              </a:spcAft>
              <a:buAutoNum type="arabicPeriod"/>
            </a:pPr>
            <a:endParaRPr lang="en-US" altLang="zh-HK" sz="2000" b="1" dirty="0">
              <a:solidFill>
                <a:srgbClr val="002060"/>
              </a:solidFill>
            </a:endParaRPr>
          </a:p>
          <a:p>
            <a:pPr marL="800100" marR="279400"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tabLst>
                <a:tab pos="742950" algn="l"/>
              </a:tabLst>
            </a:pPr>
            <a:r>
              <a:rPr lang="en-US" sz="2000" dirty="0">
                <a:solidFill>
                  <a:srgbClr val="002060"/>
                </a:solidFill>
                <a:effectLst/>
              </a:rPr>
              <a:t>Provide a </a:t>
            </a:r>
            <a:r>
              <a:rPr lang="en-US" sz="2400" b="1" dirty="0">
                <a:solidFill>
                  <a:srgbClr val="002060"/>
                </a:solidFill>
                <a:effectLst/>
              </a:rPr>
              <a:t>title</a:t>
            </a:r>
            <a:r>
              <a:rPr lang="en-US" sz="2000" dirty="0">
                <a:solidFill>
                  <a:srgbClr val="002060"/>
                </a:solidFill>
                <a:effectLst/>
              </a:rPr>
              <a:t> of the proposal that contains key constructs/variables of the study.</a:t>
            </a:r>
          </a:p>
          <a:p>
            <a:pPr marL="800100" marR="279400"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tabLst>
                <a:tab pos="742950" algn="l"/>
              </a:tabLst>
            </a:pPr>
            <a:r>
              <a:rPr lang="en-US" sz="2000" dirty="0">
                <a:solidFill>
                  <a:srgbClr val="002060"/>
                </a:solidFill>
                <a:effectLst/>
              </a:rPr>
              <a:t>Formulate clear research </a:t>
            </a:r>
            <a:r>
              <a:rPr lang="en-US" sz="2400" b="1" dirty="0">
                <a:solidFill>
                  <a:srgbClr val="002060"/>
                </a:solidFill>
                <a:effectLst/>
              </a:rPr>
              <a:t>objectives</a:t>
            </a:r>
            <a:r>
              <a:rPr lang="en-US" sz="2000" dirty="0">
                <a:solidFill>
                  <a:srgbClr val="002060"/>
                </a:solidFill>
                <a:effectLst/>
              </a:rPr>
              <a:t> (around 3 to 4) and specific research questions based on the identified key constructs/variables.</a:t>
            </a:r>
          </a:p>
          <a:p>
            <a:pPr marL="800100" marR="279400"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tabLst>
                <a:tab pos="742950" algn="l"/>
              </a:tabLst>
            </a:pPr>
            <a:r>
              <a:rPr lang="en-US" sz="2000" dirty="0">
                <a:solidFill>
                  <a:srgbClr val="002060"/>
                </a:solidFill>
                <a:effectLst/>
              </a:rPr>
              <a:t>Identify and provide a description of a contemporary business </a:t>
            </a:r>
            <a:r>
              <a:rPr lang="en-US" sz="2400" b="1" dirty="0">
                <a:solidFill>
                  <a:srgbClr val="002060"/>
                </a:solidFill>
                <a:effectLst/>
              </a:rPr>
              <a:t>problem or challenge </a:t>
            </a:r>
            <a:r>
              <a:rPr lang="en-US" sz="2000" dirty="0">
                <a:solidFill>
                  <a:srgbClr val="002060"/>
                </a:solidFill>
                <a:effectLst/>
              </a:rPr>
              <a:t>that is relevant and significant in the current business environment.</a:t>
            </a:r>
          </a:p>
          <a:p>
            <a:pPr marL="800100" marR="279400"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tabLst>
                <a:tab pos="742950" algn="l"/>
              </a:tabLst>
            </a:pPr>
            <a:r>
              <a:rPr lang="en-US" sz="2000" dirty="0">
                <a:solidFill>
                  <a:srgbClr val="002060"/>
                </a:solidFill>
                <a:effectLst/>
              </a:rPr>
              <a:t>Contextualize your research within a specific philosophical (</a:t>
            </a:r>
            <a:r>
              <a:rPr lang="en-US" sz="2400" b="1" dirty="0">
                <a:solidFill>
                  <a:srgbClr val="002060"/>
                </a:solidFill>
                <a:effectLst/>
              </a:rPr>
              <a:t>theoretical</a:t>
            </a:r>
            <a:r>
              <a:rPr lang="en-US" sz="2000" dirty="0">
                <a:solidFill>
                  <a:srgbClr val="002060"/>
                </a:solidFill>
                <a:effectLst/>
              </a:rPr>
              <a:t>) or epistemological (</a:t>
            </a:r>
            <a:r>
              <a:rPr lang="en-US" sz="2000" b="1" dirty="0">
                <a:solidFill>
                  <a:srgbClr val="002060"/>
                </a:solidFill>
                <a:effectLst/>
              </a:rPr>
              <a:t>knowledge-based</a:t>
            </a:r>
            <a:r>
              <a:rPr lang="en-US" sz="2000" dirty="0">
                <a:solidFill>
                  <a:srgbClr val="002060"/>
                </a:solidFill>
                <a:effectLst/>
              </a:rPr>
              <a:t>) framework. </a:t>
            </a:r>
          </a:p>
          <a:p>
            <a:pPr marL="800100"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2060"/>
                </a:solidFill>
                <a:effectLst/>
              </a:rPr>
              <a:t>Discuss the </a:t>
            </a:r>
            <a:r>
              <a:rPr lang="en-US" sz="2400" b="1" dirty="0">
                <a:solidFill>
                  <a:srgbClr val="002060"/>
                </a:solidFill>
                <a:effectLst/>
              </a:rPr>
              <a:t>potential impact </a:t>
            </a:r>
            <a:r>
              <a:rPr lang="en-US" sz="2000" dirty="0">
                <a:solidFill>
                  <a:srgbClr val="002060"/>
                </a:solidFill>
                <a:effectLst/>
              </a:rPr>
              <a:t>of addressing the problem on the business and industry through your research design.</a:t>
            </a:r>
          </a:p>
          <a:p>
            <a:pPr marL="342900" lvl="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>
              <a:solidFill>
                <a:srgbClr val="002060"/>
              </a:solidFill>
              <a:effectLst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altLang="zh-HK" sz="17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52728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B0FA309-807F-4C17-98EF-A3BA7388E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642A87B-CAE9-4F8F-B293-28388E45D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C8FA1749-B91A-40E7-AD01-0B9C9C6AF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4527" y="0"/>
            <a:ext cx="7552944" cy="6858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3B7A934F-FFF7-4353-83D3-4EF66E93EE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06045"/>
            <a:ext cx="4965192" cy="144668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700676C8-6DE8-47DD-9A23-D42063A12E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838764"/>
            <a:ext cx="4964567" cy="3180473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680321" y="2063262"/>
            <a:ext cx="3739279" cy="266105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4400" b="1" u="sng">
                <a:solidFill>
                  <a:srgbClr val="FFFFFF"/>
                </a:solidFill>
              </a:rPr>
              <a:t>Task Description</a:t>
            </a:r>
          </a:p>
        </p:txBody>
      </p:sp>
      <p:sp>
        <p:nvSpPr>
          <p:cNvPr id="4" name="Rectangle 3"/>
          <p:cNvSpPr/>
          <p:nvPr/>
        </p:nvSpPr>
        <p:spPr>
          <a:xfrm>
            <a:off x="4836160" y="589986"/>
            <a:ext cx="6990079" cy="591241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2600" b="1" dirty="0">
                <a:solidFill>
                  <a:srgbClr val="002060"/>
                </a:solidFill>
              </a:rPr>
              <a:t>2. Critically Assess Philosophical Presumptions: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endParaRPr lang="en-US" sz="2400" b="1" dirty="0">
              <a:solidFill>
                <a:srgbClr val="002060"/>
              </a:solidFill>
            </a:endParaRPr>
          </a:p>
          <a:p>
            <a:pPr marL="800100" marR="279400" lvl="2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tabLst>
                <a:tab pos="742950" algn="l"/>
              </a:tabLst>
            </a:pPr>
            <a:r>
              <a:rPr lang="en-US" sz="2400" dirty="0">
                <a:solidFill>
                  <a:srgbClr val="002060"/>
                </a:solidFill>
              </a:rPr>
              <a:t>Provide a </a:t>
            </a:r>
            <a:r>
              <a:rPr lang="en-US" sz="2800" b="1" dirty="0">
                <a:solidFill>
                  <a:srgbClr val="002060"/>
                </a:solidFill>
              </a:rPr>
              <a:t>literature review </a:t>
            </a:r>
            <a:r>
              <a:rPr lang="en-US" sz="2400" dirty="0">
                <a:solidFill>
                  <a:srgbClr val="002060"/>
                </a:solidFill>
              </a:rPr>
              <a:t>that supports the selection of the theory.</a:t>
            </a:r>
          </a:p>
          <a:p>
            <a:pPr marL="800100" marR="279400" lvl="2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tabLst>
                <a:tab pos="742950" algn="l"/>
              </a:tabLst>
            </a:pPr>
            <a:r>
              <a:rPr lang="en-US" sz="2400" dirty="0">
                <a:solidFill>
                  <a:srgbClr val="002060"/>
                </a:solidFill>
              </a:rPr>
              <a:t>Discuss </a:t>
            </a:r>
            <a:r>
              <a:rPr lang="en-US" sz="2800" b="1" dirty="0">
                <a:solidFill>
                  <a:srgbClr val="002060"/>
                </a:solidFill>
              </a:rPr>
              <a:t>how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b="1" dirty="0">
                <a:solidFill>
                  <a:srgbClr val="002060"/>
                </a:solidFill>
              </a:rPr>
              <a:t>the theory </a:t>
            </a:r>
            <a:r>
              <a:rPr lang="en-US" sz="2800" b="1" dirty="0">
                <a:solidFill>
                  <a:srgbClr val="002060"/>
                </a:solidFill>
              </a:rPr>
              <a:t>underpins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dirty="0">
                <a:solidFill>
                  <a:srgbClr val="002060"/>
                </a:solidFill>
              </a:rPr>
              <a:t>the research and influences the approach to the investigation.</a:t>
            </a:r>
          </a:p>
          <a:p>
            <a:pPr marL="800100" marR="279400" lvl="2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tabLst>
                <a:tab pos="742950" algn="l"/>
              </a:tabLst>
            </a:pPr>
            <a:r>
              <a:rPr lang="en-US" sz="2400" dirty="0">
                <a:solidFill>
                  <a:srgbClr val="002060"/>
                </a:solidFill>
              </a:rPr>
              <a:t>Reflect on the </a:t>
            </a:r>
            <a:r>
              <a:rPr lang="en-US" sz="2800" b="1" dirty="0">
                <a:solidFill>
                  <a:srgbClr val="002060"/>
                </a:solidFill>
              </a:rPr>
              <a:t>philosophical foundations </a:t>
            </a:r>
            <a:r>
              <a:rPr lang="en-US" sz="2400" dirty="0">
                <a:solidFill>
                  <a:srgbClr val="002060"/>
                </a:solidFill>
              </a:rPr>
              <a:t>that shape research inquiries.</a:t>
            </a:r>
          </a:p>
          <a:p>
            <a:pPr marL="800100" marR="279400" lvl="2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tabLst>
                <a:tab pos="742950" algn="l"/>
              </a:tabLst>
            </a:pPr>
            <a:r>
              <a:rPr lang="en-US" sz="2400" dirty="0">
                <a:solidFill>
                  <a:srgbClr val="002060"/>
                </a:solidFill>
              </a:rPr>
              <a:t>Consider the implications of different philosophical paradigms on research outcomes.</a:t>
            </a:r>
          </a:p>
          <a:p>
            <a:pPr marL="800100" marR="279400" lvl="2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tabLst>
                <a:tab pos="742950" algn="l"/>
              </a:tabLst>
            </a:pPr>
            <a:r>
              <a:rPr lang="en-US" sz="2400" dirty="0">
                <a:solidFill>
                  <a:srgbClr val="002060"/>
                </a:solidFill>
              </a:rPr>
              <a:t>Provide a critical literature review that covers what has been studied by far and what has not been adequately studied. Identify and discuss the </a:t>
            </a:r>
            <a:r>
              <a:rPr lang="en-US" sz="2800" b="1" dirty="0">
                <a:solidFill>
                  <a:srgbClr val="002060"/>
                </a:solidFill>
              </a:rPr>
              <a:t>research gap(s) </a:t>
            </a:r>
            <a:r>
              <a:rPr lang="en-US" sz="2400" dirty="0">
                <a:solidFill>
                  <a:srgbClr val="002060"/>
                </a:solidFill>
              </a:rPr>
              <a:t>that are related to your study.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altLang="zh-HK" sz="2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56119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B0FA309-807F-4C17-98EF-A3BA7388E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642A87B-CAE9-4F8F-B293-28388E45D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C8FA1749-B91A-40E7-AD01-0B9C9C6AF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4527" y="0"/>
            <a:ext cx="7552944" cy="6858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3B7A934F-FFF7-4353-83D3-4EF66E93EE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06045"/>
            <a:ext cx="4965192" cy="144668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700676C8-6DE8-47DD-9A23-D42063A12E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838764"/>
            <a:ext cx="4964567" cy="3180473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680321" y="2063262"/>
            <a:ext cx="3739279" cy="266105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4400" b="1" u="sng">
                <a:solidFill>
                  <a:srgbClr val="FFFFFF"/>
                </a:solidFill>
              </a:rPr>
              <a:t>Task Description</a:t>
            </a:r>
          </a:p>
        </p:txBody>
      </p:sp>
      <p:sp>
        <p:nvSpPr>
          <p:cNvPr id="4" name="Rectangle 3"/>
          <p:cNvSpPr/>
          <p:nvPr/>
        </p:nvSpPr>
        <p:spPr>
          <a:xfrm>
            <a:off x="4822326" y="783026"/>
            <a:ext cx="6973434" cy="591241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346075" indent="-346075" defTabSz="914400">
              <a:lnSpc>
                <a:spcPct val="90000"/>
              </a:lnSpc>
              <a:spcAft>
                <a:spcPts val="600"/>
              </a:spcAft>
            </a:pPr>
            <a:r>
              <a:rPr lang="en-US" altLang="zh-HK" sz="2400" b="1" dirty="0">
                <a:solidFill>
                  <a:srgbClr val="002060"/>
                </a:solidFill>
              </a:rPr>
              <a:t>3. Develop a Comprehensive Understanding of Research  Design and Methods:</a:t>
            </a:r>
          </a:p>
          <a:p>
            <a:pPr marL="346075" indent="-346075" defTabSz="914400">
              <a:lnSpc>
                <a:spcPct val="90000"/>
              </a:lnSpc>
              <a:spcAft>
                <a:spcPts val="600"/>
              </a:spcAft>
            </a:pPr>
            <a:endParaRPr lang="en-US" altLang="zh-HK" sz="1600" b="1" dirty="0">
              <a:solidFill>
                <a:srgbClr val="002060"/>
              </a:solidFill>
            </a:endParaRPr>
          </a:p>
          <a:p>
            <a:pPr marL="800100" marR="279400"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tabLst>
                <a:tab pos="742950" algn="l"/>
              </a:tabLst>
            </a:pPr>
            <a:r>
              <a:rPr lang="en-US" sz="2000" dirty="0">
                <a:solidFill>
                  <a:srgbClr val="002060"/>
                </a:solidFill>
                <a:effectLst/>
              </a:rPr>
              <a:t>Describe the </a:t>
            </a:r>
            <a:r>
              <a:rPr lang="en-US" sz="2400" b="1" dirty="0">
                <a:solidFill>
                  <a:srgbClr val="002060"/>
                </a:solidFill>
                <a:effectLst/>
              </a:rPr>
              <a:t>research methods </a:t>
            </a:r>
            <a:r>
              <a:rPr lang="en-US" sz="2000" dirty="0">
                <a:solidFill>
                  <a:srgbClr val="002060"/>
                </a:solidFill>
                <a:effectLst/>
              </a:rPr>
              <a:t>chosen for the study.</a:t>
            </a:r>
          </a:p>
          <a:p>
            <a:pPr marL="800100" marR="279400"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tabLst>
                <a:tab pos="742950" algn="l"/>
              </a:tabLst>
            </a:pPr>
            <a:r>
              <a:rPr lang="en-US" sz="2000" dirty="0">
                <a:solidFill>
                  <a:srgbClr val="002060"/>
                </a:solidFill>
                <a:effectLst/>
              </a:rPr>
              <a:t>Explain how the method you choose will </a:t>
            </a:r>
            <a:r>
              <a:rPr lang="en-US" sz="2400" b="1" dirty="0">
                <a:solidFill>
                  <a:srgbClr val="002060"/>
                </a:solidFill>
                <a:effectLst/>
              </a:rPr>
              <a:t>align with the philosophical perspectives </a:t>
            </a:r>
            <a:r>
              <a:rPr lang="en-US" sz="2000" dirty="0">
                <a:solidFill>
                  <a:srgbClr val="002060"/>
                </a:solidFill>
                <a:effectLst/>
              </a:rPr>
              <a:t>and the nature of the business problem.</a:t>
            </a:r>
          </a:p>
          <a:p>
            <a:pPr marL="800100" marR="279400"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tabLst>
                <a:tab pos="742950" algn="l"/>
              </a:tabLst>
            </a:pPr>
            <a:r>
              <a:rPr lang="en-US" sz="2000" dirty="0">
                <a:solidFill>
                  <a:srgbClr val="002060"/>
                </a:solidFill>
                <a:effectLst/>
              </a:rPr>
              <a:t>Discuss the </a:t>
            </a:r>
            <a:r>
              <a:rPr lang="en-US" sz="2400" b="1" dirty="0">
                <a:solidFill>
                  <a:srgbClr val="002060"/>
                </a:solidFill>
                <a:effectLst/>
              </a:rPr>
              <a:t>rationale</a:t>
            </a:r>
            <a:r>
              <a:rPr lang="en-US" sz="2000" dirty="0">
                <a:solidFill>
                  <a:srgbClr val="002060"/>
                </a:solidFill>
                <a:effectLst/>
              </a:rPr>
              <a:t> for selecting these methods and </a:t>
            </a:r>
            <a:r>
              <a:rPr lang="en-US" sz="2400" b="1" dirty="0">
                <a:solidFill>
                  <a:srgbClr val="002060"/>
                </a:solidFill>
                <a:effectLst/>
              </a:rPr>
              <a:t>how they will be applied</a:t>
            </a:r>
            <a:r>
              <a:rPr lang="en-US" sz="2000" dirty="0">
                <a:solidFill>
                  <a:srgbClr val="002060"/>
                </a:solidFill>
                <a:effectLst/>
              </a:rPr>
              <a:t> in the research.</a:t>
            </a:r>
          </a:p>
          <a:p>
            <a:pPr marL="800100" marR="279400"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tabLst>
                <a:tab pos="742950" algn="l"/>
              </a:tabLst>
            </a:pPr>
            <a:r>
              <a:rPr lang="en-US" sz="2000" dirty="0">
                <a:solidFill>
                  <a:srgbClr val="002060"/>
                </a:solidFill>
                <a:effectLst/>
              </a:rPr>
              <a:t>Explore diverse philosophical stances (e.g., positivism, interpretivism, critical theory) and </a:t>
            </a:r>
            <a:r>
              <a:rPr lang="en-US" sz="2400" b="1" dirty="0">
                <a:solidFill>
                  <a:srgbClr val="002060"/>
                </a:solidFill>
                <a:effectLst/>
              </a:rPr>
              <a:t>explain clearly the research design </a:t>
            </a:r>
            <a:r>
              <a:rPr lang="en-US" sz="2000" dirty="0">
                <a:solidFill>
                  <a:srgbClr val="002060"/>
                </a:solidFill>
                <a:effectLst/>
              </a:rPr>
              <a:t>including sampling method, selection of respondents, research time frame, sample size, data collection method, procedures of data collection and the associated method of analysis. </a:t>
            </a:r>
          </a:p>
          <a:p>
            <a:pPr marL="800100" marR="279400"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tabLst>
                <a:tab pos="742950" algn="l"/>
              </a:tabLst>
            </a:pPr>
            <a:endParaRPr lang="en-US" sz="2000" dirty="0">
              <a:solidFill>
                <a:srgbClr val="002060"/>
              </a:solidFill>
              <a:effectLst/>
            </a:endParaRPr>
          </a:p>
          <a:p>
            <a:pPr marL="45720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altLang="zh-HK" sz="20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01189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A6C30CD-88E0-5B63-3D04-DE9F42F12B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B0FA309-807F-4C17-98EF-A3BA7388E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642A87B-CAE9-4F8F-B293-28388E45D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C8FA1749-B91A-40E7-AD01-0B9C9C6AF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4527" y="0"/>
            <a:ext cx="7552944" cy="6858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3B7A934F-FFF7-4353-83D3-4EF66E93EE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06045"/>
            <a:ext cx="4965192" cy="144668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700676C8-6DE8-47DD-9A23-D42063A12E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838764"/>
            <a:ext cx="4964567" cy="3180473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98ADD3A-3BDB-168D-7D99-7D8710D660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2063262"/>
            <a:ext cx="3739279" cy="266105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4400" b="1" u="sng">
                <a:solidFill>
                  <a:srgbClr val="FFFFFF"/>
                </a:solidFill>
              </a:rPr>
              <a:t>Task Description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08B46A8-52BE-3877-5ACF-C9F3ACC32518}"/>
              </a:ext>
            </a:extLst>
          </p:cNvPr>
          <p:cNvSpPr/>
          <p:nvPr/>
        </p:nvSpPr>
        <p:spPr>
          <a:xfrm>
            <a:off x="4862966" y="243839"/>
            <a:ext cx="6973434" cy="580136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396875" indent="-341313" defTabSz="914400">
              <a:lnSpc>
                <a:spcPct val="90000"/>
              </a:lnSpc>
              <a:spcAft>
                <a:spcPts val="600"/>
              </a:spcAft>
            </a:pPr>
            <a:r>
              <a:rPr lang="en-US" altLang="zh-HK" sz="2400" b="1" dirty="0">
                <a:solidFill>
                  <a:srgbClr val="002060"/>
                </a:solidFill>
              </a:rPr>
              <a:t>4. Advance Your Philosophical Understanding of Research Approaches:</a:t>
            </a:r>
          </a:p>
          <a:p>
            <a:pPr marL="55563" defTabSz="914400">
              <a:lnSpc>
                <a:spcPct val="90000"/>
              </a:lnSpc>
              <a:spcAft>
                <a:spcPts val="600"/>
              </a:spcAft>
            </a:pPr>
            <a:endParaRPr lang="en-US" altLang="zh-HK" sz="2400" b="1" dirty="0">
              <a:solidFill>
                <a:srgbClr val="002060"/>
              </a:solidFill>
            </a:endParaRPr>
          </a:p>
          <a:p>
            <a:pPr marL="800100" marR="279400"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tabLst>
                <a:tab pos="742950" algn="l"/>
              </a:tabLst>
            </a:pPr>
            <a:r>
              <a:rPr lang="en-US" sz="2400" dirty="0">
                <a:solidFill>
                  <a:srgbClr val="002060"/>
                </a:solidFill>
                <a:effectLst/>
              </a:rPr>
              <a:t>Discuss how your research framework is </a:t>
            </a:r>
            <a:r>
              <a:rPr lang="en-US" sz="2800" b="1" dirty="0">
                <a:solidFill>
                  <a:srgbClr val="002060"/>
                </a:solidFill>
                <a:effectLst/>
              </a:rPr>
              <a:t>innovative</a:t>
            </a:r>
            <a:r>
              <a:rPr lang="en-US" sz="2400" dirty="0">
                <a:solidFill>
                  <a:srgbClr val="002060"/>
                </a:solidFill>
                <a:effectLst/>
              </a:rPr>
              <a:t> and at the forefront of the discipline.</a:t>
            </a:r>
          </a:p>
          <a:p>
            <a:pPr marL="800100" marR="279400"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tabLst>
                <a:tab pos="742950" algn="l"/>
              </a:tabLst>
            </a:pPr>
            <a:r>
              <a:rPr lang="en-US" sz="2400" dirty="0">
                <a:solidFill>
                  <a:srgbClr val="002060"/>
                </a:solidFill>
                <a:effectLst/>
              </a:rPr>
              <a:t>Highlight the </a:t>
            </a:r>
            <a:r>
              <a:rPr lang="en-US" sz="2800" b="1" dirty="0">
                <a:solidFill>
                  <a:srgbClr val="002060"/>
                </a:solidFill>
                <a:effectLst/>
              </a:rPr>
              <a:t>theoretical and practical contributions </a:t>
            </a:r>
            <a:r>
              <a:rPr lang="en-US" sz="2400" dirty="0">
                <a:solidFill>
                  <a:srgbClr val="002060"/>
                </a:solidFill>
                <a:effectLst/>
              </a:rPr>
              <a:t>your study could make.</a:t>
            </a:r>
          </a:p>
          <a:p>
            <a:pPr marL="800100" marR="279400"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tabLst>
                <a:tab pos="742950" algn="l"/>
              </a:tabLst>
            </a:pPr>
            <a:r>
              <a:rPr lang="en-US" sz="2400" dirty="0">
                <a:solidFill>
                  <a:srgbClr val="002060"/>
                </a:solidFill>
                <a:effectLst/>
              </a:rPr>
              <a:t>Address any </a:t>
            </a:r>
            <a:r>
              <a:rPr lang="en-US" sz="2400" b="1" dirty="0">
                <a:solidFill>
                  <a:srgbClr val="002060"/>
                </a:solidFill>
                <a:effectLst/>
              </a:rPr>
              <a:t>potential limitations and suggest areas</a:t>
            </a:r>
            <a:r>
              <a:rPr lang="en-US" sz="2400" dirty="0">
                <a:solidFill>
                  <a:srgbClr val="002060"/>
                </a:solidFill>
                <a:effectLst/>
              </a:rPr>
              <a:t> for further research.</a:t>
            </a:r>
          </a:p>
          <a:p>
            <a:pPr marL="45720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altLang="zh-HK" sz="24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50705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zh-HK" sz="3600" b="1" u="sng">
                <a:latin typeface="+mj-lt"/>
                <a:ea typeface="+mj-ea"/>
                <a:cs typeface="+mj-cs"/>
              </a:rPr>
              <a:t>Assignment Guidelines:</a:t>
            </a:r>
          </a:p>
        </p:txBody>
      </p:sp>
      <p:sp>
        <p:nvSpPr>
          <p:cNvPr id="2" name="Rectangle 1"/>
          <p:cNvSpPr/>
          <p:nvPr/>
        </p:nvSpPr>
        <p:spPr>
          <a:xfrm>
            <a:off x="3576320" y="2204792"/>
            <a:ext cx="8097520" cy="42468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altLang="zh-HK" dirty="0"/>
              <a:t>a) </a:t>
            </a:r>
            <a:r>
              <a:rPr lang="en-US" altLang="zh-HK" sz="2000" b="1" dirty="0"/>
              <a:t>Word Limit: </a:t>
            </a:r>
            <a:r>
              <a:rPr lang="en-US" dirty="0"/>
              <a:t> The report should be within </a:t>
            </a:r>
            <a:r>
              <a:rPr lang="en-US" b="1" dirty="0"/>
              <a:t>7500 words</a:t>
            </a:r>
            <a:r>
              <a:rPr lang="en-US" dirty="0"/>
              <a:t> (+/- 10%) excluding reference materials.  Print the word count on the cover page.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altLang="zh-HK" dirty="0"/>
          </a:p>
          <a:p>
            <a:pPr lvl="0"/>
            <a:r>
              <a:rPr lang="en-US" altLang="zh-HK" dirty="0"/>
              <a:t>b) </a:t>
            </a:r>
            <a:r>
              <a:rPr lang="en-US" altLang="zh-HK" sz="2000" b="1" dirty="0"/>
              <a:t>Format: </a:t>
            </a:r>
            <a:r>
              <a:rPr lang="en-US" dirty="0"/>
              <a:t>Prepare your assignment in a professional report format, adhering to academic conventions (i.e. introduction, literature review, methodology, etc.).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altLang="zh-HK" dirty="0"/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altLang="zh-HK" dirty="0"/>
              <a:t>c) </a:t>
            </a:r>
            <a:r>
              <a:rPr lang="en-US" altLang="zh-HK" sz="2000" b="1" dirty="0"/>
              <a:t>References: </a:t>
            </a:r>
            <a:r>
              <a:rPr lang="en-US" dirty="0"/>
              <a:t>Support arguments with relevant scholarly sources. Use appropriate in-text citation styles (e.g., APA, Harvard, etc.).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altLang="zh-HK" dirty="0"/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altLang="zh-HK" dirty="0"/>
              <a:t>d) </a:t>
            </a:r>
            <a:r>
              <a:rPr lang="en-US" altLang="zh-HK" sz="2000" b="1" dirty="0"/>
              <a:t>Critical Reflection: </a:t>
            </a:r>
            <a:r>
              <a:rPr lang="en-US" altLang="zh-HK" dirty="0"/>
              <a:t>Demonstrate critical thinking by engaging with contrasting viewpoints and addressing potential limitations.</a:t>
            </a:r>
          </a:p>
        </p:txBody>
      </p:sp>
      <p:pic>
        <p:nvPicPr>
          <p:cNvPr id="5" name="Picture 4" descr="Closeup of hand pointing to line in book">
            <a:extLst>
              <a:ext uri="{FF2B5EF4-FFF2-40B4-BE49-F238E27FC236}">
                <a16:creationId xmlns:a16="http://schemas.microsoft.com/office/drawing/2014/main" id="{A9A24698-3243-329F-B78C-F49AB2E10E4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607" r="40447" b="3"/>
          <a:stretch>
            <a:fillRect/>
          </a:stretch>
        </p:blipFill>
        <p:spPr>
          <a:xfrm>
            <a:off x="518160" y="2275912"/>
            <a:ext cx="2865065" cy="3828860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42475230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" name="Picture 33">
            <a:extLst>
              <a:ext uri="{FF2B5EF4-FFF2-40B4-BE49-F238E27FC236}">
                <a16:creationId xmlns:a16="http://schemas.microsoft.com/office/drawing/2014/main" id="{5321D838-2C7E-4177-9DD3-DAC78324A2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0146E45C-1450-4186-B501-74F221F897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EEDDA48B-BC04-4915-ADA3-A1A9522EB0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40" name="Rectangle 39">
            <a:extLst>
              <a:ext uri="{FF2B5EF4-FFF2-40B4-BE49-F238E27FC236}">
                <a16:creationId xmlns:a16="http://schemas.microsoft.com/office/drawing/2014/main" id="{78C9D07A-5A22-4E55-B18A-47CF07E50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3D71E629-0739-4A59-972B-A9E9A4500E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DEDF2838-61BD-4552-A6C3-E3D6763CF3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6" name="Picture 45">
            <a:extLst>
              <a:ext uri="{FF2B5EF4-FFF2-40B4-BE49-F238E27FC236}">
                <a16:creationId xmlns:a16="http://schemas.microsoft.com/office/drawing/2014/main" id="{E7876ED4-577B-4724-914E-42A0567A38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8" name="Rectangle 47">
            <a:extLst>
              <a:ext uri="{FF2B5EF4-FFF2-40B4-BE49-F238E27FC236}">
                <a16:creationId xmlns:a16="http://schemas.microsoft.com/office/drawing/2014/main" id="{5A35B073-543D-4B7C-85CE-3F6F3F5191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9176" y="0"/>
            <a:ext cx="609282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0" name="Picture 49">
            <a:extLst>
              <a:ext uri="{FF2B5EF4-FFF2-40B4-BE49-F238E27FC236}">
                <a16:creationId xmlns:a16="http://schemas.microsoft.com/office/drawing/2014/main" id="{56C9C24B-A8AA-4E20-9A75-455D96E200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688333"/>
            <a:ext cx="6400800" cy="185701"/>
          </a:xfrm>
          <a:prstGeom prst="rect">
            <a:avLst/>
          </a:prstGeom>
        </p:spPr>
      </p:pic>
      <p:sp>
        <p:nvSpPr>
          <p:cNvPr id="52" name="Rectangle 51">
            <a:extLst>
              <a:ext uri="{FF2B5EF4-FFF2-40B4-BE49-F238E27FC236}">
                <a16:creationId xmlns:a16="http://schemas.microsoft.com/office/drawing/2014/main" id="{0505B119-A4E9-4F97-9673-6F51C1C35B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2162908"/>
            <a:ext cx="6411743" cy="2532185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A464EB-197F-FB5C-33CC-B17E4EDADD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5871" y="371708"/>
            <a:ext cx="5370149" cy="21336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4600" b="1" dirty="0">
                <a:solidFill>
                  <a:srgbClr val="FFFFFF"/>
                </a:solidFill>
                <a:effectLst/>
              </a:rPr>
              <a:t>Use of Generative AI in Assessment</a:t>
            </a:r>
            <a:endParaRPr lang="en-US" sz="4600" dirty="0">
              <a:solidFill>
                <a:srgbClr val="FFFFFF"/>
              </a:solidFill>
            </a:endParaRPr>
          </a:p>
        </p:txBody>
      </p:sp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3DF5FFB9-6D81-4F3A-AF5B-6F9EC3428A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3163" y="642795"/>
            <a:ext cx="4812406" cy="5575125"/>
          </a:xfrm>
          <a:prstGeom prst="rect">
            <a:avLst/>
          </a:prstGeom>
          <a:ln>
            <a:noFill/>
          </a:ln>
          <a:effectLst>
            <a:outerShdw blurRad="76200" dist="63500" dir="5040000" algn="t" rotWithShape="0">
              <a:prstClr val="black">
                <a:alpha val="41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6ABFA20-BEE9-D8C7-8F70-A6A4CE977CD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6611950"/>
              </p:ext>
            </p:extLst>
          </p:nvPr>
        </p:nvGraphicFramePr>
        <p:xfrm>
          <a:off x="6808240" y="762000"/>
          <a:ext cx="4538398" cy="5181597"/>
        </p:xfrm>
        <a:graphic>
          <a:graphicData uri="http://schemas.openxmlformats.org/drawingml/2006/table">
            <a:tbl>
              <a:tblPr firstRow="1" firstCol="1" bandRow="1"/>
              <a:tblGrid>
                <a:gridCol w="1086080">
                  <a:extLst>
                    <a:ext uri="{9D8B030D-6E8A-4147-A177-3AD203B41FA5}">
                      <a16:colId xmlns:a16="http://schemas.microsoft.com/office/drawing/2014/main" val="3901339499"/>
                    </a:ext>
                  </a:extLst>
                </a:gridCol>
                <a:gridCol w="2760178">
                  <a:extLst>
                    <a:ext uri="{9D8B030D-6E8A-4147-A177-3AD203B41FA5}">
                      <a16:colId xmlns:a16="http://schemas.microsoft.com/office/drawing/2014/main" val="2525615239"/>
                    </a:ext>
                  </a:extLst>
                </a:gridCol>
                <a:gridCol w="692140">
                  <a:extLst>
                    <a:ext uri="{9D8B030D-6E8A-4147-A177-3AD203B41FA5}">
                      <a16:colId xmlns:a16="http://schemas.microsoft.com/office/drawing/2014/main" val="3840630512"/>
                    </a:ext>
                  </a:extLst>
                </a:gridCol>
              </a:tblGrid>
              <a:tr h="73638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r>
                        <a:rPr lang="en-GB" sz="9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RESEARCH</a:t>
                      </a:r>
                      <a:endParaRPr lang="en-HK" sz="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9142" marR="4914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r>
                        <a:rPr lang="en-GB" sz="9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For this assessment, you can use Generative AI to support you in research, including searching for bibliography, using tools to summarise, compare and interrogate materials.</a:t>
                      </a:r>
                      <a:endParaRPr lang="en-HK" sz="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9142" marR="4914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Yes </a:t>
                      </a:r>
                      <a:r>
                        <a:rPr lang="en-GB" sz="1100" dirty="0">
                          <a:effectLst/>
                          <a:latin typeface="MS Gothic" panose="020B0609070205080204" pitchFamily="49" charset="-128"/>
                          <a:ea typeface="Times New Roman" panose="02020603050405020304" pitchFamily="18" charset="0"/>
                        </a:rPr>
                        <a:t>☒</a:t>
                      </a:r>
                      <a:endParaRPr lang="en-HK" sz="1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11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 </a:t>
                      </a:r>
                      <a:endParaRPr lang="en-HK" sz="1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11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No  </a:t>
                      </a:r>
                      <a:r>
                        <a:rPr lang="en-GB" sz="1100" dirty="0">
                          <a:effectLst/>
                          <a:latin typeface="MS Gothic" panose="020B0609070205080204" pitchFamily="49" charset="-128"/>
                          <a:ea typeface="Times New Roman" panose="02020603050405020304" pitchFamily="18" charset="0"/>
                        </a:rPr>
                        <a:t>☐</a:t>
                      </a:r>
                      <a:endParaRPr lang="en-HK" sz="1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0546" marR="505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92566382"/>
                  </a:ext>
                </a:extLst>
              </a:tr>
              <a:tr h="73638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r>
                        <a:rPr lang="en-GB" sz="9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STRUCTURE</a:t>
                      </a:r>
                      <a:endParaRPr lang="en-HK" sz="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9142" marR="4914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r>
                        <a:rPr lang="en-GB" sz="9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For this assessment, you can use Generative AI to support you in structuring your submission, including creating a draft argument structure, identifying parts and headings, etc.</a:t>
                      </a:r>
                      <a:endParaRPr lang="en-HK" sz="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9142" marR="4914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Yes </a:t>
                      </a:r>
                      <a:r>
                        <a:rPr lang="en-GB" sz="1100" dirty="0">
                          <a:effectLst/>
                          <a:latin typeface="MS Gothic" panose="020B0609070205080204" pitchFamily="49" charset="-128"/>
                          <a:ea typeface="Times New Roman" panose="02020603050405020304" pitchFamily="18" charset="0"/>
                        </a:rPr>
                        <a:t>☐</a:t>
                      </a:r>
                      <a:endParaRPr lang="en-HK" sz="1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11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 </a:t>
                      </a:r>
                      <a:endParaRPr lang="en-HK" sz="1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1100" dirty="0">
                          <a:effectLst/>
                          <a:highlight>
                            <a:srgbClr val="FFFF00"/>
                          </a:highlight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No  </a:t>
                      </a:r>
                      <a:r>
                        <a:rPr lang="en-GB" sz="1100" dirty="0">
                          <a:effectLst/>
                          <a:highlight>
                            <a:srgbClr val="FFFF00"/>
                          </a:highlight>
                          <a:latin typeface="MS Gothic" panose="020B0609070205080204" pitchFamily="49" charset="-128"/>
                          <a:ea typeface="Times New Roman" panose="02020603050405020304" pitchFamily="18" charset="0"/>
                        </a:rPr>
                        <a:t>☒</a:t>
                      </a:r>
                      <a:endParaRPr lang="en-HK" sz="1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0546" marR="505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89598700"/>
                  </a:ext>
                </a:extLst>
              </a:tr>
              <a:tr h="73638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r>
                        <a:rPr lang="en-GB" sz="9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PROOFREADING</a:t>
                      </a:r>
                      <a:endParaRPr lang="en-HK" sz="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9142" marR="4914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r>
                        <a:rPr lang="en-GB" sz="9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For this assessment, you can use Generative AI to check your own text/creation for grammatical and syntactical mistakes, including rephrasing of your own work within specific standards.</a:t>
                      </a:r>
                      <a:endParaRPr lang="en-HK" sz="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9142" marR="4914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Yes </a:t>
                      </a:r>
                      <a:r>
                        <a:rPr lang="en-GB" sz="1100" dirty="0">
                          <a:effectLst/>
                          <a:latin typeface="MS Gothic" panose="020B0609070205080204" pitchFamily="49" charset="-128"/>
                          <a:ea typeface="Times New Roman" panose="02020603050405020304" pitchFamily="18" charset="0"/>
                        </a:rPr>
                        <a:t>☒</a:t>
                      </a:r>
                      <a:endParaRPr lang="en-HK" sz="1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11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 </a:t>
                      </a:r>
                      <a:endParaRPr lang="en-HK" sz="1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11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No  </a:t>
                      </a:r>
                      <a:r>
                        <a:rPr lang="en-GB" sz="1100" dirty="0">
                          <a:effectLst/>
                          <a:latin typeface="MS Gothic" panose="020B0609070205080204" pitchFamily="49" charset="-128"/>
                          <a:ea typeface="Times New Roman" panose="02020603050405020304" pitchFamily="18" charset="0"/>
                        </a:rPr>
                        <a:t>☐</a:t>
                      </a:r>
                      <a:endParaRPr lang="en-HK" sz="1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0546" marR="505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88157465"/>
                  </a:ext>
                </a:extLst>
              </a:tr>
              <a:tr h="73638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r>
                        <a:rPr lang="en-GB" sz="9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WRITING</a:t>
                      </a:r>
                      <a:endParaRPr lang="en-HK" sz="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9142" marR="4914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r>
                        <a:rPr lang="en-GB" sz="9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For this assessment, you can use Generative AI to create text for submission.</a:t>
                      </a:r>
                      <a:endParaRPr lang="en-HK" sz="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9142" marR="4914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Yes </a:t>
                      </a:r>
                      <a:r>
                        <a:rPr lang="en-GB" sz="1100" dirty="0">
                          <a:effectLst/>
                          <a:latin typeface="MS Gothic" panose="020B0609070205080204" pitchFamily="49" charset="-128"/>
                          <a:ea typeface="Times New Roman" panose="02020603050405020304" pitchFamily="18" charset="0"/>
                          <a:cs typeface="MS Gothic" panose="020B0609070205080204" pitchFamily="49" charset="-128"/>
                        </a:rPr>
                        <a:t>☐</a:t>
                      </a:r>
                      <a:endParaRPr lang="en-HK" sz="1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11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 </a:t>
                      </a:r>
                      <a:endParaRPr lang="en-HK" sz="1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1100" dirty="0">
                          <a:effectLst/>
                          <a:highlight>
                            <a:srgbClr val="FFFF00"/>
                          </a:highlight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No  </a:t>
                      </a:r>
                      <a:r>
                        <a:rPr lang="en-GB" sz="1100" dirty="0">
                          <a:effectLst/>
                          <a:highlight>
                            <a:srgbClr val="FFFF00"/>
                          </a:highlight>
                          <a:latin typeface="MS Gothic" panose="020B0609070205080204" pitchFamily="49" charset="-128"/>
                          <a:ea typeface="Times New Roman" panose="02020603050405020304" pitchFamily="18" charset="0"/>
                        </a:rPr>
                        <a:t>☒</a:t>
                      </a:r>
                      <a:endParaRPr lang="en-HK" sz="1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0546" marR="505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34261525"/>
                  </a:ext>
                </a:extLst>
              </a:tr>
              <a:tr h="73638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r>
                        <a:rPr lang="en-GB" sz="9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CREATIVE</a:t>
                      </a:r>
                      <a:endParaRPr lang="en-HK" sz="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9142" marR="4914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r>
                        <a:rPr lang="en-GB" sz="9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For this assessment, you can use Generative AI to create creative materials, such as images.</a:t>
                      </a:r>
                      <a:endParaRPr lang="en-HK" sz="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9142" marR="4914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Yes </a:t>
                      </a:r>
                      <a:r>
                        <a:rPr lang="en-GB" sz="1100" dirty="0">
                          <a:effectLst/>
                          <a:latin typeface="MS Gothic" panose="020B0609070205080204" pitchFamily="49" charset="-128"/>
                          <a:ea typeface="Times New Roman" panose="02020603050405020304" pitchFamily="18" charset="0"/>
                          <a:cs typeface="MS Gothic" panose="020B0609070205080204" pitchFamily="49" charset="-128"/>
                        </a:rPr>
                        <a:t>☐</a:t>
                      </a:r>
                      <a:endParaRPr lang="en-HK" sz="1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11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 </a:t>
                      </a:r>
                      <a:endParaRPr lang="en-HK" sz="1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1100" dirty="0">
                          <a:effectLst/>
                          <a:highlight>
                            <a:srgbClr val="FFFF00"/>
                          </a:highlight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No  </a:t>
                      </a:r>
                      <a:r>
                        <a:rPr lang="en-GB" sz="1100" dirty="0">
                          <a:effectLst/>
                          <a:highlight>
                            <a:srgbClr val="FFFF00"/>
                          </a:highlight>
                          <a:latin typeface="MS Gothic" panose="020B0609070205080204" pitchFamily="49" charset="-128"/>
                          <a:ea typeface="Times New Roman" panose="02020603050405020304" pitchFamily="18" charset="0"/>
                        </a:rPr>
                        <a:t>☒</a:t>
                      </a:r>
                      <a:endParaRPr lang="en-HK" sz="1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0546" marR="505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56057010"/>
                  </a:ext>
                </a:extLst>
              </a:tr>
              <a:tr h="73638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r>
                        <a:rPr lang="en-GB" sz="9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PROGRAMING</a:t>
                      </a:r>
                      <a:endParaRPr lang="en-HK" sz="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9142" marR="4914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r>
                        <a:rPr lang="en-GB" sz="9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For this assessment, you can use Generative AI to create and check code.</a:t>
                      </a:r>
                      <a:endParaRPr lang="en-HK" sz="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9142" marR="4914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Yes </a:t>
                      </a:r>
                      <a:r>
                        <a:rPr lang="en-GB" sz="1100" dirty="0">
                          <a:effectLst/>
                          <a:latin typeface="MS Gothic" panose="020B0609070205080204" pitchFamily="49" charset="-128"/>
                          <a:ea typeface="Times New Roman" panose="02020603050405020304" pitchFamily="18" charset="0"/>
                          <a:cs typeface="MS Gothic" panose="020B0609070205080204" pitchFamily="49" charset="-128"/>
                        </a:rPr>
                        <a:t>☐</a:t>
                      </a:r>
                      <a:endParaRPr lang="en-HK" sz="1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11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 </a:t>
                      </a:r>
                      <a:endParaRPr lang="en-HK" sz="1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1100" dirty="0">
                          <a:effectLst/>
                          <a:highlight>
                            <a:srgbClr val="FFFF00"/>
                          </a:highlight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No  </a:t>
                      </a:r>
                      <a:r>
                        <a:rPr lang="en-GB" sz="1100" dirty="0">
                          <a:effectLst/>
                          <a:highlight>
                            <a:srgbClr val="FFFF00"/>
                          </a:highlight>
                          <a:latin typeface="MS Gothic" panose="020B0609070205080204" pitchFamily="49" charset="-128"/>
                          <a:ea typeface="Times New Roman" panose="02020603050405020304" pitchFamily="18" charset="0"/>
                        </a:rPr>
                        <a:t>☒</a:t>
                      </a:r>
                      <a:endParaRPr lang="en-HK" sz="1100" dirty="0">
                        <a:effectLst/>
                        <a:highlight>
                          <a:srgbClr val="FFFF00"/>
                        </a:highlight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0546" marR="505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42689488"/>
                  </a:ext>
                </a:extLst>
              </a:tr>
              <a:tr h="76330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r>
                        <a:rPr lang="en-GB" sz="9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NONE</a:t>
                      </a:r>
                      <a:endParaRPr lang="en-HK" sz="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9142" marR="4914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r>
                        <a:rPr lang="en-GB" sz="9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For this assessment, you are not allowed to use </a:t>
                      </a:r>
                      <a:r>
                        <a:rPr lang="en-GB" sz="9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any</a:t>
                      </a:r>
                      <a:r>
                        <a:rPr lang="en-GB" sz="9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 type of Generative AI support. This includes </a:t>
                      </a:r>
                      <a:r>
                        <a:rPr lang="en-GB" sz="900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research support, structure support, writing/proofreading support and creative support.</a:t>
                      </a:r>
                      <a:endParaRPr lang="en-HK" sz="800" strike="noStrike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9142" marR="4914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Yes ☐</a:t>
                      </a:r>
                      <a:endParaRPr lang="en-US" sz="11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100" kern="1200" dirty="0">
                          <a:solidFill>
                            <a:schemeClr val="tx1"/>
                          </a:solidFill>
                          <a:effectLst/>
                          <a:highlight>
                            <a:srgbClr val="FFFF00"/>
                          </a:highlight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  <a:endParaRPr lang="en-US" sz="1100" kern="1200" dirty="0">
                        <a:solidFill>
                          <a:schemeClr val="tx1"/>
                        </a:solidFill>
                        <a:effectLst/>
                        <a:highlight>
                          <a:srgbClr val="FFFF00"/>
                        </a:highlight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1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No  ☒</a:t>
                      </a:r>
                      <a:endParaRPr lang="en-HK" sz="1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0546" marR="505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83205076"/>
                  </a:ext>
                </a:extLst>
              </a:tr>
            </a:tbl>
          </a:graphicData>
        </a:graphic>
      </p:graphicFrame>
      <p:pic>
        <p:nvPicPr>
          <p:cNvPr id="7" name="Picture 6" descr="Close-up of a logo on a screen&#10;&#10;AI-generated content may be incorrect.">
            <a:extLst>
              <a:ext uri="{FF2B5EF4-FFF2-40B4-BE49-F238E27FC236}">
                <a16:creationId xmlns:a16="http://schemas.microsoft.com/office/drawing/2014/main" id="{C587E2A2-530A-F866-07D2-0633B3A1BCB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286312" y="2370401"/>
            <a:ext cx="5854159" cy="22331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139847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45762C-23B0-600A-7B2E-1A64AE6268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1921" y="702428"/>
            <a:ext cx="9613861" cy="1080938"/>
          </a:xfrm>
        </p:spPr>
        <p:txBody>
          <a:bodyPr vert="horz" lIns="91440" tIns="45720" rIns="91440" bIns="45720" rtlCol="0">
            <a:normAutofit/>
          </a:bodyPr>
          <a:lstStyle/>
          <a:p>
            <a:pPr indent="90170" algn="ctr"/>
            <a:r>
              <a:rPr lang="en-US" b="1" dirty="0">
                <a:effectLst/>
              </a:rPr>
              <a:t>Using Generative AI in Research: </a:t>
            </a:r>
            <a:br>
              <a:rPr lang="en-US" b="1" dirty="0">
                <a:effectLst/>
              </a:rPr>
            </a:br>
            <a:r>
              <a:rPr lang="en-US" b="1" dirty="0">
                <a:effectLst/>
              </a:rPr>
              <a:t>A Brief Student Guide</a:t>
            </a:r>
            <a:endParaRPr lang="en-US" dirty="0"/>
          </a:p>
        </p:txBody>
      </p:sp>
      <p:graphicFrame>
        <p:nvGraphicFramePr>
          <p:cNvPr id="9" name="TextBox 6">
            <a:extLst>
              <a:ext uri="{FF2B5EF4-FFF2-40B4-BE49-F238E27FC236}">
                <a16:creationId xmlns:a16="http://schemas.microsoft.com/office/drawing/2014/main" id="{93DDD890-659F-B4FC-1393-D2F96907ACB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02347488"/>
              </p:ext>
            </p:extLst>
          </p:nvPr>
        </p:nvGraphicFramePr>
        <p:xfrm>
          <a:off x="681037" y="2336800"/>
          <a:ext cx="10830641" cy="35988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8058759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</p:spPr>
        <p:txBody>
          <a:bodyPr>
            <a:normAutofit/>
          </a:bodyPr>
          <a:lstStyle/>
          <a:p>
            <a:r>
              <a:rPr lang="en-US">
                <a:latin typeface="Times New Roman" panose="02020603050405020304" pitchFamily="18" charset="0"/>
                <a:ea typeface="PMingLiU"/>
                <a:cs typeface="Times New Roman" panose="02020603050405020304" pitchFamily="18" charset="0"/>
              </a:rPr>
              <a:t>In-class oral presentation (17 August 2025)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9DEC6DC-19EB-E8C7-2682-5212522AAB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55016801"/>
              </p:ext>
            </p:extLst>
          </p:nvPr>
        </p:nvGraphicFramePr>
        <p:xfrm>
          <a:off x="589597" y="2174240"/>
          <a:ext cx="10830641" cy="37679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9417676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8"/>
          <p:cNvSpPr>
            <a:spLocks noChangeArrowheads="1"/>
          </p:cNvSpPr>
          <p:nvPr/>
        </p:nvSpPr>
        <p:spPr bwMode="auto">
          <a:xfrm>
            <a:off x="1524000" y="0"/>
            <a:ext cx="9144000" cy="6858000"/>
          </a:xfrm>
          <a:prstGeom prst="rect">
            <a:avLst/>
          </a:prstGeom>
          <a:solidFill>
            <a:srgbClr val="AFBAD5"/>
          </a:solidFill>
          <a:ln w="9525">
            <a:solidFill>
              <a:srgbClr val="8C9BC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rgbClr val="D80C46"/>
              </a:buClr>
              <a:buChar char="•"/>
              <a:defRPr sz="3200">
                <a:solidFill>
                  <a:srgbClr val="33406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rgbClr val="D80C46"/>
              </a:buClr>
              <a:buChar char="–"/>
              <a:defRPr sz="2800">
                <a:solidFill>
                  <a:srgbClr val="33406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D80C46"/>
              </a:buClr>
              <a:buChar char="•"/>
              <a:defRPr sz="2400">
                <a:solidFill>
                  <a:srgbClr val="33406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rgbClr val="D80C46"/>
              </a:buClr>
              <a:buChar char="–"/>
              <a:defRPr sz="2000">
                <a:solidFill>
                  <a:srgbClr val="33406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D80C46"/>
              </a:buClr>
              <a:buChar char="»"/>
              <a:defRPr sz="2000">
                <a:solidFill>
                  <a:srgbClr val="33406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D80C46"/>
              </a:buClr>
              <a:buChar char="»"/>
              <a:defRPr sz="2000">
                <a:solidFill>
                  <a:srgbClr val="33406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D80C46"/>
              </a:buClr>
              <a:buChar char="»"/>
              <a:defRPr sz="2000">
                <a:solidFill>
                  <a:srgbClr val="33406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D80C46"/>
              </a:buClr>
              <a:buChar char="»"/>
              <a:defRPr sz="2000">
                <a:solidFill>
                  <a:srgbClr val="33406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D80C46"/>
              </a:buClr>
              <a:buChar char="»"/>
              <a:defRPr sz="2000">
                <a:solidFill>
                  <a:srgbClr val="33406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zh-HK" altLang="en-US" sz="2400">
              <a:solidFill>
                <a:schemeClr val="tx1"/>
              </a:solidFill>
              <a:latin typeface="Times New Roman" panose="02020603050405020304" pitchFamily="18" charset="0"/>
              <a:ea typeface="新細明體" charset="-120"/>
            </a:endParaRPr>
          </a:p>
        </p:txBody>
      </p:sp>
      <p:sp>
        <p:nvSpPr>
          <p:cNvPr id="2055" name="Rectangle 7"/>
          <p:cNvSpPr>
            <a:spLocks noChangeArrowheads="1"/>
          </p:cNvSpPr>
          <p:nvPr/>
        </p:nvSpPr>
        <p:spPr bwMode="auto">
          <a:xfrm>
            <a:off x="1524000" y="3622675"/>
            <a:ext cx="9144000" cy="382588"/>
          </a:xfrm>
          <a:prstGeom prst="rect">
            <a:avLst/>
          </a:prstGeom>
          <a:solidFill>
            <a:srgbClr val="B10939"/>
          </a:solidFill>
          <a:ln w="9525">
            <a:solidFill>
              <a:srgbClr val="D80C46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rgbClr val="D80C46"/>
              </a:buClr>
              <a:buChar char="•"/>
              <a:defRPr sz="3200">
                <a:solidFill>
                  <a:srgbClr val="33406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rgbClr val="D80C46"/>
              </a:buClr>
              <a:buChar char="–"/>
              <a:defRPr sz="2800">
                <a:solidFill>
                  <a:srgbClr val="33406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D80C46"/>
              </a:buClr>
              <a:buChar char="•"/>
              <a:defRPr sz="2400">
                <a:solidFill>
                  <a:srgbClr val="33406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rgbClr val="D80C46"/>
              </a:buClr>
              <a:buChar char="–"/>
              <a:defRPr sz="2000">
                <a:solidFill>
                  <a:srgbClr val="33406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D80C46"/>
              </a:buClr>
              <a:buChar char="»"/>
              <a:defRPr sz="2000">
                <a:solidFill>
                  <a:srgbClr val="33406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D80C46"/>
              </a:buClr>
              <a:buChar char="»"/>
              <a:defRPr sz="2000">
                <a:solidFill>
                  <a:srgbClr val="33406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D80C46"/>
              </a:buClr>
              <a:buChar char="»"/>
              <a:defRPr sz="2000">
                <a:solidFill>
                  <a:srgbClr val="33406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D80C46"/>
              </a:buClr>
              <a:buChar char="»"/>
              <a:defRPr sz="2000">
                <a:solidFill>
                  <a:srgbClr val="33406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D80C46"/>
              </a:buClr>
              <a:buChar char="»"/>
              <a:defRPr sz="2000">
                <a:solidFill>
                  <a:srgbClr val="33406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zh-HK" altLang="en-US" sz="2400">
              <a:solidFill>
                <a:schemeClr val="tx1"/>
              </a:solidFill>
              <a:latin typeface="Times New Roman" panose="02020603050405020304" pitchFamily="18" charset="0"/>
              <a:ea typeface="新細明體" charset="-120"/>
            </a:endParaRPr>
          </a:p>
        </p:txBody>
      </p:sp>
      <p:pic>
        <p:nvPicPr>
          <p:cNvPr id="205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3978" y="1327944"/>
            <a:ext cx="4040187" cy="4972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9976" y="1327944"/>
            <a:ext cx="3732213" cy="4972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itle 1"/>
          <p:cNvSpPr txBox="1">
            <a:spLocks/>
          </p:cNvSpPr>
          <p:nvPr/>
        </p:nvSpPr>
        <p:spPr>
          <a:xfrm>
            <a:off x="4004071" y="239256"/>
            <a:ext cx="4361687" cy="530682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000" b="1" dirty="0">
                <a:solidFill>
                  <a:schemeClr val="bg1"/>
                </a:solidFill>
              </a:rPr>
              <a:t>Key Resources</a:t>
            </a:r>
          </a:p>
        </p:txBody>
      </p:sp>
    </p:spTree>
    <p:extLst>
      <p:ext uri="{BB962C8B-B14F-4D97-AF65-F5344CB8AC3E}">
        <p14:creationId xmlns:p14="http://schemas.microsoft.com/office/powerpoint/2010/main" val="319660006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5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D6EC5AD-977D-4411-AC6F-5677D6D5CD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83DC4F7D-6CBC-4B88-80C9-3E5BBFA8D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1F5CD2AA-865E-46EF-BE02-B7F59735C5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4557357"/>
            <a:ext cx="8978671" cy="1660332"/>
          </a:xfrm>
          <a:prstGeom prst="rect">
            <a:avLst/>
          </a:prstGeom>
          <a:solidFill>
            <a:schemeClr val="bg1">
              <a:lumMod val="95000"/>
              <a:lumOff val="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836E79C-DAF3-497B-8829-B578C6330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6" y="6210130"/>
            <a:ext cx="8968085" cy="275942"/>
          </a:xfrm>
          <a:prstGeom prst="rect">
            <a:avLst/>
          </a:prstGeom>
          <a:blipFill>
            <a:blip r:embed="rId3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6CBA651-59F0-4056-852B-7BA312B84B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22301" y="4557357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6549CAF-504A-44ED-AD20-0880DCFE74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218940"/>
            <a:ext cx="8968085" cy="275942"/>
          </a:xfrm>
          <a:prstGeom prst="rect">
            <a:avLst/>
          </a:prstGeom>
          <a:blipFill>
            <a:blip r:embed="rId3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318056C-6EA6-4474-B02E-6C914AE04D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22301" y="6210130"/>
            <a:ext cx="3080285" cy="275942"/>
          </a:xfrm>
          <a:prstGeom prst="rect">
            <a:avLst/>
          </a:prstGeom>
          <a:blipFill>
            <a:blip r:embed="rId4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E5B0CD5-7D9D-34CC-E0A9-00E0A5882B4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16411691"/>
              </p:ext>
            </p:extLst>
          </p:nvPr>
        </p:nvGraphicFramePr>
        <p:xfrm>
          <a:off x="4484042" y="2326916"/>
          <a:ext cx="7307690" cy="28032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9" name="Picture 8">
            <a:extLst>
              <a:ext uri="{FF2B5EF4-FFF2-40B4-BE49-F238E27FC236}">
                <a16:creationId xmlns:a16="http://schemas.microsoft.com/office/drawing/2014/main" id="{3455E167-8552-0786-BA5C-9DC271F73E97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739537" y="1019798"/>
            <a:ext cx="1365622" cy="1274174"/>
          </a:xfrm>
          <a:prstGeom prst="rect">
            <a:avLst/>
          </a:prstGeom>
        </p:spPr>
      </p:pic>
      <p:pic>
        <p:nvPicPr>
          <p:cNvPr id="13" name="Graphic 12" descr="Open envelope outline">
            <a:extLst>
              <a:ext uri="{FF2B5EF4-FFF2-40B4-BE49-F238E27FC236}">
                <a16:creationId xmlns:a16="http://schemas.microsoft.com/office/drawing/2014/main" id="{2E471F28-86CC-7CDC-16F5-17C9258F29B2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6430461" y="1019798"/>
            <a:ext cx="1233541" cy="1233541"/>
          </a:xfrm>
          <a:prstGeom prst="rect">
            <a:avLst/>
          </a:prstGeom>
        </p:spPr>
      </p:pic>
      <p:pic>
        <p:nvPicPr>
          <p:cNvPr id="17" name="Picture 16" descr="A person reading a book in front of a chalkboard&#10;&#10;AI-generated content may be incorrect.">
            <a:extLst>
              <a:ext uri="{FF2B5EF4-FFF2-40B4-BE49-F238E27FC236}">
                <a16:creationId xmlns:a16="http://schemas.microsoft.com/office/drawing/2014/main" id="{93F0CAB7-84DC-406D-A170-7DA8435F557D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837473B0-CC2E-450A-ABE3-18F120FF3D39}">
                <a1611:picAttrSrcUrl xmlns:a1611="http://schemas.microsoft.com/office/drawing/2016/11/main" r:id="rId14"/>
              </a:ext>
            </a:extLst>
          </a:blip>
          <a:stretch>
            <a:fillRect/>
          </a:stretch>
        </p:blipFill>
        <p:spPr>
          <a:xfrm>
            <a:off x="34368" y="91440"/>
            <a:ext cx="4676158" cy="6675120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6284E7AF-FAC2-2EC2-15BA-6E468FFCE5B2}"/>
              </a:ext>
            </a:extLst>
          </p:cNvPr>
          <p:cNvSpPr txBox="1"/>
          <p:nvPr/>
        </p:nvSpPr>
        <p:spPr>
          <a:xfrm>
            <a:off x="1604278" y="1656885"/>
            <a:ext cx="286258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b="1" dirty="0"/>
              <a:t>Chammy Lau </a:t>
            </a:r>
          </a:p>
          <a:p>
            <a:pPr algn="ctr"/>
            <a:r>
              <a:rPr lang="en-US" sz="2400" b="1" dirty="0"/>
              <a:t>PhD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2247" y="4987462"/>
            <a:ext cx="3615838" cy="947542"/>
          </a:xfrm>
        </p:spPr>
        <p:txBody>
          <a:bodyPr anchor="b">
            <a:normAutofit/>
          </a:bodyPr>
          <a:lstStyle/>
          <a:p>
            <a:pPr algn="r"/>
            <a:r>
              <a:rPr lang="en-US" sz="4000" b="1" dirty="0"/>
              <a:t>My Contact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382177175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Top view of books formed into a circle">
            <a:extLst>
              <a:ext uri="{FF2B5EF4-FFF2-40B4-BE49-F238E27FC236}">
                <a16:creationId xmlns:a16="http://schemas.microsoft.com/office/drawing/2014/main" id="{BF7A8F83-268C-F2FA-8FD8-500C36FABC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2617" y="133967"/>
            <a:ext cx="11379200" cy="6590065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81280" y="317435"/>
            <a:ext cx="5384800" cy="2277547"/>
          </a:xfrm>
          <a:prstGeom prst="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wrap="square" lIns="0" tIns="30480" rIns="0" bIns="0" rtlCol="0">
            <a:spAutoFit/>
          </a:bodyPr>
          <a:lstStyle/>
          <a:p>
            <a:pPr marL="85090" marR="0" lvl="0" indent="0" algn="l" defTabSz="914400" rtl="0" eaLnBrk="1" fontAlgn="auto" latinLnBrk="0" hangingPunct="1">
              <a:lnSpc>
                <a:spcPct val="100000"/>
              </a:lnSpc>
              <a:spcBef>
                <a:spcPts val="24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600" b="1" i="0" u="none" strike="noStrike" kern="1200" cap="none" spc="-2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/>
                <a:ea typeface="+mn-ea"/>
                <a:cs typeface="Microsoft YaHei"/>
              </a:rPr>
              <a:t>Teaching </a:t>
            </a:r>
            <a:r>
              <a:rPr kumimoji="0" sz="1600" b="1" i="0" u="none" strike="noStrike" kern="1200" cap="none" spc="-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/>
                <a:ea typeface="+mn-ea"/>
                <a:cs typeface="Microsoft YaHei"/>
              </a:rPr>
              <a:t>in</a:t>
            </a:r>
            <a:r>
              <a:rPr kumimoji="0" sz="1600" b="1" i="0" u="none" strike="noStrike" kern="1200" cap="none" spc="1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/>
                <a:ea typeface="+mn-ea"/>
                <a:cs typeface="Microsoft YaHei"/>
              </a:rPr>
              <a:t> </a:t>
            </a:r>
            <a:r>
              <a:rPr kumimoji="0" sz="1600" b="1" i="0" u="none" strike="noStrike" kern="1200" cap="none" spc="-1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/>
                <a:ea typeface="+mn-ea"/>
                <a:cs typeface="Microsoft YaHei"/>
              </a:rPr>
              <a:t>Universities</a:t>
            </a:r>
            <a:endParaRPr kumimoji="0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icrosoft YaHei"/>
              <a:ea typeface="+mn-ea"/>
              <a:cs typeface="Microsoft YaHei"/>
            </a:endParaRPr>
          </a:p>
          <a:p>
            <a:pPr marL="261620" marR="0" lvl="0" indent="-176530" algn="l" defTabSz="914400" rtl="0" eaLnBrk="1" fontAlgn="auto" latinLnBrk="0" hangingPunct="1">
              <a:lnSpc>
                <a:spcPct val="100000"/>
              </a:lnSpc>
              <a:spcBef>
                <a:spcPts val="595"/>
              </a:spcBef>
              <a:spcAft>
                <a:spcPts val="0"/>
              </a:spcAft>
              <a:buClrTx/>
              <a:buSzTx/>
              <a:buFont typeface="Arial"/>
              <a:buChar char="•"/>
              <a:tabLst>
                <a:tab pos="262255" algn="l"/>
              </a:tabLst>
              <a:defRPr/>
            </a:pPr>
            <a:r>
              <a:rPr kumimoji="0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/>
                <a:ea typeface="+mn-ea"/>
                <a:cs typeface="Microsoft YaHei"/>
              </a:rPr>
              <a:t>HK </a:t>
            </a:r>
            <a:r>
              <a:rPr kumimoji="0" sz="1400" b="0" i="0" u="none" strike="noStrike" kern="1200" cap="none" spc="-15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/>
                <a:ea typeface="+mn-ea"/>
                <a:cs typeface="Microsoft YaHei"/>
              </a:rPr>
              <a:t>PolyU</a:t>
            </a:r>
            <a:r>
              <a:rPr kumimoji="0" sz="1400" b="0" i="0" u="none" strike="noStrike" kern="1200" cap="none" spc="-1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/>
                <a:ea typeface="+mn-ea"/>
                <a:cs typeface="Microsoft YaHei"/>
              </a:rPr>
              <a:t> </a:t>
            </a:r>
            <a:r>
              <a:rPr lang="en-US" sz="1400" spc="-5" dirty="0">
                <a:solidFill>
                  <a:prstClr val="black"/>
                </a:solidFill>
                <a:latin typeface="Microsoft YaHei"/>
                <a:cs typeface="Microsoft YaHei"/>
              </a:rPr>
              <a:t>Senior Lecturer (I)</a:t>
            </a:r>
            <a:endParaRPr kumimoji="0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icrosoft YaHei"/>
              <a:ea typeface="+mn-ea"/>
              <a:cs typeface="Microsoft YaHei"/>
            </a:endParaRPr>
          </a:p>
          <a:p>
            <a:pPr marL="261620" marR="55880" lvl="0" indent="-176530" defTabSz="914400">
              <a:spcBef>
                <a:spcPts val="595"/>
              </a:spcBef>
              <a:buFont typeface="Arial"/>
              <a:buChar char="•"/>
              <a:tabLst>
                <a:tab pos="262255" algn="l"/>
              </a:tabLst>
            </a:pPr>
            <a:r>
              <a:rPr kumimoji="0" sz="1400" b="0" i="0" u="none" strike="noStrike" kern="1200" cap="none" spc="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/>
                <a:ea typeface="+mn-ea"/>
                <a:cs typeface="Microsoft YaHei"/>
              </a:rPr>
              <a:t>UWTSD </a:t>
            </a:r>
            <a:r>
              <a:rPr kumimoji="0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/>
                <a:ea typeface="+mn-ea"/>
                <a:cs typeface="Microsoft YaHei"/>
              </a:rPr>
              <a:t>DBA course - </a:t>
            </a:r>
            <a:r>
              <a:rPr lang="en-US" sz="1400" spc="5" dirty="0">
                <a:solidFill>
                  <a:prstClr val="black"/>
                </a:solidFill>
                <a:latin typeface="Microsoft YaHei"/>
              </a:rPr>
              <a:t>Research Principles &amp; Philosophy</a:t>
            </a:r>
          </a:p>
          <a:p>
            <a:pPr marL="261620" marR="55880" lvl="0" indent="-176530" algn="l" defTabSz="914400" rtl="0" eaLnBrk="1" fontAlgn="auto" latinLnBrk="0" hangingPunct="1">
              <a:lnSpc>
                <a:spcPct val="100000"/>
              </a:lnSpc>
              <a:spcBef>
                <a:spcPts val="595"/>
              </a:spcBef>
              <a:spcAft>
                <a:spcPts val="0"/>
              </a:spcAft>
              <a:buClrTx/>
              <a:buSzTx/>
              <a:buFont typeface="Arial"/>
              <a:buChar char="•"/>
              <a:tabLst>
                <a:tab pos="262255" algn="l"/>
              </a:tabLst>
              <a:defRPr/>
            </a:pPr>
            <a:r>
              <a:rPr kumimoji="0" sz="1400" b="0" i="0" u="none" strike="noStrike" kern="1200" cap="none" spc="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/>
                <a:ea typeface="+mn-ea"/>
                <a:cs typeface="Microsoft YaHei"/>
              </a:rPr>
              <a:t>UWTSD </a:t>
            </a:r>
            <a:r>
              <a:rPr kumimoji="0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/>
                <a:ea typeface="+mn-ea"/>
                <a:cs typeface="Microsoft YaHei"/>
              </a:rPr>
              <a:t>DBA </a:t>
            </a:r>
            <a:r>
              <a:rPr kumimoji="0" sz="1400" b="0" i="0" u="none" strike="noStrike" kern="1200" cap="none" spc="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/>
                <a:ea typeface="+mn-ea"/>
                <a:cs typeface="Microsoft YaHei"/>
              </a:rPr>
              <a:t>Supervisor </a:t>
            </a:r>
            <a:r>
              <a:rPr kumimoji="0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/>
                <a:ea typeface="+mn-ea"/>
                <a:cs typeface="Microsoft YaHei"/>
              </a:rPr>
              <a:t>&amp; </a:t>
            </a:r>
            <a:r>
              <a:rPr kumimoji="0" sz="1400" b="0" i="0" u="none" strike="noStrike" kern="1200" cap="none" spc="-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/>
                <a:ea typeface="+mn-ea"/>
                <a:cs typeface="Microsoft YaHei"/>
              </a:rPr>
              <a:t>Director </a:t>
            </a:r>
            <a:r>
              <a:rPr kumimoji="0" sz="1400" b="0" i="0" u="none" strike="noStrike" kern="1200" cap="none" spc="-1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/>
                <a:ea typeface="+mn-ea"/>
                <a:cs typeface="Microsoft YaHei"/>
              </a:rPr>
              <a:t>of</a:t>
            </a:r>
            <a:r>
              <a:rPr kumimoji="0" sz="1400" b="0" i="0" u="none" strike="noStrike" kern="1200" cap="none" spc="-7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/>
                <a:ea typeface="+mn-ea"/>
                <a:cs typeface="Microsoft YaHei"/>
              </a:rPr>
              <a:t> </a:t>
            </a:r>
            <a:r>
              <a:rPr kumimoji="0" sz="1400" b="0" i="0" u="none" strike="noStrike" kern="1200" cap="none" spc="-1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/>
                <a:ea typeface="+mn-ea"/>
                <a:cs typeface="Microsoft YaHei"/>
              </a:rPr>
              <a:t>Studies</a:t>
            </a:r>
            <a:endParaRPr kumimoji="0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icrosoft YaHei"/>
              <a:ea typeface="+mn-ea"/>
              <a:cs typeface="Microsoft YaHei"/>
            </a:endParaRPr>
          </a:p>
          <a:p>
            <a:pPr marL="261620" marR="0" lvl="0" indent="-17653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/>
              <a:buChar char="•"/>
              <a:tabLst>
                <a:tab pos="262255" algn="l"/>
              </a:tabLst>
              <a:defRPr/>
            </a:pPr>
            <a:r>
              <a:rPr kumimoji="0" sz="1400" b="0" i="0" u="none" strike="noStrike" kern="1200" cap="none" spc="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/>
                <a:ea typeface="+mn-ea"/>
                <a:cs typeface="Microsoft YaHei"/>
              </a:rPr>
              <a:t>UWTSD </a:t>
            </a:r>
            <a:r>
              <a:rPr kumimoji="0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/>
                <a:ea typeface="+mn-ea"/>
                <a:cs typeface="Microsoft YaHei"/>
              </a:rPr>
              <a:t>DBA </a:t>
            </a:r>
            <a:r>
              <a:rPr kumimoji="0" sz="1400" b="0" i="0" u="none" strike="noStrike" kern="1200" cap="none" spc="-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/>
                <a:ea typeface="+mn-ea"/>
                <a:cs typeface="Microsoft YaHei"/>
              </a:rPr>
              <a:t>Thesis</a:t>
            </a:r>
            <a:r>
              <a:rPr kumimoji="0" sz="1400" b="0" i="0" u="none" strike="noStrike" kern="1200" cap="none" spc="-9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/>
                <a:ea typeface="+mn-ea"/>
                <a:cs typeface="Microsoft YaHei"/>
              </a:rPr>
              <a:t> </a:t>
            </a:r>
            <a:r>
              <a:rPr kumimoji="0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/>
                <a:ea typeface="+mn-ea"/>
                <a:cs typeface="Microsoft YaHei"/>
              </a:rPr>
              <a:t>Examiner</a:t>
            </a:r>
          </a:p>
          <a:p>
            <a:pPr marL="85090" marR="0" lvl="0" indent="0" algn="l" defTabSz="914400" rtl="0" eaLnBrk="1" fontAlgn="auto" latinLnBrk="0" hangingPunct="1">
              <a:lnSpc>
                <a:spcPct val="100000"/>
              </a:lnSpc>
              <a:spcBef>
                <a:spcPts val="59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600" b="1" i="0" u="none" strike="noStrike" kern="1200" cap="none" spc="-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/>
                <a:ea typeface="+mn-ea"/>
                <a:cs typeface="Microsoft YaHei"/>
              </a:rPr>
              <a:t>Academic</a:t>
            </a:r>
            <a:r>
              <a:rPr kumimoji="0" sz="1600" b="1" i="0" u="none" strike="noStrike" kern="1200" cap="none" spc="-6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/>
                <a:ea typeface="+mn-ea"/>
                <a:cs typeface="Microsoft YaHei"/>
              </a:rPr>
              <a:t> </a:t>
            </a:r>
            <a:r>
              <a:rPr kumimoji="0" lang="en-US" sz="1600" b="1" i="0" u="none" strike="noStrike" kern="1200" cap="none" spc="-6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/>
                <a:ea typeface="+mn-ea"/>
                <a:cs typeface="Microsoft YaHei"/>
              </a:rPr>
              <a:t>Journal </a:t>
            </a:r>
            <a:r>
              <a:rPr kumimoji="0" sz="1600" b="1" i="0" u="none" strike="noStrike" kern="1200" cap="none" spc="-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/>
                <a:ea typeface="+mn-ea"/>
                <a:cs typeface="Microsoft YaHei"/>
              </a:rPr>
              <a:t>Publishing</a:t>
            </a:r>
            <a:endParaRPr kumimoji="0" lang="en-US" sz="1600" b="1" i="0" u="none" strike="noStrike" kern="1200" cap="none" spc="-5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icrosoft YaHei"/>
              <a:ea typeface="+mn-ea"/>
              <a:cs typeface="Microsoft YaHei"/>
            </a:endParaRPr>
          </a:p>
          <a:p>
            <a:pPr marL="85090" marR="0" lvl="0" indent="0" algn="l" defTabSz="914400" rtl="0" eaLnBrk="1" fontAlgn="auto" latinLnBrk="0" hangingPunct="1">
              <a:lnSpc>
                <a:spcPct val="100000"/>
              </a:lnSpc>
              <a:spcBef>
                <a:spcPts val="59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400" spc="-5" dirty="0">
                <a:solidFill>
                  <a:prstClr val="black"/>
                </a:solidFill>
                <a:latin typeface="Microsoft YaHei"/>
                <a:cs typeface="Microsoft YaHei"/>
              </a:rPr>
              <a:t>Annals of Tourism Research; Transport Policy; Journal of Event and Festival Management; Journal of Knowledge Economy…</a:t>
            </a:r>
            <a:endParaRPr kumimoji="0" sz="14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icrosoft YaHei"/>
              <a:ea typeface="+mn-ea"/>
              <a:cs typeface="Microsoft YaHei"/>
            </a:endParaRPr>
          </a:p>
        </p:txBody>
      </p:sp>
      <p:pic>
        <p:nvPicPr>
          <p:cNvPr id="18" name="Picture 17" descr="A person's face with a large smile&#10;&#10;AI-generated content may be incorrect.">
            <a:extLst>
              <a:ext uri="{FF2B5EF4-FFF2-40B4-BE49-F238E27FC236}">
                <a16:creationId xmlns:a16="http://schemas.microsoft.com/office/drawing/2014/main" id="{D1FE51AF-8723-A276-87EA-5F0EC059DB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5558" y="2260217"/>
            <a:ext cx="2827813" cy="274769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6" name="object 6"/>
          <p:cNvSpPr txBox="1"/>
          <p:nvPr/>
        </p:nvSpPr>
        <p:spPr>
          <a:xfrm>
            <a:off x="7350026" y="384947"/>
            <a:ext cx="4442460" cy="2325636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vert="horz" wrap="square" lIns="0" tIns="32384" rIns="0" bIns="0" rtlCol="0">
            <a:spAutoFit/>
          </a:bodyPr>
          <a:lstStyle/>
          <a:p>
            <a:pPr marL="85090" marR="0" lvl="0" indent="0" algn="l" defTabSz="914400" rtl="0" eaLnBrk="1" fontAlgn="auto" latinLnBrk="0" hangingPunct="1">
              <a:lnSpc>
                <a:spcPct val="100000"/>
              </a:lnSpc>
              <a:spcBef>
                <a:spcPts val="254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600" b="1" i="0" u="none" strike="noStrike" kern="1200" cap="none" spc="-1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/>
                <a:ea typeface="+mn-ea"/>
                <a:cs typeface="Microsoft YaHei"/>
              </a:rPr>
              <a:t>Research</a:t>
            </a:r>
            <a:r>
              <a:rPr kumimoji="0" sz="1600" b="1" i="0" u="none" strike="noStrike" kern="1200" cap="none" spc="-4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/>
                <a:ea typeface="+mn-ea"/>
                <a:cs typeface="Microsoft YaHei"/>
              </a:rPr>
              <a:t> </a:t>
            </a:r>
            <a:r>
              <a:rPr kumimoji="0" sz="1600" b="1" i="0" u="none" strike="noStrike" kern="1200" cap="none" spc="-1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/>
                <a:ea typeface="+mn-ea"/>
                <a:cs typeface="Microsoft YaHei"/>
              </a:rPr>
              <a:t>areas</a:t>
            </a:r>
            <a:endParaRPr kumimoji="0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icrosoft YaHei"/>
              <a:ea typeface="+mn-ea"/>
              <a:cs typeface="Microsoft YaHei"/>
            </a:endParaRPr>
          </a:p>
          <a:p>
            <a:pPr marL="262255" marR="0" lvl="0" indent="-177165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/>
              <a:buChar char="•"/>
              <a:tabLst>
                <a:tab pos="262890" algn="l"/>
              </a:tabLst>
              <a:defRPr/>
            </a:pPr>
            <a:r>
              <a:rPr lang="en-US" sz="1400" dirty="0">
                <a:solidFill>
                  <a:prstClr val="black"/>
                </a:solidFill>
                <a:latin typeface="Microsoft YaHei"/>
                <a:cs typeface="Microsoft YaHei"/>
              </a:rPr>
              <a:t>Festival &amp; Event Tourism</a:t>
            </a:r>
          </a:p>
          <a:p>
            <a:pPr marL="262255" marR="0" lvl="0" indent="-177165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/>
              <a:buChar char="•"/>
              <a:tabLst>
                <a:tab pos="262890" algn="l"/>
              </a:tabLst>
              <a:defRPr/>
            </a:pPr>
            <a:r>
              <a:rPr lang="en-US" sz="1400" dirty="0">
                <a:solidFill>
                  <a:prstClr val="black"/>
                </a:solidFill>
                <a:latin typeface="Microsoft YaHei"/>
                <a:cs typeface="Microsoft YaHei"/>
              </a:rPr>
              <a:t>Leisure &amp; Transport</a:t>
            </a:r>
          </a:p>
          <a:p>
            <a:pPr marL="262255" marR="0" lvl="0" indent="-177165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/>
              <a:buChar char="•"/>
              <a:tabLst>
                <a:tab pos="262890" algn="l"/>
              </a:tabLst>
              <a:defRPr/>
            </a:pPr>
            <a:r>
              <a:rPr lang="en-US" sz="1400" dirty="0">
                <a:solidFill>
                  <a:prstClr val="black"/>
                </a:solidFill>
                <a:latin typeface="Microsoft YaHei"/>
                <a:cs typeface="Microsoft YaHei"/>
              </a:rPr>
              <a:t>Technology Adoption</a:t>
            </a:r>
          </a:p>
          <a:p>
            <a:pPr marL="262255" marR="0" lvl="0" indent="-177165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/>
              <a:buChar char="•"/>
              <a:tabLst>
                <a:tab pos="262890" algn="l"/>
              </a:tabLst>
              <a:defRPr/>
            </a:pPr>
            <a:r>
              <a:rPr lang="en-US" sz="1400" dirty="0">
                <a:solidFill>
                  <a:prstClr val="black"/>
                </a:solidFill>
                <a:latin typeface="Microsoft YaHei"/>
                <a:cs typeface="Microsoft YaHei"/>
              </a:rPr>
              <a:t>AI x Education</a:t>
            </a:r>
          </a:p>
          <a:p>
            <a:pPr marL="262255" marR="0" lvl="0" indent="-177165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/>
              <a:buChar char="•"/>
              <a:tabLst>
                <a:tab pos="262890" algn="l"/>
              </a:tabLst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/>
                <a:ea typeface="+mn-ea"/>
                <a:cs typeface="Microsoft YaHei"/>
              </a:rPr>
              <a:t>AI x Humanities</a:t>
            </a:r>
            <a:endParaRPr kumimoji="0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icrosoft YaHei"/>
              <a:ea typeface="+mn-ea"/>
              <a:cs typeface="Microsoft YaHei"/>
            </a:endParaRPr>
          </a:p>
          <a:p>
            <a:pPr marL="262255" marR="0" lvl="0" indent="-177165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/>
              <a:buChar char="•"/>
              <a:tabLst>
                <a:tab pos="262890" algn="l"/>
              </a:tabLst>
              <a:defRPr/>
            </a:pPr>
            <a:r>
              <a:rPr kumimoji="0" lang="en-US" sz="1400" b="0" i="0" u="none" strike="noStrike" kern="1200" cap="none" spc="-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/>
                <a:ea typeface="+mn-ea"/>
                <a:cs typeface="Microsoft YaHei"/>
              </a:rPr>
              <a:t>AR/VR x Cultural Tourism</a:t>
            </a:r>
          </a:p>
          <a:p>
            <a:pPr marL="262255" marR="0" lvl="0" indent="-177165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/>
              <a:buChar char="•"/>
              <a:tabLst>
                <a:tab pos="262890" algn="l"/>
              </a:tabLst>
              <a:defRPr/>
            </a:pPr>
            <a:r>
              <a:rPr kumimoji="0" lang="en-US" sz="1400" b="0" i="0" u="none" strike="noStrike" kern="1200" cap="none" spc="-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/>
                <a:ea typeface="+mn-ea"/>
                <a:cs typeface="Microsoft YaHei"/>
              </a:rPr>
              <a:t>Corporate Social Responsibilities (CSR)</a:t>
            </a:r>
            <a:endParaRPr kumimoji="0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icrosoft YaHei"/>
              <a:ea typeface="+mn-ea"/>
              <a:cs typeface="Microsoft Ya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52678" y="5055998"/>
            <a:ext cx="5384800" cy="1447832"/>
          </a:xfrm>
          <a:prstGeom prst="rect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vert="horz" wrap="square" lIns="0" tIns="31750" rIns="0" bIns="0" rtlCol="0">
            <a:spAutoFit/>
          </a:bodyPr>
          <a:lstStyle/>
          <a:p>
            <a:pPr marL="85090" marR="928369" lvl="0" indent="0" algn="l" defTabSz="914400" rtl="0" eaLnBrk="1" fontAlgn="auto" latinLnBrk="0" hangingPunct="1">
              <a:lnSpc>
                <a:spcPct val="100000"/>
              </a:lnSpc>
              <a:spcBef>
                <a:spcPts val="25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-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/>
                <a:ea typeface="+mn-ea"/>
                <a:cs typeface="Microsoft YaHei"/>
              </a:rPr>
              <a:t>Tourism &amp; Hotel Management</a:t>
            </a:r>
            <a:endParaRPr kumimoji="0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icrosoft YaHei"/>
              <a:ea typeface="+mn-ea"/>
              <a:cs typeface="Microsoft YaHei"/>
            </a:endParaRPr>
          </a:p>
          <a:p>
            <a:pPr marL="260985" marR="0" lvl="0" indent="-175895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/>
              <a:buChar char="•"/>
              <a:tabLst>
                <a:tab pos="260985" algn="l"/>
              </a:tabLst>
              <a:defRPr/>
            </a:pPr>
            <a:r>
              <a:rPr kumimoji="0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/>
                <a:ea typeface="+mn-ea"/>
                <a:cs typeface="Microsoft YaHei"/>
              </a:rPr>
              <a:t>90s </a:t>
            </a:r>
            <a:r>
              <a:rPr kumimoji="0" sz="1400" b="0" i="0" u="none" strike="noStrike" kern="1200" cap="none" spc="-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/>
                <a:ea typeface="+mn-ea"/>
                <a:cs typeface="Microsoft YaHei"/>
              </a:rPr>
              <a:t>to </a:t>
            </a:r>
            <a:r>
              <a:rPr kumimoji="0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/>
                <a:ea typeface="+mn-ea"/>
                <a:cs typeface="Microsoft YaHei"/>
              </a:rPr>
              <a:t>2000 – 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/>
                <a:ea typeface="+mn-ea"/>
                <a:cs typeface="Microsoft YaHei"/>
              </a:rPr>
              <a:t>Hotel and Corporate Travel Agency</a:t>
            </a:r>
            <a:endParaRPr kumimoji="0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icrosoft YaHei"/>
              <a:ea typeface="+mn-ea"/>
              <a:cs typeface="Microsoft YaHei"/>
            </a:endParaRPr>
          </a:p>
          <a:p>
            <a:pPr marL="260985" marR="0" lvl="0" indent="-175895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/>
              <a:buChar char="•"/>
              <a:tabLst>
                <a:tab pos="260985" algn="l"/>
              </a:tabLst>
              <a:defRPr/>
            </a:pPr>
            <a:r>
              <a:rPr kumimoji="0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/>
                <a:ea typeface="+mn-ea"/>
                <a:cs typeface="Microsoft YaHei"/>
              </a:rPr>
              <a:t>2000 – </a:t>
            </a:r>
            <a:r>
              <a:rPr lang="en-US" sz="1400" spc="-5" dirty="0">
                <a:solidFill>
                  <a:prstClr val="black"/>
                </a:solidFill>
                <a:latin typeface="Microsoft YaHei"/>
                <a:cs typeface="Microsoft YaHei"/>
              </a:rPr>
              <a:t>Teaching</a:t>
            </a:r>
          </a:p>
          <a:p>
            <a:pPr marL="260985" marR="0" lvl="0" indent="-175895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/>
              <a:buChar char="•"/>
              <a:tabLst>
                <a:tab pos="260985" algn="l"/>
              </a:tabLst>
              <a:defRPr/>
            </a:pPr>
            <a:r>
              <a:rPr lang="en-US" sz="1400" spc="-5" dirty="0">
                <a:solidFill>
                  <a:prstClr val="black"/>
                </a:solidFill>
                <a:latin typeface="Microsoft YaHei"/>
                <a:cs typeface="Microsoft YaHei"/>
              </a:rPr>
              <a:t>2009 – PhD study + Teaching</a:t>
            </a:r>
          </a:p>
          <a:p>
            <a:pPr marL="260985" lvl="0" indent="-175895" defTabSz="914400">
              <a:spcBef>
                <a:spcPts val="600"/>
              </a:spcBef>
              <a:buFont typeface="Arial"/>
              <a:buChar char="•"/>
              <a:tabLst>
                <a:tab pos="260985" algn="l"/>
              </a:tabLst>
            </a:pPr>
            <a:r>
              <a:rPr kumimoji="0" lang="en-US" sz="1400" b="0" i="0" u="none" strike="noStrike" kern="1200" cap="none" spc="-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/>
                <a:ea typeface="+mn-ea"/>
                <a:cs typeface="Microsoft YaHei"/>
              </a:rPr>
              <a:t>2016 onwards </a:t>
            </a:r>
            <a:r>
              <a:rPr lang="en-US" sz="1400" spc="-5" dirty="0">
                <a:solidFill>
                  <a:prstClr val="black"/>
                </a:solidFill>
                <a:latin typeface="Microsoft YaHei"/>
                <a:cs typeface="Microsoft YaHei"/>
              </a:rPr>
              <a:t>–</a:t>
            </a:r>
            <a:r>
              <a:rPr kumimoji="0" lang="en-US" sz="1400" b="0" i="0" u="none" strike="noStrike" kern="1200" cap="none" spc="-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/>
                <a:ea typeface="+mn-ea"/>
                <a:cs typeface="Microsoft YaHei"/>
              </a:rPr>
              <a:t> Research + Teaching</a:t>
            </a:r>
            <a:endParaRPr kumimoji="0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icrosoft YaHei"/>
              <a:ea typeface="+mn-ea"/>
              <a:cs typeface="Microsoft Ya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7055604" y="5055998"/>
            <a:ext cx="4847550" cy="1417055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wrap="square" lIns="0" tIns="31750" rIns="0" bIns="0" rtlCol="0">
            <a:spAutoFit/>
          </a:bodyPr>
          <a:lstStyle/>
          <a:p>
            <a:pPr marL="85090" marR="0" lvl="0" indent="0" algn="l" defTabSz="914400" rtl="0" eaLnBrk="1" fontAlgn="auto" latinLnBrk="0" hangingPunct="1">
              <a:lnSpc>
                <a:spcPct val="100000"/>
              </a:lnSpc>
              <a:spcBef>
                <a:spcPts val="25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400" b="1" i="0" u="none" strike="noStrike" kern="1200" cap="none" spc="-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/>
                <a:ea typeface="+mn-ea"/>
                <a:cs typeface="Microsoft YaHei"/>
              </a:rPr>
              <a:t>Credentials</a:t>
            </a:r>
            <a:endParaRPr kumimoji="0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icrosoft YaHei"/>
              <a:ea typeface="+mn-ea"/>
              <a:cs typeface="Microsoft YaHei"/>
            </a:endParaRPr>
          </a:p>
          <a:p>
            <a:pPr marL="261620" marR="0" lvl="0" indent="-17653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/>
              <a:buChar char="•"/>
              <a:tabLst>
                <a:tab pos="262255" algn="l"/>
              </a:tabLst>
              <a:defRPr/>
            </a:pPr>
            <a:r>
              <a:rPr kumimoji="0" sz="1400" b="0" i="0" u="none" strike="noStrike" kern="1200" cap="none" spc="-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/>
                <a:ea typeface="+mn-ea"/>
                <a:cs typeface="Microsoft YaHei"/>
              </a:rPr>
              <a:t>HKU </a:t>
            </a:r>
            <a:r>
              <a:rPr kumimoji="0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/>
                <a:ea typeface="+mn-ea"/>
                <a:cs typeface="Microsoft YaHei"/>
              </a:rPr>
              <a:t>PhD </a:t>
            </a:r>
            <a:r>
              <a:rPr kumimoji="0" sz="1400" b="0" i="0" u="none" strike="noStrike" kern="1200" cap="none" spc="-1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/>
                <a:ea typeface="+mn-ea"/>
                <a:cs typeface="Microsoft YaHei"/>
              </a:rPr>
              <a:t>Faculty </a:t>
            </a:r>
            <a:r>
              <a:rPr kumimoji="0" sz="1400" b="0" i="0" u="none" strike="noStrike" kern="1200" cap="none" spc="-1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/>
                <a:ea typeface="+mn-ea"/>
                <a:cs typeface="Microsoft YaHei"/>
              </a:rPr>
              <a:t>of</a:t>
            </a:r>
            <a:r>
              <a:rPr kumimoji="0" sz="1400" b="0" i="0" u="none" strike="noStrike" kern="1200" cap="none" spc="-8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/>
                <a:ea typeface="+mn-ea"/>
                <a:cs typeface="Microsoft YaHei"/>
              </a:rPr>
              <a:t> 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/>
                <a:ea typeface="+mn-ea"/>
                <a:cs typeface="Microsoft YaHei"/>
              </a:rPr>
              <a:t>Social Sciences</a:t>
            </a:r>
            <a:endParaRPr kumimoji="0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icrosoft YaHei"/>
              <a:ea typeface="+mn-ea"/>
              <a:cs typeface="Microsoft YaHei"/>
            </a:endParaRPr>
          </a:p>
          <a:p>
            <a:pPr marL="261620" marR="0" lvl="0" indent="-17653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/>
              <a:buChar char="•"/>
              <a:tabLst>
                <a:tab pos="262255" algn="l"/>
              </a:tabLst>
              <a:defRPr/>
            </a:pPr>
            <a:r>
              <a:rPr kumimoji="0" lang="en-US" sz="1400" b="0" i="0" u="none" strike="noStrike" kern="1200" cap="none" spc="-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/>
                <a:ea typeface="+mn-ea"/>
                <a:cs typeface="Microsoft YaHei"/>
              </a:rPr>
              <a:t>HK </a:t>
            </a:r>
            <a:r>
              <a:rPr kumimoji="0" lang="en-US" sz="1400" b="0" i="0" u="none" strike="noStrike" kern="1200" cap="none" spc="-5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/>
                <a:ea typeface="+mn-ea"/>
                <a:cs typeface="Microsoft YaHei"/>
              </a:rPr>
              <a:t>PolyU</a:t>
            </a:r>
            <a:r>
              <a:rPr kumimoji="0" lang="en-US" sz="1400" b="0" i="0" u="none" strike="noStrike" kern="1200" cap="none" spc="-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/>
                <a:ea typeface="+mn-ea"/>
                <a:cs typeface="Microsoft YaHei"/>
              </a:rPr>
              <a:t> MSc Information Systems</a:t>
            </a:r>
          </a:p>
          <a:p>
            <a:pPr marL="261620" marR="0" lvl="0" indent="-17653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/>
              <a:buChar char="•"/>
              <a:tabLst>
                <a:tab pos="262255" algn="l"/>
              </a:tabLst>
              <a:defRPr/>
            </a:pPr>
            <a:r>
              <a:rPr kumimoji="0" lang="en-US" sz="1400" b="0" i="0" u="none" strike="noStrike" kern="1200" cap="none" spc="-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/>
                <a:ea typeface="+mn-ea"/>
                <a:cs typeface="Microsoft YaHei"/>
              </a:rPr>
              <a:t>HK </a:t>
            </a:r>
            <a:r>
              <a:rPr kumimoji="0" lang="en-US" sz="1400" b="0" i="0" u="none" strike="noStrike" kern="1200" cap="none" spc="-5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/>
                <a:ea typeface="+mn-ea"/>
                <a:cs typeface="Microsoft YaHei"/>
              </a:rPr>
              <a:t>PolyU</a:t>
            </a:r>
            <a:r>
              <a:rPr kumimoji="0" lang="en-US" sz="1400" b="0" i="0" u="none" strike="noStrike" kern="1200" cap="none" spc="-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/>
                <a:ea typeface="+mn-ea"/>
                <a:cs typeface="Microsoft YaHei"/>
              </a:rPr>
              <a:t> B</a:t>
            </a:r>
            <a:r>
              <a:rPr kumimoji="0" sz="1400" b="0" i="0" u="none" strike="noStrike" kern="1200" cap="none" spc="-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/>
                <a:ea typeface="+mn-ea"/>
                <a:cs typeface="Microsoft YaHei"/>
              </a:rPr>
              <a:t>achelor </a:t>
            </a:r>
            <a:r>
              <a:rPr kumimoji="0" sz="14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/>
                <a:ea typeface="+mn-ea"/>
                <a:cs typeface="Microsoft YaHei"/>
              </a:rPr>
              <a:t>of </a:t>
            </a:r>
            <a:r>
              <a:rPr kumimoji="0" lang="en-US" sz="14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/>
                <a:ea typeface="+mn-ea"/>
                <a:cs typeface="Microsoft YaHei"/>
              </a:rPr>
              <a:t>Arts (Tourism </a:t>
            </a:r>
            <a:r>
              <a:rPr kumimoji="0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/>
                <a:ea typeface="+mn-ea"/>
                <a:cs typeface="Microsoft YaHei"/>
              </a:rPr>
              <a:t>Management)</a:t>
            </a:r>
          </a:p>
          <a:p>
            <a:pPr marL="85090" marR="0" lvl="0" indent="0" algn="l" defTabSz="914400" rtl="0" eaLnBrk="1" fontAlgn="auto" latinLnBrk="0" hangingPunct="1">
              <a:lnSpc>
                <a:spcPct val="100000"/>
              </a:lnSpc>
              <a:spcBef>
                <a:spcPts val="57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YaHei"/>
                <a:ea typeface="+mn-ea"/>
                <a:cs typeface="Microsoft YaHei"/>
              </a:rPr>
              <a:t>Director, GTTP Hong Kong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>
            <a:extLst>
              <a:ext uri="{FF2B5EF4-FFF2-40B4-BE49-F238E27FC236}">
                <a16:creationId xmlns:a16="http://schemas.microsoft.com/office/drawing/2014/main" id="{7A865E47-4365-4F21-B8EA-13B2C12BCB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15" name="Rectangle 14">
              <a:extLst>
                <a:ext uri="{FF2B5EF4-FFF2-40B4-BE49-F238E27FC236}">
                  <a16:creationId xmlns:a16="http://schemas.microsoft.com/office/drawing/2014/main" id="{0CE24988-BB27-40E5-A961-9FA7ED0DB9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80BDE80E-ADE0-4E16-8F80-306A15F4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sp>
        <p:nvSpPr>
          <p:cNvPr id="5" name="object 5"/>
          <p:cNvSpPr txBox="1"/>
          <p:nvPr/>
        </p:nvSpPr>
        <p:spPr>
          <a:xfrm>
            <a:off x="265750" y="2053104"/>
            <a:ext cx="5564501" cy="4140378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marL="147955" defTabSz="914400">
              <a:lnSpc>
                <a:spcPct val="90000"/>
              </a:lnSpc>
              <a:spcBef>
                <a:spcPts val="5"/>
              </a:spcBef>
              <a:tabLst>
                <a:tab pos="376555" algn="l"/>
                <a:tab pos="377190" algn="l"/>
              </a:tabLst>
            </a:pPr>
            <a:endParaRPr lang="en-US" sz="2800" spc="-15" dirty="0"/>
          </a:p>
          <a:p>
            <a:pPr marL="376555" indent="-228600" defTabSz="914400">
              <a:lnSpc>
                <a:spcPct val="90000"/>
              </a:lnSpc>
              <a:spcBef>
                <a:spcPts val="5"/>
              </a:spcBef>
              <a:buFont typeface="Arial" panose="020B0604020202020204" pitchFamily="34" charset="0"/>
              <a:buChar char="•"/>
              <a:tabLst>
                <a:tab pos="376555" algn="l"/>
                <a:tab pos="377190" algn="l"/>
              </a:tabLst>
            </a:pPr>
            <a:r>
              <a:rPr lang="en-US" sz="2800" spc="-15" dirty="0"/>
              <a:t>Who are you?</a:t>
            </a:r>
          </a:p>
          <a:p>
            <a:pPr marL="376555" indent="-228600" defTabSz="914400">
              <a:lnSpc>
                <a:spcPct val="90000"/>
              </a:lnSpc>
              <a:spcBef>
                <a:spcPts val="5"/>
              </a:spcBef>
              <a:buFont typeface="Arial" panose="020B0604020202020204" pitchFamily="34" charset="0"/>
              <a:buChar char="•"/>
              <a:tabLst>
                <a:tab pos="376555" algn="l"/>
                <a:tab pos="377190" algn="l"/>
              </a:tabLst>
            </a:pPr>
            <a:r>
              <a:rPr lang="en-US" sz="2800" spc="-15" dirty="0"/>
              <a:t>Where </a:t>
            </a:r>
            <a:r>
              <a:rPr lang="en-US" sz="2800" spc="-20" dirty="0"/>
              <a:t>are </a:t>
            </a:r>
            <a:r>
              <a:rPr lang="en-US" sz="2800" spc="-25" dirty="0"/>
              <a:t>you</a:t>
            </a:r>
            <a:r>
              <a:rPr lang="en-US" sz="2800" spc="20" dirty="0"/>
              <a:t> </a:t>
            </a:r>
            <a:r>
              <a:rPr lang="en-US" sz="2800" spc="-20" dirty="0"/>
              <a:t>from?</a:t>
            </a:r>
            <a:endParaRPr lang="en-US" sz="2800" dirty="0"/>
          </a:p>
          <a:p>
            <a:pPr marL="376555" indent="-228600" defTabSz="914400">
              <a:lnSpc>
                <a:spcPct val="90000"/>
              </a:lnSpc>
              <a:spcBef>
                <a:spcPts val="670"/>
              </a:spcBef>
              <a:buFont typeface="Arial" panose="020B0604020202020204" pitchFamily="34" charset="0"/>
              <a:buChar char="•"/>
              <a:tabLst>
                <a:tab pos="376555" algn="l"/>
                <a:tab pos="377190" algn="l"/>
              </a:tabLst>
            </a:pPr>
            <a:r>
              <a:rPr lang="en-US" sz="2800" spc="-10" dirty="0"/>
              <a:t>What </a:t>
            </a:r>
            <a:r>
              <a:rPr lang="en-US" sz="2800" spc="-5" dirty="0"/>
              <a:t>is </a:t>
            </a:r>
            <a:r>
              <a:rPr lang="en-US" sz="2800" spc="-15" dirty="0"/>
              <a:t>your</a:t>
            </a:r>
            <a:r>
              <a:rPr lang="en-US" sz="2800" spc="-25" dirty="0"/>
              <a:t> </a:t>
            </a:r>
            <a:r>
              <a:rPr lang="en-US" sz="2800" b="1" i="1" spc="-15" dirty="0">
                <a:solidFill>
                  <a:srgbClr val="FFFF00"/>
                </a:solidFill>
              </a:rPr>
              <a:t>expertise</a:t>
            </a:r>
            <a:r>
              <a:rPr lang="en-US" sz="2800" b="1" spc="-15" dirty="0"/>
              <a:t>?</a:t>
            </a:r>
            <a:endParaRPr lang="en-US" sz="2800" dirty="0"/>
          </a:p>
          <a:p>
            <a:pPr marL="376555" marR="1332230" indent="-228600" defTabSz="914400">
              <a:lnSpc>
                <a:spcPct val="90000"/>
              </a:lnSpc>
              <a:buFont typeface="Arial" panose="020B0604020202020204" pitchFamily="34" charset="0"/>
              <a:buChar char="•"/>
              <a:tabLst>
                <a:tab pos="376555" algn="l"/>
                <a:tab pos="377190" algn="l"/>
              </a:tabLst>
            </a:pPr>
            <a:r>
              <a:rPr lang="en-US" sz="2800" b="1" spc="-25" dirty="0"/>
              <a:t>Why </a:t>
            </a:r>
            <a:r>
              <a:rPr lang="en-US" sz="2800" spc="-5" dirty="0"/>
              <a:t>do </a:t>
            </a:r>
            <a:r>
              <a:rPr lang="en-US" sz="2800" spc="-20" dirty="0"/>
              <a:t>you </a:t>
            </a:r>
            <a:r>
              <a:rPr lang="en-US" sz="2800" spc="-10" dirty="0"/>
              <a:t>join </a:t>
            </a:r>
            <a:r>
              <a:rPr lang="en-US" sz="2800" spc="-5" dirty="0"/>
              <a:t>this  </a:t>
            </a:r>
            <a:r>
              <a:rPr lang="en-US" sz="2800" spc="-20" dirty="0" err="1"/>
              <a:t>programme</a:t>
            </a:r>
            <a:r>
              <a:rPr lang="en-US" sz="2800" spc="-20" dirty="0"/>
              <a:t>?</a:t>
            </a:r>
            <a:endParaRPr lang="en-US" sz="2800" dirty="0"/>
          </a:p>
          <a:p>
            <a:pPr marL="376555" indent="-228600" defTabSz="914400">
              <a:lnSpc>
                <a:spcPct val="90000"/>
              </a:lnSpc>
              <a:spcBef>
                <a:spcPts val="625"/>
              </a:spcBef>
              <a:buFont typeface="Arial" panose="020B0604020202020204" pitchFamily="34" charset="0"/>
              <a:buChar char="•"/>
              <a:tabLst>
                <a:tab pos="376555" algn="l"/>
                <a:tab pos="377190" algn="l"/>
              </a:tabLst>
            </a:pPr>
            <a:r>
              <a:rPr lang="en-US" sz="2800" b="1" spc="-15" dirty="0"/>
              <a:t>What </a:t>
            </a:r>
            <a:r>
              <a:rPr lang="en-US" sz="2800" spc="-5" dirty="0"/>
              <a:t>do </a:t>
            </a:r>
            <a:r>
              <a:rPr lang="en-US" sz="2800" spc="-20" dirty="0"/>
              <a:t>you </a:t>
            </a:r>
            <a:r>
              <a:rPr lang="en-US" sz="2800" spc="-15" dirty="0"/>
              <a:t>expect </a:t>
            </a:r>
            <a:r>
              <a:rPr lang="en-US" sz="2800" spc="-20" dirty="0"/>
              <a:t>from</a:t>
            </a:r>
            <a:r>
              <a:rPr lang="en-US" sz="2800" spc="55" dirty="0"/>
              <a:t> </a:t>
            </a:r>
            <a:r>
              <a:rPr lang="en-US" sz="2800" spc="-5" dirty="0"/>
              <a:t>this</a:t>
            </a:r>
            <a:r>
              <a:rPr lang="en-US" sz="2800" dirty="0"/>
              <a:t> </a:t>
            </a:r>
            <a:r>
              <a:rPr lang="en-US" sz="2800" spc="-20" dirty="0" err="1"/>
              <a:t>programme</a:t>
            </a:r>
            <a:r>
              <a:rPr lang="en-US" sz="2800" spc="-20" dirty="0"/>
              <a:t>?</a:t>
            </a:r>
          </a:p>
          <a:p>
            <a:pPr marL="376555" indent="-228600" defTabSz="914400">
              <a:lnSpc>
                <a:spcPct val="90000"/>
              </a:lnSpc>
              <a:spcBef>
                <a:spcPts val="625"/>
              </a:spcBef>
              <a:buFont typeface="Arial" panose="020B0604020202020204" pitchFamily="34" charset="0"/>
              <a:buChar char="•"/>
              <a:tabLst>
                <a:tab pos="376555" algn="l"/>
                <a:tab pos="377190" algn="l"/>
              </a:tabLst>
            </a:pPr>
            <a:r>
              <a:rPr lang="en-US" sz="2800" spc="-20" dirty="0"/>
              <a:t>What is your </a:t>
            </a:r>
            <a:r>
              <a:rPr lang="en-US" sz="2800" i="1" spc="-20" dirty="0">
                <a:solidFill>
                  <a:srgbClr val="FFFF00"/>
                </a:solidFill>
              </a:rPr>
              <a:t>interested topic </a:t>
            </a:r>
            <a:r>
              <a:rPr lang="en-US" sz="2800" spc="-20" dirty="0"/>
              <a:t>area for your DBA thesis?</a:t>
            </a:r>
            <a:endParaRPr lang="en-US" sz="2800" dirty="0"/>
          </a:p>
        </p:txBody>
      </p:sp>
      <p:pic>
        <p:nvPicPr>
          <p:cNvPr id="9" name="Picture 8" descr="People celebrating">
            <a:extLst>
              <a:ext uri="{FF2B5EF4-FFF2-40B4-BE49-F238E27FC236}">
                <a16:creationId xmlns:a16="http://schemas.microsoft.com/office/drawing/2014/main" id="{D5DE7441-D53C-D69D-54DF-9CB4A0BEC8C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5571" r="25335" b="2"/>
          <a:stretch>
            <a:fillRect/>
          </a:stretch>
        </p:blipFill>
        <p:spPr>
          <a:xfrm>
            <a:off x="6096000" y="10"/>
            <a:ext cx="6092823" cy="6856310"/>
          </a:xfrm>
          <a:prstGeom prst="rect">
            <a:avLst/>
          </a:prstGeom>
          <a:ln>
            <a:noFill/>
          </a:ln>
          <a:effectLst/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13BC1C09-8FD1-4619-B317-E9EED5E55D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6499753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485097" y="753230"/>
            <a:ext cx="5730639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12700"/>
            <a:r>
              <a:rPr lang="en-US" sz="4000" b="1" spc="-5" dirty="0">
                <a:solidFill>
                  <a:srgbClr val="FFFF00"/>
                </a:solidFill>
              </a:rPr>
              <a:t>Self</a:t>
            </a:r>
            <a:r>
              <a:rPr lang="en-US" sz="4000" b="1" spc="-45" dirty="0">
                <a:solidFill>
                  <a:srgbClr val="FFFF00"/>
                </a:solidFill>
              </a:rPr>
              <a:t> </a:t>
            </a:r>
            <a:r>
              <a:rPr lang="en-US" sz="4000" b="1" spc="-15" dirty="0">
                <a:solidFill>
                  <a:srgbClr val="FFFF00"/>
                </a:solidFill>
              </a:rPr>
              <a:t>introduction…</a:t>
            </a:r>
            <a:endParaRPr lang="en-US" sz="4000" b="1" dirty="0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D3143E80-C928-46DB-9299-0BD06348A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6492240" cy="261714"/>
          </a:xfrm>
          <a:prstGeom prst="rect">
            <a:avLst/>
          </a:prstGeo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52170721-1582-4B9A-B851-796D39ABE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5E885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254C56C0-5611-493C-B6BF-55A681E599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Picture 4" descr="Coffee on table">
            <a:extLst>
              <a:ext uri="{FF2B5EF4-FFF2-40B4-BE49-F238E27FC236}">
                <a16:creationId xmlns:a16="http://schemas.microsoft.com/office/drawing/2014/main" id="{CCE7435D-5571-A488-7022-CE59BF67089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168" r="44616" b="1"/>
          <a:stretch>
            <a:fillRect/>
          </a:stretch>
        </p:blipFill>
        <p:spPr>
          <a:xfrm>
            <a:off x="20" y="10"/>
            <a:ext cx="5066638" cy="6214523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  <p:pic>
        <p:nvPicPr>
          <p:cNvPr id="7" name="Picture 6" descr="Iced coffees">
            <a:extLst>
              <a:ext uri="{FF2B5EF4-FFF2-40B4-BE49-F238E27FC236}">
                <a16:creationId xmlns:a16="http://schemas.microsoft.com/office/drawing/2014/main" id="{FC146BA0-843C-F016-F349-952811F7BC7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6113" r="19466" b="-2"/>
          <a:stretch>
            <a:fillRect/>
          </a:stretch>
        </p:blipFill>
        <p:spPr>
          <a:xfrm>
            <a:off x="5227523" y="10"/>
            <a:ext cx="5066658" cy="6214523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C2CD3796-C5C0-4437-80CE-999BC9DBB2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5" y="6204923"/>
            <a:ext cx="1602997" cy="144270"/>
          </a:xfrm>
          <a:prstGeom prst="rect">
            <a:avLst/>
          </a:prstGeom>
        </p:spPr>
      </p:pic>
      <p:sp>
        <p:nvSpPr>
          <p:cNvPr id="40" name="Rectangle 39">
            <a:extLst>
              <a:ext uri="{FF2B5EF4-FFF2-40B4-BE49-F238E27FC236}">
                <a16:creationId xmlns:a16="http://schemas.microsoft.com/office/drawing/2014/main" id="{09603484-EE76-4E20-A1A5-D62B36D75B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4846335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A75AA4C-427E-641D-CFD0-738183D4AC76}"/>
              </a:ext>
            </a:extLst>
          </p:cNvPr>
          <p:cNvSpPr txBox="1"/>
          <p:nvPr/>
        </p:nvSpPr>
        <p:spPr>
          <a:xfrm>
            <a:off x="10219649" y="5207776"/>
            <a:ext cx="23353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Refreshment</a:t>
            </a:r>
          </a:p>
          <a:p>
            <a:pPr algn="ctr"/>
            <a:r>
              <a:rPr lang="en-US" sz="2000" dirty="0"/>
              <a:t>Break</a:t>
            </a:r>
          </a:p>
        </p:txBody>
      </p:sp>
    </p:spTree>
    <p:extLst>
      <p:ext uri="{BB962C8B-B14F-4D97-AF65-F5344CB8AC3E}">
        <p14:creationId xmlns:p14="http://schemas.microsoft.com/office/powerpoint/2010/main" val="691375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28DE4D5E85FA3418D7F57A01137A82E" ma:contentTypeVersion="20" ma:contentTypeDescription="Create a new document." ma:contentTypeScope="" ma:versionID="13f0349f5d22d2a1f5a8ea20e4642247">
  <xsd:schema xmlns:xsd="http://www.w3.org/2001/XMLSchema" xmlns:xs="http://www.w3.org/2001/XMLSchema" xmlns:p="http://schemas.microsoft.com/office/2006/metadata/properties" xmlns:ns1="http://schemas.microsoft.com/sharepoint/v3" xmlns:ns3="e62c1724-e9ce-4098-b89c-44fce19e725c" xmlns:ns4="b7261692-7664-4376-98f2-1f3623f2f83d" targetNamespace="http://schemas.microsoft.com/office/2006/metadata/properties" ma:root="true" ma:fieldsID="1ea8b4b4fd02788e5f6ca128f56a9740" ns1:_="" ns3:_="" ns4:_="">
    <xsd:import namespace="http://schemas.microsoft.com/sharepoint/v3"/>
    <xsd:import namespace="e62c1724-e9ce-4098-b89c-44fce19e725c"/>
    <xsd:import namespace="b7261692-7664-4376-98f2-1f3623f2f83d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1:_ip_UnifiedCompliancePolicyProperties" minOccurs="0"/>
                <xsd:element ref="ns1:_ip_UnifiedCompliancePolicyUIAction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GenerationTime" minOccurs="0"/>
                <xsd:element ref="ns4:MediaServiceEventHashCode" minOccurs="0"/>
                <xsd:element ref="ns4:MediaServiceOCR" minOccurs="0"/>
                <xsd:element ref="ns4:MediaServiceAutoKeyPoints" minOccurs="0"/>
                <xsd:element ref="ns4:MediaServiceKeyPoints" minOccurs="0"/>
                <xsd:element ref="ns4:MediaServiceLocation" minOccurs="0"/>
                <xsd:element ref="ns4:MediaLengthInSeconds" minOccurs="0"/>
                <xsd:element ref="ns4:_activity" minOccurs="0"/>
                <xsd:element ref="ns4:MediaServiceObjectDetectorVersions" minOccurs="0"/>
                <xsd:element ref="ns4:MediaServiceSystemTags" minOccurs="0"/>
                <xsd:element ref="ns4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11" nillable="true" ma:displayName="Unified Compliance Policy Properties" ma:description="" ma:hidden="true" ma:internalName="_ip_UnifiedCompliancePolicyProperties">
      <xsd:simpleType>
        <xsd:restriction base="dms:Note"/>
      </xsd:simpleType>
    </xsd:element>
    <xsd:element name="_ip_UnifiedCompliancePolicyUIAction" ma:index="12" nillable="true" ma:displayName="Unified Compliance Policy UI Action" ma:description="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62c1724-e9ce-4098-b89c-44fce19e725c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7261692-7664-4376-98f2-1f3623f2f83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3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4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AutoKeyPoints" ma:index="2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Location" ma:index="22" nillable="true" ma:displayName="Location" ma:internalName="MediaServiceLocation" ma:readOnly="true">
      <xsd:simpleType>
        <xsd:restriction base="dms:Text"/>
      </xsd:simpleType>
    </xsd:element>
    <xsd:element name="MediaLengthInSeconds" ma:index="23" nillable="true" ma:displayName="Length (seconds)" ma:internalName="MediaLengthInSeconds" ma:readOnly="true">
      <xsd:simpleType>
        <xsd:restriction base="dms:Unknown"/>
      </xsd:simpleType>
    </xsd:element>
    <xsd:element name="_activity" ma:index="24" nillable="true" ma:displayName="_activity" ma:hidden="true" ma:internalName="_activity">
      <xsd:simpleType>
        <xsd:restriction base="dms:Note"/>
      </xsd:simpleType>
    </xsd:element>
    <xsd:element name="MediaServiceObjectDetectorVersions" ma:index="25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26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SearchProperties" ma:index="27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_ip_UnifiedCompliancePolicyProperties xmlns="http://schemas.microsoft.com/sharepoint/v3" xsi:nil="true"/>
    <_activity xmlns="b7261692-7664-4376-98f2-1f3623f2f83d" xsi:nil="true"/>
  </documentManagement>
</p:properties>
</file>

<file path=customXml/itemProps1.xml><?xml version="1.0" encoding="utf-8"?>
<ds:datastoreItem xmlns:ds="http://schemas.openxmlformats.org/officeDocument/2006/customXml" ds:itemID="{ACD5DF89-E896-4F90-9F73-41BAB32DA1F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9D8CD0-1A81-4A1D-9895-2C744DF3A92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e62c1724-e9ce-4098-b89c-44fce19e725c"/>
    <ds:schemaRef ds:uri="b7261692-7664-4376-98f2-1f3623f2f83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05895D78-CCC5-4ECD-A43F-EA4929CAC40D}">
  <ds:schemaRefs>
    <ds:schemaRef ds:uri="http://purl.org/dc/terms/"/>
    <ds:schemaRef ds:uri="http://schemas.microsoft.com/office/2006/documentManagement/types"/>
    <ds:schemaRef ds:uri="e62c1724-e9ce-4098-b89c-44fce19e725c"/>
    <ds:schemaRef ds:uri="b7261692-7664-4376-98f2-1f3623f2f83d"/>
    <ds:schemaRef ds:uri="http://purl.org/dc/elements/1.1/"/>
    <ds:schemaRef ds:uri="http://schemas.openxmlformats.org/package/2006/metadata/core-properties"/>
    <ds:schemaRef ds:uri="http://purl.org/dc/dcmitype/"/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sharepoint/v3"/>
  </ds:schemaRefs>
</ds:datastoreItem>
</file>

<file path=docMetadata/LabelInfo.xml><?xml version="1.0" encoding="utf-8"?>
<clbl:labelList xmlns:clbl="http://schemas.microsoft.com/office/2020/mipLabelMetadata">
  <clbl:label id="{6e261eb4-83bf-4585-8cc2-130d0188e081}" enabled="0" method="" siteId="{6e261eb4-83bf-4585-8cc2-130d0188e081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Berlin</Template>
  <TotalTime>589</TotalTime>
  <Words>1714</Words>
  <Application>Microsoft Office PowerPoint</Application>
  <PresentationFormat>Widescreen</PresentationFormat>
  <Paragraphs>238</Paragraphs>
  <Slides>23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0" baseType="lpstr">
      <vt:lpstr>Microsoft YaHei</vt:lpstr>
      <vt:lpstr>MS Gothic</vt:lpstr>
      <vt:lpstr>Arial</vt:lpstr>
      <vt:lpstr>Calibri</vt:lpstr>
      <vt:lpstr>Times New Roman</vt:lpstr>
      <vt:lpstr>Trebuchet MS</vt:lpstr>
      <vt:lpstr>Berlin</vt:lpstr>
      <vt:lpstr>HKBM7017 Research Principles and Philosophy</vt:lpstr>
      <vt:lpstr>PowerPoint Presentation</vt:lpstr>
      <vt:lpstr>Aim(s) </vt:lpstr>
      <vt:lpstr>Learning Outcomes</vt:lpstr>
      <vt:lpstr>Learning Outcomes</vt:lpstr>
      <vt:lpstr>Indicative Content</vt:lpstr>
      <vt:lpstr>Study Time Allocation</vt:lpstr>
      <vt:lpstr>Tentative Schedule</vt:lpstr>
      <vt:lpstr>Assessment Summary</vt:lpstr>
      <vt:lpstr>Course work: Individual Report  (Research Proposal)</vt:lpstr>
      <vt:lpstr>Task Description</vt:lpstr>
      <vt:lpstr>Task Description</vt:lpstr>
      <vt:lpstr>Task Description</vt:lpstr>
      <vt:lpstr>Task Description</vt:lpstr>
      <vt:lpstr>PowerPoint Presentation</vt:lpstr>
      <vt:lpstr>Use of Generative AI in Assessment</vt:lpstr>
      <vt:lpstr>Using Generative AI in Research:  A Brief Student Guide</vt:lpstr>
      <vt:lpstr>In-class oral presentation (17 August 2025)</vt:lpstr>
      <vt:lpstr>PowerPoint Presentation</vt:lpstr>
      <vt:lpstr>My Contact</vt:lpstr>
      <vt:lpstr>PowerPoint Presentation</vt:lpstr>
      <vt:lpstr>Self introduction…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HKBM7000 Approaches to Research and Academic Communication</dc:title>
  <dc:creator>Chammy Lau [BHM]</dc:creator>
  <cp:lastModifiedBy>Chammy Lau [BHM]</cp:lastModifiedBy>
  <cp:revision>115</cp:revision>
  <cp:lastPrinted>2025-07-30T05:19:27Z</cp:lastPrinted>
  <dcterms:created xsi:type="dcterms:W3CDTF">2022-07-29T08:15:08Z</dcterms:created>
  <dcterms:modified xsi:type="dcterms:W3CDTF">2025-07-30T05:20:03Z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0x010100F28DE4D5E85FA3418D7F57A01137A82E</vt:lpwstr>
  </property>
</Properties>
</file>