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11/13/2025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hs.uk/baby/babys-development/behaviour/separation-anxiety/?utm_source=chatgpt.com" TargetMode="External"/><Relationship Id="rId3" Type="http://schemas.openxmlformats.org/officeDocument/2006/relationships/hyperlink" Target="https://pmc.ncbi.nlm.nih.gov/articles/PMC4085672/?utm_source=chatgpt.com" TargetMode="External"/><Relationship Id="rId7" Type="http://schemas.openxmlformats.org/officeDocument/2006/relationships/hyperlink" Target="https://www.tandfonline.com/doi/full/10.1111/ajpy.12270?utm_source=chatgpt.com" TargetMode="External"/><Relationship Id="rId2" Type="http://schemas.openxmlformats.org/officeDocument/2006/relationships/hyperlink" Target="https://psychology.psy.sunysb.edu/attachment/online/inge_origins%20DP1992.pdf?utm_source=chatgpt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mc.ncbi.nlm.nih.gov/articles/PMC3163750/?utm_source=chatgpt.com" TargetMode="External"/><Relationship Id="rId5" Type="http://schemas.openxmlformats.org/officeDocument/2006/relationships/hyperlink" Target="https://pmc.ncbi.nlm.nih.gov/articles/PMC9622506/?utm_source=chatgpt.com" TargetMode="External"/><Relationship Id="rId4" Type="http://schemas.openxmlformats.org/officeDocument/2006/relationships/hyperlink" Target="https://mindsplain.com/wp-content/uploads/2021/01/Ainsworth-Patterns-of-Attachment.pdf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371600"/>
            <a:ext cx="6477000" cy="3429000"/>
          </a:xfrm>
        </p:spPr>
        <p:txBody>
          <a:bodyPr>
            <a:normAutofit/>
          </a:bodyPr>
          <a:lstStyle/>
          <a:p>
            <a:r>
              <a:rPr lang="en-GB" b="1" dirty="0" smtClean="0"/>
              <a:t>Psychology </a:t>
            </a:r>
            <a:r>
              <a:rPr lang="en-GB" b="1" dirty="0" smtClean="0"/>
              <a:t>in Health and Social Care 	</a:t>
            </a:r>
          </a:p>
          <a:p>
            <a:pPr algn="l"/>
            <a:r>
              <a:rPr lang="en-GB" altLang="en-US" u="sng" dirty="0" smtClean="0">
                <a:solidFill>
                  <a:schemeClr val="tx1"/>
                </a:solidFill>
              </a:rPr>
              <a:t>Module </a:t>
            </a:r>
            <a:r>
              <a:rPr lang="en-GB" altLang="en-US" u="sng" dirty="0" smtClean="0">
                <a:solidFill>
                  <a:schemeClr val="tx1"/>
                </a:solidFill>
              </a:rPr>
              <a:t>Number</a:t>
            </a:r>
            <a:r>
              <a:rPr lang="en-GB" altLang="en-US" dirty="0" smtClean="0">
                <a:solidFill>
                  <a:schemeClr val="tx1"/>
                </a:solidFill>
              </a:rPr>
              <a:t>: </a:t>
            </a:r>
            <a:r>
              <a:rPr lang="en-GB" b="1" dirty="0" smtClean="0"/>
              <a:t>LCHS4010 	</a:t>
            </a:r>
            <a:endParaRPr lang="en-GB" dirty="0" smtClean="0"/>
          </a:p>
          <a:p>
            <a:pPr algn="l"/>
            <a:r>
              <a:rPr lang="en-GB" dirty="0" smtClean="0"/>
              <a:t> </a:t>
            </a:r>
            <a:r>
              <a:rPr lang="en-GB" altLang="en-US" u="sng" dirty="0" smtClean="0">
                <a:solidFill>
                  <a:schemeClr val="tx1"/>
                </a:solidFill>
              </a:rPr>
              <a:t>Assignment No</a:t>
            </a:r>
            <a:r>
              <a:rPr lang="en-GB" altLang="en-US" b="1" i="1" dirty="0" smtClean="0">
                <a:solidFill>
                  <a:schemeClr val="tx1"/>
                </a:solidFill>
              </a:rPr>
              <a:t>:     ASSIGNMENT 1</a:t>
            </a:r>
          </a:p>
          <a:p>
            <a:pPr algn="l"/>
            <a:r>
              <a:rPr lang="en-GB" altLang="en-US" u="sng" dirty="0" smtClean="0">
                <a:solidFill>
                  <a:schemeClr val="tx1"/>
                </a:solidFill>
              </a:rPr>
              <a:t>Student Name</a:t>
            </a:r>
            <a:r>
              <a:rPr lang="en-GB" altLang="en-US" b="1" i="1" dirty="0" smtClean="0">
                <a:solidFill>
                  <a:schemeClr val="tx1"/>
                </a:solidFill>
              </a:rPr>
              <a:t>: </a:t>
            </a:r>
            <a:r>
              <a:rPr lang="en-GB" altLang="en-US" b="1" i="1" dirty="0" err="1" smtClean="0">
                <a:solidFill>
                  <a:schemeClr val="tx1"/>
                </a:solidFill>
              </a:rPr>
              <a:t>Robiul</a:t>
            </a:r>
            <a:r>
              <a:rPr lang="en-GB" altLang="en-US" b="1" i="1" dirty="0" smtClean="0">
                <a:solidFill>
                  <a:schemeClr val="tx1"/>
                </a:solidFill>
              </a:rPr>
              <a:t> </a:t>
            </a:r>
            <a:r>
              <a:rPr lang="en-GB" altLang="en-US" b="1" i="1" dirty="0" err="1" smtClean="0">
                <a:solidFill>
                  <a:schemeClr val="tx1"/>
                </a:solidFill>
              </a:rPr>
              <a:t>Alom</a:t>
            </a:r>
            <a:r>
              <a:rPr lang="en-GB" altLang="en-US" b="1" i="1" dirty="0" smtClean="0">
                <a:solidFill>
                  <a:schemeClr val="tx1"/>
                </a:solidFill>
              </a:rPr>
              <a:t> </a:t>
            </a:r>
            <a:r>
              <a:rPr lang="en-GB" altLang="en-US" b="1" i="1" dirty="0" err="1" smtClean="0">
                <a:solidFill>
                  <a:schemeClr val="tx1"/>
                </a:solidFill>
              </a:rPr>
              <a:t>Shahin</a:t>
            </a:r>
            <a:endParaRPr lang="en-GB" altLang="en-US" b="1" i="1" dirty="0" smtClean="0">
              <a:solidFill>
                <a:schemeClr val="tx1"/>
              </a:solidFill>
            </a:endParaRPr>
          </a:p>
          <a:p>
            <a:pPr algn="l"/>
            <a:r>
              <a:rPr lang="en-GB" altLang="en-US" u="sng" dirty="0" smtClean="0">
                <a:solidFill>
                  <a:schemeClr val="tx1"/>
                </a:solidFill>
              </a:rPr>
              <a:t>Student ID: 2425096</a:t>
            </a:r>
            <a:endParaRPr lang="en-GB" altLang="en-US" b="1" i="1" dirty="0" smtClean="0">
              <a:solidFill>
                <a:schemeClr val="tx1"/>
              </a:solidFill>
            </a:endParaRPr>
          </a:p>
          <a:p>
            <a:pPr algn="l"/>
            <a:r>
              <a:rPr lang="en-GB" altLang="en-US" u="sng" dirty="0" smtClean="0">
                <a:solidFill>
                  <a:schemeClr val="tx1"/>
                </a:solidFill>
              </a:rPr>
              <a:t>Lecturer’s Name</a:t>
            </a:r>
            <a:r>
              <a:rPr lang="en-GB" altLang="en-US" b="1" i="1" dirty="0" smtClean="0">
                <a:solidFill>
                  <a:schemeClr val="tx1"/>
                </a:solidFill>
              </a:rPr>
              <a:t>: Farah </a:t>
            </a:r>
            <a:r>
              <a:rPr lang="en-GB" altLang="en-US" b="1" i="1" dirty="0" err="1" smtClean="0">
                <a:solidFill>
                  <a:schemeClr val="tx1"/>
                </a:solidFill>
              </a:rPr>
              <a:t>Wiita</a:t>
            </a:r>
            <a:endParaRPr lang="en-GB" altLang="en-US" b="1" i="1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1295400"/>
            <a:ext cx="7467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b="1" dirty="0" smtClean="0"/>
              <a:t>Introduction to </a:t>
            </a:r>
            <a:r>
              <a:rPr lang="en-GB" sz="2800" b="1" dirty="0" err="1" smtClean="0"/>
              <a:t>Amira</a:t>
            </a:r>
            <a:endParaRPr lang="en-GB" sz="2800" b="1" dirty="0" smtClean="0"/>
          </a:p>
          <a:p>
            <a:pPr algn="just"/>
            <a:r>
              <a:rPr lang="en-GB" sz="2800" b="1" dirty="0" smtClean="0"/>
              <a:t>Age:</a:t>
            </a:r>
            <a:r>
              <a:rPr lang="en-GB" sz="2800" dirty="0" smtClean="0"/>
              <a:t> 3 years old</a:t>
            </a:r>
          </a:p>
          <a:p>
            <a:pPr algn="just"/>
            <a:r>
              <a:rPr lang="en-GB" sz="2800" b="1" dirty="0" smtClean="0"/>
              <a:t>Recently joined</a:t>
            </a:r>
            <a:r>
              <a:rPr lang="en-GB" sz="2800" dirty="0" smtClean="0"/>
              <a:t> the nursery</a:t>
            </a:r>
          </a:p>
          <a:p>
            <a:pPr algn="just"/>
            <a:r>
              <a:rPr lang="en-GB" sz="2800" dirty="0" smtClean="0"/>
              <a:t>Shows </a:t>
            </a:r>
            <a:r>
              <a:rPr lang="en-GB" sz="2800" b="1" dirty="0" smtClean="0"/>
              <a:t>anxiety</a:t>
            </a:r>
            <a:r>
              <a:rPr lang="en-GB" sz="2800" dirty="0" smtClean="0"/>
              <a:t> when carers leave</a:t>
            </a:r>
          </a:p>
          <a:p>
            <a:pPr algn="just"/>
            <a:r>
              <a:rPr lang="en-GB" sz="2800" b="1" dirty="0" smtClean="0"/>
              <a:t>Limited verbal communication</a:t>
            </a:r>
            <a:endParaRPr lang="en-GB" sz="2800" dirty="0" smtClean="0"/>
          </a:p>
          <a:p>
            <a:pPr algn="just"/>
            <a:r>
              <a:rPr lang="en-GB" sz="2800" b="1" dirty="0" smtClean="0"/>
              <a:t>Difficulty engaging</a:t>
            </a:r>
            <a:r>
              <a:rPr lang="en-GB" sz="2800" dirty="0" smtClean="0"/>
              <a:t> in group play</a:t>
            </a:r>
          </a:p>
          <a:p>
            <a:pPr algn="just"/>
            <a:r>
              <a:rPr lang="en-GB" sz="2800" dirty="0" smtClean="0"/>
              <a:t>Goal: Understand developmental needs and create a </a:t>
            </a:r>
            <a:r>
              <a:rPr lang="en-GB" sz="2800" b="1" dirty="0" smtClean="0"/>
              <a:t>support plan</a:t>
            </a:r>
            <a:r>
              <a:rPr lang="en-GB" sz="2800" dirty="0" smtClean="0"/>
              <a:t> to promote emotional, social, cognitive, and physical well-being.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676400"/>
            <a:ext cx="7315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Chosen Theory: </a:t>
            </a:r>
            <a:r>
              <a:rPr lang="en-GB" sz="2800" b="1" dirty="0" err="1" smtClean="0"/>
              <a:t>Bowlby’s</a:t>
            </a:r>
            <a:r>
              <a:rPr lang="en-GB" sz="2800" b="1" dirty="0" smtClean="0"/>
              <a:t> Attachment Theory</a:t>
            </a:r>
          </a:p>
          <a:p>
            <a:r>
              <a:rPr lang="en-GB" sz="2800" dirty="0" smtClean="0"/>
              <a:t>Developed by </a:t>
            </a:r>
            <a:r>
              <a:rPr lang="en-GB" sz="2800" b="1" dirty="0" smtClean="0"/>
              <a:t>John </a:t>
            </a:r>
            <a:r>
              <a:rPr lang="en-GB" sz="2800" b="1" dirty="0" err="1" smtClean="0"/>
              <a:t>Bowlby</a:t>
            </a:r>
            <a:r>
              <a:rPr lang="en-GB" sz="2800" b="1" dirty="0" smtClean="0"/>
              <a:t> (1969)</a:t>
            </a:r>
            <a:endParaRPr lang="en-GB" sz="2800" dirty="0" smtClean="0"/>
          </a:p>
          <a:p>
            <a:r>
              <a:rPr lang="en-GB" sz="2800" dirty="0" smtClean="0"/>
              <a:t>Explains how </a:t>
            </a:r>
            <a:r>
              <a:rPr lang="en-GB" sz="2800" b="1" dirty="0" smtClean="0"/>
              <a:t>emotional bonds</a:t>
            </a:r>
            <a:r>
              <a:rPr lang="en-GB" sz="2800" dirty="0" smtClean="0"/>
              <a:t> form between children and caregivers.</a:t>
            </a:r>
          </a:p>
          <a:p>
            <a:r>
              <a:rPr lang="en-GB" sz="2800" dirty="0" smtClean="0"/>
              <a:t>Attachment behaviours are </a:t>
            </a:r>
            <a:r>
              <a:rPr lang="en-GB" sz="2800" b="1" dirty="0" smtClean="0"/>
              <a:t>biologically driven</a:t>
            </a:r>
            <a:r>
              <a:rPr lang="en-GB" sz="2800" dirty="0" smtClean="0"/>
              <a:t> for safety and survival.</a:t>
            </a:r>
          </a:p>
          <a:p>
            <a:r>
              <a:rPr lang="en-GB" sz="2800" dirty="0" smtClean="0"/>
              <a:t>Key idea: A </a:t>
            </a:r>
            <a:r>
              <a:rPr lang="en-GB" sz="2800" b="1" dirty="0" smtClean="0"/>
              <a:t>secure attachment</a:t>
            </a:r>
            <a:r>
              <a:rPr lang="en-GB" sz="2800" dirty="0" smtClean="0"/>
              <a:t> helps children explore, learn, and build relationships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990600"/>
            <a:ext cx="70104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sz="2800" b="1" dirty="0" smtClean="0"/>
              <a:t>Key Concepts of Attachment Theory</a:t>
            </a:r>
          </a:p>
          <a:p>
            <a:pPr lvl="1"/>
            <a:r>
              <a:rPr lang="en-GB" sz="2800" b="1" dirty="0" smtClean="0"/>
              <a:t>Attachment behavioural system:</a:t>
            </a:r>
            <a:r>
              <a:rPr lang="en-GB" sz="2800" dirty="0" smtClean="0"/>
              <a:t> drives children to seek proximity when distressed.</a:t>
            </a:r>
          </a:p>
          <a:p>
            <a:pPr lvl="1"/>
            <a:r>
              <a:rPr lang="en-GB" sz="2800" b="1" dirty="0" smtClean="0"/>
              <a:t>Secure base / Safe haven:</a:t>
            </a:r>
            <a:r>
              <a:rPr lang="en-GB" sz="2800" dirty="0" smtClean="0"/>
              <a:t> trusted adult enables exploration.</a:t>
            </a:r>
          </a:p>
          <a:p>
            <a:pPr lvl="1"/>
            <a:r>
              <a:rPr lang="en-GB" sz="2800" b="1" dirty="0" smtClean="0"/>
              <a:t>Internal working models:</a:t>
            </a:r>
            <a:r>
              <a:rPr lang="en-GB" sz="2800" dirty="0" smtClean="0"/>
              <a:t> mental templates about self and others based on caregiver interactions.</a:t>
            </a:r>
          </a:p>
          <a:p>
            <a:pPr lvl="1"/>
            <a:r>
              <a:rPr lang="en-GB" sz="2800" b="1" dirty="0" smtClean="0"/>
              <a:t>Attachment patterns:</a:t>
            </a:r>
            <a:r>
              <a:rPr lang="en-GB" sz="2800" dirty="0" smtClean="0"/>
              <a:t> secure, avoidant, resistant, disorganised (Ainsworth, 1978).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00200" y="1371600"/>
            <a:ext cx="6324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Relevance to Early Years Development</a:t>
            </a:r>
          </a:p>
          <a:p>
            <a:r>
              <a:rPr lang="en-GB" sz="2800" dirty="0" smtClean="0"/>
              <a:t>Early attachment shapes </a:t>
            </a:r>
            <a:r>
              <a:rPr lang="en-GB" sz="2800" b="1" dirty="0" smtClean="0"/>
              <a:t>confidence, social skills, and emotional regulation.</a:t>
            </a:r>
            <a:endParaRPr lang="en-GB" sz="2800" dirty="0" smtClean="0"/>
          </a:p>
          <a:p>
            <a:r>
              <a:rPr lang="en-GB" sz="2800" dirty="0" smtClean="0"/>
              <a:t>Consistent, sensitive </a:t>
            </a:r>
            <a:r>
              <a:rPr lang="en-GB" sz="2800" dirty="0" err="1" smtClean="0"/>
              <a:t>caregiving</a:t>
            </a:r>
            <a:r>
              <a:rPr lang="en-GB" sz="2800" dirty="0" smtClean="0"/>
              <a:t> promotes </a:t>
            </a:r>
            <a:r>
              <a:rPr lang="en-GB" sz="2800" b="1" dirty="0" smtClean="0"/>
              <a:t>secure attachments.</a:t>
            </a:r>
            <a:endParaRPr lang="en-GB" sz="2800" dirty="0" smtClean="0"/>
          </a:p>
          <a:p>
            <a:r>
              <a:rPr lang="en-GB" sz="2800" dirty="0" smtClean="0"/>
              <a:t>Insecure attachments can lead to </a:t>
            </a:r>
            <a:r>
              <a:rPr lang="en-GB" sz="2800" b="1" dirty="0" smtClean="0"/>
              <a:t>anxiety, withdrawal, or dependence.</a:t>
            </a:r>
            <a:endParaRPr lang="en-GB" sz="2800" dirty="0" smtClean="0"/>
          </a:p>
          <a:p>
            <a:r>
              <a:rPr lang="en-GB" sz="2800" dirty="0" smtClean="0"/>
              <a:t>Early years settings can become </a:t>
            </a:r>
            <a:r>
              <a:rPr lang="en-GB" sz="2800" b="1" dirty="0" smtClean="0"/>
              <a:t>secondary secure bases</a:t>
            </a:r>
            <a:r>
              <a:rPr lang="en-GB" sz="2800" dirty="0" smtClean="0"/>
              <a:t> for children.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1371600"/>
            <a:ext cx="6172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Applying the Theory to </a:t>
            </a:r>
            <a:r>
              <a:rPr lang="en-GB" sz="2800" b="1" dirty="0" err="1" smtClean="0"/>
              <a:t>Amira</a:t>
            </a:r>
            <a:endParaRPr lang="en-GB" sz="2800" b="1" dirty="0" smtClean="0"/>
          </a:p>
          <a:p>
            <a:r>
              <a:rPr lang="en-GB" sz="2800" b="1" dirty="0" smtClean="0"/>
              <a:t>Separation anxiety:</a:t>
            </a:r>
            <a:r>
              <a:rPr lang="en-GB" sz="2800" dirty="0" smtClean="0"/>
              <a:t> lack of secure base in nursery triggers distress.</a:t>
            </a:r>
          </a:p>
          <a:p>
            <a:r>
              <a:rPr lang="en-GB" sz="2800" b="1" dirty="0" smtClean="0"/>
              <a:t>Limited speech:</a:t>
            </a:r>
            <a:r>
              <a:rPr lang="en-GB" sz="2800" dirty="0" smtClean="0"/>
              <a:t> anxiety reduces willingness to talk or explore.</a:t>
            </a:r>
          </a:p>
          <a:p>
            <a:r>
              <a:rPr lang="en-GB" sz="2800" b="1" dirty="0" smtClean="0"/>
              <a:t>Poor group play:</a:t>
            </a:r>
            <a:r>
              <a:rPr lang="en-GB" sz="2800" dirty="0" smtClean="0"/>
              <a:t> absence of trust and confidence limits social engagement.</a:t>
            </a:r>
          </a:p>
          <a:p>
            <a:r>
              <a:rPr lang="en-GB" sz="2800" dirty="0" err="1" smtClean="0"/>
              <a:t>Amira</a:t>
            </a:r>
            <a:r>
              <a:rPr lang="en-GB" sz="2800" dirty="0" smtClean="0"/>
              <a:t> needs </a:t>
            </a:r>
            <a:r>
              <a:rPr lang="en-GB" sz="2800" b="1" dirty="0" smtClean="0"/>
              <a:t>time, consistency, and sensitive care</a:t>
            </a:r>
            <a:r>
              <a:rPr lang="en-GB" sz="2800" dirty="0" smtClean="0"/>
              <a:t> to form trust with staff.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533400"/>
            <a:ext cx="8001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Practical Nursery Strategies</a:t>
            </a:r>
          </a:p>
          <a:p>
            <a:r>
              <a:rPr lang="en-GB" sz="2800" b="1" dirty="0" smtClean="0"/>
              <a:t>1. Key Person Approach: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– Consistent caregiver greeting and supporting </a:t>
            </a:r>
            <a:r>
              <a:rPr lang="en-GB" sz="2800" dirty="0" err="1" smtClean="0"/>
              <a:t>Amira</a:t>
            </a:r>
            <a:r>
              <a:rPr lang="en-GB" sz="2800" dirty="0" smtClean="0"/>
              <a:t> daily.</a:t>
            </a:r>
            <a:br>
              <a:rPr lang="en-GB" sz="2800" dirty="0" smtClean="0"/>
            </a:br>
            <a:r>
              <a:rPr lang="en-GB" sz="2800" b="1" dirty="0" smtClean="0"/>
              <a:t>2. Gradual Settling-In Plan: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– Short sessions → longer stays; involve parents.</a:t>
            </a:r>
            <a:br>
              <a:rPr lang="en-GB" sz="2800" dirty="0" smtClean="0"/>
            </a:br>
            <a:r>
              <a:rPr lang="en-GB" sz="2800" b="1" dirty="0" smtClean="0"/>
              <a:t>3. Sensitive Responding: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– Warm tone, emotion coaching (“You’re safe, I’m here”).</a:t>
            </a:r>
            <a:br>
              <a:rPr lang="en-GB" sz="2800" dirty="0" smtClean="0"/>
            </a:br>
            <a:r>
              <a:rPr lang="en-GB" sz="2800" b="1" dirty="0" smtClean="0"/>
              <a:t>4. Small Group Play: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– Start 1:1 → small groups with adult support.</a:t>
            </a:r>
            <a:br>
              <a:rPr lang="en-GB" sz="2800" dirty="0" smtClean="0"/>
            </a:br>
            <a:r>
              <a:rPr lang="en-GB" sz="2800" b="1" dirty="0" smtClean="0"/>
              <a:t>5. Language Support:</a:t>
            </a:r>
            <a:r>
              <a:rPr lang="en-GB" sz="2800" dirty="0" smtClean="0"/>
              <a:t/>
            </a:r>
            <a:br>
              <a:rPr lang="en-GB" sz="2800" dirty="0" smtClean="0"/>
            </a:br>
            <a:r>
              <a:rPr lang="en-GB" sz="2800" dirty="0" smtClean="0"/>
              <a:t>– Use simple speech, songs, visuals, and parallel talk.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1066800"/>
            <a:ext cx="6477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Nature and Nurture</a:t>
            </a:r>
          </a:p>
          <a:p>
            <a:r>
              <a:rPr lang="en-GB" sz="2800" b="1" dirty="0" smtClean="0"/>
              <a:t>Nature (Biological):</a:t>
            </a:r>
            <a:r>
              <a:rPr lang="en-GB" sz="2800" dirty="0" smtClean="0"/>
              <a:t> temperament, genetic predisposition to anxiety, brain development.</a:t>
            </a:r>
          </a:p>
          <a:p>
            <a:r>
              <a:rPr lang="en-GB" sz="2800" b="1" dirty="0" smtClean="0"/>
              <a:t>Nurture (Environmental):</a:t>
            </a:r>
            <a:r>
              <a:rPr lang="en-GB" sz="2800" dirty="0" smtClean="0"/>
              <a:t> quality of caregiver responsiveness, family stability, nursery environment.</a:t>
            </a:r>
          </a:p>
          <a:p>
            <a:r>
              <a:rPr lang="en-GB" sz="2800" b="1" dirty="0" smtClean="0"/>
              <a:t>Interaction:</a:t>
            </a:r>
            <a:r>
              <a:rPr lang="en-GB" sz="2800" dirty="0" smtClean="0"/>
              <a:t> both influence attachment; positive environments can buffer biological risk.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533400"/>
            <a:ext cx="7239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/>
              <a:t>Evaluation of the Theory</a:t>
            </a:r>
          </a:p>
          <a:p>
            <a:r>
              <a:rPr lang="en-GB" sz="2800" b="1" dirty="0" smtClean="0"/>
              <a:t>Strengths:</a:t>
            </a:r>
            <a:endParaRPr lang="en-GB" sz="2800" dirty="0" smtClean="0"/>
          </a:p>
          <a:p>
            <a:r>
              <a:rPr lang="en-GB" sz="2800" dirty="0" smtClean="0"/>
              <a:t>Explains emotional security and separation anxiety.</a:t>
            </a:r>
          </a:p>
          <a:p>
            <a:r>
              <a:rPr lang="en-GB" sz="2800" dirty="0" smtClean="0"/>
              <a:t>Provides a clear framework for early years practice (Key Person).</a:t>
            </a:r>
          </a:p>
          <a:p>
            <a:r>
              <a:rPr lang="en-GB" sz="2800" dirty="0" smtClean="0"/>
              <a:t>Backed by extensive research.</a:t>
            </a:r>
          </a:p>
          <a:p>
            <a:r>
              <a:rPr lang="en-GB" sz="2800" b="1" dirty="0" smtClean="0"/>
              <a:t>Limitations:</a:t>
            </a:r>
            <a:endParaRPr lang="en-GB" sz="2800" dirty="0" smtClean="0"/>
          </a:p>
          <a:p>
            <a:r>
              <a:rPr lang="en-GB" sz="2800" dirty="0" smtClean="0"/>
              <a:t>May overlook cultural differences in </a:t>
            </a:r>
            <a:r>
              <a:rPr lang="en-GB" sz="2800" dirty="0" err="1" smtClean="0"/>
              <a:t>caregiving</a:t>
            </a:r>
            <a:r>
              <a:rPr lang="en-GB" sz="2800" dirty="0" smtClean="0"/>
              <a:t>.</a:t>
            </a:r>
          </a:p>
          <a:p>
            <a:r>
              <a:rPr lang="en-GB" sz="2800" dirty="0" smtClean="0"/>
              <a:t>Attachment patterns are not fixed—change with new experiences.</a:t>
            </a:r>
          </a:p>
          <a:p>
            <a:r>
              <a:rPr lang="en-GB" sz="2800" dirty="0" smtClean="0"/>
              <a:t>Doesn’t explain all factors (e.g., speech delay, </a:t>
            </a:r>
            <a:r>
              <a:rPr lang="en-GB" sz="2800" dirty="0" err="1" smtClean="0"/>
              <a:t>neurodiversity</a:t>
            </a:r>
            <a:r>
              <a:rPr lang="en-GB" sz="2800" dirty="0" smtClean="0"/>
              <a:t>).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5800" y="533400"/>
            <a:ext cx="8001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Bretherton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I. (1992) ‘The origins of attachment theory: John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Bowlby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and Mary Ainsworth’,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Developmental Psychology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[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pdf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]. Available at: </a:t>
            </a:r>
            <a:r>
              <a:rPr kumimoji="0" lang="en-US" sz="1800" b="0" i="0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2"/>
              </a:rPr>
              <a:t>Psychology Department</a:t>
            </a:r>
            <a:endParaRPr kumimoji="0" lang="en-US" sz="1800" b="0" i="0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Cassidy, J. (2013) ‘Contributions of attachment theory and research: A framework for future research, translation, and policy’,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Attachment &amp; Human Development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.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3"/>
              </a:rPr>
              <a:t>PMC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Ainsworth, M.D.S.,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Blehar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M.C., Waters, E. and Wall, S. (1978)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Patterns of attachment: A psychological study of the Strange Situation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. Hillsdale, NJ: Lawrence Erlbaum.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4"/>
              </a:rPr>
              <a:t>Mindsplain+1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Kohlhoff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J. and Barnett, B. (2022) ‘Attachment-based parenting interventions and evidence of effectiveness’,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International Journal of Infant Mental Health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(review).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5"/>
              </a:rPr>
              <a:t>PMC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Kiff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C.J.,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Lengua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L.J. and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Zalewski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M. (2011) ‘Nature and Nurturing: Parenting in the Context of Child Temperament’,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Clinical Child and Family Psychology Review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.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6"/>
              </a:rPr>
              <a:t>PMC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Gregory, M. (2020) ‘A review of attachment-based parenting interventions’,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Australian Journal of Psychology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(review).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7"/>
              </a:rPr>
              <a:t>Taylor &amp; Francis Online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NHS (2024) ‘Separation anxiety’, NHS.uk. Available at: 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  <a:hlinkClick r:id="rId8"/>
              </a:rPr>
              <a:t>nhs.uk</a:t>
            </a:r>
            <a:endParaRPr kumimoji="0" lang="en-US" sz="1800" b="0" i="0" u="none" strike="noStrike" cap="none" normalizeH="0" baseline="0" dirty="0" smtClean="0">
              <a:ln>
                <a:noFill/>
              </a:ln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Early Years resources: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Elfer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,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Goldschmeid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&amp; </a:t>
            </a:r>
            <a:r>
              <a:rPr kumimoji="0" lang="en-US" sz="1800" b="0" i="0" u="none" strike="noStrike" cap="none" normalizeH="0" baseline="0" dirty="0" err="1" smtClean="0">
                <a:ln>
                  <a:noFill/>
                </a:ln>
                <a:effectLst/>
                <a:latin typeface="Arial" charset="0"/>
                <a:cs typeface="Arial" charset="0"/>
              </a:rPr>
              <a:t>Selleck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(Key Person approach summary) / </a:t>
            </a:r>
            <a:r>
              <a:rPr kumimoji="0" lang="en-US" sz="1800" b="0" i="1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EYFS guidance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effectLst/>
                <a:latin typeface="Arial" charset="0"/>
                <a:cs typeface="Arial" charset="0"/>
              </a:rPr>
              <a:t> (practical implementation).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</TotalTime>
  <Words>610</Words>
  <Application>Microsoft Office PowerPoint</Application>
  <PresentationFormat>On-screen Show (4:3)</PresentationFormat>
  <Paragraphs>56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Reshad</dc:creator>
  <cp:lastModifiedBy>Reshad</cp:lastModifiedBy>
  <cp:revision>6</cp:revision>
  <dcterms:created xsi:type="dcterms:W3CDTF">2006-08-16T00:00:00Z</dcterms:created>
  <dcterms:modified xsi:type="dcterms:W3CDTF">2025-11-13T21:28:06Z</dcterms:modified>
</cp:coreProperties>
</file>