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63" r:id="rId2"/>
    <p:sldId id="268" r:id="rId3"/>
    <p:sldId id="269" r:id="rId4"/>
    <p:sldId id="278" r:id="rId5"/>
    <p:sldId id="270" r:id="rId6"/>
    <p:sldId id="271" r:id="rId7"/>
    <p:sldId id="272" r:id="rId8"/>
    <p:sldId id="273" r:id="rId9"/>
    <p:sldId id="274" r:id="rId10"/>
    <p:sldId id="275" r:id="rId11"/>
    <p:sldId id="276" r:id="rId12"/>
    <p:sldId id="277" r:id="rId13"/>
    <p:sldId id="279" r:id="rId14"/>
    <p:sldId id="280" r:id="rId15"/>
    <p:sldId id="281" r:id="rId16"/>
    <p:sldId id="282" r:id="rId17"/>
    <p:sldId id="283" r:id="rId18"/>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93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t>21/03/2013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C13FE7CD-D3AB-44B8-BAA6-34BE8C8077EE}" type="slidenum">
              <a:rPr lang="en-GB" smtClean="0"/>
              <a:pPr/>
              <a:t>2</a:t>
            </a:fld>
            <a:endParaRPr lang="en-GB" smtClean="0"/>
          </a:p>
        </p:txBody>
      </p:sp>
      <p:sp>
        <p:nvSpPr>
          <p:cNvPr id="32771" name="Rectangle 2"/>
          <p:cNvSpPr>
            <a:spLocks noChangeArrowheads="1" noTextEdit="1"/>
          </p:cNvSpPr>
          <p:nvPr>
            <p:ph type="sldImg"/>
          </p:nvPr>
        </p:nvSpPr>
        <p:spPr>
          <a:ln cap="flat"/>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3FEAF433-A3F6-499C-AB9A-56816EE1C8DB}" type="slidenum">
              <a:rPr lang="en-GB" smtClean="0"/>
              <a:pPr/>
              <a:t>6</a:t>
            </a:fld>
            <a:endParaRPr lang="en-GB" smtClean="0"/>
          </a:p>
        </p:txBody>
      </p:sp>
      <p:sp>
        <p:nvSpPr>
          <p:cNvPr id="33795" name="Rectangle 2"/>
          <p:cNvSpPr>
            <a:spLocks noChangeArrowheads="1" noTextEdit="1"/>
          </p:cNvSpPr>
          <p:nvPr>
            <p:ph type="sldImg"/>
          </p:nvPr>
        </p:nvSpPr>
        <p:spPr>
          <a:ln cap="flat"/>
        </p:spPr>
      </p:sp>
      <p:sp>
        <p:nvSpPr>
          <p:cNvPr id="337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79343D8-A39F-4AEE-ACF7-20AD5004E77A}" type="slidenum">
              <a:rPr lang="en-GB" smtClean="0"/>
              <a:pPr/>
              <a:t>7</a:t>
            </a:fld>
            <a:endParaRPr lang="en-GB" smtClean="0"/>
          </a:p>
        </p:txBody>
      </p:sp>
      <p:sp>
        <p:nvSpPr>
          <p:cNvPr id="34819" name="Rectangle 2"/>
          <p:cNvSpPr>
            <a:spLocks noChangeArrowheads="1" noTextEdit="1"/>
          </p:cNvSpPr>
          <p:nvPr>
            <p:ph type="sldImg"/>
          </p:nvPr>
        </p:nvSpPr>
        <p:spPr>
          <a:ln cap="flat"/>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3236AA06-89F4-4EFE-AFE7-F63E928695A2}" type="slidenum">
              <a:rPr lang="en-GB" smtClean="0"/>
              <a:pPr/>
              <a:t>8</a:t>
            </a:fld>
            <a:endParaRPr lang="en-GB" smtClean="0"/>
          </a:p>
        </p:txBody>
      </p:sp>
      <p:sp>
        <p:nvSpPr>
          <p:cNvPr id="35843" name="Rectangle 2"/>
          <p:cNvSpPr>
            <a:spLocks noChangeArrowheads="1" noTextEdit="1"/>
          </p:cNvSpPr>
          <p:nvPr>
            <p:ph type="sldImg"/>
          </p:nvPr>
        </p:nvSpPr>
        <p:spPr>
          <a:solidFill>
            <a:srgbClr val="FFFFFF"/>
          </a:solidFill>
          <a:ln cap="flat"/>
        </p:spPr>
      </p:sp>
      <p:sp>
        <p:nvSpPr>
          <p:cNvPr id="35844" name="Rectangle 3"/>
          <p:cNvSpPr>
            <a:spLocks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38701A04-5C52-4AB8-8019-215A6965E722}" type="slidenum">
              <a:rPr lang="en-GB" smtClean="0"/>
              <a:pPr/>
              <a:t>9</a:t>
            </a:fld>
            <a:endParaRPr lang="en-GB" smtClean="0"/>
          </a:p>
        </p:txBody>
      </p:sp>
      <p:sp>
        <p:nvSpPr>
          <p:cNvPr id="36867" name="Rectangle 2"/>
          <p:cNvSpPr>
            <a:spLocks noChangeArrowheads="1" noTextEdit="1"/>
          </p:cNvSpPr>
          <p:nvPr>
            <p:ph type="sldImg"/>
          </p:nvPr>
        </p:nvSpPr>
        <p:spPr>
          <a:solidFill>
            <a:srgbClr val="FFFFFF"/>
          </a:solidFill>
          <a:ln cap="flat"/>
        </p:spPr>
      </p:sp>
      <p:sp>
        <p:nvSpPr>
          <p:cNvPr id="36868" name="Rectangle 3"/>
          <p:cNvSpPr>
            <a:spLocks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E83A1DD6-01C2-451A-AAAD-76698D8D3283}" type="slidenum">
              <a:rPr lang="en-GB" smtClean="0"/>
              <a:pPr/>
              <a:t>10</a:t>
            </a:fld>
            <a:endParaRPr lang="en-GB" smtClean="0"/>
          </a:p>
        </p:txBody>
      </p:sp>
      <p:sp>
        <p:nvSpPr>
          <p:cNvPr id="37891" name="Rectangle 2"/>
          <p:cNvSpPr>
            <a:spLocks noChangeArrowheads="1" noTextEdit="1"/>
          </p:cNvSpPr>
          <p:nvPr>
            <p:ph type="sldImg"/>
          </p:nvPr>
        </p:nvSpPr>
        <p:spPr>
          <a:solidFill>
            <a:srgbClr val="FFFFFF"/>
          </a:solidFill>
          <a:ln cap="flat"/>
        </p:spPr>
      </p:sp>
      <p:sp>
        <p:nvSpPr>
          <p:cNvPr id="37892" name="Rectangle 3"/>
          <p:cNvSpPr>
            <a:spLocks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8E129CE4-528C-411D-94B6-A2E7B58172C2}" type="slidenum">
              <a:rPr lang="en-GB" smtClean="0"/>
              <a:pPr/>
              <a:t>11</a:t>
            </a:fld>
            <a:endParaRPr lang="en-GB" smtClean="0"/>
          </a:p>
        </p:txBody>
      </p:sp>
      <p:sp>
        <p:nvSpPr>
          <p:cNvPr id="38915" name="Rectangle 2"/>
          <p:cNvSpPr>
            <a:spLocks noChangeArrowheads="1" noTextEdit="1"/>
          </p:cNvSpPr>
          <p:nvPr>
            <p:ph type="sldImg"/>
          </p:nvPr>
        </p:nvSpPr>
        <p:spPr>
          <a:solidFill>
            <a:srgbClr val="FFFFFF"/>
          </a:solidFill>
          <a:ln/>
        </p:spPr>
      </p:sp>
      <p:sp>
        <p:nvSpPr>
          <p:cNvPr id="38916"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BD4DA41D-DFBA-4A60-9B55-F41690507033}" type="slidenum">
              <a:rPr lang="en-GB" smtClean="0"/>
              <a:pPr/>
              <a:t>12</a:t>
            </a:fld>
            <a:endParaRPr lang="en-GB" smtClean="0"/>
          </a:p>
        </p:txBody>
      </p:sp>
      <p:sp>
        <p:nvSpPr>
          <p:cNvPr id="39939" name="Rectangle 2"/>
          <p:cNvSpPr>
            <a:spLocks noChangeArrowheads="1" noTextEdit="1"/>
          </p:cNvSpPr>
          <p:nvPr>
            <p:ph type="sldImg"/>
          </p:nvPr>
        </p:nvSpPr>
        <p:spPr>
          <a:solidFill>
            <a:srgbClr val="FFFFFF"/>
          </a:solidFill>
          <a:ln cap="flat"/>
        </p:spPr>
      </p:sp>
      <p:sp>
        <p:nvSpPr>
          <p:cNvPr id="39940" name="Rectangle 3"/>
          <p:cNvSpPr>
            <a:spLocks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BC3979B7-6430-4B57-A4DA-3830AA5EEF07}"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5</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390079F0-B2E8-4FA8-8921-F6A2D6E56865}"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5</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33073BB4-D860-405F-AD24-58B54E3E347A}"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5</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DD6986E4-9AA7-4709-9C3A-B62AED6DE20A}"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5</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EAAB8095-55F7-466A-B040-129325513159}" type="datetime1">
              <a:rPr lang="en-GB" smtClean="0"/>
              <a:t>21/03/2013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5</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4E58FF25-C394-4684-AF65-9E72FA1720F0}" type="datetime1">
              <a:rPr lang="en-GB" smtClean="0"/>
              <a:t>21/03/2013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5</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F8F91A5-E222-4E9E-9E10-9EB55F8B8DB5}" type="datetime1">
              <a:rPr lang="en-GB" smtClean="0"/>
              <a:t>21/03/2013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5</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0682F7EC-0A4B-4484-9077-FE6725022B1B}"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5</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E07352A-19BC-44D9-B302-813BEC93D4AC}"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5</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5F1CD5DA-A57A-46C9-93F6-7CF560932FA6}"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5</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7D188C09-B272-483B-9103-4C59D7C7FC62}"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5</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7BD42141-D732-450D-8641-9E955CFED21B}" type="datetime1">
              <a:rPr lang="en-GB" smtClean="0"/>
              <a:t>21/03/2013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5</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r>
              <a:rPr lang="en-GB" sz="3200" b="1" dirty="0" smtClean="0">
                <a:solidFill>
                  <a:schemeClr val="tx1"/>
                </a:solidFill>
              </a:rPr>
              <a:t/>
            </a:r>
            <a:br>
              <a:rPr lang="en-GB" sz="3200" b="1" dirty="0" smtClean="0">
                <a:solidFill>
                  <a:schemeClr val="tx1"/>
                </a:solidFill>
              </a:rPr>
            </a:br>
            <a:r>
              <a:rPr lang="en-GB" sz="3200" b="1" dirty="0" smtClean="0">
                <a:solidFill>
                  <a:schemeClr val="tx1"/>
                </a:solidFill>
              </a:rPr>
              <a:t>Entrepreneurship</a:t>
            </a:r>
            <a:endParaRPr lang="en-GB" sz="3200" b="1" dirty="0" smtClean="0">
              <a:solidFill>
                <a:schemeClr val="tx1"/>
              </a:solidFill>
            </a:endParaRP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a:t>
            </a:r>
            <a:r>
              <a:rPr lang="en-GB" sz="2400" dirty="0" smtClean="0"/>
              <a:t> 5:  Economic, social and political perspectives of enterprise and entrepreneurship</a:t>
            </a:r>
          </a:p>
          <a:p>
            <a:pPr algn="r" eaLnBrk="1" hangingPunct="1"/>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8195" name="Rectangle 3"/>
          <p:cNvSpPr>
            <a:spLocks noGrp="1" noChangeArrowheads="1"/>
          </p:cNvSpPr>
          <p:nvPr>
            <p:ph type="body" idx="1"/>
          </p:nvPr>
        </p:nvSpPr>
        <p:spPr>
          <a:noFill/>
        </p:spPr>
        <p:txBody>
          <a:bodyPr lIns="92075" tIns="46038" rIns="92075" bIns="46038"/>
          <a:lstStyle/>
          <a:p>
            <a:pPr>
              <a:lnSpc>
                <a:spcPct val="90000"/>
              </a:lnSpc>
              <a:spcBef>
                <a:spcPct val="0"/>
              </a:spcBef>
              <a:buFont typeface="Wingdings" pitchFamily="2" charset="2"/>
              <a:buNone/>
            </a:pPr>
            <a:r>
              <a:rPr lang="en-GB" sz="2800" dirty="0" smtClean="0"/>
              <a:t>Small businesses and entrepreneurial businesses play an important role in economic development.</a:t>
            </a:r>
            <a:r>
              <a:rPr lang="en-GB" dirty="0" smtClean="0"/>
              <a:t>  </a:t>
            </a:r>
            <a:endParaRPr lang="en-GB" dirty="0" smtClean="0"/>
          </a:p>
          <a:p>
            <a:pPr>
              <a:lnSpc>
                <a:spcPct val="90000"/>
              </a:lnSpc>
              <a:spcBef>
                <a:spcPct val="0"/>
              </a:spcBef>
              <a:buFont typeface="Wingdings" pitchFamily="2" charset="2"/>
              <a:buNone/>
            </a:pPr>
            <a:endParaRPr lang="en-GB" dirty="0" smtClean="0"/>
          </a:p>
          <a:p>
            <a:pPr>
              <a:lnSpc>
                <a:spcPct val="90000"/>
              </a:lnSpc>
              <a:spcBef>
                <a:spcPct val="0"/>
              </a:spcBef>
              <a:buFontTx/>
              <a:buChar char="•"/>
            </a:pPr>
            <a:r>
              <a:rPr lang="en-GB" sz="2400" dirty="0" smtClean="0"/>
              <a:t>Vast majority of registered businesses are small</a:t>
            </a:r>
          </a:p>
          <a:p>
            <a:pPr>
              <a:lnSpc>
                <a:spcPct val="90000"/>
              </a:lnSpc>
              <a:spcBef>
                <a:spcPct val="0"/>
              </a:spcBef>
              <a:buFontTx/>
              <a:buChar char="•"/>
            </a:pPr>
            <a:r>
              <a:rPr lang="en-US" sz="2400" dirty="0" smtClean="0"/>
              <a:t>9</a:t>
            </a:r>
            <a:r>
              <a:rPr lang="en-GB" sz="2400" dirty="0" smtClean="0"/>
              <a:t>6% of companies in UK have fewer than 20 employees </a:t>
            </a:r>
          </a:p>
          <a:p>
            <a:pPr>
              <a:lnSpc>
                <a:spcPct val="90000"/>
              </a:lnSpc>
              <a:spcBef>
                <a:spcPct val="0"/>
              </a:spcBef>
              <a:buFontTx/>
              <a:buChar char="•"/>
            </a:pPr>
            <a:r>
              <a:rPr lang="en-GB" sz="2400" dirty="0" smtClean="0"/>
              <a:t>Businesses with fewer than 100 employees account for over 50% of all employment</a:t>
            </a:r>
            <a:endParaRPr lang="en-US" sz="2400" dirty="0" smtClean="0"/>
          </a:p>
          <a:p>
            <a:pPr eaLnBrk="1" hangingPunct="1">
              <a:lnSpc>
                <a:spcPct val="90000"/>
              </a:lnSpc>
              <a:buFont typeface="Wingdings" pitchFamily="2" charset="2"/>
              <a:buNone/>
            </a:pPr>
            <a:r>
              <a:rPr lang="en-GB" dirty="0" smtClean="0"/>
              <a:t> </a:t>
            </a:r>
          </a:p>
        </p:txBody>
      </p:sp>
      <p:sp>
        <p:nvSpPr>
          <p:cNvPr id="8196" name="Rectangle 4"/>
          <p:cNvSpPr>
            <a:spLocks noGrp="1" noChangeArrowheads="1"/>
          </p:cNvSpPr>
          <p:nvPr>
            <p:ph type="title"/>
          </p:nvPr>
        </p:nvSpPr>
        <p:spPr/>
        <p:txBody>
          <a:bodyPr/>
          <a:lstStyle/>
          <a:p>
            <a:pPr eaLnBrk="1" hangingPunct="1"/>
            <a:endParaRPr lang="en-US"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9219" name="Rectangle 2"/>
          <p:cNvSpPr>
            <a:spLocks noGrp="1" noChangeArrowheads="1"/>
          </p:cNvSpPr>
          <p:nvPr>
            <p:ph type="title"/>
          </p:nvPr>
        </p:nvSpPr>
        <p:spPr>
          <a:xfrm>
            <a:off x="457200" y="333375"/>
            <a:ext cx="8229600" cy="1150938"/>
          </a:xfrm>
        </p:spPr>
        <p:txBody>
          <a:bodyPr/>
          <a:lstStyle/>
          <a:p>
            <a:pPr eaLnBrk="1" hangingPunct="1"/>
            <a:r>
              <a:rPr lang="en-GB" sz="3600" b="1" dirty="0" smtClean="0"/>
              <a:t>Bolton Committee (1971)</a:t>
            </a:r>
          </a:p>
        </p:txBody>
      </p:sp>
      <p:sp>
        <p:nvSpPr>
          <p:cNvPr id="9220" name="Rectangle 3"/>
          <p:cNvSpPr>
            <a:spLocks noGrp="1" noChangeArrowheads="1"/>
          </p:cNvSpPr>
          <p:nvPr>
            <p:ph type="body" idx="1"/>
          </p:nvPr>
        </p:nvSpPr>
        <p:spPr/>
        <p:txBody>
          <a:bodyPr/>
          <a:lstStyle/>
          <a:p>
            <a:pPr eaLnBrk="1" hangingPunct="1"/>
            <a:r>
              <a:rPr lang="en-GB" sz="2400" dirty="0" smtClean="0"/>
              <a:t>The Bolton Committee was a UK Government established group tasked with examining to small business and entrepreneurial sector in the UK.  Prior to this date the government paid little attention to this sector and had little awareness of the contribution to GDP and economic well being.</a:t>
            </a:r>
          </a:p>
          <a:p>
            <a:pPr eaLnBrk="1" hangingPunct="1"/>
            <a:endParaRPr lang="en-GB" sz="2400" dirty="0" smtClean="0"/>
          </a:p>
          <a:p>
            <a:pPr eaLnBrk="1" hangingPunct="1"/>
            <a:r>
              <a:rPr lang="en-GB" sz="2400" dirty="0" smtClean="0"/>
              <a:t>ole</a:t>
            </a:r>
            <a:r>
              <a:rPr lang="en-GB" sz="2400" dirty="0" smtClean="0"/>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Bolton Committee (1971)</a:t>
            </a:r>
            <a:endParaRPr lang="en-GB" dirty="0"/>
          </a:p>
        </p:txBody>
      </p:sp>
      <p:sp>
        <p:nvSpPr>
          <p:cNvPr id="3" name="Content Placeholder 2"/>
          <p:cNvSpPr>
            <a:spLocks noGrp="1"/>
          </p:cNvSpPr>
          <p:nvPr>
            <p:ph idx="1"/>
          </p:nvPr>
        </p:nvSpPr>
        <p:spPr/>
        <p:txBody>
          <a:bodyPr/>
          <a:lstStyle/>
          <a:p>
            <a:pPr>
              <a:buNone/>
            </a:pPr>
            <a:r>
              <a:rPr lang="en-GB" sz="2400" dirty="0" smtClean="0"/>
              <a:t>Starting points for the work of the Bolton Committee –</a:t>
            </a:r>
          </a:p>
          <a:p>
            <a:pPr>
              <a:buNone/>
            </a:pPr>
            <a:endParaRPr lang="en-GB" sz="2400" dirty="0" smtClean="0"/>
          </a:p>
          <a:p>
            <a:r>
              <a:rPr lang="en-GB" sz="2400" dirty="0" smtClean="0"/>
              <a:t>The </a:t>
            </a:r>
            <a:r>
              <a:rPr lang="en-GB" sz="2400" dirty="0" smtClean="0"/>
              <a:t>small firm sector is in a state of long-term decline, both in size and in its share of economic activity</a:t>
            </a:r>
          </a:p>
          <a:p>
            <a:r>
              <a:rPr lang="en-GB" sz="2400" dirty="0" smtClean="0"/>
              <a:t>The most important question which faced the committee was whether the economic climate has changed to such an extent that small firms could no longer survive and flourish in sufficient numbers as the seedbed for the industry of the future, bearing in mind that only a tiny and unidentifiable proportion of the small firm population will play this vital </a:t>
            </a:r>
            <a:r>
              <a:rPr lang="en-GB" sz="2400" dirty="0" smtClean="0"/>
              <a:t>role</a:t>
            </a:r>
            <a:endParaRPr lang="en-GB" sz="2400" dirty="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0243" name="Rectangle 2"/>
          <p:cNvSpPr>
            <a:spLocks noGrp="1" noChangeArrowheads="1"/>
          </p:cNvSpPr>
          <p:nvPr>
            <p:ph type="title"/>
          </p:nvPr>
        </p:nvSpPr>
        <p:spPr/>
        <p:txBody>
          <a:bodyPr/>
          <a:lstStyle/>
          <a:p>
            <a:pPr eaLnBrk="1" hangingPunct="1"/>
            <a:r>
              <a:rPr lang="en-GB" sz="3600" b="1" dirty="0" smtClean="0"/>
              <a:t>Bolton </a:t>
            </a:r>
            <a:r>
              <a:rPr lang="en-GB" sz="3600" b="1" dirty="0" smtClean="0"/>
              <a:t>Committee (1971)</a:t>
            </a:r>
            <a:endParaRPr lang="en-GB" sz="3600" b="1" dirty="0" smtClean="0"/>
          </a:p>
        </p:txBody>
      </p:sp>
      <p:sp>
        <p:nvSpPr>
          <p:cNvPr id="10244" name="Rectangle 3"/>
          <p:cNvSpPr>
            <a:spLocks noGrp="1" noChangeArrowheads="1"/>
          </p:cNvSpPr>
          <p:nvPr>
            <p:ph type="body" idx="1"/>
          </p:nvPr>
        </p:nvSpPr>
        <p:spPr>
          <a:xfrm>
            <a:off x="457200" y="1811338"/>
            <a:ext cx="8229600" cy="4319587"/>
          </a:xfrm>
        </p:spPr>
        <p:txBody>
          <a:bodyPr/>
          <a:lstStyle/>
          <a:p>
            <a:pPr eaLnBrk="1" hangingPunct="1">
              <a:buFont typeface="Wingdings" pitchFamily="2" charset="2"/>
              <a:buNone/>
            </a:pPr>
            <a:r>
              <a:rPr lang="en-GB" sz="2400" smtClean="0"/>
              <a:t>The committee answer to that question was that: </a:t>
            </a:r>
          </a:p>
          <a:p>
            <a:pPr eaLnBrk="1" hangingPunct="1"/>
            <a:r>
              <a:rPr lang="en-GB" sz="2400" smtClean="0"/>
              <a:t>the small firm sector is at present, and will remain for the foreseeable future, vigorous enough to fulfil the ‘seedbed’ function, given a fair crack of the whip and is not therefore in need of special support. This is a finely balanced judgement which should be kept under constant review by government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1267" name="Rectangle 3"/>
          <p:cNvSpPr>
            <a:spLocks noGrp="1" noChangeArrowheads="1"/>
          </p:cNvSpPr>
          <p:nvPr>
            <p:ph type="body" idx="1"/>
          </p:nvPr>
        </p:nvSpPr>
        <p:spPr>
          <a:xfrm>
            <a:off x="457200" y="1412875"/>
            <a:ext cx="8229600" cy="4718050"/>
          </a:xfrm>
          <a:noFill/>
        </p:spPr>
        <p:txBody>
          <a:bodyPr lIns="92075" tIns="46038" rIns="92075" bIns="46038"/>
          <a:lstStyle/>
          <a:p>
            <a:pPr eaLnBrk="1" hangingPunct="1">
              <a:lnSpc>
                <a:spcPct val="80000"/>
              </a:lnSpc>
              <a:buFont typeface="Wingdings" pitchFamily="2" charset="2"/>
              <a:buNone/>
            </a:pPr>
            <a:endParaRPr lang="en-GB" sz="1400" b="1" smtClean="0">
              <a:latin typeface="Comic Sans MS" pitchFamily="66" charset="0"/>
            </a:endParaRPr>
          </a:p>
          <a:p>
            <a:pPr eaLnBrk="1" hangingPunct="1">
              <a:lnSpc>
                <a:spcPct val="80000"/>
              </a:lnSpc>
            </a:pPr>
            <a:r>
              <a:rPr lang="en-GB" sz="2400" smtClean="0"/>
              <a:t>Important element of free-market economy</a:t>
            </a:r>
          </a:p>
          <a:p>
            <a:pPr eaLnBrk="1" hangingPunct="1">
              <a:lnSpc>
                <a:spcPct val="80000"/>
              </a:lnSpc>
            </a:pPr>
            <a:r>
              <a:rPr lang="en-GB" sz="2400" smtClean="0"/>
              <a:t>Diversify a nation’s economic base</a:t>
            </a:r>
          </a:p>
          <a:p>
            <a:pPr eaLnBrk="1" hangingPunct="1">
              <a:lnSpc>
                <a:spcPct val="80000"/>
              </a:lnSpc>
            </a:pPr>
            <a:r>
              <a:rPr lang="en-GB" sz="2400" smtClean="0"/>
              <a:t>Help create jobs &amp; </a:t>
            </a:r>
            <a:r>
              <a:rPr lang="en-US" sz="2400" smtClean="0"/>
              <a:t>‘mop up’</a:t>
            </a:r>
            <a:r>
              <a:rPr lang="en-GB" sz="2400" smtClean="0"/>
              <a:t> unemployment</a:t>
            </a:r>
          </a:p>
          <a:p>
            <a:pPr eaLnBrk="1" hangingPunct="1">
              <a:lnSpc>
                <a:spcPct val="80000"/>
              </a:lnSpc>
            </a:pPr>
            <a:r>
              <a:rPr lang="en-GB" sz="2400" smtClean="0"/>
              <a:t>Provide an element of local control &amp; </a:t>
            </a:r>
            <a:r>
              <a:rPr lang="en-US" sz="2400" smtClean="0"/>
              <a:t>respond to local needs</a:t>
            </a:r>
            <a:endParaRPr lang="en-GB" sz="2400" smtClean="0"/>
          </a:p>
          <a:p>
            <a:pPr eaLnBrk="1" hangingPunct="1">
              <a:lnSpc>
                <a:spcPct val="80000"/>
              </a:lnSpc>
            </a:pPr>
            <a:r>
              <a:rPr lang="en-GB" sz="2400" smtClean="0"/>
              <a:t>Opportunity to transcend social inequality</a:t>
            </a:r>
          </a:p>
          <a:p>
            <a:pPr eaLnBrk="1" hangingPunct="1">
              <a:lnSpc>
                <a:spcPct val="80000"/>
              </a:lnSpc>
            </a:pPr>
            <a:r>
              <a:rPr lang="en-GB" sz="2400" smtClean="0"/>
              <a:t>Representation of anti-monopoly</a:t>
            </a:r>
          </a:p>
          <a:p>
            <a:pPr eaLnBrk="1" hangingPunct="1">
              <a:lnSpc>
                <a:spcPct val="80000"/>
              </a:lnSpc>
            </a:pPr>
            <a:r>
              <a:rPr lang="en-GB" sz="2400" smtClean="0"/>
              <a:t>Absorb technological innovation</a:t>
            </a:r>
          </a:p>
          <a:p>
            <a:pPr eaLnBrk="1" hangingPunct="1">
              <a:lnSpc>
                <a:spcPct val="80000"/>
              </a:lnSpc>
            </a:pPr>
            <a:r>
              <a:rPr lang="en-GB" sz="2400" smtClean="0"/>
              <a:t>Encourage and satisfy innovation</a:t>
            </a:r>
          </a:p>
          <a:p>
            <a:pPr eaLnBrk="1" hangingPunct="1">
              <a:lnSpc>
                <a:spcPct val="80000"/>
              </a:lnSpc>
            </a:pPr>
            <a:r>
              <a:rPr lang="en-GB" sz="2400" smtClean="0"/>
              <a:t>Fast response to change</a:t>
            </a:r>
          </a:p>
          <a:p>
            <a:pPr eaLnBrk="1" hangingPunct="1">
              <a:lnSpc>
                <a:spcPct val="80000"/>
              </a:lnSpc>
            </a:pPr>
            <a:r>
              <a:rPr lang="en-GB" sz="2400" smtClean="0"/>
              <a:t>To cater for niche markets</a:t>
            </a:r>
          </a:p>
          <a:p>
            <a:pPr eaLnBrk="1" hangingPunct="1">
              <a:lnSpc>
                <a:spcPct val="80000"/>
              </a:lnSpc>
            </a:pPr>
            <a:r>
              <a:rPr lang="en-GB" sz="2400" smtClean="0"/>
              <a:t>Avenue for self-development &amp; individual achievement</a:t>
            </a:r>
          </a:p>
          <a:p>
            <a:pPr eaLnBrk="1" hangingPunct="1">
              <a:lnSpc>
                <a:spcPct val="80000"/>
              </a:lnSpc>
            </a:pPr>
            <a:r>
              <a:rPr lang="en-GB" sz="2400" smtClean="0"/>
              <a:t>Expression of entrepreneurialism</a:t>
            </a:r>
            <a:endParaRPr lang="en-GB" sz="2800" smtClean="0"/>
          </a:p>
        </p:txBody>
      </p:sp>
      <p:sp>
        <p:nvSpPr>
          <p:cNvPr id="11268" name="Rectangle 4"/>
          <p:cNvSpPr>
            <a:spLocks noGrp="1" noChangeArrowheads="1"/>
          </p:cNvSpPr>
          <p:nvPr>
            <p:ph type="title"/>
          </p:nvPr>
        </p:nvSpPr>
        <p:spPr/>
        <p:txBody>
          <a:bodyPr/>
          <a:lstStyle/>
          <a:p>
            <a:pPr eaLnBrk="1" hangingPunct="1"/>
            <a:r>
              <a:rPr lang="en-GB" sz="3600" b="1" smtClean="0"/>
              <a:t>But why have small businesses?</a:t>
            </a:r>
            <a:endParaRPr lang="en-US" sz="3600" b="1"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2291"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dirty="0" smtClean="0"/>
              <a:t>North D &amp; </a:t>
            </a:r>
            <a:r>
              <a:rPr lang="en-GB" sz="2400" b="1" dirty="0" err="1" smtClean="0"/>
              <a:t>Smallbone</a:t>
            </a:r>
            <a:r>
              <a:rPr lang="en-GB" sz="2400" b="1" dirty="0" smtClean="0"/>
              <a:t> D (1996)</a:t>
            </a:r>
          </a:p>
          <a:p>
            <a:pPr eaLnBrk="1" hangingPunct="1">
              <a:buFont typeface="Wingdings" pitchFamily="2" charset="2"/>
              <a:buNone/>
            </a:pPr>
            <a:endParaRPr lang="en-GB" sz="2400" dirty="0" smtClean="0"/>
          </a:p>
          <a:p>
            <a:pPr eaLnBrk="1" hangingPunct="1"/>
            <a:r>
              <a:rPr lang="en-GB" sz="2000" dirty="0" smtClean="0"/>
              <a:t>Survivability</a:t>
            </a:r>
          </a:p>
          <a:p>
            <a:pPr eaLnBrk="1" hangingPunct="1"/>
            <a:r>
              <a:rPr lang="en-GB" sz="2000" dirty="0" smtClean="0"/>
              <a:t>Output growth of surviving SMEs</a:t>
            </a:r>
          </a:p>
          <a:p>
            <a:pPr eaLnBrk="1" hangingPunct="1"/>
            <a:r>
              <a:rPr lang="en-GB" sz="2000" dirty="0" smtClean="0"/>
              <a:t>Employment generation</a:t>
            </a:r>
          </a:p>
          <a:p>
            <a:pPr eaLnBrk="1" hangingPunct="1"/>
            <a:r>
              <a:rPr lang="en-GB" sz="2000" dirty="0" smtClean="0"/>
              <a:t>Ability to generate external income for region</a:t>
            </a:r>
          </a:p>
          <a:p>
            <a:pPr eaLnBrk="1" hangingPunct="1"/>
            <a:r>
              <a:rPr lang="en-GB" sz="2000" dirty="0" smtClean="0"/>
              <a:t>Ability to innovate</a:t>
            </a:r>
          </a:p>
          <a:p>
            <a:pPr eaLnBrk="1" hangingPunct="1"/>
            <a:r>
              <a:rPr lang="en-GB" sz="2000" dirty="0" smtClean="0"/>
              <a:t>Ability to increase productivity</a:t>
            </a:r>
          </a:p>
        </p:txBody>
      </p:sp>
      <p:sp>
        <p:nvSpPr>
          <p:cNvPr id="12292" name="Rectangle 1028"/>
          <p:cNvSpPr>
            <a:spLocks noGrp="1" noChangeArrowheads="1"/>
          </p:cNvSpPr>
          <p:nvPr>
            <p:ph type="title"/>
          </p:nvPr>
        </p:nvSpPr>
        <p:spPr/>
        <p:txBody>
          <a:bodyPr/>
          <a:lstStyle/>
          <a:p>
            <a:pPr eaLnBrk="1" hangingPunct="1"/>
            <a:r>
              <a:rPr lang="en-GB" sz="3200" b="1" smtClean="0"/>
              <a:t>The potential contribution of SMEs to economic development at subnational level</a:t>
            </a:r>
            <a:r>
              <a:rPr lang="en-GB" sz="3200" b="1" i="1" smtClean="0"/>
              <a:t>.</a:t>
            </a:r>
            <a:endParaRPr lang="en-US" b="1" i="1"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3315"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2400" b="1" smtClean="0">
              <a:latin typeface="Comic Sans MS" pitchFamily="66" charset="0"/>
            </a:endParaRPr>
          </a:p>
          <a:p>
            <a:pPr eaLnBrk="1" hangingPunct="1">
              <a:buFont typeface="Wingdings" pitchFamily="2" charset="2"/>
              <a:buNone/>
            </a:pPr>
            <a:r>
              <a:rPr lang="en-GB" sz="2400" smtClean="0"/>
              <a:t>Enhancing prosperity through:</a:t>
            </a:r>
          </a:p>
          <a:p>
            <a:pPr lvl="1" eaLnBrk="1" hangingPunct="1"/>
            <a:r>
              <a:rPr lang="en-GB" sz="2000" smtClean="0"/>
              <a:t>Inward Investment </a:t>
            </a:r>
          </a:p>
          <a:p>
            <a:pPr lvl="1" eaLnBrk="1" hangingPunct="1">
              <a:buFont typeface="Wingdings" pitchFamily="2" charset="2"/>
              <a:buNone/>
            </a:pPr>
            <a:r>
              <a:rPr lang="en-GB" sz="2000" smtClean="0"/>
              <a:t>				(large organisations)</a:t>
            </a:r>
          </a:p>
          <a:p>
            <a:pPr lvl="1" eaLnBrk="1" hangingPunct="1"/>
            <a:r>
              <a:rPr lang="en-GB" sz="2000" smtClean="0"/>
              <a:t>Indigenous development</a:t>
            </a:r>
          </a:p>
          <a:p>
            <a:pPr lvl="1" eaLnBrk="1" hangingPunct="1">
              <a:buFont typeface="Wingdings" pitchFamily="2" charset="2"/>
              <a:buNone/>
            </a:pPr>
            <a:r>
              <a:rPr lang="en-GB" sz="2000" smtClean="0"/>
              <a:t>				(large &amp; SMALL organisations)</a:t>
            </a:r>
          </a:p>
          <a:p>
            <a:pPr eaLnBrk="1" hangingPunct="1">
              <a:buFont typeface="Wingdings" pitchFamily="2" charset="2"/>
              <a:buNone/>
            </a:pPr>
            <a:endParaRPr lang="en-GB" sz="2000" smtClean="0"/>
          </a:p>
        </p:txBody>
      </p:sp>
      <p:sp>
        <p:nvSpPr>
          <p:cNvPr id="13316" name="Rectangle 4"/>
          <p:cNvSpPr>
            <a:spLocks noGrp="1" noChangeArrowheads="1"/>
          </p:cNvSpPr>
          <p:nvPr>
            <p:ph type="title"/>
          </p:nvPr>
        </p:nvSpPr>
        <p:spPr/>
        <p:txBody>
          <a:bodyPr/>
          <a:lstStyle/>
          <a:p>
            <a:pPr eaLnBrk="1" hangingPunct="1"/>
            <a:r>
              <a:rPr lang="en-GB" sz="3400" b="1" smtClean="0"/>
              <a:t>Encouraging Economic Development</a:t>
            </a:r>
            <a:endParaRPr lang="en-US" sz="3400" b="1"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4339"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sz="2400" b="1" i="1" smtClean="0"/>
              <a:t>Advantages of Inward Investment</a:t>
            </a:r>
          </a:p>
          <a:p>
            <a:pPr eaLnBrk="1" hangingPunct="1">
              <a:lnSpc>
                <a:spcPct val="80000"/>
              </a:lnSpc>
              <a:buClr>
                <a:schemeClr val="bg1"/>
              </a:buClr>
            </a:pPr>
            <a:r>
              <a:rPr lang="en-GB" sz="2000" smtClean="0"/>
              <a:t>Significant injection of external funding</a:t>
            </a:r>
          </a:p>
          <a:p>
            <a:pPr eaLnBrk="1" hangingPunct="1">
              <a:lnSpc>
                <a:spcPct val="80000"/>
              </a:lnSpc>
              <a:buFont typeface="Wingdings" pitchFamily="2" charset="2"/>
              <a:buNone/>
            </a:pPr>
            <a:endParaRPr lang="en-GB" sz="700" smtClean="0"/>
          </a:p>
          <a:p>
            <a:pPr eaLnBrk="1" hangingPunct="1">
              <a:lnSpc>
                <a:spcPct val="80000"/>
              </a:lnSpc>
              <a:buClr>
                <a:schemeClr val="bg1"/>
              </a:buClr>
            </a:pPr>
            <a:r>
              <a:rPr lang="en-GB" sz="2000" smtClean="0"/>
              <a:t>Potential large-scale job  creation</a:t>
            </a:r>
          </a:p>
          <a:p>
            <a:pPr eaLnBrk="1" hangingPunct="1">
              <a:lnSpc>
                <a:spcPct val="80000"/>
              </a:lnSpc>
              <a:buFont typeface="Wingdings" pitchFamily="2" charset="2"/>
              <a:buNone/>
            </a:pPr>
            <a:endParaRPr lang="en-GB" sz="700" smtClean="0"/>
          </a:p>
          <a:p>
            <a:pPr eaLnBrk="1" hangingPunct="1">
              <a:lnSpc>
                <a:spcPct val="80000"/>
              </a:lnSpc>
              <a:buClr>
                <a:schemeClr val="bg1"/>
              </a:buClr>
            </a:pPr>
            <a:r>
              <a:rPr lang="en-GB" sz="2000" smtClean="0"/>
              <a:t>Possibility of out-sourcing to local small business</a:t>
            </a:r>
          </a:p>
          <a:p>
            <a:pPr eaLnBrk="1" hangingPunct="1">
              <a:lnSpc>
                <a:spcPct val="80000"/>
              </a:lnSpc>
              <a:buFont typeface="Wingdings" pitchFamily="2" charset="2"/>
              <a:buNone/>
            </a:pPr>
            <a:endParaRPr lang="en-GB" sz="700" smtClean="0"/>
          </a:p>
          <a:p>
            <a:pPr eaLnBrk="1" hangingPunct="1">
              <a:lnSpc>
                <a:spcPct val="80000"/>
              </a:lnSpc>
              <a:buClr>
                <a:schemeClr val="bg1"/>
              </a:buClr>
            </a:pPr>
            <a:r>
              <a:rPr lang="en-GB" sz="2000" smtClean="0"/>
              <a:t>Multiplier effects into</a:t>
            </a:r>
            <a:r>
              <a:rPr lang="en-GB" sz="2400" smtClean="0"/>
              <a:t> </a:t>
            </a:r>
            <a:r>
              <a:rPr lang="en-GB" sz="2000" smtClean="0"/>
              <a:t>locality</a:t>
            </a:r>
          </a:p>
          <a:p>
            <a:pPr eaLnBrk="1" hangingPunct="1">
              <a:lnSpc>
                <a:spcPct val="80000"/>
              </a:lnSpc>
              <a:buClr>
                <a:schemeClr val="bg1"/>
              </a:buClr>
              <a:buFont typeface="Wingdings" pitchFamily="2" charset="2"/>
              <a:buNone/>
            </a:pPr>
            <a:endParaRPr lang="en-GB" sz="2000" smtClean="0"/>
          </a:p>
          <a:p>
            <a:pPr eaLnBrk="1" hangingPunct="1">
              <a:lnSpc>
                <a:spcPct val="80000"/>
              </a:lnSpc>
              <a:buFont typeface="Wingdings" pitchFamily="2" charset="2"/>
              <a:buNone/>
            </a:pPr>
            <a:r>
              <a:rPr lang="en-GB" sz="2400" b="1" i="1" smtClean="0"/>
              <a:t>Disadvantages of Inward Investment</a:t>
            </a:r>
          </a:p>
          <a:p>
            <a:pPr eaLnBrk="1" hangingPunct="1">
              <a:lnSpc>
                <a:spcPct val="80000"/>
              </a:lnSpc>
              <a:buFont typeface="Wingdings" pitchFamily="2" charset="2"/>
              <a:buNone/>
            </a:pPr>
            <a:r>
              <a:rPr lang="en-GB" sz="2000" smtClean="0"/>
              <a:t>	In-migration of senior staff</a:t>
            </a:r>
          </a:p>
          <a:p>
            <a:pPr eaLnBrk="1" hangingPunct="1">
              <a:lnSpc>
                <a:spcPct val="80000"/>
              </a:lnSpc>
              <a:buClr>
                <a:schemeClr val="bg1"/>
              </a:buClr>
            </a:pPr>
            <a:r>
              <a:rPr lang="en-GB" sz="2000" smtClean="0"/>
              <a:t>External control</a:t>
            </a:r>
          </a:p>
          <a:p>
            <a:pPr eaLnBrk="1" hangingPunct="1">
              <a:lnSpc>
                <a:spcPct val="80000"/>
              </a:lnSpc>
              <a:buClr>
                <a:schemeClr val="bg1"/>
              </a:buClr>
            </a:pPr>
            <a:r>
              <a:rPr lang="en-GB" sz="2000" smtClean="0"/>
              <a:t>Profits not retained at local level</a:t>
            </a:r>
          </a:p>
          <a:p>
            <a:pPr eaLnBrk="1" hangingPunct="1">
              <a:lnSpc>
                <a:spcPct val="80000"/>
              </a:lnSpc>
              <a:buClr>
                <a:schemeClr val="bg1"/>
              </a:buClr>
            </a:pPr>
            <a:r>
              <a:rPr lang="en-GB" sz="2000" smtClean="0"/>
              <a:t>Only low grade local jobs created</a:t>
            </a:r>
          </a:p>
          <a:p>
            <a:pPr eaLnBrk="1" hangingPunct="1">
              <a:lnSpc>
                <a:spcPct val="80000"/>
              </a:lnSpc>
              <a:buClr>
                <a:schemeClr val="bg1"/>
              </a:buClr>
            </a:pPr>
            <a:r>
              <a:rPr lang="en-GB" sz="2000" smtClean="0"/>
              <a:t>No particular allegiance to the locality</a:t>
            </a:r>
          </a:p>
          <a:p>
            <a:pPr eaLnBrk="1" hangingPunct="1">
              <a:lnSpc>
                <a:spcPct val="80000"/>
              </a:lnSpc>
              <a:buClr>
                <a:schemeClr val="bg1"/>
              </a:buClr>
            </a:pPr>
            <a:r>
              <a:rPr lang="en-GB" sz="2000" smtClean="0"/>
              <a:t>Working practices may be alien to local culture</a:t>
            </a:r>
          </a:p>
          <a:p>
            <a:pPr eaLnBrk="1" hangingPunct="1">
              <a:lnSpc>
                <a:spcPct val="80000"/>
              </a:lnSpc>
              <a:buClr>
                <a:schemeClr val="bg1"/>
              </a:buClr>
            </a:pPr>
            <a:endParaRPr lang="en-GB" sz="2000" smtClean="0"/>
          </a:p>
        </p:txBody>
      </p:sp>
      <p:sp>
        <p:nvSpPr>
          <p:cNvPr id="14340" name="Rectangle 4"/>
          <p:cNvSpPr>
            <a:spLocks noGrp="1" noChangeArrowheads="1"/>
          </p:cNvSpPr>
          <p:nvPr>
            <p:ph type="title"/>
          </p:nvPr>
        </p:nvSpPr>
        <p:spPr/>
        <p:txBody>
          <a:bodyPr/>
          <a:lstStyle/>
          <a:p>
            <a:pPr eaLnBrk="1" hangingPunct="1"/>
            <a:r>
              <a:rPr lang="en-GB" sz="3400" b="1" smtClean="0"/>
              <a:t>Encouraging Economic Development</a:t>
            </a:r>
            <a:endParaRPr lang="en-US" sz="3400" b="1"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5363"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sz="2400" b="1" i="1" smtClean="0"/>
              <a:t>Advantages of Indigenous development</a:t>
            </a:r>
            <a:endParaRPr lang="en-GB" sz="2400" b="1" smtClean="0"/>
          </a:p>
          <a:p>
            <a:pPr eaLnBrk="1" hangingPunct="1">
              <a:lnSpc>
                <a:spcPct val="80000"/>
              </a:lnSpc>
              <a:buFont typeface="Wingdings" pitchFamily="2" charset="2"/>
              <a:buNone/>
            </a:pPr>
            <a:endParaRPr lang="en-GB" sz="800" smtClean="0"/>
          </a:p>
          <a:p>
            <a:pPr eaLnBrk="1" hangingPunct="1">
              <a:lnSpc>
                <a:spcPct val="80000"/>
              </a:lnSpc>
              <a:buClr>
                <a:schemeClr val="bg1"/>
              </a:buClr>
            </a:pPr>
            <a:r>
              <a:rPr lang="en-GB" sz="2000" smtClean="0"/>
              <a:t>Local control</a:t>
            </a:r>
          </a:p>
          <a:p>
            <a:pPr eaLnBrk="1" hangingPunct="1">
              <a:lnSpc>
                <a:spcPct val="80000"/>
              </a:lnSpc>
              <a:buFont typeface="Wingdings" pitchFamily="2" charset="2"/>
              <a:buNone/>
            </a:pPr>
            <a:endParaRPr lang="en-GB" sz="2000" smtClean="0"/>
          </a:p>
          <a:p>
            <a:pPr eaLnBrk="1" hangingPunct="1">
              <a:lnSpc>
                <a:spcPct val="80000"/>
              </a:lnSpc>
              <a:buClr>
                <a:schemeClr val="bg1"/>
              </a:buClr>
            </a:pPr>
            <a:r>
              <a:rPr lang="en-GB" sz="2000" smtClean="0"/>
              <a:t>Locality commitment</a:t>
            </a:r>
          </a:p>
          <a:p>
            <a:pPr eaLnBrk="1" hangingPunct="1">
              <a:lnSpc>
                <a:spcPct val="80000"/>
              </a:lnSpc>
              <a:buFont typeface="Wingdings" pitchFamily="2" charset="2"/>
              <a:buNone/>
            </a:pPr>
            <a:endParaRPr lang="en-GB" sz="2000" smtClean="0"/>
          </a:p>
          <a:p>
            <a:pPr eaLnBrk="1" hangingPunct="1">
              <a:lnSpc>
                <a:spcPct val="80000"/>
              </a:lnSpc>
              <a:buClr>
                <a:schemeClr val="bg1"/>
              </a:buClr>
            </a:pPr>
            <a:r>
              <a:rPr lang="en-GB" sz="2000" smtClean="0"/>
              <a:t>Local retention of profits</a:t>
            </a:r>
          </a:p>
          <a:p>
            <a:pPr eaLnBrk="1" hangingPunct="1">
              <a:lnSpc>
                <a:spcPct val="80000"/>
              </a:lnSpc>
              <a:buClr>
                <a:schemeClr val="bg1"/>
              </a:buClr>
            </a:pPr>
            <a:endParaRPr lang="en-GB" sz="2400" smtClean="0"/>
          </a:p>
          <a:p>
            <a:pPr eaLnBrk="1" hangingPunct="1">
              <a:lnSpc>
                <a:spcPct val="80000"/>
              </a:lnSpc>
              <a:buFont typeface="Wingdings" pitchFamily="2" charset="2"/>
              <a:buNone/>
            </a:pPr>
            <a:r>
              <a:rPr lang="en-GB" sz="2400" b="1" i="1" smtClean="0"/>
              <a:t>Disadvantages of Indigenous development</a:t>
            </a:r>
            <a:endParaRPr lang="en-GB" sz="2400" smtClean="0"/>
          </a:p>
          <a:p>
            <a:pPr eaLnBrk="1" hangingPunct="1">
              <a:lnSpc>
                <a:spcPct val="80000"/>
              </a:lnSpc>
              <a:buFont typeface="Wingdings" pitchFamily="2" charset="2"/>
              <a:buNone/>
            </a:pPr>
            <a:endParaRPr lang="en-GB" sz="800" smtClean="0"/>
          </a:p>
          <a:p>
            <a:pPr eaLnBrk="1" hangingPunct="1">
              <a:lnSpc>
                <a:spcPct val="80000"/>
              </a:lnSpc>
              <a:buClr>
                <a:schemeClr val="bg1"/>
              </a:buClr>
            </a:pPr>
            <a:r>
              <a:rPr lang="en-GB" sz="2000" smtClean="0"/>
              <a:t>Finance often cycling locally</a:t>
            </a:r>
          </a:p>
          <a:p>
            <a:pPr eaLnBrk="1" hangingPunct="1">
              <a:lnSpc>
                <a:spcPct val="80000"/>
              </a:lnSpc>
              <a:buFont typeface="Wingdings" pitchFamily="2" charset="2"/>
              <a:buNone/>
            </a:pPr>
            <a:endParaRPr lang="en-GB" sz="2000" smtClean="0"/>
          </a:p>
          <a:p>
            <a:pPr eaLnBrk="1" hangingPunct="1">
              <a:lnSpc>
                <a:spcPct val="80000"/>
              </a:lnSpc>
              <a:buClr>
                <a:schemeClr val="bg1"/>
              </a:buClr>
            </a:pPr>
            <a:r>
              <a:rPr lang="en-GB" sz="2000" smtClean="0"/>
              <a:t>Lack of innovation or entrepreneurism</a:t>
            </a:r>
          </a:p>
          <a:p>
            <a:pPr eaLnBrk="1" hangingPunct="1">
              <a:lnSpc>
                <a:spcPct val="80000"/>
              </a:lnSpc>
              <a:buFont typeface="Wingdings" pitchFamily="2" charset="2"/>
              <a:buNone/>
            </a:pPr>
            <a:endParaRPr lang="en-GB" sz="2000" smtClean="0"/>
          </a:p>
          <a:p>
            <a:pPr eaLnBrk="1" hangingPunct="1">
              <a:lnSpc>
                <a:spcPct val="80000"/>
              </a:lnSpc>
              <a:buClr>
                <a:schemeClr val="bg1"/>
              </a:buClr>
            </a:pPr>
            <a:r>
              <a:rPr lang="en-GB" sz="2000" smtClean="0"/>
              <a:t>Individually low levels of job creation </a:t>
            </a:r>
          </a:p>
        </p:txBody>
      </p:sp>
      <p:sp>
        <p:nvSpPr>
          <p:cNvPr id="15364" name="Rectangle 4"/>
          <p:cNvSpPr>
            <a:spLocks noGrp="1" noChangeArrowheads="1"/>
          </p:cNvSpPr>
          <p:nvPr>
            <p:ph type="title"/>
          </p:nvPr>
        </p:nvSpPr>
        <p:spPr/>
        <p:txBody>
          <a:bodyPr/>
          <a:lstStyle/>
          <a:p>
            <a:pPr eaLnBrk="1" hangingPunct="1"/>
            <a:r>
              <a:rPr lang="en-GB" sz="3400" b="1" smtClean="0"/>
              <a:t>Encouraging Economic Development</a:t>
            </a:r>
            <a:endParaRPr lang="en-US" sz="3400" b="1"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6387" name="Rectangle 2"/>
          <p:cNvSpPr>
            <a:spLocks noGrp="1" noChangeArrowheads="1"/>
          </p:cNvSpPr>
          <p:nvPr>
            <p:ph type="title"/>
          </p:nvPr>
        </p:nvSpPr>
        <p:spPr/>
        <p:txBody>
          <a:bodyPr/>
          <a:lstStyle/>
          <a:p>
            <a:pPr eaLnBrk="1" hangingPunct="1"/>
            <a:r>
              <a:rPr lang="en-GB" sz="3000" b="1" smtClean="0"/>
              <a:t>The balance between small and large firms, is </a:t>
            </a:r>
            <a:r>
              <a:rPr lang="en-GB" sz="3200" b="1" smtClean="0"/>
              <a:t>an important question for economic development  </a:t>
            </a:r>
            <a:endParaRPr lang="en-GB" sz="3000" b="1" smtClean="0"/>
          </a:p>
        </p:txBody>
      </p:sp>
      <p:sp>
        <p:nvSpPr>
          <p:cNvPr id="16388" name="Rectangle 3"/>
          <p:cNvSpPr>
            <a:spLocks noGrp="1" noChangeArrowheads="1"/>
          </p:cNvSpPr>
          <p:nvPr>
            <p:ph type="body" idx="1"/>
          </p:nvPr>
        </p:nvSpPr>
        <p:spPr/>
        <p:txBody>
          <a:bodyPr/>
          <a:lstStyle/>
          <a:p>
            <a:pPr eaLnBrk="1" hangingPunct="1">
              <a:lnSpc>
                <a:spcPct val="90000"/>
              </a:lnSpc>
            </a:pPr>
            <a:r>
              <a:rPr lang="en-GB" sz="2400" smtClean="0"/>
              <a:t>The balance between large and small is often a question of innovation and efficiency.</a:t>
            </a:r>
          </a:p>
          <a:p>
            <a:pPr eaLnBrk="1" hangingPunct="1">
              <a:lnSpc>
                <a:spcPct val="90000"/>
              </a:lnSpc>
            </a:pPr>
            <a:r>
              <a:rPr lang="en-GB" sz="2400" smtClean="0"/>
              <a:t> </a:t>
            </a:r>
            <a:r>
              <a:rPr lang="en-GB" sz="2500" smtClean="0"/>
              <a:t>An overdependence on small firms would injure these two vital features of a national economy. </a:t>
            </a:r>
          </a:p>
          <a:p>
            <a:pPr eaLnBrk="1" hangingPunct="1">
              <a:lnSpc>
                <a:spcPct val="90000"/>
              </a:lnSpc>
            </a:pPr>
            <a:r>
              <a:rPr lang="en-GB" sz="2500" smtClean="0"/>
              <a:t>When an economy has to rely on small firms to create jobs and sustain living standards it is generally agrarian, enjoys only low per capita income and does not attract high levels of inward investment. </a:t>
            </a:r>
          </a:p>
          <a:p>
            <a:pPr eaLnBrk="1" hangingPunct="1">
              <a:lnSpc>
                <a:spcPct val="90000"/>
              </a:lnSpc>
            </a:pPr>
            <a:r>
              <a:rPr lang="en-GB" sz="2500" smtClean="0"/>
              <a:t>Globalisation, the borderless world of finance, technology and knowledge transfer would appear to operate against most small firms, thus depriving them of the efficiencies and advantages</a:t>
            </a:r>
          </a:p>
          <a:p>
            <a:pPr lvl="1" eaLnBrk="1" hangingPunct="1">
              <a:lnSpc>
                <a:spcPct val="90000"/>
              </a:lnSpc>
            </a:pPr>
            <a:endParaRPr lang="en-GB" sz="200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4"/>
          <p:cNvSpPr>
            <a:spLocks noGrp="1"/>
          </p:cNvSpPr>
          <p:nvPr>
            <p:ph type="ftr" sz="quarter" idx="11"/>
          </p:nvPr>
        </p:nvSpPr>
        <p:spPr>
          <a:noFill/>
        </p:spPr>
        <p:txBody>
          <a:bodyPr/>
          <a:lstStyle/>
          <a:p>
            <a:r>
              <a:rPr lang="en-GB" smtClean="0"/>
              <a:t>Entrepreneurship - lecture 5</a:t>
            </a:r>
            <a:endParaRPr lang="en-GB" smtClean="0"/>
          </a:p>
        </p:txBody>
      </p:sp>
      <p:sp>
        <p:nvSpPr>
          <p:cNvPr id="17411"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700" smtClean="0">
              <a:latin typeface="Comic Sans MS" pitchFamily="66" charset="0"/>
            </a:endParaRPr>
          </a:p>
          <a:p>
            <a:pPr eaLnBrk="1" hangingPunct="1"/>
            <a:r>
              <a:rPr lang="en-GB" sz="2400" smtClean="0"/>
              <a:t>Be smaller and </a:t>
            </a:r>
            <a:r>
              <a:rPr lang="en-GB" sz="2400" b="1" smtClean="0"/>
              <a:t>more responsive</a:t>
            </a:r>
          </a:p>
          <a:p>
            <a:pPr eaLnBrk="1" hangingPunct="1"/>
            <a:r>
              <a:rPr lang="en-GB" sz="2400" smtClean="0"/>
              <a:t>Look for </a:t>
            </a:r>
            <a:r>
              <a:rPr lang="en-GB" sz="2400" b="1" smtClean="0"/>
              <a:t>niche markets </a:t>
            </a:r>
            <a:r>
              <a:rPr lang="en-GB" sz="2400" smtClean="0"/>
              <a:t>at a global level</a:t>
            </a:r>
          </a:p>
          <a:p>
            <a:pPr eaLnBrk="1" hangingPunct="1"/>
            <a:r>
              <a:rPr lang="en-GB" sz="2400" smtClean="0"/>
              <a:t>Put the customer at the centre of the business</a:t>
            </a:r>
          </a:p>
          <a:p>
            <a:pPr eaLnBrk="1" hangingPunct="1"/>
            <a:r>
              <a:rPr lang="en-GB" sz="2400" b="1" smtClean="0"/>
              <a:t>Innovate</a:t>
            </a:r>
            <a:r>
              <a:rPr lang="en-GB" sz="2400" smtClean="0"/>
              <a:t> with teams and </a:t>
            </a:r>
            <a:r>
              <a:rPr lang="en-GB" sz="2400" b="1" smtClean="0"/>
              <a:t>fast-paced product development</a:t>
            </a:r>
          </a:p>
          <a:p>
            <a:pPr eaLnBrk="1" hangingPunct="1"/>
            <a:r>
              <a:rPr lang="en-GB" sz="2400" smtClean="0"/>
              <a:t>Be oriented towards quality </a:t>
            </a:r>
          </a:p>
          <a:p>
            <a:pPr eaLnBrk="1" hangingPunct="1"/>
            <a:r>
              <a:rPr lang="en-GB" sz="2400" smtClean="0"/>
              <a:t>Have a </a:t>
            </a:r>
            <a:r>
              <a:rPr lang="en-GB" sz="2400" b="1" smtClean="0"/>
              <a:t>less hierarchical organisational </a:t>
            </a:r>
            <a:r>
              <a:rPr lang="en-GB" sz="2400" smtClean="0"/>
              <a:t>structure</a:t>
            </a:r>
          </a:p>
          <a:p>
            <a:pPr eaLnBrk="1" hangingPunct="1"/>
            <a:r>
              <a:rPr lang="en-GB" sz="2400" smtClean="0"/>
              <a:t>Rely on outsourcing, the virtual business</a:t>
            </a:r>
          </a:p>
          <a:p>
            <a:pPr eaLnBrk="1" hangingPunct="1"/>
            <a:r>
              <a:rPr lang="en-GB" sz="2400" smtClean="0"/>
              <a:t>Create value by giving employees a stake in the business</a:t>
            </a:r>
          </a:p>
          <a:p>
            <a:pPr eaLnBrk="1" hangingPunct="1">
              <a:buFont typeface="Wingdings" pitchFamily="2" charset="2"/>
              <a:buNone/>
            </a:pPr>
            <a:r>
              <a:rPr lang="en-GB" sz="2000" smtClean="0">
                <a:latin typeface="Comic Sans MS" pitchFamily="66" charset="0"/>
              </a:rPr>
              <a:t> </a:t>
            </a:r>
          </a:p>
          <a:p>
            <a:pPr eaLnBrk="1" hangingPunct="1">
              <a:buFont typeface="Wingdings" pitchFamily="2" charset="2"/>
              <a:buNone/>
            </a:pPr>
            <a:endParaRPr lang="en-GB" sz="2000" smtClean="0">
              <a:latin typeface="Comic Sans MS" pitchFamily="66" charset="0"/>
            </a:endParaRPr>
          </a:p>
        </p:txBody>
      </p:sp>
      <p:sp>
        <p:nvSpPr>
          <p:cNvPr id="17412" name="Rectangle 4"/>
          <p:cNvSpPr>
            <a:spLocks noGrp="1" noChangeArrowheads="1"/>
          </p:cNvSpPr>
          <p:nvPr>
            <p:ph type="title"/>
          </p:nvPr>
        </p:nvSpPr>
        <p:spPr>
          <a:xfrm>
            <a:off x="250825" y="274638"/>
            <a:ext cx="8435975" cy="1143000"/>
          </a:xfrm>
        </p:spPr>
        <p:txBody>
          <a:bodyPr/>
          <a:lstStyle/>
          <a:p>
            <a:pPr eaLnBrk="1" hangingPunct="1"/>
            <a:r>
              <a:rPr lang="en-GB" sz="3200" b="1" dirty="0" smtClean="0"/>
              <a:t>New Businesses in </a:t>
            </a:r>
            <a:r>
              <a:rPr lang="en-GB" sz="3200" b="1" dirty="0" smtClean="0"/>
              <a:t>the future will </a:t>
            </a:r>
            <a:r>
              <a:rPr lang="en-GB" sz="3200" b="1" dirty="0" smtClean="0"/>
              <a:t>need to:</a:t>
            </a:r>
            <a:endParaRPr lang="en-US" sz="3200" b="1"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Smaller, entrepreneurial businesses can meet these challenges</a:t>
            </a:r>
            <a:endParaRPr lang="en-GB" dirty="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at the role of GEM</a:t>
            </a:r>
            <a:endParaRPr lang="en-GB" dirty="0"/>
          </a:p>
        </p:txBody>
      </p:sp>
      <p:sp>
        <p:nvSpPr>
          <p:cNvPr id="3" name="Content Placeholder 2"/>
          <p:cNvSpPr>
            <a:spLocks noGrp="1"/>
          </p:cNvSpPr>
          <p:nvPr>
            <p:ph idx="1"/>
          </p:nvPr>
        </p:nvSpPr>
        <p:spPr>
          <a:xfrm>
            <a:off x="457200" y="1340768"/>
            <a:ext cx="8229600" cy="4785395"/>
          </a:xfrm>
        </p:spPr>
        <p:txBody>
          <a:bodyPr/>
          <a:lstStyle/>
          <a:p>
            <a:r>
              <a:rPr lang="en-GB" sz="1700" b="1" dirty="0" smtClean="0"/>
              <a:t>What does the GEM Adult Population Survey measure?</a:t>
            </a:r>
            <a:endParaRPr lang="en-GB" sz="1700" dirty="0" smtClean="0"/>
          </a:p>
          <a:p>
            <a:r>
              <a:rPr lang="en-GB" sz="1700" dirty="0" smtClean="0"/>
              <a:t>Data collected as part of the GEM Adult Population Survey (APS) is used to produce indicators which measure the entrepreneurial activity, attitudes and aspirations of individuals.</a:t>
            </a:r>
          </a:p>
          <a:p>
            <a:r>
              <a:rPr lang="en-GB" sz="1700" dirty="0" smtClean="0"/>
              <a:t>The main guiding purpose of GEM is to measure </a:t>
            </a:r>
            <a:r>
              <a:rPr lang="en-GB" sz="1700" b="1" dirty="0" smtClean="0"/>
              <a:t>individual involvement in venture creation</a:t>
            </a:r>
            <a:r>
              <a:rPr lang="en-GB" sz="1700" dirty="0" smtClean="0"/>
              <a:t>. This differentiates GEM from other data sets, most of which record firm-level data. Through the wealth of measures GEM tracks, we can understand which types of people are (and are not) participating in entrepreneurship. </a:t>
            </a:r>
          </a:p>
          <a:p>
            <a:r>
              <a:rPr lang="en-GB" sz="1700" dirty="0" smtClean="0"/>
              <a:t>People launch businesses for a variety of reasons. They may be led into entrepreneurship out of necessity: the pursuit of self-employment when there are no better options for work. In contrast, their efforts may be powered by the desire to maintain or improve their income, or to increase their independence. </a:t>
            </a:r>
            <a:r>
              <a:rPr lang="en-GB" sz="1700" b="1" dirty="0" smtClean="0"/>
              <a:t>GEM therefore assesses the motives of entrepreneurs</a:t>
            </a:r>
            <a:r>
              <a:rPr lang="en-GB" sz="1700" dirty="0" smtClean="0"/>
              <a:t>.</a:t>
            </a:r>
            <a:br>
              <a:rPr lang="en-GB" sz="1700" dirty="0" smtClean="0"/>
            </a:br>
            <a:r>
              <a:rPr lang="en-GB" sz="1700" b="1" dirty="0" smtClean="0"/>
              <a:t>GEM </a:t>
            </a:r>
            <a:r>
              <a:rPr lang="en-GB" sz="1700" b="1" dirty="0" smtClean="0"/>
              <a:t>additionally measures aspirations</a:t>
            </a:r>
            <a:r>
              <a:rPr lang="en-GB" sz="1700" dirty="0" smtClean="0"/>
              <a:t>. These aspirations may be evident in innovative products or services or the pursuit of customers beyond national borders. They may also include high-growth ambitions, thereby contributing more markedly to new employment in their economies.</a:t>
            </a:r>
            <a:r>
              <a:rPr lang="en-GB" sz="1800" dirty="0" smtClean="0"/>
              <a:t/>
            </a:r>
            <a:br>
              <a:rPr lang="en-GB" sz="1800" dirty="0" smtClean="0"/>
            </a:br>
            <a:r>
              <a:rPr lang="en-GB" sz="1800" dirty="0" smtClean="0"/>
              <a:t/>
            </a:r>
            <a:br>
              <a:rPr lang="en-GB" sz="1800" dirty="0" smtClean="0"/>
            </a:br>
            <a:endParaRPr lang="en-GB" sz="1800" dirty="0" smtClean="0"/>
          </a:p>
          <a:p>
            <a:endParaRPr lang="en-GB" dirty="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from GEM</a:t>
            </a:r>
            <a:endParaRPr lang="en-GB" dirty="0"/>
          </a:p>
        </p:txBody>
      </p:sp>
      <p:sp>
        <p:nvSpPr>
          <p:cNvPr id="3" name="Content Placeholder 2"/>
          <p:cNvSpPr>
            <a:spLocks noGrp="1"/>
          </p:cNvSpPr>
          <p:nvPr>
            <p:ph idx="1"/>
          </p:nvPr>
        </p:nvSpPr>
        <p:spPr/>
        <p:txBody>
          <a:bodyPr/>
          <a:lstStyle/>
          <a:p>
            <a:r>
              <a:rPr lang="en-GB" sz="1800" dirty="0" smtClean="0"/>
              <a:t>Recognizing that entrepreneurs are driven not only by their own perceptions about starting a business, but the attitudes of those around them, </a:t>
            </a:r>
            <a:r>
              <a:rPr lang="en-GB" sz="1800" b="1" dirty="0" smtClean="0"/>
              <a:t>GEM considers the attitudes representing the climate for entrepreneurship in a society</a:t>
            </a:r>
            <a:r>
              <a:rPr lang="en-GB" sz="1800" dirty="0" smtClean="0"/>
              <a:t>. Entrepreneurs need to be willing to take risks and have positive beliefs about the availability of opportunities around them, their ability to start businesses and the value of doing so. At the same time, they need customers who are willing to buy from them, vendors willing to supply them and families and investors ready to support their efforts. Even positive societal perceptions about entrepreneurship may indirectly stimulate this activity.</a:t>
            </a:r>
            <a:endParaRPr lang="en-GB" sz="1800" dirty="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964488" cy="1143000"/>
          </a:xfrm>
        </p:spPr>
        <p:txBody>
          <a:bodyPr/>
          <a:lstStyle/>
          <a:p>
            <a:r>
              <a:rPr lang="en-GB" sz="2400" b="1" dirty="0" smtClean="0"/>
              <a:t>GEM also examines the environment for entrepreneurship</a:t>
            </a:r>
            <a:endParaRPr lang="en-GB" sz="2400" b="1" dirty="0"/>
          </a:p>
        </p:txBody>
      </p:sp>
      <p:sp>
        <p:nvSpPr>
          <p:cNvPr id="3" name="Content Placeholder 2"/>
          <p:cNvSpPr>
            <a:spLocks noGrp="1"/>
          </p:cNvSpPr>
          <p:nvPr>
            <p:ph idx="1"/>
          </p:nvPr>
        </p:nvSpPr>
        <p:spPr>
          <a:xfrm>
            <a:off x="457200" y="1196752"/>
            <a:ext cx="8229600" cy="4929411"/>
          </a:xfrm>
        </p:spPr>
        <p:txBody>
          <a:bodyPr/>
          <a:lstStyle/>
          <a:p>
            <a:r>
              <a:rPr lang="en-GB" sz="1400" b="1" dirty="0" smtClean="0"/>
              <a:t>Finance</a:t>
            </a:r>
            <a:r>
              <a:rPr lang="en-GB" sz="1400" dirty="0" smtClean="0"/>
              <a:t>: The availability of financial resources— equity and debt—for small and medium enterprises (SMEs) (including grants and subsidies)</a:t>
            </a:r>
          </a:p>
          <a:p>
            <a:r>
              <a:rPr lang="en-GB" sz="1400" b="1" dirty="0" smtClean="0"/>
              <a:t>Government policies</a:t>
            </a:r>
            <a:r>
              <a:rPr lang="en-GB" sz="1400" dirty="0" smtClean="0"/>
              <a:t>:</a:t>
            </a:r>
            <a:r>
              <a:rPr lang="en-GB" sz="1400" b="1" dirty="0" smtClean="0"/>
              <a:t> </a:t>
            </a:r>
            <a:r>
              <a:rPr lang="en-GB" sz="1400" dirty="0" smtClean="0"/>
              <a:t>The extent to which taxes or regulations are either size-neutral or encourage SMEs </a:t>
            </a:r>
            <a:br>
              <a:rPr lang="en-GB" sz="1400" dirty="0" smtClean="0"/>
            </a:br>
            <a:r>
              <a:rPr lang="en-GB" sz="1400" b="1" dirty="0" smtClean="0"/>
              <a:t>Government </a:t>
            </a:r>
            <a:r>
              <a:rPr lang="en-GB" sz="1400" b="1" dirty="0" smtClean="0"/>
              <a:t>programs</a:t>
            </a:r>
            <a:r>
              <a:rPr lang="en-GB" sz="1400" dirty="0" smtClean="0"/>
              <a:t>: The presence and quality of direct programs to assist new and growing firms at all levels of government (national, regional, municipal)</a:t>
            </a:r>
            <a:r>
              <a:rPr lang="en-GB" sz="1400" b="1" dirty="0" smtClean="0"/>
              <a:t> </a:t>
            </a:r>
            <a:r>
              <a:rPr lang="en-GB" sz="1400" dirty="0" smtClean="0"/>
              <a:t/>
            </a:r>
            <a:br>
              <a:rPr lang="en-GB" sz="1400" dirty="0" smtClean="0"/>
            </a:br>
            <a:r>
              <a:rPr lang="en-GB" sz="1400" b="1" dirty="0" smtClean="0"/>
              <a:t>Entrepreneurial </a:t>
            </a:r>
            <a:r>
              <a:rPr lang="en-GB" sz="1400" b="1" dirty="0" smtClean="0"/>
              <a:t>education and training</a:t>
            </a:r>
            <a:r>
              <a:rPr lang="en-GB" sz="1400" dirty="0" smtClean="0"/>
              <a:t>: The extent to which training in creating or managing SMEs is incorporated within the education and training system at all levels (primary, secondary and post-school)</a:t>
            </a:r>
            <a:br>
              <a:rPr lang="en-GB" sz="1400" dirty="0" smtClean="0"/>
            </a:br>
            <a:r>
              <a:rPr lang="en-GB" sz="1400" b="1" dirty="0" smtClean="0"/>
              <a:t>R&amp;D </a:t>
            </a:r>
            <a:r>
              <a:rPr lang="en-GB" sz="1400" b="1" dirty="0" smtClean="0"/>
              <a:t>transfer: </a:t>
            </a:r>
            <a:r>
              <a:rPr lang="en-GB" sz="1400" dirty="0" smtClean="0"/>
              <a:t>The extent to which national research and development will lead to new commercial opportunities and is available to SMEs </a:t>
            </a:r>
            <a:br>
              <a:rPr lang="en-GB" sz="1400" dirty="0" smtClean="0"/>
            </a:br>
            <a:r>
              <a:rPr lang="en-GB" sz="1400" b="1" dirty="0" smtClean="0"/>
              <a:t>Commercial </a:t>
            </a:r>
            <a:r>
              <a:rPr lang="en-GB" sz="1400" b="1" dirty="0" smtClean="0"/>
              <a:t>and professional infrastructure</a:t>
            </a:r>
            <a:r>
              <a:rPr lang="en-GB" sz="1400" dirty="0" smtClean="0"/>
              <a:t>: The presence of property rights and commercial, accounting, and other legal services and institutions that support or promote SMEs </a:t>
            </a:r>
            <a:br>
              <a:rPr lang="en-GB" sz="1400" dirty="0" smtClean="0"/>
            </a:br>
            <a:r>
              <a:rPr lang="en-GB" sz="1400" b="1" dirty="0" smtClean="0"/>
              <a:t>Entry </a:t>
            </a:r>
            <a:r>
              <a:rPr lang="en-GB" sz="1400" b="1" dirty="0" smtClean="0"/>
              <a:t>regulation</a:t>
            </a:r>
            <a:r>
              <a:rPr lang="en-GB" sz="1400" dirty="0" smtClean="0"/>
              <a:t>: Contains two components: (1) Market Dynamics: the level of change in markets from year to year, and (2) Market Openness: the extent to which new firms are free to enter existing markets </a:t>
            </a:r>
            <a:br>
              <a:rPr lang="en-GB" sz="1400" dirty="0" smtClean="0"/>
            </a:br>
            <a:r>
              <a:rPr lang="en-GB" sz="1400" b="1" dirty="0" smtClean="0"/>
              <a:t>Physical </a:t>
            </a:r>
            <a:r>
              <a:rPr lang="en-GB" sz="1400" b="1" dirty="0" smtClean="0"/>
              <a:t>infrastructure and services</a:t>
            </a:r>
            <a:r>
              <a:rPr lang="en-GB" sz="1400" dirty="0" smtClean="0"/>
              <a:t>: Ease of access to physical resources—communication, utilities, transportation, land or space—at a price that does not discriminate against SMEs </a:t>
            </a:r>
          </a:p>
          <a:p>
            <a:r>
              <a:rPr lang="en-GB" sz="1400" b="1" dirty="0" smtClean="0"/>
              <a:t>Cultural and social norms</a:t>
            </a:r>
            <a:r>
              <a:rPr lang="en-GB" sz="1400" dirty="0" smtClean="0"/>
              <a:t>: The extent to which social and cultural norms encourage or allow actions leading to new business methods or activities that can potentially increase personal wealth and income</a:t>
            </a:r>
          </a:p>
          <a:p>
            <a:endParaRPr lang="en-GB" dirty="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1" dirty="0" smtClean="0"/>
              <a:t>Entrepreneurship plays different roles depending on the state of development of a nation</a:t>
            </a:r>
            <a:endParaRPr lang="en-GB" sz="2400" b="1" dirty="0"/>
          </a:p>
        </p:txBody>
      </p:sp>
      <p:sp>
        <p:nvSpPr>
          <p:cNvPr id="3" name="Content Placeholder 2"/>
          <p:cNvSpPr>
            <a:spLocks noGrp="1"/>
          </p:cNvSpPr>
          <p:nvPr>
            <p:ph idx="1"/>
          </p:nvPr>
        </p:nvSpPr>
        <p:spPr/>
        <p:txBody>
          <a:bodyPr/>
          <a:lstStyle/>
          <a:p>
            <a:r>
              <a:rPr lang="en-GB" dirty="0" smtClean="0"/>
              <a:t>factor-driven economies”, </a:t>
            </a:r>
            <a:endParaRPr lang="en-GB" dirty="0" smtClean="0"/>
          </a:p>
          <a:p>
            <a:r>
              <a:rPr lang="en-GB" dirty="0" smtClean="0"/>
              <a:t>“</a:t>
            </a:r>
            <a:r>
              <a:rPr lang="en-GB" dirty="0" smtClean="0"/>
              <a:t>efficiency-driven economies</a:t>
            </a:r>
            <a:r>
              <a:rPr lang="en-GB" dirty="0" smtClean="0"/>
              <a:t>”</a:t>
            </a:r>
          </a:p>
          <a:p>
            <a:r>
              <a:rPr lang="en-GB" dirty="0" smtClean="0"/>
              <a:t>“innovation-driven </a:t>
            </a:r>
            <a:r>
              <a:rPr lang="en-GB" dirty="0" smtClean="0"/>
              <a:t>economies” </a:t>
            </a:r>
            <a:endParaRPr lang="en-GB" dirty="0" smtClean="0"/>
          </a:p>
          <a:p>
            <a:endParaRPr lang="en-GB" dirty="0" smtClean="0"/>
          </a:p>
          <a:p>
            <a:pPr algn="r">
              <a:buNone/>
            </a:pPr>
            <a:r>
              <a:rPr lang="en-GB" sz="2000" dirty="0" smtClean="0"/>
              <a:t>(</a:t>
            </a:r>
            <a:r>
              <a:rPr lang="en-GB" sz="2000" dirty="0" smtClean="0"/>
              <a:t>Porter et al., </a:t>
            </a:r>
            <a:r>
              <a:rPr lang="en-GB" sz="2000" dirty="0" smtClean="0"/>
              <a:t>2002)</a:t>
            </a:r>
          </a:p>
          <a:p>
            <a:pPr algn="r">
              <a:buNone/>
            </a:pPr>
            <a:r>
              <a:rPr lang="en-GB" sz="2000" dirty="0" smtClean="0"/>
              <a:t>See also GEM</a:t>
            </a:r>
            <a:endParaRPr lang="en-GB" sz="2000" dirty="0"/>
          </a:p>
        </p:txBody>
      </p:sp>
      <p:sp>
        <p:nvSpPr>
          <p:cNvPr id="4" name="Footer Placeholder 3"/>
          <p:cNvSpPr>
            <a:spLocks noGrp="1"/>
          </p:cNvSpPr>
          <p:nvPr>
            <p:ph type="ftr" sz="quarter" idx="11"/>
          </p:nvPr>
        </p:nvSpPr>
        <p:spPr/>
        <p:txBody>
          <a:bodyPr/>
          <a:lstStyle/>
          <a:p>
            <a:r>
              <a:rPr lang="en-GB" smtClean="0"/>
              <a:t>Entrepreneurship - lecture 5</a:t>
            </a:r>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303</TotalTime>
  <Words>1093</Words>
  <Application>Microsoft Office PowerPoint</Application>
  <PresentationFormat>On-screen Show (4:3)</PresentationFormat>
  <Paragraphs>143</Paragraphs>
  <Slides>17</Slides>
  <Notes>8</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TSD_PP3</vt:lpstr>
      <vt:lpstr>SBMA7111  Entrepreneurship</vt:lpstr>
      <vt:lpstr>Slide 2</vt:lpstr>
      <vt:lpstr>Bolton Committee (1971)</vt:lpstr>
      <vt:lpstr>Bolton Committee (1971)</vt:lpstr>
      <vt:lpstr>Bolton Committee (1971)</vt:lpstr>
      <vt:lpstr>But why have small businesses?</vt:lpstr>
      <vt:lpstr>The potential contribution of SMEs to economic development at subnational level.</vt:lpstr>
      <vt:lpstr>Encouraging Economic Development</vt:lpstr>
      <vt:lpstr>Encouraging Economic Development</vt:lpstr>
      <vt:lpstr>Encouraging Economic Development</vt:lpstr>
      <vt:lpstr>The balance between small and large firms, is an important question for economic development  </vt:lpstr>
      <vt:lpstr>New Businesses in the future will need to:</vt:lpstr>
      <vt:lpstr>Slide 13</vt:lpstr>
      <vt:lpstr>Looking at the role of GEM</vt:lpstr>
      <vt:lpstr>More from GEM</vt:lpstr>
      <vt:lpstr>GEM also examines the environment for entrepreneurship</vt:lpstr>
      <vt:lpstr>Entrepreneurship plays different roles depending on the state of development of a nation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33</cp:revision>
  <dcterms:created xsi:type="dcterms:W3CDTF">2011-06-23T09:06:05Z</dcterms:created>
  <dcterms:modified xsi:type="dcterms:W3CDTF">2013-03-21T16:54:07Z</dcterms:modified>
</cp:coreProperties>
</file>