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31"/>
  </p:notesMasterIdLst>
  <p:sldIdLst>
    <p:sldId id="256" r:id="rId2"/>
    <p:sldId id="257" r:id="rId3"/>
    <p:sldId id="261" r:id="rId4"/>
    <p:sldId id="260" r:id="rId5"/>
    <p:sldId id="262" r:id="rId6"/>
    <p:sldId id="258" r:id="rId7"/>
    <p:sldId id="259" r:id="rId8"/>
    <p:sldId id="263" r:id="rId9"/>
    <p:sldId id="264" r:id="rId10"/>
    <p:sldId id="265" r:id="rId11"/>
    <p:sldId id="267" r:id="rId12"/>
    <p:sldId id="268" r:id="rId13"/>
    <p:sldId id="266" r:id="rId14"/>
    <p:sldId id="269" r:id="rId15"/>
    <p:sldId id="270" r:id="rId16"/>
    <p:sldId id="271" r:id="rId17"/>
    <p:sldId id="285" r:id="rId18"/>
    <p:sldId id="273" r:id="rId19"/>
    <p:sldId id="272" r:id="rId20"/>
    <p:sldId id="274" r:id="rId21"/>
    <p:sldId id="275" r:id="rId22"/>
    <p:sldId id="276" r:id="rId23"/>
    <p:sldId id="278" r:id="rId24"/>
    <p:sldId id="277" r:id="rId25"/>
    <p:sldId id="279" r:id="rId26"/>
    <p:sldId id="280" r:id="rId27"/>
    <p:sldId id="281" r:id="rId28"/>
    <p:sldId id="283" r:id="rId29"/>
    <p:sldId id="28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14F575-CBCE-4C17-8981-EF93F5BAD1D8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0D2FCB-01BA-4E39-9E8E-75E2EE1DBE7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dirty="0" smtClean="0"/>
              <a:t>Q: When was the last census in Wales					 </a:t>
            </a:r>
            <a:endParaRPr lang="en-GB" sz="1200" dirty="0" smtClean="0"/>
          </a:p>
          <a:p>
            <a:r>
              <a:rPr lang="en-US" sz="1200" dirty="0" smtClean="0"/>
              <a:t>A: 2011</a:t>
            </a:r>
            <a:endParaRPr lang="en-GB" sz="1200" dirty="0" smtClean="0"/>
          </a:p>
          <a:p>
            <a:r>
              <a:rPr lang="en-US" sz="1200" dirty="0" smtClean="0"/>
              <a:t>Q: Does anyone know what was the headline </a:t>
            </a:r>
            <a:r>
              <a:rPr lang="en-US" sz="1200" dirty="0" err="1" smtClean="0"/>
              <a:t>vis</a:t>
            </a:r>
            <a:r>
              <a:rPr lang="en-US" sz="1200" dirty="0" smtClean="0"/>
              <a:t> a </a:t>
            </a:r>
            <a:r>
              <a:rPr lang="en-US" sz="1200" dirty="0" err="1" smtClean="0"/>
              <a:t>vis</a:t>
            </a:r>
            <a:r>
              <a:rPr lang="en-US" sz="1200" dirty="0" smtClean="0"/>
              <a:t> WL? 	</a:t>
            </a:r>
            <a:endParaRPr lang="en-GB" sz="1200" dirty="0" smtClean="0"/>
          </a:p>
          <a:p>
            <a:r>
              <a:rPr lang="en-US" sz="1200" dirty="0" smtClean="0"/>
              <a:t>A: decline (with e.g. Carmarthenshire for the first time falling below 50%)</a:t>
            </a:r>
            <a:endParaRPr lang="en-GB" sz="1200" dirty="0" smtClean="0"/>
          </a:p>
          <a:p>
            <a:r>
              <a:rPr lang="en-US" sz="1200" dirty="0" smtClean="0"/>
              <a:t>Q: Does anyone know roughly the % of WS?				</a:t>
            </a:r>
            <a:endParaRPr lang="en-GB" sz="1200" dirty="0" smtClean="0"/>
          </a:p>
          <a:p>
            <a:r>
              <a:rPr lang="en-US" sz="1200" dirty="0" smtClean="0"/>
              <a:t>A: approximately just fewer than 20%</a:t>
            </a:r>
            <a:endParaRPr lang="en-GB" sz="1200" dirty="0" smtClean="0"/>
          </a:p>
          <a:p>
            <a:r>
              <a:rPr lang="en-US" sz="1200" dirty="0" smtClean="0"/>
              <a:t>Q: But what is the class’ view on the definition of a WS? </a:t>
            </a:r>
            <a:endParaRPr lang="en-GB" sz="1200" dirty="0" smtClean="0"/>
          </a:p>
          <a:p>
            <a:r>
              <a:rPr lang="en-US" sz="1200" dirty="0" smtClean="0"/>
              <a:t>Is the question ‘are you a WS’ a straightforward question?</a:t>
            </a:r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4935D-99CF-3546-BCA5-5D0795CB7ED3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7% of WS in Blaenau</a:t>
            </a:r>
            <a:r>
              <a:rPr lang="en-GB" baseline="0" dirty="0" smtClean="0"/>
              <a:t> Gwent</a:t>
            </a:r>
          </a:p>
          <a:p>
            <a:endParaRPr lang="en-GB" baseline="0" dirty="0" smtClean="0"/>
          </a:p>
          <a:p>
            <a:r>
              <a:rPr lang="en-GB" baseline="0" dirty="0" smtClean="0"/>
              <a:t>&lt;10% - Blaenau Gwent, Bridgend, Merthyr, Monmouthshire, Newport, Torfaen</a:t>
            </a:r>
          </a:p>
          <a:p>
            <a:endParaRPr lang="en-GB" baseline="0" dirty="0" smtClean="0"/>
          </a:p>
          <a:p>
            <a:r>
              <a:rPr lang="en-GB" baseline="0" dirty="0" smtClean="0"/>
              <a:t>Highest percentages in Carmarthenshire, Gwynedd (64</a:t>
            </a:r>
            <a:r>
              <a:rPr lang="en-GB" baseline="0" smtClean="0"/>
              <a:t>%), Anglesey </a:t>
            </a:r>
            <a:r>
              <a:rPr lang="en-GB" baseline="0" dirty="0" smtClean="0"/>
              <a:t>(56%)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4935D-99CF-3546-BCA5-5D0795CB7ED3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p.34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Last week’s session looked at language in the 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FPh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but it’s worth reminding ourselves that the WL is right up there in the very first bullet points for both </a:t>
            </a:r>
            <a:r>
              <a:rPr lang="en-US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FPh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KS2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p.35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 we make of the word ‘appropriate’ here in the final arrow?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annog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myfyrwyr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ddeall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math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ieithwedd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gofyn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am ‘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ddehongli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 –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angen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sicrhau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dehongliad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dealledig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gyda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hwnnw’n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cael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rannu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gydag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e.e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byrddau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arholi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Estyn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ayb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os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ydym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ni’n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mynd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gyrraedd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yr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uchelgais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nodir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mewn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mannau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eraill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o’r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ddogfen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mtClean="0"/>
              <a:t>https://en.wikipedia.org/wiki/List_of_languages_by_number_of_native_speakers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P.48</a:t>
            </a:r>
          </a:p>
          <a:p>
            <a:endParaRPr lang="en-US" baseline="0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Note the three nouns in the title of this area of learning and experience.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does this suggest?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Darllenwch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yr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erthygl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Curo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Drws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Tri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Enw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dylai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arweiniad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chi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sut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dynnu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ymateb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myfyrwyr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pwynt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hwn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syml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mae’r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3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gair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awgrymu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iaith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fwy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‘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chyfrwng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 (communication) ac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fwy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‘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llythrennedd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 (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cywirdeb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hefyd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wyddor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ynddi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hi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hunan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gyda’i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rheolau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a’i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rhesymeg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.)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three names suggest a more dynamic approach to languages, which, in turn will call for a more dynamic pedagogy, i.e. teaching methods that go beyond learning words-for-words and ‘patterns-for-patterns’.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you recall any effective language teaching/learning from your days in school?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was effective about it?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p.40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 we know about the ‘fundamental role of language in thinking’?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you think without language?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Discuss!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does stronger language aptitude give us?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p.60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 the 68 Recommendations, 10 are DIRECTLY to do with WL.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‘Transactional competence’ – a curious term.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might that mean?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 might it be achieved?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 88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keeping with the philosophy of 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Successful Futures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here we see emphasis on progression.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can you say, from your experience, are the obstacles to progression from primary to secondary as far as learning languages is concerned?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do you understand to be the difference between language ‘acquisition’ and language ‘learning’?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p.90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Here we come across the concept of speaking a language to a  ‘functional standard’.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Discuss.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hwn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ymadrodd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rhyfedd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iawn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oherwydd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‘functional’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dibynnu’n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llwyr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cyd-destun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Gallwch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chi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deall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dau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air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unig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‘stop’ and ‘go’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gyflawni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function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pwysig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iawn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ffordd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angen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llawer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mwy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afael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iaith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mwyn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bod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‘functional’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os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mae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eich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chi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yw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holi’r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prifweinidog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fyw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</a:t>
            </a:r>
            <a:r>
              <a:rPr lang="en-US" sz="12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 </a:t>
            </a:r>
            <a:r>
              <a:rPr lang="en-US" sz="120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teledu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p.96</a:t>
            </a:r>
          </a:p>
          <a:p>
            <a:endParaRPr lang="en-US" dirty="0" smtClean="0"/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have already discussed the implications of this enhanced emphasis on developing WL skills for ITE students, but here we see a challenge for the qualified workforce.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you were Minister for Education – how would you make this possible?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p.108</a:t>
            </a:r>
          </a:p>
          <a:p>
            <a:endParaRPr lang="en-US" dirty="0" smtClean="0"/>
          </a:p>
          <a:p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Tynnu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sylw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at ‘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cryfhau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p.112</a:t>
            </a:r>
          </a:p>
          <a:p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Tynnu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sylw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at ‘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goblygiadau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mawr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’</a:t>
            </a:r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0D2FCB-01BA-4E39-9E8E-75E2EE1DBE7B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85162C0-0B4B-4FF0-9E0E-DA171CB0259A}" type="datetimeFigureOut">
              <a:rPr lang="en-GB" smtClean="0"/>
              <a:pPr/>
              <a:t>22/11/2017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25E7001-7508-40CD-ACE9-E8321EF8D6C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2688" t="13311" r="37228" b="39497"/>
          <a:stretch>
            <a:fillRect/>
          </a:stretch>
        </p:blipFill>
        <p:spPr bwMode="auto">
          <a:xfrm>
            <a:off x="0" y="0"/>
            <a:ext cx="9144000" cy="6728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1250" y="167039"/>
            <a:ext cx="7810500" cy="5194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3473" y="5361339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http://</a:t>
            </a:r>
            <a:r>
              <a:rPr lang="en-US" sz="1200" dirty="0" err="1"/>
              <a:t>www.walesonline.co.uk</a:t>
            </a:r>
            <a:r>
              <a:rPr lang="en-US" sz="1200" dirty="0"/>
              <a:t>/news/education/scotland-can-inspiration-wales-new-10701587</a:t>
            </a:r>
          </a:p>
        </p:txBody>
      </p:sp>
    </p:spTree>
    <p:extLst>
      <p:ext uri="{BB962C8B-B14F-4D97-AF65-F5344CB8AC3E}">
        <p14:creationId xmlns:p14="http://schemas.microsoft.com/office/powerpoint/2010/main" xmlns="" val="149630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Calibri Light" pitchFamily="34" charset="0"/>
              </a:rPr>
              <a:t>Following his retirement from HMIE Professor Graham Donaldson was asked to undertake a personal review of teacher education in Scotland. </a:t>
            </a:r>
          </a:p>
          <a:p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GB" sz="2400" dirty="0" smtClean="0">
                <a:solidFill>
                  <a:srgbClr val="FF0000"/>
                </a:solidFill>
                <a:latin typeface="Calibri Light" pitchFamily="34" charset="0"/>
              </a:rPr>
              <a:t>‘Teaching Scotland’s Future’ (2011) made 50 recommendations which have all been accepted by the government and a major implementation programme is now under way. </a:t>
            </a:r>
          </a:p>
          <a:p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GB" sz="2400" dirty="0" smtClean="0">
                <a:solidFill>
                  <a:srgbClr val="FF0000"/>
                </a:solidFill>
                <a:latin typeface="Calibri Light" pitchFamily="34" charset="0"/>
              </a:rPr>
              <a:t>Professor Graham Donaldson, was commissioned by the Welsh Government to consider new assessment and curriculum arrangements. 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Pwy</a:t>
            </a:r>
            <a:r>
              <a:rPr lang="en-GB" sz="3600" dirty="0" smtClean="0"/>
              <a:t> </a:t>
            </a:r>
            <a:r>
              <a:rPr lang="en-GB" sz="3600" dirty="0" err="1" smtClean="0"/>
              <a:t>ydy’r</a:t>
            </a:r>
            <a:r>
              <a:rPr lang="en-GB" sz="3600" dirty="0" smtClean="0"/>
              <a:t> </a:t>
            </a:r>
            <a:r>
              <a:rPr lang="en-GB" sz="3600" dirty="0" err="1" smtClean="0"/>
              <a:t>Athro</a:t>
            </a:r>
            <a:r>
              <a:rPr lang="en-GB" sz="3600" dirty="0" smtClean="0"/>
              <a:t> Graham Donaldson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4 </a:t>
            </a:r>
            <a:r>
              <a:rPr lang="en-GB" dirty="0" err="1" smtClean="0"/>
              <a:t>diben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6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 </a:t>
            </a:r>
            <a:r>
              <a:rPr lang="en-GB" dirty="0" err="1" smtClean="0"/>
              <a:t>Phrofiad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3  </a:t>
            </a:r>
            <a:r>
              <a:rPr lang="en-GB" dirty="0" err="1" smtClean="0"/>
              <a:t>Cyfrifoldeb</a:t>
            </a:r>
            <a:r>
              <a:rPr lang="en-GB" dirty="0" smtClean="0"/>
              <a:t> </a:t>
            </a:r>
            <a:r>
              <a:rPr lang="en-GB" dirty="0" err="1" smtClean="0"/>
              <a:t>Trawsgwricwlaidd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Incorporates all learners aged 3 to 16, from Foundation Phase to Key Stage 4 (GCSE)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Replaces existing key stages with “progression steps”, relating broadly to expectations at ages 5, 8, 11, 14 and 16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                     </a:t>
            </a:r>
            <a:r>
              <a:rPr lang="en-GB" sz="3600" dirty="0" err="1" smtClean="0"/>
              <a:t>Casglu</a:t>
            </a:r>
            <a:r>
              <a:rPr lang="en-GB" sz="3600" dirty="0" smtClean="0"/>
              <a:t> </a:t>
            </a:r>
            <a:br>
              <a:rPr lang="en-GB" sz="3600" dirty="0" smtClean="0"/>
            </a:br>
            <a:r>
              <a:rPr lang="en-GB" sz="3600" dirty="0" smtClean="0"/>
              <a:t>                               </a:t>
            </a:r>
            <a:r>
              <a:rPr lang="en-GB" sz="3600" dirty="0" err="1" smtClean="0"/>
              <a:t>Tystiolaeth</a:t>
            </a:r>
            <a:r>
              <a:rPr lang="en-GB" sz="3600" dirty="0" smtClean="0"/>
              <a:t> (</a:t>
            </a:r>
            <a:r>
              <a:rPr lang="en-GB" sz="3600" dirty="0" err="1" smtClean="0"/>
              <a:t>Tud</a:t>
            </a:r>
            <a:r>
              <a:rPr lang="en-GB" sz="3600" dirty="0" smtClean="0"/>
              <a:t> 16)</a:t>
            </a:r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3635896" y="1444294"/>
            <a:ext cx="5050905" cy="486502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>
                <a:latin typeface="Calibri Light" pitchFamily="34" charset="0"/>
              </a:rPr>
              <a:t>Edrychwyd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yr </a:t>
            </a:r>
            <a:r>
              <a:rPr lang="en-GB" dirty="0" err="1" smtClean="0">
                <a:latin typeface="Calibri Light" pitchFamily="34" charset="0"/>
              </a:rPr>
              <a:t>arfer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goru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dros</a:t>
            </a:r>
            <a:r>
              <a:rPr lang="en-GB" dirty="0" smtClean="0">
                <a:latin typeface="Calibri Light" pitchFamily="34" charset="0"/>
              </a:rPr>
              <a:t> y DU</a:t>
            </a: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Edrychwyd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yr </a:t>
            </a:r>
            <a:r>
              <a:rPr lang="en-GB" dirty="0" err="1" smtClean="0">
                <a:latin typeface="Calibri Light" pitchFamily="34" charset="0"/>
              </a:rPr>
              <a:t>arfer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gorau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draws y </a:t>
            </a:r>
            <a:r>
              <a:rPr lang="en-GB" dirty="0" err="1" smtClean="0">
                <a:latin typeface="Calibri Light" pitchFamily="34" charset="0"/>
              </a:rPr>
              <a:t>byd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Trafodaethau</a:t>
            </a:r>
            <a:r>
              <a:rPr lang="en-GB" dirty="0" smtClean="0">
                <a:latin typeface="Calibri Light" pitchFamily="34" charset="0"/>
              </a:rPr>
              <a:t> â </a:t>
            </a:r>
            <a:r>
              <a:rPr lang="en-GB" dirty="0" err="1" smtClean="0">
                <a:latin typeface="Calibri Light" pitchFamily="34" charset="0"/>
              </a:rPr>
              <a:t>Rhanddeilaid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Ymweliad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mewn</a:t>
            </a:r>
            <a:r>
              <a:rPr lang="en-GB" dirty="0" smtClean="0">
                <a:latin typeface="Calibri Light" pitchFamily="34" charset="0"/>
              </a:rPr>
              <a:t> 60+ o </a:t>
            </a:r>
            <a:r>
              <a:rPr lang="en-GB" dirty="0" err="1" smtClean="0">
                <a:latin typeface="Calibri Light" pitchFamily="34" charset="0"/>
              </a:rPr>
              <a:t>ysgolion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smtClean="0">
                <a:latin typeface="Calibri Light" pitchFamily="34" charset="0"/>
              </a:rPr>
              <a:t>700+ </a:t>
            </a:r>
            <a:r>
              <a:rPr lang="en-GB" dirty="0" err="1" smtClean="0">
                <a:latin typeface="Calibri Light" pitchFamily="34" charset="0"/>
              </a:rPr>
              <a:t>ymatebion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Casglu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tystiolaeth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draws </a:t>
            </a:r>
            <a:r>
              <a:rPr lang="en-GB" dirty="0" err="1" smtClean="0">
                <a:latin typeface="Calibri Light" pitchFamily="34" charset="0"/>
              </a:rPr>
              <a:t>Cymru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Roedd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gwrando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wrth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wraidd</a:t>
            </a:r>
            <a:r>
              <a:rPr lang="en-GB" dirty="0" smtClean="0">
                <a:latin typeface="Calibri Light" pitchFamily="34" charset="0"/>
              </a:rPr>
              <a:t> yr </a:t>
            </a:r>
            <a:r>
              <a:rPr lang="en-GB" dirty="0" err="1" smtClean="0">
                <a:latin typeface="Calibri Light" pitchFamily="34" charset="0"/>
              </a:rPr>
              <a:t>adolygiad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l="27490" t="21775" r="40530" b="6147"/>
          <a:stretch>
            <a:fillRect/>
          </a:stretch>
        </p:blipFill>
        <p:spPr bwMode="auto">
          <a:xfrm>
            <a:off x="0" y="620688"/>
            <a:ext cx="3885106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Cymraeg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yr </a:t>
            </a:r>
            <a:r>
              <a:rPr lang="en-GB" dirty="0" err="1" smtClean="0"/>
              <a:t>Adroddiad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rgbClr val="FF0000"/>
                </a:solidFill>
                <a:latin typeface="Calibri Light" pitchFamily="34" charset="0"/>
              </a:rPr>
              <a:t>Teaching of the Welsh language remains compulsory up to the age of 16</a:t>
            </a:r>
          </a:p>
          <a:p>
            <a:endParaRPr lang="en-GB" sz="28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GB" sz="2800" dirty="0" smtClean="0">
                <a:solidFill>
                  <a:srgbClr val="FF0000"/>
                </a:solidFill>
                <a:latin typeface="Calibri Light" pitchFamily="34" charset="0"/>
              </a:rPr>
              <a:t>Expectation that learners gain “transactional competence” by end of studies</a:t>
            </a:r>
          </a:p>
          <a:p>
            <a:endParaRPr lang="en-GB" sz="28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GB" sz="2800" dirty="0" smtClean="0">
                <a:solidFill>
                  <a:srgbClr val="FF0000"/>
                </a:solidFill>
                <a:latin typeface="Calibri Light" pitchFamily="34" charset="0"/>
              </a:rPr>
              <a:t>Welsh-medium schools to act as hubs for the Welsh language, supporting teachers and practitioners in English-medium schools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0" dirty="0" smtClean="0"/>
              <a:t>Y ‘</a:t>
            </a:r>
            <a:r>
              <a:rPr lang="en-GB" sz="3000" b="0" dirty="0" err="1" smtClean="0"/>
              <a:t>Pethau</a:t>
            </a:r>
            <a:r>
              <a:rPr lang="en-GB" sz="3000" b="0" dirty="0" smtClean="0"/>
              <a:t> </a:t>
            </a:r>
            <a:r>
              <a:rPr lang="en-GB" sz="3000" b="0" dirty="0" err="1" smtClean="0"/>
              <a:t>Gorau</a:t>
            </a:r>
            <a:r>
              <a:rPr lang="en-GB" sz="3000" b="0" dirty="0" smtClean="0"/>
              <a:t>’ am </a:t>
            </a:r>
            <a:r>
              <a:rPr lang="en-GB" sz="3000" b="0" dirty="0" err="1" smtClean="0"/>
              <a:t>Addysg</a:t>
            </a:r>
            <a:r>
              <a:rPr lang="en-GB" sz="3000" b="0" dirty="0" smtClean="0"/>
              <a:t> </a:t>
            </a:r>
            <a:r>
              <a:rPr lang="en-GB" sz="3000" b="0" dirty="0" err="1" smtClean="0"/>
              <a:t>yng</a:t>
            </a:r>
            <a:r>
              <a:rPr lang="en-GB" sz="3000" b="0" dirty="0" smtClean="0"/>
              <a:t> </a:t>
            </a:r>
            <a:r>
              <a:rPr lang="en-GB" sz="3000" b="0" dirty="0" err="1" smtClean="0"/>
              <a:t>Nghymru</a:t>
            </a:r>
            <a:endParaRPr lang="en-GB" sz="3000" b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Calibri Light" pitchFamily="34" charset="0"/>
              </a:rPr>
              <a:t>Y </a:t>
            </a:r>
            <a:r>
              <a:rPr lang="en-GB" sz="3600" dirty="0" err="1" smtClean="0">
                <a:latin typeface="Calibri Light" pitchFamily="34" charset="0"/>
              </a:rPr>
              <a:t>Cyfnod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Sylfaen</a:t>
            </a:r>
            <a:endParaRPr lang="en-GB" sz="3600" dirty="0" smtClean="0">
              <a:latin typeface="Calibri Light" pitchFamily="34" charset="0"/>
            </a:endParaRPr>
          </a:p>
          <a:p>
            <a:endParaRPr lang="en-GB" sz="3600" dirty="0" smtClean="0">
              <a:latin typeface="Calibri Light" pitchFamily="34" charset="0"/>
            </a:endParaRPr>
          </a:p>
          <a:p>
            <a:r>
              <a:rPr lang="en-GB" sz="3600" dirty="0" smtClean="0">
                <a:latin typeface="Calibri Light" pitchFamily="34" charset="0"/>
              </a:rPr>
              <a:t>Y </a:t>
            </a:r>
            <a:r>
              <a:rPr lang="en-GB" sz="3600" dirty="0" err="1" smtClean="0">
                <a:latin typeface="Calibri Light" pitchFamily="34" charset="0"/>
              </a:rPr>
              <a:t>Gymraeg</a:t>
            </a:r>
            <a:r>
              <a:rPr lang="en-GB" sz="3600" dirty="0" smtClean="0">
                <a:latin typeface="Calibri Light" pitchFamily="34" charset="0"/>
              </a:rPr>
              <a:t> a </a:t>
            </a:r>
            <a:r>
              <a:rPr lang="en-GB" sz="3600" dirty="0" err="1" smtClean="0">
                <a:latin typeface="Calibri Light" pitchFamily="34" charset="0"/>
              </a:rPr>
              <a:t>dwyieithrwydd</a:t>
            </a:r>
            <a:endParaRPr lang="en-GB" sz="3600" dirty="0" smtClean="0">
              <a:latin typeface="Calibri Light" pitchFamily="34" charset="0"/>
            </a:endParaRPr>
          </a:p>
          <a:p>
            <a:endParaRPr lang="en-GB" sz="3600" dirty="0" smtClean="0">
              <a:latin typeface="Calibri Light" pitchFamily="34" charset="0"/>
            </a:endParaRPr>
          </a:p>
          <a:p>
            <a:r>
              <a:rPr lang="en-GB" sz="3600" dirty="0" smtClean="0">
                <a:latin typeface="Calibri Light" pitchFamily="34" charset="0"/>
              </a:rPr>
              <a:t>Y </a:t>
            </a:r>
            <a:r>
              <a:rPr lang="en-GB" sz="3600" dirty="0" err="1" smtClean="0">
                <a:latin typeface="Calibri Light" pitchFamily="34" charset="0"/>
              </a:rPr>
              <a:t>ffocws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ar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hunaniaeth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Cymru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a’r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Cwricwlwm</a:t>
            </a:r>
            <a:r>
              <a:rPr lang="en-GB" sz="3600" dirty="0" smtClean="0">
                <a:latin typeface="Calibri Light" pitchFamily="34" charset="0"/>
              </a:rPr>
              <a:t> </a:t>
            </a:r>
            <a:r>
              <a:rPr lang="en-GB" sz="3600" dirty="0" err="1" smtClean="0">
                <a:latin typeface="Calibri Light" pitchFamily="34" charset="0"/>
              </a:rPr>
              <a:t>Cymreig</a:t>
            </a:r>
            <a:endParaRPr lang="en-GB" sz="3600" dirty="0"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522507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>
                <a:latin typeface="Calibri Light" pitchFamily="34" charset="0"/>
              </a:rPr>
              <a:t>Yr </a:t>
            </a:r>
            <a:r>
              <a:rPr lang="en-GB" sz="2800" dirty="0" err="1" smtClean="0">
                <a:latin typeface="Calibri Light" pitchFamily="34" charset="0"/>
              </a:rPr>
              <a:t>egwyddorion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sydd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wedi’u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hymgorffori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yn</a:t>
            </a:r>
            <a:r>
              <a:rPr lang="en-GB" sz="2800" dirty="0" smtClean="0">
                <a:latin typeface="Calibri Light" pitchFamily="34" charset="0"/>
              </a:rPr>
              <a:t> y CCUHP </a:t>
            </a:r>
          </a:p>
          <a:p>
            <a:endParaRPr lang="en-GB" sz="2800" dirty="0" smtClean="0">
              <a:latin typeface="Calibri Light" pitchFamily="34" charset="0"/>
            </a:endParaRPr>
          </a:p>
          <a:p>
            <a:r>
              <a:rPr lang="en-GB" sz="2800" dirty="0" smtClean="0">
                <a:latin typeface="Calibri Light" pitchFamily="34" charset="0"/>
              </a:rPr>
              <a:t>Y </a:t>
            </a:r>
            <a:r>
              <a:rPr lang="en-GB" sz="2800" dirty="0" err="1" smtClean="0">
                <a:latin typeface="Calibri Light" pitchFamily="34" charset="0"/>
              </a:rPr>
              <a:t>Gymraeg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a’i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diwylliant</a:t>
            </a:r>
            <a:r>
              <a:rPr lang="en-GB" sz="2800" dirty="0" smtClean="0">
                <a:latin typeface="Calibri Light" pitchFamily="34" charset="0"/>
              </a:rPr>
              <a:t> </a:t>
            </a:r>
          </a:p>
          <a:p>
            <a:endParaRPr lang="en-GB" sz="2800" dirty="0" smtClean="0">
              <a:latin typeface="Calibri Light" pitchFamily="34" charset="0"/>
            </a:endParaRPr>
          </a:p>
          <a:p>
            <a:r>
              <a:rPr lang="en-GB" sz="2800" dirty="0" smtClean="0">
                <a:latin typeface="Calibri Light" pitchFamily="34" charset="0"/>
              </a:rPr>
              <a:t>Y </a:t>
            </a:r>
            <a:r>
              <a:rPr lang="en-GB" sz="2800" dirty="0" err="1" smtClean="0">
                <a:latin typeface="Calibri Light" pitchFamily="34" charset="0"/>
              </a:rPr>
              <a:t>gymuned</a:t>
            </a:r>
            <a:r>
              <a:rPr lang="en-GB" sz="2800" dirty="0" smtClean="0">
                <a:latin typeface="Calibri Light" pitchFamily="34" charset="0"/>
              </a:rPr>
              <a:t> a </a:t>
            </a:r>
            <a:r>
              <a:rPr lang="en-GB" sz="2800" dirty="0" err="1" smtClean="0">
                <a:latin typeface="Calibri Light" pitchFamily="34" charset="0"/>
              </a:rPr>
              <a:t>rôl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ddinesig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ysgolion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yn</a:t>
            </a:r>
            <a:r>
              <a:rPr lang="en-GB" sz="2800" dirty="0" smtClean="0">
                <a:latin typeface="Calibri Light" pitchFamily="34" charset="0"/>
              </a:rPr>
              <a:t> y </a:t>
            </a:r>
            <a:r>
              <a:rPr lang="en-GB" sz="2800" dirty="0" err="1" smtClean="0">
                <a:latin typeface="Calibri Light" pitchFamily="34" charset="0"/>
              </a:rPr>
              <a:t>gymdeithas</a:t>
            </a:r>
            <a:endParaRPr lang="en-GB" sz="2800" dirty="0" smtClean="0">
              <a:latin typeface="Calibri Light" pitchFamily="34" charset="0"/>
            </a:endParaRPr>
          </a:p>
          <a:p>
            <a:endParaRPr lang="en-GB" sz="2800" dirty="0" smtClean="0">
              <a:latin typeface="Calibri Light" pitchFamily="34" charset="0"/>
            </a:endParaRPr>
          </a:p>
          <a:p>
            <a:r>
              <a:rPr lang="en-GB" sz="2800" dirty="0" err="1" smtClean="0">
                <a:latin typeface="Calibri Light" pitchFamily="34" charset="0"/>
              </a:rPr>
              <a:t>Iechyd</a:t>
            </a:r>
            <a:r>
              <a:rPr lang="en-GB" sz="2800" dirty="0" smtClean="0">
                <a:latin typeface="Calibri Light" pitchFamily="34" charset="0"/>
              </a:rPr>
              <a:t> a </a:t>
            </a:r>
            <a:r>
              <a:rPr lang="en-GB" sz="2800" dirty="0" err="1" smtClean="0">
                <a:latin typeface="Calibri Light" pitchFamily="34" charset="0"/>
              </a:rPr>
              <a:t>lles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ein</a:t>
            </a:r>
            <a:r>
              <a:rPr lang="en-GB" sz="2800" dirty="0" smtClean="0">
                <a:latin typeface="Calibri Light" pitchFamily="34" charset="0"/>
              </a:rPr>
              <a:t> plant a </a:t>
            </a:r>
            <a:r>
              <a:rPr lang="en-GB" sz="2800" dirty="0" err="1" smtClean="0">
                <a:latin typeface="Calibri Light" pitchFamily="34" charset="0"/>
              </a:rPr>
              <a:t>phobl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ifanc</a:t>
            </a:r>
            <a:endParaRPr lang="en-GB" sz="2800" dirty="0" smtClean="0">
              <a:latin typeface="Calibri Light" pitchFamily="34" charset="0"/>
            </a:endParaRPr>
          </a:p>
          <a:p>
            <a:endParaRPr lang="en-GB" sz="2800" dirty="0" smtClean="0">
              <a:latin typeface="Calibri Light" pitchFamily="34" charset="0"/>
            </a:endParaRPr>
          </a:p>
          <a:p>
            <a:r>
              <a:rPr lang="en-GB" sz="2800" dirty="0" smtClean="0">
                <a:latin typeface="Calibri Light" pitchFamily="34" charset="0"/>
              </a:rPr>
              <a:t>Yr </a:t>
            </a:r>
            <a:r>
              <a:rPr lang="en-GB" sz="2800" dirty="0" err="1" smtClean="0">
                <a:latin typeface="Calibri Light" pitchFamily="34" charset="0"/>
              </a:rPr>
              <a:t>Adolygiad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annibynnol</a:t>
            </a:r>
            <a:r>
              <a:rPr lang="en-GB" sz="2800" dirty="0" smtClean="0">
                <a:latin typeface="Calibri Light" pitchFamily="34" charset="0"/>
              </a:rPr>
              <a:t> o </a:t>
            </a:r>
            <a:r>
              <a:rPr lang="en-GB" sz="2800" dirty="0" err="1" smtClean="0">
                <a:latin typeface="Calibri Light" pitchFamily="34" charset="0"/>
              </a:rPr>
              <a:t>Gymraeg</a:t>
            </a:r>
            <a:r>
              <a:rPr lang="en-GB" sz="2800" dirty="0" smtClean="0">
                <a:latin typeface="Calibri Light" pitchFamily="34" charset="0"/>
              </a:rPr>
              <a:t> ail </a:t>
            </a:r>
            <a:r>
              <a:rPr lang="en-GB" sz="2800" dirty="0" err="1" smtClean="0">
                <a:latin typeface="Calibri Light" pitchFamily="34" charset="0"/>
              </a:rPr>
              <a:t>iaith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yng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Nghyfnodau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Allweddol</a:t>
            </a:r>
            <a:r>
              <a:rPr lang="en-GB" sz="2800" dirty="0" smtClean="0">
                <a:latin typeface="Calibri Light" pitchFamily="34" charset="0"/>
              </a:rPr>
              <a:t> 3 a 4 </a:t>
            </a:r>
          </a:p>
          <a:p>
            <a:endParaRPr lang="en-GB" sz="2800" dirty="0" smtClean="0">
              <a:latin typeface="Calibri Light" pitchFamily="34" charset="0"/>
            </a:endParaRPr>
          </a:p>
          <a:p>
            <a:r>
              <a:rPr lang="en-GB" sz="2800" dirty="0" smtClean="0">
                <a:latin typeface="Calibri Light" pitchFamily="34" charset="0"/>
              </a:rPr>
              <a:t>Y </a:t>
            </a:r>
            <a:r>
              <a:rPr lang="en-GB" sz="2800" dirty="0" err="1" smtClean="0">
                <a:latin typeface="Calibri Light" pitchFamily="34" charset="0"/>
              </a:rPr>
              <a:t>Cwricwlwm</a:t>
            </a:r>
            <a:r>
              <a:rPr lang="en-GB" sz="2800" dirty="0" smtClean="0">
                <a:latin typeface="Calibri Light" pitchFamily="34" charset="0"/>
              </a:rPr>
              <a:t> </a:t>
            </a:r>
            <a:r>
              <a:rPr lang="en-GB" sz="2800" dirty="0" err="1" smtClean="0">
                <a:latin typeface="Calibri Light" pitchFamily="34" charset="0"/>
              </a:rPr>
              <a:t>Cymreig</a:t>
            </a:r>
            <a:r>
              <a:rPr lang="en-GB" sz="2800" dirty="0" smtClean="0">
                <a:latin typeface="Calibri Light" pitchFamily="34" charset="0"/>
              </a:rPr>
              <a:t>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en-GB" sz="3600" dirty="0" err="1" smtClean="0"/>
              <a:t>Datblygu</a:t>
            </a:r>
            <a:r>
              <a:rPr lang="en-GB" sz="3600" dirty="0" smtClean="0"/>
              <a:t> </a:t>
            </a:r>
            <a:r>
              <a:rPr lang="en-GB" sz="3600" dirty="0" err="1" smtClean="0"/>
              <a:t>dibenion</a:t>
            </a:r>
            <a:r>
              <a:rPr lang="en-GB" sz="3600" dirty="0" smtClean="0"/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neilltuol</a:t>
            </a:r>
            <a:r>
              <a:rPr lang="en-GB" sz="3600" dirty="0" smtClean="0"/>
              <a:t> (</a:t>
            </a:r>
            <a:r>
              <a:rPr lang="en-GB" sz="3600" dirty="0" err="1" smtClean="0"/>
              <a:t>Tud</a:t>
            </a:r>
            <a:r>
              <a:rPr lang="en-GB" sz="3600" dirty="0" smtClean="0"/>
              <a:t> 24)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75598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>
                <a:latin typeface="Calibri Light" pitchFamily="34" charset="0"/>
              </a:rPr>
              <a:t>Y </a:t>
            </a:r>
            <a:r>
              <a:rPr lang="en-GB" sz="2000" i="1" dirty="0" err="1" smtClean="0">
                <a:latin typeface="Calibri Light" pitchFamily="34" charset="0"/>
              </a:rPr>
              <a:t>Strategaeth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Addysg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Cyfrwng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Cymraeg</a:t>
            </a:r>
            <a:r>
              <a:rPr lang="en-GB" sz="2000" i="1" dirty="0" smtClean="0">
                <a:latin typeface="Calibri Light" pitchFamily="34" charset="0"/>
              </a:rPr>
              <a:t> (</a:t>
            </a:r>
            <a:r>
              <a:rPr lang="en-GB" sz="2000" i="1" dirty="0" err="1" smtClean="0">
                <a:latin typeface="Calibri Light" pitchFamily="34" charset="0"/>
              </a:rPr>
              <a:t>Llywodraeth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Cymru</a:t>
            </a:r>
            <a:r>
              <a:rPr lang="en-GB" sz="2000" i="1" dirty="0" smtClean="0">
                <a:latin typeface="Calibri Light" pitchFamily="34" charset="0"/>
              </a:rPr>
              <a:t>, 2010) - </a:t>
            </a:r>
            <a:r>
              <a:rPr lang="en-GB" sz="2000" dirty="0" err="1" smtClean="0">
                <a:latin typeface="Calibri Light" pitchFamily="34" charset="0"/>
              </a:rPr>
              <a:t>gwlad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lle</a:t>
            </a:r>
            <a:r>
              <a:rPr lang="en-GB" sz="2000" dirty="0" smtClean="0">
                <a:latin typeface="Calibri Light" pitchFamily="34" charset="0"/>
              </a:rPr>
              <a:t> y </a:t>
            </a:r>
            <a:r>
              <a:rPr lang="en-GB" sz="2000" dirty="0" err="1" smtClean="0">
                <a:latin typeface="Calibri Light" pitchFamily="34" charset="0"/>
              </a:rPr>
              <a:t>mae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addysg</a:t>
            </a:r>
            <a:r>
              <a:rPr lang="en-GB" sz="2000" dirty="0" smtClean="0">
                <a:latin typeface="Calibri Light" pitchFamily="34" charset="0"/>
              </a:rPr>
              <a:t> a </a:t>
            </a:r>
            <a:r>
              <a:rPr lang="en-GB" sz="2000" dirty="0" err="1" smtClean="0">
                <a:latin typeface="Calibri Light" pitchFamily="34" charset="0"/>
              </a:rPr>
              <a:t>hyfforddiant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cyfrwng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Cymraeg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yn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rhannau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annatod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o’r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isadeiledd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addysg</a:t>
            </a:r>
            <a:r>
              <a:rPr lang="en-GB" sz="2000" dirty="0" smtClean="0">
                <a:latin typeface="Calibri Light" pitchFamily="34" charset="0"/>
              </a:rPr>
              <a:t>. </a:t>
            </a:r>
          </a:p>
          <a:p>
            <a:endParaRPr lang="en-GB" sz="2000" dirty="0" smtClean="0">
              <a:latin typeface="Calibri Light" pitchFamily="34" charset="0"/>
            </a:endParaRPr>
          </a:p>
          <a:p>
            <a:r>
              <a:rPr lang="en-GB" sz="2000" dirty="0" err="1" smtClean="0">
                <a:latin typeface="Calibri Light" pitchFamily="34" charset="0"/>
              </a:rPr>
              <a:t>Ymateb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i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alw’r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cyhoedd</a:t>
            </a:r>
            <a:r>
              <a:rPr lang="en-GB" sz="2000" dirty="0" smtClean="0">
                <a:latin typeface="Calibri Light" pitchFamily="34" charset="0"/>
              </a:rPr>
              <a:t> am </a:t>
            </a:r>
            <a:r>
              <a:rPr lang="en-GB" sz="2000" dirty="0" err="1" smtClean="0">
                <a:latin typeface="Calibri Light" pitchFamily="34" charset="0"/>
              </a:rPr>
              <a:t>gynnydd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mewn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darpariaeth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cyfrwng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Cymraeg</a:t>
            </a:r>
            <a:r>
              <a:rPr lang="en-GB" sz="2000" dirty="0" smtClean="0">
                <a:latin typeface="Calibri Light" pitchFamily="34" charset="0"/>
              </a:rPr>
              <a:t>’ </a:t>
            </a:r>
          </a:p>
          <a:p>
            <a:pPr>
              <a:buNone/>
            </a:pPr>
            <a:endParaRPr lang="en-GB" sz="2000" dirty="0" smtClean="0">
              <a:latin typeface="Calibri Light" pitchFamily="34" charset="0"/>
            </a:endParaRPr>
          </a:p>
          <a:p>
            <a:r>
              <a:rPr lang="en-GB" sz="2000" dirty="0" err="1" smtClean="0">
                <a:latin typeface="Calibri Light" pitchFamily="34" charset="0"/>
              </a:rPr>
              <a:t>galluogi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ddefnydd</a:t>
            </a:r>
            <a:r>
              <a:rPr lang="en-GB" sz="2000" dirty="0" smtClean="0">
                <a:latin typeface="Calibri Light" pitchFamily="34" charset="0"/>
              </a:rPr>
              <a:t> yr </a:t>
            </a:r>
            <a:r>
              <a:rPr lang="en-GB" sz="2000" dirty="0" err="1" smtClean="0">
                <a:latin typeface="Calibri Light" pitchFamily="34" charset="0"/>
              </a:rPr>
              <a:t>iaith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yn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bywydau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personol</a:t>
            </a:r>
            <a:r>
              <a:rPr lang="en-GB" sz="2000" dirty="0" smtClean="0">
                <a:latin typeface="Calibri Light" pitchFamily="34" charset="0"/>
              </a:rPr>
              <a:t>, </a:t>
            </a:r>
            <a:r>
              <a:rPr lang="en-GB" sz="2000" dirty="0" err="1" smtClean="0">
                <a:latin typeface="Calibri Light" pitchFamily="34" charset="0"/>
              </a:rPr>
              <a:t>yn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gymdeithasol</a:t>
            </a:r>
            <a:r>
              <a:rPr lang="en-GB" sz="2000" dirty="0" smtClean="0">
                <a:latin typeface="Calibri Light" pitchFamily="34" charset="0"/>
              </a:rPr>
              <a:t> ac </a:t>
            </a:r>
            <a:r>
              <a:rPr lang="en-GB" sz="2000" dirty="0" err="1" smtClean="0">
                <a:latin typeface="Calibri Light" pitchFamily="34" charset="0"/>
              </a:rPr>
              <a:t>yn</a:t>
            </a:r>
            <a:r>
              <a:rPr lang="en-GB" sz="2000" dirty="0" smtClean="0">
                <a:latin typeface="Calibri Light" pitchFamily="34" charset="0"/>
              </a:rPr>
              <a:t> y </a:t>
            </a:r>
            <a:r>
              <a:rPr lang="en-GB" sz="2000" dirty="0" err="1" smtClean="0">
                <a:latin typeface="Calibri Light" pitchFamily="34" charset="0"/>
              </a:rPr>
              <a:t>gweithle</a:t>
            </a:r>
            <a:r>
              <a:rPr lang="en-GB" sz="2000" dirty="0" smtClean="0">
                <a:latin typeface="Calibri Light" pitchFamily="34" charset="0"/>
              </a:rPr>
              <a:t> </a:t>
            </a:r>
          </a:p>
          <a:p>
            <a:pPr>
              <a:buNone/>
            </a:pPr>
            <a:endParaRPr lang="en-GB" sz="2000" dirty="0" smtClean="0">
              <a:latin typeface="Calibri Light" pitchFamily="34" charset="0"/>
            </a:endParaRPr>
          </a:p>
          <a:p>
            <a:r>
              <a:rPr lang="en-GB" sz="2000" i="1" dirty="0" err="1" smtClean="0">
                <a:latin typeface="Calibri Light" pitchFamily="34" charset="0"/>
              </a:rPr>
              <a:t>Iaith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fyw</a:t>
            </a:r>
            <a:r>
              <a:rPr lang="en-GB" sz="2000" i="1" dirty="0" smtClean="0">
                <a:latin typeface="Calibri Light" pitchFamily="34" charset="0"/>
              </a:rPr>
              <a:t>: </a:t>
            </a:r>
            <a:r>
              <a:rPr lang="en-GB" sz="2000" i="1" dirty="0" err="1" smtClean="0">
                <a:latin typeface="Calibri Light" pitchFamily="34" charset="0"/>
              </a:rPr>
              <a:t>iaith</a:t>
            </a:r>
            <a:r>
              <a:rPr lang="en-GB" sz="2000" i="1" dirty="0" smtClean="0">
                <a:latin typeface="Calibri Light" pitchFamily="34" charset="0"/>
              </a:rPr>
              <a:t> </a:t>
            </a:r>
            <a:r>
              <a:rPr lang="en-GB" sz="2000" i="1" dirty="0" err="1" smtClean="0">
                <a:latin typeface="Calibri Light" pitchFamily="34" charset="0"/>
              </a:rPr>
              <a:t>byw</a:t>
            </a:r>
            <a:r>
              <a:rPr lang="en-GB" sz="2000" i="1" dirty="0" smtClean="0">
                <a:latin typeface="Calibri Light" pitchFamily="34" charset="0"/>
              </a:rPr>
              <a:t> (2012) - </a:t>
            </a:r>
            <a:r>
              <a:rPr lang="en-GB" sz="2000" dirty="0" err="1" smtClean="0">
                <a:latin typeface="Calibri Light" pitchFamily="34" charset="0"/>
              </a:rPr>
              <a:t>cynllun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ar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gyfer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cynyddu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nifer</a:t>
            </a:r>
            <a:r>
              <a:rPr lang="en-GB" sz="2000" dirty="0" smtClean="0">
                <a:latin typeface="Calibri Light" pitchFamily="34" charset="0"/>
              </a:rPr>
              <a:t> y </a:t>
            </a:r>
            <a:r>
              <a:rPr lang="en-GB" sz="2000" dirty="0" err="1" smtClean="0">
                <a:latin typeface="Calibri Light" pitchFamily="34" charset="0"/>
              </a:rPr>
              <a:t>bobl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sy’n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siarad</a:t>
            </a:r>
            <a:r>
              <a:rPr lang="en-GB" sz="2000" dirty="0" smtClean="0">
                <a:latin typeface="Calibri Light" pitchFamily="34" charset="0"/>
              </a:rPr>
              <a:t> yr </a:t>
            </a:r>
            <a:r>
              <a:rPr lang="en-GB" sz="2000" dirty="0" err="1" smtClean="0">
                <a:latin typeface="Calibri Light" pitchFamily="34" charset="0"/>
              </a:rPr>
              <a:t>iaith</a:t>
            </a:r>
            <a:r>
              <a:rPr lang="en-GB" sz="2000" dirty="0" smtClean="0">
                <a:latin typeface="Calibri Light" pitchFamily="34" charset="0"/>
              </a:rPr>
              <a:t> ac </a:t>
            </a:r>
            <a:r>
              <a:rPr lang="en-GB" sz="2000" dirty="0" err="1" smtClean="0">
                <a:latin typeface="Calibri Light" pitchFamily="34" charset="0"/>
              </a:rPr>
              <a:t>yn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ei</a:t>
            </a:r>
            <a:r>
              <a:rPr lang="en-GB" sz="2000" dirty="0" smtClean="0">
                <a:latin typeface="Calibri Light" pitchFamily="34" charset="0"/>
              </a:rPr>
              <a:t> </a:t>
            </a:r>
            <a:r>
              <a:rPr lang="en-GB" sz="2000" dirty="0" err="1" smtClean="0">
                <a:latin typeface="Calibri Light" pitchFamily="34" charset="0"/>
              </a:rPr>
              <a:t>defnyddio</a:t>
            </a:r>
            <a:r>
              <a:rPr lang="en-GB" sz="2000" dirty="0" smtClean="0">
                <a:latin typeface="Calibri Light" pitchFamily="34" charset="0"/>
              </a:rPr>
              <a:t> </a:t>
            </a:r>
          </a:p>
          <a:p>
            <a:endParaRPr lang="en-GB" sz="2000" dirty="0" smtClean="0">
              <a:latin typeface="Calibri Light" pitchFamily="34" charset="0"/>
            </a:endParaRPr>
          </a:p>
          <a:p>
            <a:r>
              <a:rPr lang="en-US" sz="2000" dirty="0" smtClean="0">
                <a:solidFill>
                  <a:srgbClr val="FF0000"/>
                </a:solidFill>
                <a:latin typeface="Calibri Light" pitchFamily="34" charset="0"/>
              </a:rPr>
              <a:t>Since the ‘A living language, a language for living’ document in 2012, the WG has published a further strategy which outlines how it will ensure that there will be a 1,000,000 speakers (one million) by the year 2050.</a:t>
            </a:r>
            <a:endParaRPr lang="en-GB" sz="20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i="1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sz="3100" dirty="0" err="1" smtClean="0"/>
              <a:t>Ddibenion</a:t>
            </a:r>
            <a:r>
              <a:rPr lang="en-GB" sz="3100" dirty="0" smtClean="0"/>
              <a:t> </a:t>
            </a:r>
            <a:r>
              <a:rPr lang="en-GB" sz="3100" dirty="0" err="1" smtClean="0"/>
              <a:t>arfaethedig</a:t>
            </a:r>
            <a:r>
              <a:rPr lang="en-GB" sz="3100" dirty="0" smtClean="0"/>
              <a:t> </a:t>
            </a:r>
            <a:r>
              <a:rPr lang="en-GB" sz="3100" dirty="0" err="1" smtClean="0"/>
              <a:t>mewn</a:t>
            </a:r>
            <a:r>
              <a:rPr lang="en-GB" sz="3100" dirty="0" smtClean="0"/>
              <a:t> </a:t>
            </a:r>
            <a:r>
              <a:rPr lang="en-GB" sz="3100" dirty="0" err="1" smtClean="0"/>
              <a:t>datganiadau</a:t>
            </a:r>
            <a:r>
              <a:rPr lang="en-GB" sz="3100" dirty="0" smtClean="0"/>
              <a:t> </a:t>
            </a:r>
            <a:r>
              <a:rPr lang="en-GB" sz="3100" dirty="0" err="1" smtClean="0"/>
              <a:t>polisi</a:t>
            </a:r>
            <a:r>
              <a:rPr lang="en-GB" sz="3100" dirty="0" smtClean="0"/>
              <a:t> </a:t>
            </a:r>
            <a:r>
              <a:rPr lang="en-GB" sz="3100" dirty="0" err="1" smtClean="0"/>
              <a:t>eraill</a:t>
            </a:r>
            <a:r>
              <a:rPr lang="en-GB" sz="3100" dirty="0" smtClean="0"/>
              <a:t> </a:t>
            </a:r>
            <a:r>
              <a:rPr lang="en-GB" sz="3100" dirty="0" err="1" smtClean="0"/>
              <a:t>gan</a:t>
            </a:r>
            <a:r>
              <a:rPr lang="en-GB" sz="3100" dirty="0" smtClean="0"/>
              <a:t> </a:t>
            </a:r>
            <a:r>
              <a:rPr lang="en-GB" sz="3100" dirty="0" err="1" smtClean="0"/>
              <a:t>Lywodraeth</a:t>
            </a:r>
            <a:r>
              <a:rPr lang="en-GB" sz="3100" dirty="0" smtClean="0"/>
              <a:t> </a:t>
            </a:r>
            <a:r>
              <a:rPr lang="en-GB" sz="3100" dirty="0" err="1" smtClean="0"/>
              <a:t>Cymru</a:t>
            </a:r>
            <a:r>
              <a:rPr lang="en-GB" dirty="0" smtClean="0"/>
              <a:t>. </a:t>
            </a:r>
            <a:r>
              <a:rPr lang="en-GB" sz="3100" dirty="0" smtClean="0"/>
              <a:t>(</a:t>
            </a:r>
            <a:r>
              <a:rPr lang="en-GB" sz="3100" dirty="0" err="1" smtClean="0"/>
              <a:t>Tud</a:t>
            </a:r>
            <a:r>
              <a:rPr lang="en-GB" sz="3100" dirty="0" smtClean="0"/>
              <a:t> 26)</a:t>
            </a:r>
            <a:endParaRPr lang="en-GB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Bil</a:t>
            </a:r>
            <a:r>
              <a:rPr lang="en-GB" dirty="0" smtClean="0"/>
              <a:t> </a:t>
            </a:r>
            <a:r>
              <a:rPr lang="en-GB" dirty="0" err="1" smtClean="0"/>
              <a:t>Llesiant</a:t>
            </a:r>
            <a:r>
              <a:rPr lang="en-GB" dirty="0" smtClean="0"/>
              <a:t> </a:t>
            </a:r>
            <a:r>
              <a:rPr lang="en-GB" dirty="0" err="1" smtClean="0"/>
              <a:t>Cenedlaethau’r</a:t>
            </a:r>
            <a:r>
              <a:rPr lang="en-GB" dirty="0" smtClean="0"/>
              <a:t> </a:t>
            </a:r>
            <a:r>
              <a:rPr lang="en-GB" dirty="0" err="1" smtClean="0"/>
              <a:t>Dyfodol</a:t>
            </a:r>
            <a:r>
              <a:rPr lang="en-GB" dirty="0" smtClean="0"/>
              <a:t> (</a:t>
            </a:r>
            <a:r>
              <a:rPr lang="en-GB" dirty="0" err="1" smtClean="0"/>
              <a:t>Cymru</a:t>
            </a:r>
            <a:r>
              <a:rPr lang="en-GB" dirty="0" smtClean="0"/>
              <a:t>)                            (</a:t>
            </a:r>
            <a:r>
              <a:rPr lang="en-GB" dirty="0" err="1" smtClean="0"/>
              <a:t>Tud</a:t>
            </a:r>
            <a:r>
              <a:rPr lang="en-GB" dirty="0" smtClean="0"/>
              <a:t> 27)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323528" y="1444294"/>
            <a:ext cx="4968552" cy="4865026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Calibri Light" pitchFamily="34" charset="0"/>
              </a:rPr>
              <a:t>mynegi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cydweledigaeth</a:t>
            </a:r>
            <a:r>
              <a:rPr lang="en-GB" dirty="0" smtClean="0">
                <a:latin typeface="Calibri Light" pitchFamily="34" charset="0"/>
              </a:rPr>
              <a:t> o les </a:t>
            </a:r>
            <a:r>
              <a:rPr lang="en-GB" dirty="0" err="1" smtClean="0">
                <a:latin typeface="Calibri Light" pitchFamily="34" charset="0"/>
              </a:rPr>
              <a:t>economaidd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amgylcheddol</a:t>
            </a:r>
            <a:r>
              <a:rPr lang="en-GB" dirty="0" smtClean="0">
                <a:latin typeface="Calibri Light" pitchFamily="34" charset="0"/>
              </a:rPr>
              <a:t> a </a:t>
            </a:r>
            <a:r>
              <a:rPr lang="en-GB" dirty="0" err="1" smtClean="0">
                <a:latin typeface="Calibri Light" pitchFamily="34" charset="0"/>
              </a:rPr>
              <a:t>chymdeithasol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Cymru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gyfer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tymor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hir</a:t>
            </a:r>
            <a:r>
              <a:rPr lang="en-GB" dirty="0" smtClean="0">
                <a:latin typeface="Calibri Light" pitchFamily="34" charset="0"/>
              </a:rPr>
              <a:t> </a:t>
            </a: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Cymru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sydd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ffyniannus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gydnerth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iachach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fwy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cyfartal</a:t>
            </a:r>
            <a:endParaRPr lang="en-GB" dirty="0" smtClean="0">
              <a:latin typeface="Calibri Light" pitchFamily="34" charset="0"/>
            </a:endParaRP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err="1" smtClean="0">
                <a:latin typeface="Calibri Light" pitchFamily="34" charset="0"/>
              </a:rPr>
              <a:t>gymunedau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cydlynus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gyda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diwylliant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fywiog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Gymraeg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ffynnu</a:t>
            </a:r>
            <a:r>
              <a:rPr lang="en-GB" dirty="0" smtClean="0">
                <a:latin typeface="Calibri Light" pitchFamily="34" charset="0"/>
              </a:rPr>
              <a:t>. </a:t>
            </a:r>
            <a:endParaRPr lang="en-GB" dirty="0">
              <a:latin typeface="Calibri Light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 l="33970" t="27929" r="33089" b="25953"/>
          <a:stretch>
            <a:fillRect/>
          </a:stretch>
        </p:blipFill>
        <p:spPr bwMode="auto">
          <a:xfrm>
            <a:off x="5292080" y="1916832"/>
            <a:ext cx="4371914" cy="38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most recent Census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7300"/>
            <a:ext cx="8229600" cy="4868863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When was the last census in Wales	</a:t>
            </a:r>
          </a:p>
          <a:p>
            <a:pPr>
              <a:buNone/>
            </a:pPr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			 </a:t>
            </a:r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What was the headline regarding the Welsh language? </a:t>
            </a:r>
          </a:p>
          <a:p>
            <a:pPr>
              <a:buNone/>
            </a:pPr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What is the percentage of Welsh speakers in Wales?	</a:t>
            </a:r>
          </a:p>
          <a:p>
            <a:pPr>
              <a:buNone/>
            </a:pPr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What is the class’ view on the definition of a Welsh speaker? </a:t>
            </a:r>
          </a:p>
          <a:p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Is the question ‘are you a Welsh Speaker’ a straightforward question?</a:t>
            </a:r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11101" t="16364" r="19494" b="8950"/>
          <a:stretch>
            <a:fillRect/>
          </a:stretch>
        </p:blipFill>
        <p:spPr bwMode="auto">
          <a:xfrm>
            <a:off x="1" y="204845"/>
            <a:ext cx="9279894" cy="6241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 l="7554" t="22160" r="57193" b="37551"/>
          <a:stretch>
            <a:fillRect/>
          </a:stretch>
        </p:blipFill>
        <p:spPr bwMode="auto">
          <a:xfrm>
            <a:off x="-1" y="0"/>
            <a:ext cx="8933859" cy="63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4316" t="26470" r="59720" b="25193"/>
          <a:stretch>
            <a:fillRect/>
          </a:stretch>
        </p:blipFill>
        <p:spPr bwMode="auto">
          <a:xfrm>
            <a:off x="395535" y="-41786"/>
            <a:ext cx="8214031" cy="68997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200" dirty="0" smtClean="0">
                <a:latin typeface="Calibri Light" pitchFamily="34" charset="0"/>
              </a:rPr>
              <a:t>   </a:t>
            </a:r>
            <a:r>
              <a:rPr lang="en-GB" sz="3200" dirty="0" err="1" smtClean="0">
                <a:latin typeface="Calibri Light" pitchFamily="34" charset="0"/>
              </a:rPr>
              <a:t>Cafwyd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tuedd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ryngwladol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yn</a:t>
            </a:r>
            <a:r>
              <a:rPr lang="en-GB" sz="3200" dirty="0" smtClean="0">
                <a:latin typeface="Calibri Light" pitchFamily="34" charset="0"/>
              </a:rPr>
              <a:t> y </a:t>
            </a:r>
            <a:r>
              <a:rPr lang="en-GB" sz="3200" dirty="0" err="1" smtClean="0">
                <a:latin typeface="Calibri Light" pitchFamily="34" charset="0"/>
              </a:rPr>
              <a:t>blynyddoedd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diwethaf</a:t>
            </a:r>
            <a:r>
              <a:rPr lang="en-GB" sz="3200" dirty="0" smtClean="0">
                <a:latin typeface="Calibri Light" pitchFamily="34" charset="0"/>
              </a:rPr>
              <a:t> at </a:t>
            </a:r>
            <a:r>
              <a:rPr lang="en-GB" sz="3200" dirty="0" err="1" smtClean="0">
                <a:latin typeface="Calibri Light" pitchFamily="34" charset="0"/>
              </a:rPr>
              <a:t>ddefnyddio</a:t>
            </a:r>
            <a:r>
              <a:rPr lang="en-GB" sz="3200" dirty="0" smtClean="0">
                <a:latin typeface="Calibri Light" pitchFamily="34" charset="0"/>
              </a:rPr>
              <a:t> ‘</a:t>
            </a:r>
            <a:r>
              <a:rPr lang="en-GB" sz="3200" dirty="0" err="1" smtClean="0">
                <a:latin typeface="Calibri Light" pitchFamily="34" charset="0"/>
              </a:rPr>
              <a:t>meysydd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dysgu</a:t>
            </a:r>
            <a:r>
              <a:rPr lang="en-GB" sz="3200" dirty="0" smtClean="0">
                <a:latin typeface="Calibri Light" pitchFamily="34" charset="0"/>
              </a:rPr>
              <a:t>’ </a:t>
            </a:r>
            <a:r>
              <a:rPr lang="en-GB" sz="3200" dirty="0" err="1" smtClean="0">
                <a:latin typeface="Calibri Light" pitchFamily="34" charset="0"/>
              </a:rPr>
              <a:t>yn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drefnyddion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cwricwlwm</a:t>
            </a:r>
            <a:endParaRPr lang="en-GB" sz="3200" dirty="0" smtClean="0">
              <a:latin typeface="Calibri Light" pitchFamily="34" charset="0"/>
            </a:endParaRPr>
          </a:p>
          <a:p>
            <a:pPr>
              <a:buNone/>
            </a:pPr>
            <a:endParaRPr lang="en-GB" sz="3200" dirty="0" smtClean="0">
              <a:latin typeface="Calibri Light" pitchFamily="34" charset="0"/>
            </a:endParaRPr>
          </a:p>
          <a:p>
            <a:r>
              <a:rPr lang="en-GB" sz="3200" dirty="0" err="1" smtClean="0">
                <a:latin typeface="Calibri Light" pitchFamily="34" charset="0"/>
              </a:rPr>
              <a:t>Awstralia</a:t>
            </a:r>
            <a:endParaRPr lang="en-GB" sz="3200" dirty="0" smtClean="0">
              <a:latin typeface="Calibri Light" pitchFamily="34" charset="0"/>
            </a:endParaRPr>
          </a:p>
          <a:p>
            <a:r>
              <a:rPr lang="en-GB" sz="3200" dirty="0" err="1" smtClean="0">
                <a:latin typeface="Calibri Light" pitchFamily="34" charset="0"/>
              </a:rPr>
              <a:t>Seland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Newydd</a:t>
            </a:r>
            <a:endParaRPr lang="en-GB" sz="3200" dirty="0" smtClean="0">
              <a:latin typeface="Calibri Light" pitchFamily="34" charset="0"/>
            </a:endParaRPr>
          </a:p>
          <a:p>
            <a:r>
              <a:rPr lang="en-GB" sz="3200" dirty="0" smtClean="0">
                <a:latin typeface="Calibri Light" pitchFamily="34" charset="0"/>
              </a:rPr>
              <a:t>Yr </a:t>
            </a:r>
            <a:r>
              <a:rPr lang="en-GB" sz="3200" dirty="0" err="1" smtClean="0">
                <a:latin typeface="Calibri Light" pitchFamily="34" charset="0"/>
              </a:rPr>
              <a:t>Iseldiroedd</a:t>
            </a:r>
            <a:endParaRPr lang="en-GB" sz="3200" dirty="0" smtClean="0">
              <a:latin typeface="Calibri Light" pitchFamily="34" charset="0"/>
            </a:endParaRPr>
          </a:p>
          <a:p>
            <a:r>
              <a:rPr lang="en-GB" sz="3200" dirty="0" err="1" smtClean="0">
                <a:latin typeface="Calibri Light" pitchFamily="34" charset="0"/>
              </a:rPr>
              <a:t>Gogledd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Iwerddon</a:t>
            </a:r>
            <a:endParaRPr lang="en-GB" sz="3200" dirty="0" smtClean="0">
              <a:latin typeface="Calibri Light" pitchFamily="34" charset="0"/>
            </a:endParaRPr>
          </a:p>
          <a:p>
            <a:r>
              <a:rPr lang="en-GB" sz="3200" dirty="0" smtClean="0">
                <a:latin typeface="Calibri Light" pitchFamily="34" charset="0"/>
              </a:rPr>
              <a:t>Yr Alban</a:t>
            </a:r>
          </a:p>
          <a:p>
            <a:r>
              <a:rPr lang="en-GB" sz="3200" dirty="0" err="1" smtClean="0">
                <a:latin typeface="Calibri Light" pitchFamily="34" charset="0"/>
              </a:rPr>
              <a:t>Lloegr</a:t>
            </a:r>
            <a:r>
              <a:rPr lang="en-GB" sz="3200" dirty="0" smtClean="0">
                <a:latin typeface="Calibri Light" pitchFamily="34" charset="0"/>
              </a:rPr>
              <a:t> - </a:t>
            </a:r>
            <a:r>
              <a:rPr lang="en-GB" sz="3200" dirty="0" err="1" smtClean="0">
                <a:latin typeface="Calibri Light" pitchFamily="34" charset="0"/>
              </a:rPr>
              <a:t>wedi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cadw</a:t>
            </a:r>
            <a:r>
              <a:rPr lang="en-GB" sz="3200" dirty="0" smtClean="0">
                <a:latin typeface="Calibri Light" pitchFamily="34" charset="0"/>
              </a:rPr>
              <a:t> </a:t>
            </a:r>
            <a:r>
              <a:rPr lang="en-GB" sz="3200" dirty="0" err="1" smtClean="0">
                <a:latin typeface="Calibri Light" pitchFamily="34" charset="0"/>
              </a:rPr>
              <a:t>pynciau</a:t>
            </a:r>
            <a:r>
              <a:rPr lang="en-GB" sz="3200" dirty="0" smtClean="0">
                <a:latin typeface="Calibri Light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Cyd-destyn</a:t>
            </a:r>
            <a:r>
              <a:rPr lang="en-GB" dirty="0" smtClean="0"/>
              <a:t> </a:t>
            </a:r>
            <a:r>
              <a:rPr lang="en-GB" dirty="0" err="1" smtClean="0"/>
              <a:t>rhyngwladol</a:t>
            </a:r>
            <a:r>
              <a:rPr lang="en-GB" dirty="0" smtClean="0"/>
              <a:t> (</a:t>
            </a:r>
            <a:r>
              <a:rPr lang="en-GB" dirty="0" err="1" smtClean="0"/>
              <a:t>Tud</a:t>
            </a:r>
            <a:r>
              <a:rPr lang="en-GB" dirty="0" smtClean="0"/>
              <a:t> 36)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Dyfalwch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5009042"/>
          </a:xfrm>
        </p:spPr>
        <p:txBody>
          <a:bodyPr/>
          <a:lstStyle/>
          <a:p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iaiath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wlad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canran</a:t>
            </a:r>
            <a:r>
              <a:rPr lang="en-GB" dirty="0" smtClean="0"/>
              <a:t> o </a:t>
            </a:r>
            <a:r>
              <a:rPr lang="en-GB" dirty="0" err="1" smtClean="0"/>
              <a:t>bobl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dwyieithog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139953" y="1444294"/>
            <a:ext cx="4546848" cy="5009042"/>
          </a:xfrm>
        </p:spPr>
        <p:txBody>
          <a:bodyPr>
            <a:normAutofit/>
          </a:bodyPr>
          <a:lstStyle/>
          <a:p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ôl</a:t>
            </a:r>
            <a:r>
              <a:rPr lang="en-GB" sz="1600" dirty="0" smtClean="0"/>
              <a:t> </a:t>
            </a:r>
            <a:r>
              <a:rPr lang="en-GB" sz="1600" dirty="0" err="1" smtClean="0"/>
              <a:t>catalog</a:t>
            </a:r>
            <a:r>
              <a:rPr lang="en-GB" sz="1600" dirty="0" smtClean="0"/>
              <a:t> </a:t>
            </a:r>
            <a:r>
              <a:rPr lang="en-GB" sz="1600" dirty="0" err="1" smtClean="0"/>
              <a:t>Ethnologue</a:t>
            </a:r>
            <a:r>
              <a:rPr lang="en-GB" sz="1600" dirty="0" smtClean="0"/>
              <a:t> – </a:t>
            </a:r>
            <a:r>
              <a:rPr lang="en-GB" sz="1600" dirty="0" err="1" smtClean="0"/>
              <a:t>mae</a:t>
            </a:r>
            <a:r>
              <a:rPr lang="en-GB" sz="1600" dirty="0" smtClean="0"/>
              <a:t> 6909 </a:t>
            </a:r>
            <a:r>
              <a:rPr lang="en-GB" sz="1600" dirty="0" err="1" smtClean="0"/>
              <a:t>iaith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r>
              <a:rPr lang="en-GB" sz="1600" dirty="0" smtClean="0"/>
              <a:t>. </a:t>
            </a:r>
            <a:r>
              <a:rPr lang="en-GB" sz="1600" dirty="0" err="1" smtClean="0"/>
              <a:t>Tua</a:t>
            </a:r>
            <a:r>
              <a:rPr lang="en-GB" sz="1600" dirty="0" smtClean="0"/>
              <a:t> 6%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fwy</a:t>
            </a:r>
            <a:r>
              <a:rPr lang="en-GB" sz="1600" dirty="0" smtClean="0"/>
              <a:t> </a:t>
            </a:r>
            <a:r>
              <a:rPr lang="en-GB" sz="1600" dirty="0" err="1" smtClean="0"/>
              <a:t>na</a:t>
            </a:r>
            <a:r>
              <a:rPr lang="en-GB" sz="1600" dirty="0" smtClean="0"/>
              <a:t> </a:t>
            </a:r>
            <a:r>
              <a:rPr lang="en-GB" sz="1600" dirty="0" err="1" smtClean="0"/>
              <a:t>miliwn</a:t>
            </a:r>
            <a:r>
              <a:rPr lang="en-GB" sz="1600" dirty="0" smtClean="0"/>
              <a:t> o </a:t>
            </a:r>
            <a:r>
              <a:rPr lang="en-GB" sz="1600" dirty="0" err="1" smtClean="0"/>
              <a:t>siaradwyr</a:t>
            </a:r>
            <a:r>
              <a:rPr lang="en-GB" sz="1600" dirty="0" smtClean="0"/>
              <a:t> </a:t>
            </a:r>
            <a:r>
              <a:rPr lang="en-GB" sz="1600" dirty="0" err="1" smtClean="0"/>
              <a:t>h.y</a:t>
            </a:r>
            <a:r>
              <a:rPr lang="en-GB" sz="1600" dirty="0" smtClean="0"/>
              <a:t>. 94% o </a:t>
            </a:r>
            <a:r>
              <a:rPr lang="en-GB" sz="1600" dirty="0" err="1" smtClean="0"/>
              <a:t>boblogaedd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siarad</a:t>
            </a:r>
            <a:r>
              <a:rPr lang="en-GB" sz="1600" dirty="0" smtClean="0"/>
              <a:t> un </a:t>
            </a:r>
            <a:r>
              <a:rPr lang="en-GB" sz="1600" dirty="0" err="1" smtClean="0"/>
              <a:t>o’r</a:t>
            </a:r>
            <a:r>
              <a:rPr lang="en-GB" sz="1600" dirty="0" smtClean="0"/>
              <a:t> </a:t>
            </a:r>
            <a:r>
              <a:rPr lang="en-GB" sz="1600" dirty="0" err="1" smtClean="0"/>
              <a:t>ieithoedd</a:t>
            </a:r>
            <a:r>
              <a:rPr lang="en-GB" sz="1600" dirty="0" smtClean="0"/>
              <a:t> </a:t>
            </a:r>
            <a:r>
              <a:rPr lang="en-GB" sz="1600" dirty="0" err="1" smtClean="0"/>
              <a:t>yma</a:t>
            </a: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195 </a:t>
            </a:r>
            <a:r>
              <a:rPr lang="en-GB" sz="1600" dirty="0" err="1" smtClean="0"/>
              <a:t>yn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endParaRPr lang="en-GB" sz="1600" dirty="0" smtClean="0"/>
          </a:p>
          <a:p>
            <a:r>
              <a:rPr lang="en-GB" sz="1600" dirty="0" smtClean="0"/>
              <a:t>54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Affrica</a:t>
            </a:r>
            <a:endParaRPr lang="en-GB" sz="1600" dirty="0" smtClean="0"/>
          </a:p>
          <a:p>
            <a:r>
              <a:rPr lang="en-GB" sz="1600" dirty="0" smtClean="0"/>
              <a:t>48 </a:t>
            </a:r>
            <a:r>
              <a:rPr lang="en-GB" sz="1600" dirty="0" err="1" smtClean="0"/>
              <a:t>yn</a:t>
            </a:r>
            <a:r>
              <a:rPr lang="en-GB" sz="1600" dirty="0" smtClean="0"/>
              <a:t> Asia</a:t>
            </a:r>
          </a:p>
          <a:p>
            <a:r>
              <a:rPr lang="en-GB" sz="1600" dirty="0" smtClean="0"/>
              <a:t>44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Ewrop</a:t>
            </a:r>
            <a:endParaRPr lang="en-GB" sz="1600" dirty="0" smtClean="0"/>
          </a:p>
          <a:p>
            <a:r>
              <a:rPr lang="en-GB" sz="1600" dirty="0" smtClean="0"/>
              <a:t>33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Lladin</a:t>
            </a:r>
            <a:r>
              <a:rPr lang="en-GB" sz="1600" dirty="0" smtClean="0"/>
              <a:t> America </a:t>
            </a:r>
            <a:r>
              <a:rPr lang="en-GB" sz="1600" dirty="0" err="1" smtClean="0"/>
              <a:t>a’r</a:t>
            </a:r>
            <a:r>
              <a:rPr lang="en-GB" sz="1600" dirty="0" smtClean="0"/>
              <a:t> </a:t>
            </a:r>
            <a:r>
              <a:rPr lang="en-GB" sz="1600" dirty="0" err="1" smtClean="0"/>
              <a:t>caribî</a:t>
            </a:r>
            <a:endParaRPr lang="en-GB" sz="1600" dirty="0" smtClean="0"/>
          </a:p>
          <a:p>
            <a:r>
              <a:rPr lang="en-GB" sz="1600" dirty="0" smtClean="0"/>
              <a:t>14 </a:t>
            </a:r>
            <a:r>
              <a:rPr lang="en-GB" sz="1600" dirty="0" err="1" smtClean="0"/>
              <a:t>yn</a:t>
            </a:r>
            <a:r>
              <a:rPr lang="en-GB" sz="1600" dirty="0" smtClean="0"/>
              <a:t> Oceania</a:t>
            </a:r>
          </a:p>
          <a:p>
            <a:r>
              <a:rPr lang="en-GB" sz="1600" dirty="0" smtClean="0"/>
              <a:t>2 </a:t>
            </a:r>
            <a:r>
              <a:rPr lang="en-GB" sz="1600" dirty="0" err="1" smtClean="0"/>
              <a:t>yng</a:t>
            </a:r>
            <a:r>
              <a:rPr lang="en-GB" sz="1600" dirty="0" smtClean="0"/>
              <a:t> </a:t>
            </a:r>
            <a:r>
              <a:rPr lang="en-GB" sz="1600" dirty="0" err="1" smtClean="0"/>
              <a:t>Ngogledd</a:t>
            </a:r>
            <a:r>
              <a:rPr lang="en-GB" sz="1600" dirty="0" smtClean="0"/>
              <a:t> America</a:t>
            </a:r>
          </a:p>
          <a:p>
            <a:endParaRPr lang="en-GB" sz="1600" dirty="0" smtClean="0"/>
          </a:p>
          <a:p>
            <a:r>
              <a:rPr lang="en-GB" sz="1600" dirty="0" smtClean="0"/>
              <a:t>Monolingual: </a:t>
            </a:r>
            <a:r>
              <a:rPr lang="en-GB" sz="1600" b="1" dirty="0" smtClean="0"/>
              <a:t>40%</a:t>
            </a:r>
            <a:r>
              <a:rPr lang="en-GB" sz="1600" dirty="0" smtClean="0"/>
              <a:t>  o </a:t>
            </a:r>
            <a:r>
              <a:rPr lang="en-GB" sz="1600" dirty="0" err="1" smtClean="0"/>
              <a:t>boblogaidd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endParaRPr lang="en-GB" sz="1600" dirty="0" smtClean="0"/>
          </a:p>
          <a:p>
            <a:r>
              <a:rPr lang="en-GB" sz="1600" dirty="0" smtClean="0"/>
              <a:t>Bilingual: </a:t>
            </a:r>
            <a:r>
              <a:rPr lang="en-GB" sz="1600" b="1" dirty="0" smtClean="0"/>
              <a:t>43% </a:t>
            </a:r>
            <a:r>
              <a:rPr lang="en-GB" sz="1600" dirty="0" smtClean="0"/>
              <a:t>o </a:t>
            </a:r>
            <a:r>
              <a:rPr lang="en-GB" sz="1600" dirty="0" err="1" smtClean="0"/>
              <a:t>boblogaidd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endParaRPr lang="en-GB" sz="1600" dirty="0" smtClean="0"/>
          </a:p>
          <a:p>
            <a:r>
              <a:rPr lang="en-GB" sz="1600" dirty="0" smtClean="0"/>
              <a:t>Trilingual: </a:t>
            </a:r>
            <a:r>
              <a:rPr lang="en-GB" sz="1600" b="1" dirty="0" smtClean="0"/>
              <a:t>13% </a:t>
            </a:r>
            <a:r>
              <a:rPr lang="en-GB" sz="1600" dirty="0" smtClean="0"/>
              <a:t>o </a:t>
            </a:r>
            <a:r>
              <a:rPr lang="en-GB" sz="1600" dirty="0" err="1" smtClean="0"/>
              <a:t>boblogaidd</a:t>
            </a:r>
            <a:r>
              <a:rPr lang="en-GB" sz="1600" dirty="0" smtClean="0"/>
              <a:t> y </a:t>
            </a:r>
            <a:r>
              <a:rPr lang="en-GB" sz="1600" dirty="0" err="1" smtClean="0"/>
              <a:t>byd</a:t>
            </a: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t="24102" r="35075" b="14606"/>
          <a:stretch>
            <a:fillRect/>
          </a:stretch>
        </p:blipFill>
        <p:spPr bwMode="auto">
          <a:xfrm>
            <a:off x="6734908" y="0"/>
            <a:ext cx="2409092" cy="1421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8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79512" y="1770743"/>
            <a:ext cx="2160240" cy="4355420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  What are world’s ten most widely spoken languages in 2017?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 l="11830" t="13712" r="55671" b="49681"/>
          <a:stretch>
            <a:fillRect/>
          </a:stretch>
        </p:blipFill>
        <p:spPr bwMode="auto">
          <a:xfrm>
            <a:off x="2627784" y="908720"/>
            <a:ext cx="6246916" cy="4397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17600" r="35240" b="9440"/>
          <a:stretch>
            <a:fillRect/>
          </a:stretch>
        </p:blipFill>
        <p:spPr bwMode="auto">
          <a:xfrm>
            <a:off x="557435" y="211014"/>
            <a:ext cx="8120573" cy="5718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Calibri Light" pitchFamily="34" charset="0"/>
              </a:rPr>
              <a:t>3 nouns - </a:t>
            </a:r>
            <a:r>
              <a:rPr lang="en-US" sz="2400" dirty="0" smtClean="0">
                <a:solidFill>
                  <a:srgbClr val="FF0000"/>
                </a:solidFill>
                <a:latin typeface="Calibri Light" pitchFamily="34" charset="0"/>
              </a:rPr>
              <a:t>a more dynamic approach to languages, which, in turn will call for a more dynamic pedagogy, i.e. teaching methods that go beyond learning words-for-words and ‘patterns-for-patterns’.</a:t>
            </a:r>
          </a:p>
          <a:p>
            <a:endParaRPr lang="en-US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US" sz="2400" dirty="0" err="1" smtClean="0">
                <a:latin typeface="Calibri Light" pitchFamily="34" charset="0"/>
              </a:rPr>
              <a:t>Cyfathrebu</a:t>
            </a:r>
            <a:r>
              <a:rPr lang="en-US" sz="2400" dirty="0" smtClean="0">
                <a:latin typeface="Calibri Light" pitchFamily="34" charset="0"/>
              </a:rPr>
              <a:t>, </a:t>
            </a:r>
            <a:r>
              <a:rPr lang="en-US" sz="2400" dirty="0" err="1" smtClean="0">
                <a:latin typeface="Calibri Light" pitchFamily="34" charset="0"/>
              </a:rPr>
              <a:t>dysgu</a:t>
            </a:r>
            <a:r>
              <a:rPr lang="en-US" sz="2400" dirty="0" smtClean="0">
                <a:latin typeface="Calibri Light" pitchFamily="34" charset="0"/>
              </a:rPr>
              <a:t>, </a:t>
            </a:r>
            <a:r>
              <a:rPr lang="en-US" sz="2400" dirty="0" err="1" smtClean="0">
                <a:latin typeface="Calibri Light" pitchFamily="34" charset="0"/>
              </a:rPr>
              <a:t>adfyfyrio</a:t>
            </a:r>
            <a:r>
              <a:rPr lang="en-US" sz="2400" dirty="0" smtClean="0">
                <a:latin typeface="Calibri Light" pitchFamily="34" charset="0"/>
              </a:rPr>
              <a:t>, </a:t>
            </a:r>
            <a:r>
              <a:rPr lang="en-US" sz="2400" dirty="0" err="1" smtClean="0">
                <a:latin typeface="Calibri Light" pitchFamily="34" charset="0"/>
              </a:rPr>
              <a:t>creadigrwydd</a:t>
            </a:r>
            <a:endParaRPr lang="en-US" sz="2400" dirty="0" smtClean="0">
              <a:latin typeface="Calibri Light" pitchFamily="34" charset="0"/>
            </a:endParaRPr>
          </a:p>
          <a:p>
            <a:endParaRPr lang="en-US" sz="2400" dirty="0" smtClean="0">
              <a:latin typeface="Calibri Light" pitchFamily="34" charset="0"/>
            </a:endParaRPr>
          </a:p>
          <a:p>
            <a:r>
              <a:rPr lang="en-US" sz="2400" dirty="0" err="1" smtClean="0">
                <a:latin typeface="Calibri Light" pitchFamily="34" charset="0"/>
              </a:rPr>
              <a:t>Llythrennedd</a:t>
            </a:r>
            <a:r>
              <a:rPr lang="en-US" sz="2400" dirty="0" smtClean="0">
                <a:latin typeface="Calibri Light" pitchFamily="34" charset="0"/>
              </a:rPr>
              <a:t> – </a:t>
            </a:r>
            <a:r>
              <a:rPr lang="en-US" sz="2400" dirty="0" err="1" smtClean="0">
                <a:latin typeface="Calibri Light" pitchFamily="34" charset="0"/>
              </a:rPr>
              <a:t>pwêr</a:t>
            </a:r>
            <a:r>
              <a:rPr lang="en-US" sz="2400" dirty="0" smtClean="0">
                <a:latin typeface="Calibri Light" pitchFamily="34" charset="0"/>
              </a:rPr>
              <a:t> </a:t>
            </a:r>
            <a:r>
              <a:rPr lang="en-US" sz="2400" dirty="0" err="1" smtClean="0">
                <a:latin typeface="Calibri Light" pitchFamily="34" charset="0"/>
              </a:rPr>
              <a:t>iaith</a:t>
            </a:r>
            <a:endParaRPr lang="en-US" sz="2400" dirty="0" smtClean="0">
              <a:latin typeface="Calibri Light" pitchFamily="34" charset="0"/>
            </a:endParaRPr>
          </a:p>
          <a:p>
            <a:endParaRPr lang="en-US" sz="2400" dirty="0" smtClean="0">
              <a:latin typeface="Calibri Light" pitchFamily="34" charset="0"/>
            </a:endParaRPr>
          </a:p>
          <a:p>
            <a:r>
              <a:rPr lang="en-GB" sz="2400" dirty="0" smtClean="0">
                <a:solidFill>
                  <a:srgbClr val="FF0000"/>
                </a:solidFill>
                <a:latin typeface="Calibri Light" pitchFamily="34" charset="0"/>
              </a:rPr>
              <a:t>Multiple language learning –  English, Welsh and MFL</a:t>
            </a:r>
          </a:p>
          <a:p>
            <a:endParaRPr lang="en-GB" sz="24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r>
              <a:rPr lang="en-GB" sz="2400" dirty="0" err="1" smtClean="0">
                <a:latin typeface="Calibri Light" pitchFamily="34" charset="0"/>
              </a:rPr>
              <a:t>Cysylltiadau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gyda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Cymhwysedd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Digidol</a:t>
            </a:r>
            <a:endParaRPr lang="en-GB" sz="2400" dirty="0" smtClean="0">
              <a:latin typeface="Calibri Light" pitchFamily="34" charset="0"/>
            </a:endParaRPr>
          </a:p>
          <a:p>
            <a:endParaRPr lang="en-GB" sz="2400" dirty="0" smtClean="0">
              <a:latin typeface="Calibri Light" pitchFamily="34" charset="0"/>
            </a:endParaRPr>
          </a:p>
          <a:p>
            <a:r>
              <a:rPr lang="en-GB" sz="2400" dirty="0" err="1" smtClean="0">
                <a:latin typeface="Calibri Light" pitchFamily="34" charset="0"/>
              </a:rPr>
              <a:t>Cysylltiadau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amlwg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gyda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phob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Maes</a:t>
            </a:r>
            <a:r>
              <a:rPr lang="en-GB" sz="2400" dirty="0" smtClean="0">
                <a:latin typeface="Calibri Light" pitchFamily="34" charset="0"/>
              </a:rPr>
              <a:t> </a:t>
            </a:r>
            <a:r>
              <a:rPr lang="en-GB" sz="2400" dirty="0" err="1" smtClean="0">
                <a:latin typeface="Calibri Light" pitchFamily="34" charset="0"/>
              </a:rPr>
              <a:t>Dysgu</a:t>
            </a:r>
            <a:r>
              <a:rPr lang="en-GB" sz="2400" dirty="0" smtClean="0">
                <a:latin typeface="Calibri Light" pitchFamily="34" charset="0"/>
              </a:rPr>
              <a:t> a </a:t>
            </a:r>
            <a:r>
              <a:rPr lang="en-GB" sz="2400" dirty="0" err="1" smtClean="0">
                <a:latin typeface="Calibri Light" pitchFamily="34" charset="0"/>
              </a:rPr>
              <a:t>Phrofiad</a:t>
            </a:r>
            <a:r>
              <a:rPr lang="en-GB" sz="2400" dirty="0" smtClean="0">
                <a:latin typeface="Calibri Light" pitchFamily="34" charset="0"/>
              </a:rPr>
              <a:t> </a:t>
            </a:r>
          </a:p>
          <a:p>
            <a:endParaRPr lang="en-US" sz="2400" dirty="0" smtClean="0">
              <a:latin typeface="Calibri Light" pitchFamily="34" charset="0"/>
            </a:endParaRP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9137" t="42813" r="74547" b="45701"/>
          <a:stretch>
            <a:fillRect/>
          </a:stretch>
        </p:blipFill>
        <p:spPr bwMode="auto">
          <a:xfrm>
            <a:off x="5933147" y="0"/>
            <a:ext cx="3210854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4860032" y="98072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Tud</a:t>
            </a:r>
            <a:r>
              <a:rPr lang="en-GB" sz="2800" dirty="0" smtClean="0"/>
              <a:t> 48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755984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 smtClean="0">
                <a:latin typeface="Calibri Light" pitchFamily="34" charset="0"/>
              </a:rPr>
              <a:t>(</a:t>
            </a:r>
            <a:r>
              <a:rPr lang="en-GB" sz="2600" dirty="0" err="1" smtClean="0">
                <a:latin typeface="Calibri Light" pitchFamily="34" charset="0"/>
              </a:rPr>
              <a:t>dysgwyr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uchelgeisiol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galluog</a:t>
            </a:r>
            <a:r>
              <a:rPr lang="en-GB" sz="2600" dirty="0" smtClean="0">
                <a:latin typeface="Calibri Light" pitchFamily="34" charset="0"/>
              </a:rPr>
              <a:t>) </a:t>
            </a:r>
            <a:r>
              <a:rPr lang="en-GB" sz="2600" dirty="0" err="1" smtClean="0">
                <a:latin typeface="Calibri Light" pitchFamily="34" charset="0"/>
              </a:rPr>
              <a:t>cyrraedd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lefel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uchel</a:t>
            </a:r>
            <a:r>
              <a:rPr lang="en-GB" sz="2600" dirty="0" smtClean="0">
                <a:latin typeface="Calibri Light" pitchFamily="34" charset="0"/>
              </a:rPr>
              <a:t> o </a:t>
            </a:r>
            <a:r>
              <a:rPr lang="en-GB" sz="2600" dirty="0" err="1" smtClean="0">
                <a:latin typeface="Calibri Light" pitchFamily="34" charset="0"/>
              </a:rPr>
              <a:t>gymhwysedd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mewn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llythrennedd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yn</a:t>
            </a:r>
            <a:r>
              <a:rPr lang="en-GB" sz="2600" dirty="0" smtClean="0">
                <a:latin typeface="Calibri Light" pitchFamily="34" charset="0"/>
              </a:rPr>
              <a:t> y </a:t>
            </a:r>
            <a:r>
              <a:rPr lang="en-GB" sz="2600" dirty="0" err="1" smtClean="0">
                <a:latin typeface="Calibri Light" pitchFamily="34" charset="0"/>
              </a:rPr>
              <a:t>Gymraeg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a’r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Saesneg</a:t>
            </a:r>
            <a:r>
              <a:rPr lang="en-GB" sz="2600" dirty="0" smtClean="0">
                <a:latin typeface="Calibri Light" pitchFamily="34" charset="0"/>
              </a:rPr>
              <a:t>; </a:t>
            </a:r>
            <a:r>
              <a:rPr lang="en-GB" sz="2600" dirty="0" err="1" smtClean="0">
                <a:latin typeface="Calibri Light" pitchFamily="34" charset="0"/>
              </a:rPr>
              <a:t>defnyddio</a:t>
            </a:r>
            <a:r>
              <a:rPr lang="en-GB" sz="2600" dirty="0" smtClean="0">
                <a:latin typeface="Calibri Light" pitchFamily="34" charset="0"/>
              </a:rPr>
              <a:t> a </a:t>
            </a:r>
            <a:r>
              <a:rPr lang="en-GB" sz="2600" dirty="0" err="1" smtClean="0">
                <a:latin typeface="Calibri Light" pitchFamily="34" charset="0"/>
              </a:rPr>
              <a:t>deall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iaith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sy’n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fwy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haniaethol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drafod</a:t>
            </a:r>
            <a:r>
              <a:rPr lang="en-GB" sz="2600" dirty="0" smtClean="0">
                <a:latin typeface="Calibri Light" pitchFamily="34" charset="0"/>
              </a:rPr>
              <a:t> a </a:t>
            </a:r>
            <a:r>
              <a:rPr lang="en-GB" sz="2600" dirty="0" err="1" smtClean="0">
                <a:latin typeface="Calibri Light" pitchFamily="34" charset="0"/>
              </a:rPr>
              <a:t>datblygu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syniadau</a:t>
            </a:r>
            <a:r>
              <a:rPr lang="en-GB" sz="2600" dirty="0" smtClean="0">
                <a:latin typeface="Calibri Light" pitchFamily="34" charset="0"/>
              </a:rPr>
              <a:t>; </a:t>
            </a:r>
            <a:r>
              <a:rPr lang="en-GB" sz="2600" dirty="0" err="1" smtClean="0">
                <a:latin typeface="Calibri Light" pitchFamily="34" charset="0"/>
              </a:rPr>
              <a:t>dysgu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ddefnyddio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ieithoedd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ychwanegol</a:t>
            </a:r>
            <a:r>
              <a:rPr lang="en-GB" sz="2600" dirty="0" smtClean="0">
                <a:latin typeface="Calibri Light" pitchFamily="34" charset="0"/>
              </a:rPr>
              <a:t> </a:t>
            </a:r>
          </a:p>
          <a:p>
            <a:endParaRPr lang="en-GB" sz="2600" dirty="0" smtClean="0">
              <a:latin typeface="Calibri Light" pitchFamily="34" charset="0"/>
            </a:endParaRPr>
          </a:p>
          <a:p>
            <a:r>
              <a:rPr lang="en-GB" sz="2600" dirty="0" smtClean="0">
                <a:latin typeface="Calibri Light" pitchFamily="34" charset="0"/>
              </a:rPr>
              <a:t>(</a:t>
            </a:r>
            <a:r>
              <a:rPr lang="en-GB" sz="2600" dirty="0" err="1" smtClean="0">
                <a:latin typeface="Calibri Light" pitchFamily="34" charset="0"/>
              </a:rPr>
              <a:t>cyfranwyr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mentrus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creadigol</a:t>
            </a:r>
            <a:r>
              <a:rPr lang="en-GB" sz="2600" dirty="0" smtClean="0">
                <a:latin typeface="Calibri Light" pitchFamily="34" charset="0"/>
              </a:rPr>
              <a:t>) </a:t>
            </a:r>
            <a:r>
              <a:rPr lang="en-GB" sz="2600" dirty="0" err="1" smtClean="0">
                <a:latin typeface="Calibri Light" pitchFamily="34" charset="0"/>
              </a:rPr>
              <a:t>defnyddio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sgiliau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iaith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llafar</a:t>
            </a:r>
            <a:r>
              <a:rPr lang="en-GB" sz="2600" dirty="0" smtClean="0">
                <a:latin typeface="Calibri Light" pitchFamily="34" charset="0"/>
              </a:rPr>
              <a:t> ac </a:t>
            </a:r>
            <a:r>
              <a:rPr lang="en-GB" sz="2600" dirty="0" err="1" smtClean="0">
                <a:latin typeface="Calibri Light" pitchFamily="34" charset="0"/>
              </a:rPr>
              <a:t>ysgrifenedig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mewn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gwahanol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gyd-destunau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gan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fod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ymwybodol</a:t>
            </a:r>
            <a:r>
              <a:rPr lang="en-GB" sz="2600" dirty="0" smtClean="0">
                <a:latin typeface="Calibri Light" pitchFamily="34" charset="0"/>
              </a:rPr>
              <a:t> o </a:t>
            </a:r>
            <a:r>
              <a:rPr lang="en-GB" sz="2600" dirty="0" err="1" smtClean="0">
                <a:latin typeface="Calibri Light" pitchFamily="34" charset="0"/>
              </a:rPr>
              <a:t>natur</a:t>
            </a:r>
            <a:r>
              <a:rPr lang="en-GB" sz="2600" dirty="0" smtClean="0">
                <a:latin typeface="Calibri Light" pitchFamily="34" charset="0"/>
              </a:rPr>
              <a:t> y </a:t>
            </a:r>
            <a:r>
              <a:rPr lang="en-GB" sz="2600" dirty="0" err="1" smtClean="0">
                <a:latin typeface="Calibri Light" pitchFamily="34" charset="0"/>
              </a:rPr>
              <a:t>gynulleidfa</a:t>
            </a:r>
            <a:r>
              <a:rPr lang="en-GB" sz="2600" dirty="0" smtClean="0">
                <a:latin typeface="Calibri Light" pitchFamily="34" charset="0"/>
              </a:rPr>
              <a:t> a </a:t>
            </a:r>
            <a:r>
              <a:rPr lang="en-GB" sz="2600" dirty="0" err="1" smtClean="0">
                <a:latin typeface="Calibri Light" pitchFamily="34" charset="0"/>
              </a:rPr>
              <a:t>defnyddio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gwahanol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gyfryngau</a:t>
            </a:r>
            <a:r>
              <a:rPr lang="en-GB" sz="2600" dirty="0" smtClean="0">
                <a:latin typeface="Calibri Light" pitchFamily="34" charset="0"/>
              </a:rPr>
              <a:t>; </a:t>
            </a:r>
            <a:r>
              <a:rPr lang="en-GB" sz="2600" dirty="0" err="1" smtClean="0">
                <a:latin typeface="Calibri Light" pitchFamily="34" charset="0"/>
              </a:rPr>
              <a:t>cyfathrebu’n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effeithiol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yn</a:t>
            </a:r>
            <a:r>
              <a:rPr lang="en-GB" sz="2600" dirty="0" smtClean="0">
                <a:latin typeface="Calibri Light" pitchFamily="34" charset="0"/>
              </a:rPr>
              <a:t> y </a:t>
            </a:r>
            <a:r>
              <a:rPr lang="en-GB" sz="2600" dirty="0" err="1" smtClean="0">
                <a:latin typeface="Calibri Light" pitchFamily="34" charset="0"/>
              </a:rPr>
              <a:t>Gymraeg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mewn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gwahanol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gyd-destunau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gan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gynnwys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lleoliadau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gwaith</a:t>
            </a:r>
            <a:r>
              <a:rPr lang="en-GB" sz="2600" dirty="0" smtClean="0">
                <a:latin typeface="Calibri Light" pitchFamily="34" charset="0"/>
              </a:rPr>
              <a:t> </a:t>
            </a:r>
          </a:p>
          <a:p>
            <a:endParaRPr lang="en-GB" sz="2600" dirty="0" smtClean="0">
              <a:latin typeface="Calibri Light" pitchFamily="34" charset="0"/>
            </a:endParaRPr>
          </a:p>
          <a:p>
            <a:r>
              <a:rPr lang="en-GB" sz="2600" dirty="0" smtClean="0">
                <a:latin typeface="Calibri Light" pitchFamily="34" charset="0"/>
              </a:rPr>
              <a:t>(</a:t>
            </a:r>
            <a:r>
              <a:rPr lang="en-GB" sz="2600" dirty="0" err="1" smtClean="0">
                <a:latin typeface="Calibri Light" pitchFamily="34" charset="0"/>
              </a:rPr>
              <a:t>dinasyddion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egwyddorol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gwybodus</a:t>
            </a:r>
            <a:r>
              <a:rPr lang="en-GB" sz="2600" dirty="0" smtClean="0">
                <a:latin typeface="Calibri Light" pitchFamily="34" charset="0"/>
              </a:rPr>
              <a:t>) </a:t>
            </a:r>
            <a:r>
              <a:rPr lang="en-GB" sz="2600" dirty="0" err="1" smtClean="0">
                <a:latin typeface="Calibri Light" pitchFamily="34" charset="0"/>
              </a:rPr>
              <a:t>pwyso</a:t>
            </a:r>
            <a:r>
              <a:rPr lang="en-GB" sz="2600" dirty="0" smtClean="0">
                <a:latin typeface="Calibri Light" pitchFamily="34" charset="0"/>
              </a:rPr>
              <a:t> a </a:t>
            </a:r>
            <a:r>
              <a:rPr lang="en-GB" sz="2600" dirty="0" err="1" smtClean="0">
                <a:latin typeface="Calibri Light" pitchFamily="34" charset="0"/>
              </a:rPr>
              <a:t>mesur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gwahanol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safbwyntiau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mewn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ffordd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sensitif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a’u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harfarnu’n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feirniadol</a:t>
            </a:r>
            <a:r>
              <a:rPr lang="en-GB" sz="2600" dirty="0" smtClean="0">
                <a:latin typeface="Calibri Light" pitchFamily="34" charset="0"/>
              </a:rPr>
              <a:t>; </a:t>
            </a:r>
            <a:r>
              <a:rPr lang="en-GB" sz="2600" dirty="0" err="1" smtClean="0">
                <a:latin typeface="Calibri Light" pitchFamily="34" charset="0"/>
              </a:rPr>
              <a:t>canfod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tuedd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wrth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ddefnyddio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iaith</a:t>
            </a:r>
            <a:r>
              <a:rPr lang="en-GB" sz="2600" dirty="0" smtClean="0">
                <a:latin typeface="Calibri Light" pitchFamily="34" charset="0"/>
              </a:rPr>
              <a:t> </a:t>
            </a:r>
          </a:p>
          <a:p>
            <a:endParaRPr lang="en-GB" sz="2600" dirty="0" smtClean="0">
              <a:latin typeface="Calibri Light" pitchFamily="34" charset="0"/>
            </a:endParaRPr>
          </a:p>
          <a:p>
            <a:r>
              <a:rPr lang="en-GB" sz="2600" dirty="0" smtClean="0">
                <a:latin typeface="Calibri Light" pitchFamily="34" charset="0"/>
              </a:rPr>
              <a:t>(</a:t>
            </a:r>
            <a:r>
              <a:rPr lang="en-GB" sz="2600" dirty="0" err="1" smtClean="0">
                <a:latin typeface="Calibri Light" pitchFamily="34" charset="0"/>
              </a:rPr>
              <a:t>unigolion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iach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hyderus</a:t>
            </a:r>
            <a:r>
              <a:rPr lang="en-GB" sz="2600" dirty="0" smtClean="0">
                <a:latin typeface="Calibri Light" pitchFamily="34" charset="0"/>
              </a:rPr>
              <a:t>) </a:t>
            </a:r>
            <a:r>
              <a:rPr lang="en-GB" sz="2600" dirty="0" err="1" smtClean="0">
                <a:latin typeface="Calibri Light" pitchFamily="34" charset="0"/>
              </a:rPr>
              <a:t>cyfleu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eu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meddyliau</a:t>
            </a:r>
            <a:r>
              <a:rPr lang="en-GB" sz="2600" dirty="0" smtClean="0">
                <a:latin typeface="Calibri Light" pitchFamily="34" charset="0"/>
              </a:rPr>
              <a:t>, </a:t>
            </a:r>
            <a:r>
              <a:rPr lang="en-GB" sz="2600" dirty="0" err="1" smtClean="0">
                <a:latin typeface="Calibri Light" pitchFamily="34" charset="0"/>
              </a:rPr>
              <a:t>eu</a:t>
            </a:r>
            <a:r>
              <a:rPr lang="en-GB" sz="2600" dirty="0" smtClean="0">
                <a:latin typeface="Calibri Light" pitchFamily="34" charset="0"/>
              </a:rPr>
              <a:t> barn </a:t>
            </a:r>
            <a:r>
              <a:rPr lang="en-GB" sz="2600" dirty="0" err="1" smtClean="0">
                <a:latin typeface="Calibri Light" pitchFamily="34" charset="0"/>
              </a:rPr>
              <a:t>a’u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teimladau’n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sensitif</a:t>
            </a:r>
            <a:r>
              <a:rPr lang="en-GB" sz="2600" dirty="0" smtClean="0">
                <a:latin typeface="Calibri Light" pitchFamily="34" charset="0"/>
              </a:rPr>
              <a:t> a </a:t>
            </a:r>
            <a:r>
              <a:rPr lang="en-GB" sz="2600" dirty="0" err="1" smtClean="0">
                <a:latin typeface="Calibri Light" pitchFamily="34" charset="0"/>
              </a:rPr>
              <a:t>chymryd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rhan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yn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hyderus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mewn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gwahanol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gyd-destunau</a:t>
            </a:r>
            <a:r>
              <a:rPr lang="en-GB" sz="2600" dirty="0" smtClean="0">
                <a:latin typeface="Calibri Light" pitchFamily="34" charset="0"/>
              </a:rPr>
              <a:t> </a:t>
            </a:r>
            <a:r>
              <a:rPr lang="en-GB" sz="2600" dirty="0" err="1" smtClean="0">
                <a:latin typeface="Calibri Light" pitchFamily="34" charset="0"/>
              </a:rPr>
              <a:t>cymdeithasol</a:t>
            </a:r>
            <a:r>
              <a:rPr lang="en-GB" sz="2600" dirty="0" smtClean="0">
                <a:latin typeface="Calibri Light" pitchFamily="34" charset="0"/>
              </a:rPr>
              <a:t>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Enghreifftiau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err="1" smtClean="0"/>
              <a:t>Sut</a:t>
            </a:r>
            <a:r>
              <a:rPr lang="en-GB" sz="2700" dirty="0" smtClean="0"/>
              <a:t> </a:t>
            </a:r>
            <a:r>
              <a:rPr lang="en-GB" sz="2700" dirty="0" err="1" smtClean="0"/>
              <a:t>mae</a:t>
            </a:r>
            <a:r>
              <a:rPr lang="en-GB" sz="2700" dirty="0" smtClean="0"/>
              <a:t> </a:t>
            </a:r>
            <a:r>
              <a:rPr lang="en-GB" sz="2700" dirty="0" err="1" smtClean="0"/>
              <a:t>I,Ll</a:t>
            </a:r>
            <a:r>
              <a:rPr lang="en-GB" sz="2700" dirty="0" smtClean="0"/>
              <a:t> a Ch </a:t>
            </a:r>
            <a:r>
              <a:rPr lang="en-GB" sz="2700" dirty="0" err="1" smtClean="0"/>
              <a:t>yn</a:t>
            </a:r>
            <a:r>
              <a:rPr lang="en-GB" sz="2700" dirty="0" smtClean="0"/>
              <a:t> </a:t>
            </a:r>
            <a:r>
              <a:rPr lang="en-GB" sz="2700" dirty="0" err="1" smtClean="0"/>
              <a:t>cyfrannu</a:t>
            </a:r>
            <a:r>
              <a:rPr lang="en-GB" sz="2700" dirty="0" smtClean="0"/>
              <a:t> </a:t>
            </a:r>
            <a:r>
              <a:rPr lang="en-GB" sz="2700" dirty="0" err="1" smtClean="0"/>
              <a:t>i’r</a:t>
            </a:r>
            <a:r>
              <a:rPr lang="en-GB" sz="2700" dirty="0" smtClean="0"/>
              <a:t> 4 </a:t>
            </a:r>
            <a:r>
              <a:rPr lang="en-GB" sz="2700" dirty="0" err="1" smtClean="0"/>
              <a:t>diben</a:t>
            </a:r>
            <a:r>
              <a:rPr lang="en-GB" sz="2700" dirty="0" smtClean="0"/>
              <a:t>?      Tud49</a:t>
            </a:r>
            <a:endParaRPr lang="en-GB" sz="2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 l="9243" t="35282" r="59465" b="39367"/>
          <a:stretch>
            <a:fillRect/>
          </a:stretch>
        </p:blipFill>
        <p:spPr bwMode="auto">
          <a:xfrm>
            <a:off x="-1" y="836712"/>
            <a:ext cx="9101269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896544"/>
          </a:xfrm>
        </p:spPr>
        <p:txBody>
          <a:bodyPr>
            <a:noAutofit/>
          </a:bodyPr>
          <a:lstStyle/>
          <a:p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dilyn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Deddf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Diwygio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Addysg</a:t>
            </a:r>
            <a:r>
              <a:rPr lang="en-GB" sz="1700" dirty="0" smtClean="0">
                <a:latin typeface="Calibri Light" pitchFamily="34" charset="0"/>
              </a:rPr>
              <a:t> 1988, </a:t>
            </a:r>
            <a:r>
              <a:rPr lang="en-GB" sz="1700" dirty="0" err="1" smtClean="0">
                <a:latin typeface="Calibri Light" pitchFamily="34" charset="0"/>
              </a:rPr>
              <a:t>daeth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Cymraeg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bwnc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gorfodol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ar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gyfer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pob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plentyn</a:t>
            </a:r>
            <a:r>
              <a:rPr lang="en-GB" sz="1700" dirty="0" smtClean="0">
                <a:latin typeface="Calibri Light" pitchFamily="34" charset="0"/>
              </a:rPr>
              <a:t> a </a:t>
            </a:r>
            <a:r>
              <a:rPr lang="en-GB" sz="1700" dirty="0" err="1" smtClean="0">
                <a:latin typeface="Calibri Light" pitchFamily="34" charset="0"/>
              </a:rPr>
              <a:t>pherson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ifanc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Nghyfnodau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Allweddol</a:t>
            </a:r>
            <a:r>
              <a:rPr lang="en-GB" sz="1700" dirty="0" smtClean="0">
                <a:latin typeface="Calibri Light" pitchFamily="34" charset="0"/>
              </a:rPr>
              <a:t> 1, 2 a 3 </a:t>
            </a:r>
            <a:r>
              <a:rPr lang="en-GB" sz="1700" dirty="0" err="1" smtClean="0">
                <a:latin typeface="Calibri Light" pitchFamily="34" charset="0"/>
              </a:rPr>
              <a:t>ym</a:t>
            </a:r>
            <a:r>
              <a:rPr lang="en-GB" sz="1700" dirty="0" smtClean="0">
                <a:latin typeface="Calibri Light" pitchFamily="34" charset="0"/>
              </a:rPr>
              <a:t> 1990. O </a:t>
            </a:r>
            <a:r>
              <a:rPr lang="en-GB" sz="1700" dirty="0" err="1" smtClean="0">
                <a:latin typeface="Calibri Light" pitchFamily="34" charset="0"/>
              </a:rPr>
              <a:t>Fedi</a:t>
            </a:r>
            <a:r>
              <a:rPr lang="en-GB" sz="1700" dirty="0" smtClean="0">
                <a:latin typeface="Calibri Light" pitchFamily="34" charset="0"/>
              </a:rPr>
              <a:t> 1999, </a:t>
            </a:r>
            <a:r>
              <a:rPr lang="en-GB" sz="1700" dirty="0" err="1" smtClean="0">
                <a:latin typeface="Calibri Light" pitchFamily="34" charset="0"/>
              </a:rPr>
              <a:t>daeth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orfodol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hefyd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Nghyfnod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Allweddol</a:t>
            </a:r>
            <a:r>
              <a:rPr lang="en-GB" sz="1700" dirty="0" smtClean="0">
                <a:latin typeface="Calibri Light" pitchFamily="34" charset="0"/>
              </a:rPr>
              <a:t> 4. Mae </a:t>
            </a:r>
            <a:r>
              <a:rPr lang="en-GB" sz="1700" dirty="0" err="1" smtClean="0">
                <a:latin typeface="Calibri Light" pitchFamily="34" charset="0"/>
              </a:rPr>
              <a:t>Maes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Dysgu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Datblygu’r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Gymraeg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y </a:t>
            </a:r>
            <a:r>
              <a:rPr lang="en-GB" sz="1700" dirty="0" err="1" smtClean="0">
                <a:latin typeface="Calibri Light" pitchFamily="34" charset="0"/>
              </a:rPr>
              <a:t>Cyfnod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Sylfaen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ddysgwyr</a:t>
            </a:r>
            <a:r>
              <a:rPr lang="en-GB" sz="1700" dirty="0" smtClean="0">
                <a:latin typeface="Calibri Light" pitchFamily="34" charset="0"/>
              </a:rPr>
              <a:t> 3 </a:t>
            </a:r>
            <a:r>
              <a:rPr lang="en-GB" sz="1700" dirty="0" err="1" smtClean="0">
                <a:latin typeface="Calibri Light" pitchFamily="34" charset="0"/>
              </a:rPr>
              <a:t>i</a:t>
            </a:r>
            <a:r>
              <a:rPr lang="en-GB" sz="1700" dirty="0" smtClean="0">
                <a:latin typeface="Calibri Light" pitchFamily="34" charset="0"/>
              </a:rPr>
              <a:t> 7 </a:t>
            </a:r>
            <a:r>
              <a:rPr lang="en-GB" sz="1700" dirty="0" err="1" smtClean="0">
                <a:latin typeface="Calibri Light" pitchFamily="34" charset="0"/>
              </a:rPr>
              <a:t>oed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hefyd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wedi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golygu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bod</a:t>
            </a:r>
            <a:r>
              <a:rPr lang="en-GB" sz="1700" dirty="0" smtClean="0">
                <a:latin typeface="Calibri Light" pitchFamily="34" charset="0"/>
              </a:rPr>
              <a:t> plant </a:t>
            </a:r>
            <a:r>
              <a:rPr lang="en-GB" sz="1700" dirty="0" err="1" smtClean="0">
                <a:latin typeface="Calibri Light" pitchFamily="34" charset="0"/>
              </a:rPr>
              <a:t>mewn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lleoliadau</a:t>
            </a:r>
            <a:r>
              <a:rPr lang="en-GB" sz="1700" dirty="0" smtClean="0">
                <a:latin typeface="Calibri Light" pitchFamily="34" charset="0"/>
              </a:rPr>
              <a:t> ac </a:t>
            </a:r>
            <a:r>
              <a:rPr lang="en-GB" sz="1700" dirty="0" err="1" smtClean="0">
                <a:latin typeface="Calibri Light" pitchFamily="34" charset="0"/>
              </a:rPr>
              <a:t>ysgolion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cyfrwng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Saesneg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dechrau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dysgu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Cymraeg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dair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oed</a:t>
            </a:r>
            <a:r>
              <a:rPr lang="en-GB" sz="1700" dirty="0" smtClean="0">
                <a:latin typeface="Calibri Light" pitchFamily="34" charset="0"/>
              </a:rPr>
              <a:t>.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fwy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diweddar</a:t>
            </a:r>
            <a:r>
              <a:rPr lang="en-GB" sz="1700" dirty="0" smtClean="0">
                <a:latin typeface="Calibri Light" pitchFamily="34" charset="0"/>
              </a:rPr>
              <a:t>, </a:t>
            </a:r>
            <a:r>
              <a:rPr lang="en-GB" sz="1700" dirty="0" err="1" smtClean="0">
                <a:latin typeface="Calibri Light" pitchFamily="34" charset="0"/>
              </a:rPr>
              <a:t>mae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Llywodraeth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Cymru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wedi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dangos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ei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hymrwymiad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ddatblygu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Cymru’n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genedl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ddwyieithog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drwy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ei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Strategaeth</a:t>
            </a:r>
            <a:r>
              <a:rPr lang="en-GB" sz="1700" dirty="0" smtClean="0">
                <a:latin typeface="Calibri Light" pitchFamily="34" charset="0"/>
              </a:rPr>
              <a:t> y </a:t>
            </a:r>
            <a:r>
              <a:rPr lang="en-GB" sz="1700" dirty="0" err="1" smtClean="0">
                <a:latin typeface="Calibri Light" pitchFamily="34" charset="0"/>
              </a:rPr>
              <a:t>Gymraeg</a:t>
            </a:r>
            <a:r>
              <a:rPr lang="en-GB" sz="1700" dirty="0" smtClean="0">
                <a:latin typeface="Calibri Light" pitchFamily="34" charset="0"/>
              </a:rPr>
              <a:t>. </a:t>
            </a:r>
          </a:p>
          <a:p>
            <a:endParaRPr lang="en-GB" sz="1700" dirty="0" smtClean="0">
              <a:latin typeface="Calibri Light" pitchFamily="34" charset="0"/>
            </a:endParaRPr>
          </a:p>
          <a:p>
            <a:r>
              <a:rPr lang="en-GB" sz="1700" dirty="0" err="1" smtClean="0">
                <a:latin typeface="Calibri Light" pitchFamily="34" charset="0"/>
              </a:rPr>
              <a:t>Mae’r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manteision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diwylliannol</a:t>
            </a:r>
            <a:r>
              <a:rPr lang="en-GB" sz="1700" dirty="0" smtClean="0">
                <a:latin typeface="Calibri Light" pitchFamily="34" charset="0"/>
              </a:rPr>
              <a:t>, </a:t>
            </a:r>
            <a:r>
              <a:rPr lang="en-GB" sz="1700" dirty="0" err="1" smtClean="0">
                <a:latin typeface="Calibri Light" pitchFamily="34" charset="0"/>
              </a:rPr>
              <a:t>gwybyddol</a:t>
            </a:r>
            <a:r>
              <a:rPr lang="en-GB" sz="1700" dirty="0" smtClean="0">
                <a:latin typeface="Calibri Light" pitchFamily="34" charset="0"/>
              </a:rPr>
              <a:t> ac </a:t>
            </a:r>
            <a:r>
              <a:rPr lang="en-GB" sz="1700" dirty="0" err="1" smtClean="0">
                <a:latin typeface="Calibri Light" pitchFamily="34" charset="0"/>
              </a:rPr>
              <a:t>ymarferol</a:t>
            </a:r>
            <a:r>
              <a:rPr lang="en-GB" sz="1700" dirty="0" smtClean="0">
                <a:latin typeface="Calibri Light" pitchFamily="34" charset="0"/>
              </a:rPr>
              <a:t> o </a:t>
            </a:r>
            <a:r>
              <a:rPr lang="en-GB" sz="1700" dirty="0" err="1" smtClean="0">
                <a:latin typeface="Calibri Light" pitchFamily="34" charset="0"/>
              </a:rPr>
              <a:t>ddysgu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Cymraeg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fel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iaith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fyw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cynnig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dadl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gryf</a:t>
            </a:r>
            <a:r>
              <a:rPr lang="en-GB" sz="1700" dirty="0" smtClean="0">
                <a:latin typeface="Calibri Light" pitchFamily="34" charset="0"/>
              </a:rPr>
              <a:t> o </a:t>
            </a:r>
            <a:r>
              <a:rPr lang="en-GB" sz="1700" dirty="0" err="1" smtClean="0">
                <a:latin typeface="Calibri Light" pitchFamily="34" charset="0"/>
              </a:rPr>
              <a:t>blaid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ei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chynnwys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elfen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orfodol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y </a:t>
            </a:r>
            <a:r>
              <a:rPr lang="en-GB" sz="1700" dirty="0" err="1" smtClean="0">
                <a:latin typeface="Calibri Light" pitchFamily="34" charset="0"/>
              </a:rPr>
              <a:t>cwricwlwm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ysgol</a:t>
            </a:r>
            <a:r>
              <a:rPr lang="en-GB" sz="1700" dirty="0" smtClean="0">
                <a:latin typeface="Calibri Light" pitchFamily="34" charset="0"/>
              </a:rPr>
              <a:t>. </a:t>
            </a:r>
            <a:r>
              <a:rPr lang="en-GB" sz="1700" dirty="0" err="1" smtClean="0">
                <a:latin typeface="Calibri Light" pitchFamily="34" charset="0"/>
              </a:rPr>
              <a:t>Ceir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dadlau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mawr</a:t>
            </a:r>
            <a:r>
              <a:rPr lang="en-GB" sz="1700" dirty="0" smtClean="0">
                <a:latin typeface="Calibri Light" pitchFamily="34" charset="0"/>
              </a:rPr>
              <a:t> a </a:t>
            </a:r>
            <a:r>
              <a:rPr lang="en-GB" sz="1700" dirty="0" err="1" smtClean="0">
                <a:latin typeface="Calibri Light" pitchFamily="34" charset="0"/>
              </a:rPr>
              <a:t>brwd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ynghylch</a:t>
            </a:r>
            <a:r>
              <a:rPr lang="en-GB" sz="1700" dirty="0" smtClean="0">
                <a:latin typeface="Calibri Light" pitchFamily="34" charset="0"/>
              </a:rPr>
              <a:t> y </a:t>
            </a:r>
            <a:r>
              <a:rPr lang="en-GB" sz="1700" dirty="0" err="1" smtClean="0">
                <a:latin typeface="Calibri Light" pitchFamily="34" charset="0"/>
              </a:rPr>
              <a:t>ffactorau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sy’n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ffurfio</a:t>
            </a:r>
            <a:r>
              <a:rPr lang="en-GB" sz="1700" dirty="0" smtClean="0">
                <a:latin typeface="Calibri Light" pitchFamily="34" charset="0"/>
              </a:rPr>
              <a:t> ac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cadw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hunaniaeth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ddiwylliannol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ond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derbynnir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gyffredinol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fod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iaith</a:t>
            </a:r>
            <a:r>
              <a:rPr lang="en-GB" sz="1700" dirty="0" smtClean="0">
                <a:latin typeface="Calibri Light" pitchFamily="34" charset="0"/>
              </a:rPr>
              <a:t> o </a:t>
            </a:r>
            <a:r>
              <a:rPr lang="en-GB" sz="1700" dirty="0" err="1" smtClean="0">
                <a:latin typeface="Calibri Light" pitchFamily="34" charset="0"/>
              </a:rPr>
              <a:t>bwysigrwydd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hanfodol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y broses </a:t>
            </a:r>
            <a:r>
              <a:rPr lang="en-GB" sz="1700" dirty="0" err="1" smtClean="0">
                <a:latin typeface="Calibri Light" pitchFamily="34" charset="0"/>
              </a:rPr>
              <a:t>honno</a:t>
            </a:r>
            <a:r>
              <a:rPr lang="en-GB" sz="1700" dirty="0" smtClean="0">
                <a:latin typeface="Calibri Light" pitchFamily="34" charset="0"/>
              </a:rPr>
              <a:t>. </a:t>
            </a:r>
            <a:r>
              <a:rPr lang="en-GB" sz="1700" dirty="0" err="1" smtClean="0">
                <a:latin typeface="Calibri Light" pitchFamily="34" charset="0"/>
              </a:rPr>
              <a:t>Yn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ei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rhagair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dirty="0" err="1" smtClean="0">
                <a:latin typeface="Calibri Light" pitchFamily="34" charset="0"/>
              </a:rPr>
              <a:t>i</a:t>
            </a:r>
            <a:r>
              <a:rPr lang="en-GB" sz="1700" dirty="0" smtClean="0">
                <a:latin typeface="Calibri Light" pitchFamily="34" charset="0"/>
              </a:rPr>
              <a:t> </a:t>
            </a:r>
            <a:r>
              <a:rPr lang="en-GB" sz="1700" i="1" dirty="0" smtClean="0">
                <a:latin typeface="Calibri Light" pitchFamily="34" charset="0"/>
              </a:rPr>
              <a:t>Un </a:t>
            </a:r>
            <a:r>
              <a:rPr lang="en-GB" sz="1700" i="1" dirty="0" err="1" smtClean="0">
                <a:latin typeface="Calibri Light" pitchFamily="34" charset="0"/>
              </a:rPr>
              <a:t>iaith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bawb</a:t>
            </a:r>
            <a:r>
              <a:rPr lang="en-GB" sz="1700" i="1" dirty="0" smtClean="0">
                <a:latin typeface="Calibri Light" pitchFamily="34" charset="0"/>
              </a:rPr>
              <a:t>: </a:t>
            </a:r>
            <a:r>
              <a:rPr lang="en-GB" sz="1700" i="1" dirty="0" err="1" smtClean="0">
                <a:latin typeface="Calibri Light" pitchFamily="34" charset="0"/>
              </a:rPr>
              <a:t>Adolygiad</a:t>
            </a:r>
            <a:r>
              <a:rPr lang="en-GB" sz="1700" i="1" dirty="0" smtClean="0">
                <a:latin typeface="Calibri Light" pitchFamily="34" charset="0"/>
              </a:rPr>
              <a:t> o </a:t>
            </a:r>
            <a:r>
              <a:rPr lang="en-GB" sz="1700" i="1" dirty="0" err="1" smtClean="0">
                <a:latin typeface="Calibri Light" pitchFamily="34" charset="0"/>
              </a:rPr>
              <a:t>Gymraeg</a:t>
            </a:r>
            <a:r>
              <a:rPr lang="en-GB" sz="1700" i="1" dirty="0" smtClean="0">
                <a:latin typeface="Calibri Light" pitchFamily="34" charset="0"/>
              </a:rPr>
              <a:t> ail </a:t>
            </a:r>
            <a:r>
              <a:rPr lang="en-GB" sz="1700" i="1" dirty="0" err="1" smtClean="0">
                <a:latin typeface="Calibri Light" pitchFamily="34" charset="0"/>
              </a:rPr>
              <a:t>iaith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yng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Nghyfnodau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Allweddol</a:t>
            </a:r>
            <a:r>
              <a:rPr lang="en-GB" sz="1700" i="1" dirty="0" smtClean="0">
                <a:latin typeface="Calibri Light" pitchFamily="34" charset="0"/>
              </a:rPr>
              <a:t> 3 a 4 (2013), </a:t>
            </a:r>
            <a:r>
              <a:rPr lang="en-GB" sz="1700" i="1" dirty="0" err="1" smtClean="0">
                <a:latin typeface="Calibri Light" pitchFamily="34" charset="0"/>
              </a:rPr>
              <a:t>mae’r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Athro</a:t>
            </a:r>
            <a:r>
              <a:rPr lang="en-GB" sz="1700" i="1" dirty="0" smtClean="0">
                <a:latin typeface="Calibri Light" pitchFamily="34" charset="0"/>
              </a:rPr>
              <a:t> Sioned Davies </a:t>
            </a:r>
            <a:r>
              <a:rPr lang="en-GB" sz="1700" i="1" dirty="0" err="1" smtClean="0">
                <a:latin typeface="Calibri Light" pitchFamily="34" charset="0"/>
              </a:rPr>
              <a:t>yn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cynnig</a:t>
            </a:r>
            <a:r>
              <a:rPr lang="en-GB" sz="1700" i="1" dirty="0" smtClean="0">
                <a:latin typeface="Calibri Light" pitchFamily="34" charset="0"/>
              </a:rPr>
              <a:t> y </a:t>
            </a:r>
            <a:r>
              <a:rPr lang="en-GB" sz="1700" i="1" dirty="0" err="1" smtClean="0">
                <a:latin typeface="Calibri Light" pitchFamily="34" charset="0"/>
              </a:rPr>
              <a:t>farn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bod</a:t>
            </a:r>
            <a:r>
              <a:rPr lang="en-GB" sz="1700" i="1" dirty="0" smtClean="0">
                <a:latin typeface="Calibri Light" pitchFamily="34" charset="0"/>
              </a:rPr>
              <a:t> ‘</a:t>
            </a:r>
            <a:r>
              <a:rPr lang="en-GB" sz="1700" i="1" dirty="0" err="1" smtClean="0">
                <a:latin typeface="Calibri Light" pitchFamily="34" charset="0"/>
              </a:rPr>
              <a:t>dyfodol</a:t>
            </a:r>
            <a:r>
              <a:rPr lang="en-GB" sz="1700" i="1" dirty="0" smtClean="0">
                <a:latin typeface="Calibri Light" pitchFamily="34" charset="0"/>
              </a:rPr>
              <a:t> y </a:t>
            </a:r>
            <a:r>
              <a:rPr lang="en-GB" sz="1700" i="1" dirty="0" err="1" smtClean="0">
                <a:latin typeface="Calibri Light" pitchFamily="34" charset="0"/>
              </a:rPr>
              <a:t>Gymraeg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diwylliant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Cymraeg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llwyr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ddibynnol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drosglwyddo’r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iaith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i’n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pobl</a:t>
            </a:r>
            <a:r>
              <a:rPr lang="en-GB" sz="1700" i="1" dirty="0" smtClean="0">
                <a:latin typeface="Calibri Light" pitchFamily="34" charset="0"/>
              </a:rPr>
              <a:t> ifainc’36. </a:t>
            </a:r>
            <a:r>
              <a:rPr lang="en-GB" sz="1700" i="1" dirty="0" err="1" smtClean="0">
                <a:latin typeface="Calibri Light" pitchFamily="34" charset="0"/>
              </a:rPr>
              <a:t>Nid</a:t>
            </a:r>
            <a:r>
              <a:rPr lang="en-GB" sz="1700" i="1" dirty="0" smtClean="0">
                <a:latin typeface="Calibri Light" pitchFamily="34" charset="0"/>
              </a:rPr>
              <a:t> yr </a:t>
            </a:r>
            <a:r>
              <a:rPr lang="en-GB" sz="1700" i="1" dirty="0" err="1" smtClean="0">
                <a:latin typeface="Calibri Light" pitchFamily="34" charset="0"/>
              </a:rPr>
              <a:t>adroddiad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hwn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yw’r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lle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priodol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aildrafod</a:t>
            </a:r>
            <a:r>
              <a:rPr lang="en-GB" sz="1700" i="1" dirty="0" smtClean="0">
                <a:latin typeface="Calibri Light" pitchFamily="34" charset="0"/>
              </a:rPr>
              <a:t> y </a:t>
            </a:r>
            <a:r>
              <a:rPr lang="en-GB" sz="1700" i="1" dirty="0" err="1" smtClean="0">
                <a:latin typeface="Calibri Light" pitchFamily="34" charset="0"/>
              </a:rPr>
              <a:t>dadleuon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diwylliannol</a:t>
            </a:r>
            <a:r>
              <a:rPr lang="en-GB" sz="1700" i="1" dirty="0" smtClean="0">
                <a:latin typeface="Calibri Light" pitchFamily="34" charset="0"/>
              </a:rPr>
              <a:t> o </a:t>
            </a:r>
            <a:r>
              <a:rPr lang="en-GB" sz="1700" i="1" dirty="0" err="1" smtClean="0">
                <a:latin typeface="Calibri Light" pitchFamily="34" charset="0"/>
              </a:rPr>
              <a:t>blaid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cadw’r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Gymraeg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fyw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ond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mae’r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Adolygiad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hwn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fodlon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derbyn</a:t>
            </a:r>
            <a:r>
              <a:rPr lang="en-GB" sz="1700" i="1" dirty="0" smtClean="0">
                <a:latin typeface="Calibri Light" pitchFamily="34" charset="0"/>
              </a:rPr>
              <a:t> y </a:t>
            </a:r>
            <a:r>
              <a:rPr lang="en-GB" sz="1700" i="1" dirty="0" err="1" smtClean="0">
                <a:latin typeface="Calibri Light" pitchFamily="34" charset="0"/>
              </a:rPr>
              <a:t>ddadl</a:t>
            </a:r>
            <a:r>
              <a:rPr lang="en-GB" sz="1700" i="1" dirty="0" smtClean="0">
                <a:latin typeface="Calibri Light" pitchFamily="34" charset="0"/>
              </a:rPr>
              <a:t> o </a:t>
            </a:r>
            <a:r>
              <a:rPr lang="en-GB" sz="1700" i="1" dirty="0" err="1" smtClean="0">
                <a:latin typeface="Calibri Light" pitchFamily="34" charset="0"/>
              </a:rPr>
              <a:t>blaid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hynny</a:t>
            </a:r>
            <a:r>
              <a:rPr lang="en-GB" sz="1700" i="1" dirty="0" smtClean="0">
                <a:latin typeface="Calibri Light" pitchFamily="34" charset="0"/>
              </a:rPr>
              <a:t>, </a:t>
            </a:r>
            <a:r>
              <a:rPr lang="en-GB" sz="1700" i="1" dirty="0" err="1" smtClean="0">
                <a:latin typeface="Calibri Light" pitchFamily="34" charset="0"/>
              </a:rPr>
              <a:t>a’r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ymrwymiad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cenedlaethol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hynny</a:t>
            </a:r>
            <a:r>
              <a:rPr lang="en-GB" sz="1700" i="1" dirty="0" smtClean="0">
                <a:latin typeface="Calibri Light" pitchFamily="34" charset="0"/>
              </a:rPr>
              <a:t>, ac </a:t>
            </a:r>
            <a:r>
              <a:rPr lang="en-GB" sz="1700" i="1" dirty="0" err="1" smtClean="0">
                <a:latin typeface="Calibri Light" pitchFamily="34" charset="0"/>
              </a:rPr>
              <a:t>argymell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bod</a:t>
            </a:r>
            <a:r>
              <a:rPr lang="en-GB" sz="1700" i="1" dirty="0" smtClean="0">
                <a:latin typeface="Calibri Light" pitchFamily="34" charset="0"/>
              </a:rPr>
              <a:t> y </a:t>
            </a:r>
            <a:r>
              <a:rPr lang="en-GB" sz="1700" i="1" dirty="0" err="1" smtClean="0">
                <a:latin typeface="Calibri Light" pitchFamily="34" charset="0"/>
              </a:rPr>
              <a:t>Gymraeg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cael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ei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chadw’n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rhan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orfodol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o’r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cwricwlwm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ysgol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i</a:t>
            </a:r>
            <a:r>
              <a:rPr lang="en-GB" sz="1700" i="1" dirty="0" smtClean="0">
                <a:latin typeface="Calibri Light" pitchFamily="34" charset="0"/>
              </a:rPr>
              <a:t> </a:t>
            </a:r>
            <a:r>
              <a:rPr lang="en-GB" sz="1700" i="1" dirty="0" err="1" smtClean="0">
                <a:latin typeface="Calibri Light" pitchFamily="34" charset="0"/>
              </a:rPr>
              <a:t>ddysgwyr</a:t>
            </a:r>
            <a:r>
              <a:rPr lang="en-GB" sz="1700" i="1" dirty="0" smtClean="0">
                <a:latin typeface="Calibri Light" pitchFamily="34" charset="0"/>
              </a:rPr>
              <a:t> 3 </a:t>
            </a:r>
            <a:r>
              <a:rPr lang="en-GB" sz="1700" i="1" dirty="0" err="1" smtClean="0">
                <a:latin typeface="Calibri Light" pitchFamily="34" charset="0"/>
              </a:rPr>
              <a:t>i</a:t>
            </a:r>
            <a:r>
              <a:rPr lang="en-GB" sz="1700" i="1" dirty="0" smtClean="0">
                <a:latin typeface="Calibri Light" pitchFamily="34" charset="0"/>
              </a:rPr>
              <a:t> 16 </a:t>
            </a:r>
            <a:r>
              <a:rPr lang="en-GB" sz="1700" i="1" dirty="0" err="1" smtClean="0">
                <a:latin typeface="Calibri Light" pitchFamily="34" charset="0"/>
              </a:rPr>
              <a:t>oed</a:t>
            </a:r>
            <a:r>
              <a:rPr lang="en-GB" sz="1700" i="1" dirty="0" smtClean="0">
                <a:latin typeface="Calibri Light" pitchFamily="34" charset="0"/>
              </a:rPr>
              <a:t>. </a:t>
            </a:r>
            <a:endParaRPr lang="en-GB" sz="1700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Lle’r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162" t="27364" r="58866" b="38032"/>
          <a:stretch>
            <a:fillRect/>
          </a:stretch>
        </p:blipFill>
        <p:spPr bwMode="auto">
          <a:xfrm>
            <a:off x="202485" y="260648"/>
            <a:ext cx="8762003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9248" t="61450" r="58382" b="13579"/>
          <a:stretch>
            <a:fillRect/>
          </a:stretch>
        </p:blipFill>
        <p:spPr bwMode="auto">
          <a:xfrm>
            <a:off x="179512" y="476672"/>
            <a:ext cx="8784976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Autofit/>
          </a:bodyPr>
          <a:lstStyle/>
          <a:p>
            <a:r>
              <a:rPr lang="en-GB" sz="2500" dirty="0" smtClean="0">
                <a:latin typeface="Calibri Light" pitchFamily="34" charset="0"/>
              </a:rPr>
              <a:t>O </a:t>
            </a:r>
            <a:r>
              <a:rPr lang="en-GB" sz="2500" dirty="0" err="1" smtClean="0">
                <a:latin typeface="Calibri Light" pitchFamily="34" charset="0"/>
              </a:rPr>
              <a:t>safbwynt</a:t>
            </a:r>
            <a:r>
              <a:rPr lang="en-GB" sz="2500" dirty="0" smtClean="0">
                <a:latin typeface="Calibri Light" pitchFamily="34" charset="0"/>
              </a:rPr>
              <a:t> y plant a </a:t>
            </a:r>
            <a:r>
              <a:rPr lang="en-GB" sz="2500" dirty="0" err="1" smtClean="0">
                <a:latin typeface="Calibri Light" pitchFamily="34" charset="0"/>
              </a:rPr>
              <a:t>phobl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ifanc</a:t>
            </a:r>
            <a:r>
              <a:rPr lang="en-GB" sz="2500" dirty="0" smtClean="0">
                <a:latin typeface="Calibri Light" pitchFamily="34" charset="0"/>
              </a:rPr>
              <a:t>, </a:t>
            </a:r>
            <a:r>
              <a:rPr lang="en-GB" sz="2500" dirty="0" err="1" smtClean="0">
                <a:latin typeface="Calibri Light" pitchFamily="34" charset="0"/>
              </a:rPr>
              <a:t>bydd</a:t>
            </a:r>
            <a:r>
              <a:rPr lang="en-GB" sz="2500" dirty="0" smtClean="0">
                <a:latin typeface="Calibri Light" pitchFamily="34" charset="0"/>
              </a:rPr>
              <a:t> y </a:t>
            </a:r>
            <a:r>
              <a:rPr lang="en-GB" sz="2500" dirty="0" err="1" smtClean="0">
                <a:latin typeface="Calibri Light" pitchFamily="34" charset="0"/>
              </a:rPr>
              <a:t>trefniadau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newydd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helpu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i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sicrhau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eu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bod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profi’r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holl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fanteision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sydd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ynghlwm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wrth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addysg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gynradd</a:t>
            </a:r>
            <a:r>
              <a:rPr lang="en-GB" sz="2500" dirty="0" smtClean="0">
                <a:latin typeface="Calibri Light" pitchFamily="34" charset="0"/>
              </a:rPr>
              <a:t>. </a:t>
            </a:r>
          </a:p>
          <a:p>
            <a:endParaRPr lang="en-GB" sz="2500" dirty="0" smtClean="0">
              <a:latin typeface="Calibri Light" pitchFamily="34" charset="0"/>
            </a:endParaRPr>
          </a:p>
          <a:p>
            <a:r>
              <a:rPr lang="en-GB" sz="2500" dirty="0" err="1" smtClean="0">
                <a:latin typeface="Calibri Light" pitchFamily="34" charset="0"/>
              </a:rPr>
              <a:t>Bydd</a:t>
            </a:r>
            <a:r>
              <a:rPr lang="en-GB" sz="2500" dirty="0" smtClean="0">
                <a:latin typeface="Calibri Light" pitchFamily="34" charset="0"/>
              </a:rPr>
              <a:t> y </a:t>
            </a:r>
            <a:r>
              <a:rPr lang="en-GB" sz="2500" dirty="0" err="1" smtClean="0">
                <a:latin typeface="Calibri Light" pitchFamily="34" charset="0"/>
              </a:rPr>
              <a:t>dibenion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cwricwlwm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helpu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i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sicrhau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eu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bod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datblygu’n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unigolion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sydd</a:t>
            </a:r>
            <a:r>
              <a:rPr lang="en-GB" sz="2500" dirty="0" smtClean="0">
                <a:latin typeface="Calibri Light" pitchFamily="34" charset="0"/>
              </a:rPr>
              <a:t> â </a:t>
            </a:r>
            <a:r>
              <a:rPr lang="en-GB" sz="2500" dirty="0" err="1" smtClean="0">
                <a:latin typeface="Calibri Light" pitchFamily="34" charset="0"/>
              </a:rPr>
              <a:t>chymeriad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crwn</a:t>
            </a:r>
            <a:r>
              <a:rPr lang="en-GB" sz="2500" dirty="0" smtClean="0">
                <a:latin typeface="Calibri Light" pitchFamily="34" charset="0"/>
              </a:rPr>
              <a:t>, </a:t>
            </a:r>
            <a:r>
              <a:rPr lang="en-GB" sz="2500" dirty="0" err="1" smtClean="0">
                <a:latin typeface="Calibri Light" pitchFamily="34" charset="0"/>
              </a:rPr>
              <a:t>sydd</a:t>
            </a:r>
            <a:r>
              <a:rPr lang="en-GB" sz="2500" dirty="0" smtClean="0">
                <a:latin typeface="Calibri Light" pitchFamily="34" charset="0"/>
              </a:rPr>
              <a:t> â </a:t>
            </a:r>
            <a:r>
              <a:rPr lang="en-GB" sz="2500" dirty="0" err="1" smtClean="0">
                <a:latin typeface="Calibri Light" pitchFamily="34" charset="0"/>
              </a:rPr>
              <a:t>sgiliau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cryf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mewn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llythrennedd</a:t>
            </a:r>
            <a:r>
              <a:rPr lang="en-GB" sz="2500" dirty="0" smtClean="0">
                <a:latin typeface="Calibri Light" pitchFamily="34" charset="0"/>
              </a:rPr>
              <a:t> a </a:t>
            </a:r>
            <a:r>
              <a:rPr lang="en-GB" sz="2500" dirty="0" err="1" smtClean="0">
                <a:latin typeface="Calibri Light" pitchFamily="34" charset="0"/>
              </a:rPr>
              <a:t>rhifedd</a:t>
            </a:r>
            <a:r>
              <a:rPr lang="en-GB" sz="2500" dirty="0" smtClean="0">
                <a:latin typeface="Calibri Light" pitchFamily="34" charset="0"/>
              </a:rPr>
              <a:t> ac </a:t>
            </a:r>
            <a:r>
              <a:rPr lang="en-GB" sz="2500" dirty="0" err="1" smtClean="0">
                <a:latin typeface="Calibri Light" pitchFamily="34" charset="0"/>
              </a:rPr>
              <a:t>sy’n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gallu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dysgu</a:t>
            </a:r>
            <a:r>
              <a:rPr lang="en-GB" sz="2500" dirty="0" smtClean="0">
                <a:latin typeface="Calibri Light" pitchFamily="34" charset="0"/>
              </a:rPr>
              <a:t> a </a:t>
            </a:r>
            <a:r>
              <a:rPr lang="en-GB" sz="2500" dirty="0" err="1" smtClean="0">
                <a:latin typeface="Calibri Light" pitchFamily="34" charset="0"/>
              </a:rPr>
              <a:t>defnyddio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cymwyseddau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digidol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mewn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cyd-destunau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creadigol</a:t>
            </a:r>
            <a:r>
              <a:rPr lang="en-GB" sz="2500" dirty="0" smtClean="0">
                <a:latin typeface="Calibri Light" pitchFamily="34" charset="0"/>
              </a:rPr>
              <a:t>. </a:t>
            </a:r>
          </a:p>
          <a:p>
            <a:endParaRPr lang="en-GB" sz="2500" dirty="0" smtClean="0">
              <a:latin typeface="Calibri Light" pitchFamily="34" charset="0"/>
            </a:endParaRPr>
          </a:p>
          <a:p>
            <a:r>
              <a:rPr lang="en-GB" sz="2500" dirty="0" err="1" smtClean="0">
                <a:latin typeface="Calibri Light" pitchFamily="34" charset="0"/>
              </a:rPr>
              <a:t>Bydd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eu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sgiliau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Cymraeg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yn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datblygu’n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raddol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wrth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iddynt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symud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drwy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addysg</a:t>
            </a:r>
            <a:r>
              <a:rPr lang="en-GB" sz="2500" dirty="0" smtClean="0">
                <a:latin typeface="Calibri Light" pitchFamily="34" charset="0"/>
              </a:rPr>
              <a:t> </a:t>
            </a:r>
            <a:r>
              <a:rPr lang="en-GB" sz="2500" dirty="0" err="1" smtClean="0">
                <a:latin typeface="Calibri Light" pitchFamily="34" charset="0"/>
              </a:rPr>
              <a:t>gynradd</a:t>
            </a:r>
            <a:r>
              <a:rPr lang="en-GB" sz="2500" dirty="0" smtClean="0">
                <a:latin typeface="Calibri Light" pitchFamily="34" charset="0"/>
              </a:rPr>
              <a:t>. </a:t>
            </a:r>
            <a:endParaRPr lang="en-GB" sz="2500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</a:t>
            </a:r>
            <a:r>
              <a:rPr lang="en-GB" dirty="0" smtClean="0"/>
              <a:t>) </a:t>
            </a:r>
            <a:r>
              <a:rPr lang="en-GB" dirty="0" err="1" smtClean="0"/>
              <a:t>Cynnydd</a:t>
            </a:r>
            <a:r>
              <a:rPr lang="en-GB" dirty="0" smtClean="0"/>
              <a:t>    ii)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‘</a:t>
            </a:r>
            <a:r>
              <a:rPr lang="en-GB" dirty="0" err="1" smtClean="0"/>
              <a:t>sgil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516216" y="62373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Tud</a:t>
            </a:r>
            <a:r>
              <a:rPr lang="en-GB" sz="2800" dirty="0" smtClean="0"/>
              <a:t> 88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522507"/>
          </a:xfrm>
        </p:spPr>
        <p:txBody>
          <a:bodyPr>
            <a:noAutofit/>
          </a:bodyPr>
          <a:lstStyle/>
          <a:p>
            <a:r>
              <a:rPr lang="en-GB" sz="2300" dirty="0" err="1" smtClean="0">
                <a:latin typeface="Calibri Light" pitchFamily="34" charset="0"/>
              </a:rPr>
              <a:t>Ar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gyfer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pobl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ifanc</a:t>
            </a:r>
            <a:r>
              <a:rPr lang="en-GB" sz="2300" dirty="0" smtClean="0">
                <a:latin typeface="Calibri Light" pitchFamily="34" charset="0"/>
              </a:rPr>
              <a:t>, </a:t>
            </a:r>
            <a:r>
              <a:rPr lang="en-GB" sz="2300" dirty="0" err="1" smtClean="0">
                <a:latin typeface="Calibri Light" pitchFamily="34" charset="0"/>
              </a:rPr>
              <a:t>bydd</a:t>
            </a:r>
            <a:r>
              <a:rPr lang="en-GB" sz="2300" dirty="0" smtClean="0">
                <a:latin typeface="Calibri Light" pitchFamily="34" charset="0"/>
              </a:rPr>
              <a:t> y </a:t>
            </a:r>
            <a:r>
              <a:rPr lang="en-GB" sz="2300" dirty="0" err="1" smtClean="0">
                <a:latin typeface="Calibri Light" pitchFamily="34" charset="0"/>
              </a:rPr>
              <a:t>trefniadau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newydd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darparu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addysg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ar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gyfer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cyflawni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dibenion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cwricwlwm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sydd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â’r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bwriad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o’u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paratoi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ar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gyfer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bywyd</a:t>
            </a:r>
            <a:r>
              <a:rPr lang="en-GB" sz="2300" dirty="0" smtClean="0">
                <a:latin typeface="Calibri Light" pitchFamily="34" charset="0"/>
              </a:rPr>
              <a:t> a </a:t>
            </a:r>
            <a:r>
              <a:rPr lang="en-GB" sz="2300" dirty="0" err="1" smtClean="0">
                <a:latin typeface="Calibri Light" pitchFamily="34" charset="0"/>
              </a:rPr>
              <a:t>gwaith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y </a:t>
            </a:r>
            <a:r>
              <a:rPr lang="en-GB" sz="2300" dirty="0" err="1" smtClean="0">
                <a:latin typeface="Calibri Light" pitchFamily="34" charset="0"/>
              </a:rPr>
              <a:t>dyfodol</a:t>
            </a:r>
            <a:r>
              <a:rPr lang="en-GB" sz="2300" dirty="0" smtClean="0">
                <a:latin typeface="Calibri Light" pitchFamily="34" charset="0"/>
              </a:rPr>
              <a:t>. </a:t>
            </a:r>
          </a:p>
          <a:p>
            <a:endParaRPr lang="en-GB" sz="2300" dirty="0" smtClean="0">
              <a:latin typeface="Calibri Light" pitchFamily="34" charset="0"/>
            </a:endParaRPr>
          </a:p>
          <a:p>
            <a:r>
              <a:rPr lang="en-GB" sz="2300" dirty="0" err="1" smtClean="0">
                <a:latin typeface="Calibri Light" pitchFamily="34" charset="0"/>
              </a:rPr>
              <a:t>Byddant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dysgu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ar</a:t>
            </a:r>
            <a:r>
              <a:rPr lang="en-GB" sz="2300" dirty="0" smtClean="0">
                <a:latin typeface="Calibri Light" pitchFamily="34" charset="0"/>
              </a:rPr>
              <a:t> sail </a:t>
            </a:r>
            <a:r>
              <a:rPr lang="en-GB" sz="2300" dirty="0" err="1" smtClean="0">
                <a:latin typeface="Calibri Light" pitchFamily="34" charset="0"/>
              </a:rPr>
              <a:t>cwricwlwm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eang</a:t>
            </a:r>
            <a:r>
              <a:rPr lang="en-GB" sz="2300" dirty="0" smtClean="0">
                <a:latin typeface="Calibri Light" pitchFamily="34" charset="0"/>
              </a:rPr>
              <a:t> ac </a:t>
            </a:r>
            <a:r>
              <a:rPr lang="en-GB" sz="2300" dirty="0" err="1" smtClean="0">
                <a:latin typeface="Calibri Light" pitchFamily="34" charset="0"/>
              </a:rPr>
              <a:t>ymestynnol</a:t>
            </a:r>
            <a:r>
              <a:rPr lang="en-GB" sz="2300" dirty="0" smtClean="0">
                <a:latin typeface="Calibri Light" pitchFamily="34" charset="0"/>
              </a:rPr>
              <a:t> a </a:t>
            </a:r>
            <a:r>
              <a:rPr lang="en-GB" sz="2300" dirty="0" err="1" smtClean="0">
                <a:latin typeface="Calibri Light" pitchFamily="34" charset="0"/>
              </a:rPr>
              <a:t>fydd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meithrin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eu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sgiliau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mewn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llythrennedd</a:t>
            </a:r>
            <a:r>
              <a:rPr lang="en-GB" sz="2300" dirty="0" smtClean="0">
                <a:latin typeface="Calibri Light" pitchFamily="34" charset="0"/>
              </a:rPr>
              <a:t>, </a:t>
            </a:r>
            <a:r>
              <a:rPr lang="en-GB" sz="2300" dirty="0" err="1" smtClean="0">
                <a:latin typeface="Calibri Light" pitchFamily="34" charset="0"/>
              </a:rPr>
              <a:t>rhifedd</a:t>
            </a:r>
            <a:r>
              <a:rPr lang="en-GB" sz="2300" dirty="0" smtClean="0">
                <a:latin typeface="Calibri Light" pitchFamily="34" charset="0"/>
              </a:rPr>
              <a:t> a </a:t>
            </a:r>
            <a:r>
              <a:rPr lang="en-GB" sz="2300" dirty="0" err="1" smtClean="0">
                <a:latin typeface="Calibri Light" pitchFamily="34" charset="0"/>
              </a:rPr>
              <a:t>chymhwysedd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digidol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gyson</a:t>
            </a:r>
            <a:r>
              <a:rPr lang="en-GB" sz="2300" dirty="0" smtClean="0">
                <a:latin typeface="Calibri Light" pitchFamily="34" charset="0"/>
              </a:rPr>
              <a:t>. </a:t>
            </a:r>
          </a:p>
          <a:p>
            <a:endParaRPr lang="en-GB" sz="2300" dirty="0" smtClean="0">
              <a:latin typeface="Calibri Light" pitchFamily="34" charset="0"/>
            </a:endParaRPr>
          </a:p>
          <a:p>
            <a:r>
              <a:rPr lang="en-GB" sz="2300" dirty="0" err="1" smtClean="0">
                <a:latin typeface="Calibri Light" pitchFamily="34" charset="0"/>
              </a:rPr>
              <a:t>Byddant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ymdrin</a:t>
            </a:r>
            <a:r>
              <a:rPr lang="en-GB" sz="2300" dirty="0" smtClean="0">
                <a:latin typeface="Calibri Light" pitchFamily="34" charset="0"/>
              </a:rPr>
              <a:t> â </a:t>
            </a:r>
            <a:r>
              <a:rPr lang="en-GB" sz="2300" dirty="0" err="1" smtClean="0">
                <a:latin typeface="Calibri Light" pitchFamily="34" charset="0"/>
              </a:rPr>
              <a:t>diwylliant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Cymru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ar</a:t>
            </a:r>
            <a:r>
              <a:rPr lang="en-GB" sz="2300" dirty="0" smtClean="0">
                <a:latin typeface="Calibri Light" pitchFamily="34" charset="0"/>
              </a:rPr>
              <a:t> draws y </a:t>
            </a:r>
            <a:r>
              <a:rPr lang="en-GB" sz="2300" dirty="0" err="1" smtClean="0">
                <a:latin typeface="Calibri Light" pitchFamily="34" charset="0"/>
              </a:rPr>
              <a:t>cwricwlwm</a:t>
            </a:r>
            <a:r>
              <a:rPr lang="en-GB" sz="2300" dirty="0" smtClean="0">
                <a:latin typeface="Calibri Light" pitchFamily="34" charset="0"/>
              </a:rPr>
              <a:t> ac </a:t>
            </a:r>
            <a:r>
              <a:rPr lang="en-GB" sz="2300" dirty="0" err="1" smtClean="0">
                <a:latin typeface="Calibri Light" pitchFamily="34" charset="0"/>
              </a:rPr>
              <a:t>yn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datblygu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eu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sgiliau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iaith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Gymraeg</a:t>
            </a:r>
            <a:r>
              <a:rPr lang="en-GB" sz="2300" dirty="0" smtClean="0">
                <a:latin typeface="Calibri Light" pitchFamily="34" charset="0"/>
              </a:rPr>
              <a:t> at </a:t>
            </a:r>
            <a:r>
              <a:rPr lang="en-GB" sz="2300" dirty="0" err="1" smtClean="0">
                <a:latin typeface="Calibri Light" pitchFamily="34" charset="0"/>
              </a:rPr>
              <a:t>safon</a:t>
            </a:r>
            <a:r>
              <a:rPr lang="en-GB" sz="2300" dirty="0" smtClean="0">
                <a:latin typeface="Calibri Light" pitchFamily="34" charset="0"/>
              </a:rPr>
              <a:t> </a:t>
            </a:r>
            <a:r>
              <a:rPr lang="en-GB" sz="2300" dirty="0" err="1" smtClean="0">
                <a:latin typeface="Calibri Light" pitchFamily="34" charset="0"/>
              </a:rPr>
              <a:t>weithredol</a:t>
            </a:r>
            <a:r>
              <a:rPr lang="en-GB" sz="2300" dirty="0" smtClean="0">
                <a:latin typeface="Calibri Light" pitchFamily="34" charset="0"/>
              </a:rPr>
              <a:t> o </a:t>
            </a:r>
            <a:r>
              <a:rPr lang="en-GB" sz="2300" dirty="0" err="1" smtClean="0">
                <a:latin typeface="Calibri Light" pitchFamily="34" charset="0"/>
              </a:rPr>
              <a:t>leiaf</a:t>
            </a:r>
            <a:r>
              <a:rPr lang="en-GB" sz="2300" dirty="0" smtClean="0">
                <a:latin typeface="Calibri Light" pitchFamily="34" charset="0"/>
              </a:rPr>
              <a:t>. </a:t>
            </a:r>
            <a:endParaRPr lang="en-GB" sz="2300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err="1" smtClean="0">
                <a:latin typeface="Calibri Light" pitchFamily="34" charset="0"/>
              </a:rPr>
              <a:t>Safon</a:t>
            </a:r>
            <a:r>
              <a:rPr lang="en-GB" sz="4400" dirty="0" smtClean="0">
                <a:latin typeface="Calibri Light" pitchFamily="34" charset="0"/>
              </a:rPr>
              <a:t> </a:t>
            </a:r>
            <a:r>
              <a:rPr lang="en-GB" sz="4400" dirty="0" err="1" smtClean="0">
                <a:latin typeface="Calibri Light" pitchFamily="34" charset="0"/>
              </a:rPr>
              <a:t>Weithredol</a:t>
            </a:r>
            <a:r>
              <a:rPr lang="en-GB" sz="4400" dirty="0" smtClean="0">
                <a:latin typeface="Calibri Light" pitchFamily="34" charset="0"/>
              </a:rPr>
              <a:t>?                  </a:t>
            </a:r>
            <a:r>
              <a:rPr lang="en-GB" sz="4400" dirty="0" err="1" smtClean="0">
                <a:latin typeface="Calibri Light" pitchFamily="34" charset="0"/>
              </a:rPr>
              <a:t>Tud</a:t>
            </a:r>
            <a:r>
              <a:rPr lang="en-GB" sz="4400" dirty="0" smtClean="0">
                <a:latin typeface="Calibri Light" pitchFamily="34" charset="0"/>
              </a:rPr>
              <a:t> 90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Calibri Light" pitchFamily="34" charset="0"/>
              </a:rPr>
              <a:t>Bydd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goblygiadau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mawr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cwricwlwm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trefniadau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asesu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newydd</a:t>
            </a:r>
            <a:r>
              <a:rPr lang="en-GB" dirty="0" smtClean="0">
                <a:latin typeface="Calibri Light" pitchFamily="34" charset="0"/>
              </a:rPr>
              <a:t> o ran </a:t>
            </a:r>
            <a:r>
              <a:rPr lang="en-GB" dirty="0" err="1" smtClean="0">
                <a:latin typeface="Calibri Light" pitchFamily="34" charset="0"/>
              </a:rPr>
              <a:t>addysgu</a:t>
            </a:r>
            <a:r>
              <a:rPr lang="en-GB" dirty="0" smtClean="0">
                <a:latin typeface="Calibri Light" pitchFamily="34" charset="0"/>
              </a:rPr>
              <a:t> a </a:t>
            </a:r>
            <a:r>
              <a:rPr lang="en-GB" dirty="0" err="1" smtClean="0">
                <a:latin typeface="Calibri Light" pitchFamily="34" charset="0"/>
              </a:rPr>
              <a:t>dysgu</a:t>
            </a:r>
            <a:r>
              <a:rPr lang="en-GB" dirty="0" smtClean="0">
                <a:latin typeface="Calibri Light" pitchFamily="34" charset="0"/>
              </a:rPr>
              <a:t> ac felly o ran y </a:t>
            </a:r>
            <a:r>
              <a:rPr lang="en-GB" dirty="0" err="1" smtClean="0">
                <a:latin typeface="Calibri Light" pitchFamily="34" charset="0"/>
              </a:rPr>
              <a:t>ffyrdd</a:t>
            </a:r>
            <a:r>
              <a:rPr lang="en-GB" dirty="0" smtClean="0">
                <a:latin typeface="Calibri Light" pitchFamily="34" charset="0"/>
              </a:rPr>
              <a:t> o </a:t>
            </a:r>
            <a:r>
              <a:rPr lang="en-GB" dirty="0" err="1" smtClean="0">
                <a:latin typeface="Calibri Light" pitchFamily="34" charset="0"/>
              </a:rPr>
              <a:t>feithrin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sgiliau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athrawon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gweithlu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ehangach</a:t>
            </a:r>
            <a:r>
              <a:rPr lang="en-GB" dirty="0" smtClean="0">
                <a:latin typeface="Calibri Light" pitchFamily="34" charset="0"/>
              </a:rPr>
              <a:t>.</a:t>
            </a: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benodol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bydd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goblygiadau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eang</a:t>
            </a:r>
            <a:r>
              <a:rPr lang="en-GB" dirty="0" smtClean="0">
                <a:latin typeface="Calibri Light" pitchFamily="34" charset="0"/>
              </a:rPr>
              <a:t> o ran </a:t>
            </a:r>
            <a:r>
              <a:rPr lang="en-GB" dirty="0" err="1" smtClean="0">
                <a:latin typeface="Calibri Light" pitchFamily="34" charset="0"/>
              </a:rPr>
              <a:t>addysgu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Cyfrifoldeb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Trawsgwricwlaidd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gyfer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cymhwysedd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digidol</a:t>
            </a:r>
            <a:r>
              <a:rPr lang="en-GB" dirty="0" smtClean="0">
                <a:latin typeface="Calibri Light" pitchFamily="34" charset="0"/>
              </a:rPr>
              <a:t>, y </a:t>
            </a:r>
            <a:r>
              <a:rPr lang="en-GB" dirty="0" err="1" smtClean="0">
                <a:latin typeface="Calibri Light" pitchFamily="34" charset="0"/>
              </a:rPr>
              <a:t>sylw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ychwanegol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Gymraeg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cyfnod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ysgol</a:t>
            </a:r>
            <a:r>
              <a:rPr lang="en-GB" dirty="0" smtClean="0">
                <a:latin typeface="Calibri Light" pitchFamily="34" charset="0"/>
              </a:rPr>
              <a:t>/</a:t>
            </a:r>
            <a:r>
              <a:rPr lang="en-GB" dirty="0" err="1" smtClean="0">
                <a:latin typeface="Calibri Light" pitchFamily="34" charset="0"/>
              </a:rPr>
              <a:t>cynradd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a’r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pwyslais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trymach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ddefnyddio’r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Gymraeg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cyfnod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uwchradd</a:t>
            </a:r>
            <a:r>
              <a:rPr lang="en-GB" dirty="0" smtClean="0">
                <a:latin typeface="Calibri Light" pitchFamily="34" charset="0"/>
              </a:rPr>
              <a:t>. </a:t>
            </a:r>
            <a:endParaRPr lang="en-GB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Capasiti</a:t>
            </a:r>
            <a:r>
              <a:rPr lang="en-GB" dirty="0" smtClean="0"/>
              <a:t> o ran </a:t>
            </a:r>
            <a:r>
              <a:rPr lang="en-GB" dirty="0" err="1" smtClean="0"/>
              <a:t>addysgu</a:t>
            </a:r>
            <a:r>
              <a:rPr lang="en-GB" dirty="0" smtClean="0"/>
              <a:t> ac </a:t>
            </a:r>
            <a:r>
              <a:rPr lang="en-GB" dirty="0" err="1" smtClean="0"/>
              <a:t>arwain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660232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Tud</a:t>
            </a:r>
            <a:r>
              <a:rPr lang="en-GB" dirty="0" smtClean="0"/>
              <a:t> 96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27992"/>
          </a:xfrm>
        </p:spPr>
        <p:txBody>
          <a:bodyPr>
            <a:normAutofit fontScale="85000" lnSpcReduction="20000"/>
          </a:bodyPr>
          <a:lstStyle/>
          <a:p>
            <a:r>
              <a:rPr lang="cy-GB" dirty="0" smtClean="0">
                <a:latin typeface="Calibri Light" pitchFamily="34" charset="0"/>
              </a:rPr>
              <a:t>Y dylai’r holl blant a phobl ifanc barhau i ddysgu Cymraeg nes cyrraedd 16 oed. </a:t>
            </a:r>
          </a:p>
          <a:p>
            <a:r>
              <a:rPr lang="cy-GB" dirty="0" smtClean="0">
                <a:latin typeface="Calibri Light" pitchFamily="34" charset="0"/>
              </a:rPr>
              <a:t>Mae tystiolaeth yn dangos bod hyder yng ngallu ysgolion cyfrwng Cymraeg i feithrin sgiliau iaith yn llwyddiannus. </a:t>
            </a:r>
          </a:p>
          <a:p>
            <a:r>
              <a:rPr lang="cy-GB" dirty="0" smtClean="0">
                <a:latin typeface="Calibri Light" pitchFamily="34" charset="0"/>
              </a:rPr>
              <a:t>Mae angen am wella ansawdd a pherthnasedd wrth addysgu a dysgu’r Gymraeg mewn ysgolion cyfrwng Saesneg, yn enwedig ymhlith plant hŷn. </a:t>
            </a:r>
          </a:p>
          <a:p>
            <a:r>
              <a:rPr lang="cy-GB" dirty="0" smtClean="0">
                <a:latin typeface="Calibri Light" pitchFamily="34" charset="0"/>
              </a:rPr>
              <a:t>Cynnig canolbwyntio’n fwy ar allu plant a phobl ifanc i gyfathrebu’n hyderus yn Gymraeg mewn cyd-destunau pob dydd, gan roi pwyslais ar ei rôl gynyddol yn y gweithle. </a:t>
            </a:r>
          </a:p>
          <a:p>
            <a:r>
              <a:rPr lang="cy-GB" dirty="0" smtClean="0">
                <a:latin typeface="Calibri Light" pitchFamily="34" charset="0"/>
              </a:rPr>
              <a:t>Mae ysgolion cyfrwng Cymraeg yn cyflogi arbenigwyr ac mae amrywiaeth fawr o adnoddau Cymraeg ar gael iddynt. Maent mewn lle da i weithredu fel canolbwynt ar gyfer y Gymraeg ac i ddarparu cymorth i athrawon ac ymarferwyr eraill mewn ysgolion cyfrwng Saesneg.</a:t>
            </a:r>
            <a:endParaRPr lang="en-GB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cryfhau</a:t>
            </a:r>
            <a:r>
              <a:rPr lang="en-GB" dirty="0" smtClean="0"/>
              <a:t> </a:t>
            </a:r>
            <a:r>
              <a:rPr lang="en-GB" dirty="0" err="1" smtClean="0"/>
              <a:t>lle’r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              (</a:t>
            </a:r>
            <a:r>
              <a:rPr lang="en-GB" dirty="0" err="1" smtClean="0"/>
              <a:t>Tud</a:t>
            </a:r>
            <a:r>
              <a:rPr lang="en-GB" dirty="0" smtClean="0"/>
              <a:t> 108)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>
                <a:latin typeface="Calibri Light" pitchFamily="34" charset="0"/>
              </a:rPr>
              <a:t>Ymhlith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rhain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mae’r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angen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ymestyn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capasiti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athrawon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y </a:t>
            </a:r>
            <a:r>
              <a:rPr lang="en-GB" dirty="0" err="1" smtClean="0">
                <a:latin typeface="Calibri Light" pitchFamily="34" charset="0"/>
              </a:rPr>
              <a:t>Gymraeg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mewn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iechyd</a:t>
            </a:r>
            <a:r>
              <a:rPr lang="en-GB" dirty="0" smtClean="0">
                <a:latin typeface="Calibri Light" pitchFamily="34" charset="0"/>
              </a:rPr>
              <a:t> a </a:t>
            </a:r>
            <a:r>
              <a:rPr lang="en-GB" dirty="0" err="1" smtClean="0">
                <a:latin typeface="Calibri Light" pitchFamily="34" charset="0"/>
              </a:rPr>
              <a:t>lles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cymhwysedd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digidol</a:t>
            </a:r>
            <a:r>
              <a:rPr lang="en-GB" dirty="0" smtClean="0">
                <a:latin typeface="Calibri Light" pitchFamily="34" charset="0"/>
              </a:rPr>
              <a:t> a </a:t>
            </a:r>
            <a:r>
              <a:rPr lang="en-GB" dirty="0" err="1" smtClean="0">
                <a:latin typeface="Calibri Light" pitchFamily="34" charset="0"/>
              </a:rPr>
              <a:t>chyfrifiadureg</a:t>
            </a:r>
            <a:r>
              <a:rPr lang="en-GB" dirty="0" smtClean="0">
                <a:latin typeface="Calibri Light" pitchFamily="34" charset="0"/>
              </a:rPr>
              <a:t>,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ogystal</a:t>
            </a:r>
            <a:r>
              <a:rPr lang="en-GB" dirty="0" smtClean="0">
                <a:latin typeface="Calibri Light" pitchFamily="34" charset="0"/>
              </a:rPr>
              <a:t> â </a:t>
            </a:r>
            <a:r>
              <a:rPr lang="en-GB" dirty="0" err="1" smtClean="0">
                <a:latin typeface="Calibri Light" pitchFamily="34" charset="0"/>
              </a:rPr>
              <a:t>materion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mwy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cyffredinol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fel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cynllunio’r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cwricwlwm</a:t>
            </a:r>
            <a:r>
              <a:rPr lang="en-GB" dirty="0" smtClean="0">
                <a:latin typeface="Calibri Light" pitchFamily="34" charset="0"/>
              </a:rPr>
              <a:t> ac </a:t>
            </a:r>
            <a:r>
              <a:rPr lang="en-GB" dirty="0" err="1" smtClean="0">
                <a:latin typeface="Calibri Light" pitchFamily="34" charset="0"/>
              </a:rPr>
              <a:t>asesu</a:t>
            </a:r>
            <a:r>
              <a:rPr lang="en-GB" dirty="0" smtClean="0">
                <a:latin typeface="Calibri Light" pitchFamily="34" charset="0"/>
              </a:rPr>
              <a:t>. </a:t>
            </a:r>
          </a:p>
          <a:p>
            <a:endParaRPr lang="en-GB" dirty="0" smtClean="0">
              <a:latin typeface="Calibri Light" pitchFamily="34" charset="0"/>
            </a:endParaRPr>
          </a:p>
          <a:p>
            <a:r>
              <a:rPr lang="en-GB" dirty="0" smtClean="0">
                <a:latin typeface="Calibri Light" pitchFamily="34" charset="0"/>
              </a:rPr>
              <a:t>Mae </a:t>
            </a:r>
            <a:r>
              <a:rPr lang="en-GB" dirty="0" err="1" smtClean="0">
                <a:latin typeface="Calibri Light" pitchFamily="34" charset="0"/>
              </a:rPr>
              <a:t>Bargen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Newydd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Llywodraeth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Cymru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Gweithlu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Addysg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adolygiad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sy’n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cael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ei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gynnal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gan</a:t>
            </a:r>
            <a:r>
              <a:rPr lang="en-GB" dirty="0" smtClean="0">
                <a:latin typeface="Calibri Light" pitchFamily="34" charset="0"/>
              </a:rPr>
              <a:t> yr </a:t>
            </a:r>
            <a:r>
              <a:rPr lang="en-GB" dirty="0" err="1" smtClean="0">
                <a:latin typeface="Calibri Light" pitchFamily="34" charset="0"/>
              </a:rPr>
              <a:t>Athro</a:t>
            </a:r>
            <a:r>
              <a:rPr lang="en-GB" dirty="0" smtClean="0">
                <a:latin typeface="Calibri Light" pitchFamily="34" charset="0"/>
              </a:rPr>
              <a:t> John Furlong </a:t>
            </a:r>
            <a:r>
              <a:rPr lang="en-GB" dirty="0" err="1" smtClean="0">
                <a:latin typeface="Calibri Light" pitchFamily="34" charset="0"/>
              </a:rPr>
              <a:t>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amserol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iawn</a:t>
            </a:r>
            <a:r>
              <a:rPr lang="en-GB" dirty="0" smtClean="0">
                <a:latin typeface="Calibri Light" pitchFamily="34" charset="0"/>
              </a:rPr>
              <a:t> o ran </a:t>
            </a:r>
            <a:r>
              <a:rPr lang="en-GB" dirty="0" err="1" smtClean="0">
                <a:latin typeface="Calibri Light" pitchFamily="34" charset="0"/>
              </a:rPr>
              <a:t>ymateb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nifer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o’r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materion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hyn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ond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bydd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angen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hefyd</a:t>
            </a:r>
            <a:r>
              <a:rPr lang="en-GB" dirty="0" smtClean="0">
                <a:latin typeface="Calibri Light" pitchFamily="34" charset="0"/>
              </a:rPr>
              <a:t> am </a:t>
            </a:r>
            <a:r>
              <a:rPr lang="en-GB" dirty="0" err="1" smtClean="0">
                <a:latin typeface="Calibri Light" pitchFamily="34" charset="0"/>
              </a:rPr>
              <a:t>weithredu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mwy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uniongyrchol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feithrin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hyder</a:t>
            </a:r>
            <a:r>
              <a:rPr lang="en-GB" dirty="0" smtClean="0">
                <a:latin typeface="Calibri Light" pitchFamily="34" charset="0"/>
              </a:rPr>
              <a:t> a </a:t>
            </a:r>
            <a:r>
              <a:rPr lang="en-GB" dirty="0" err="1" smtClean="0">
                <a:latin typeface="Calibri Light" pitchFamily="34" charset="0"/>
              </a:rPr>
              <a:t>chapasiti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athrawon</a:t>
            </a:r>
            <a:r>
              <a:rPr lang="en-GB" dirty="0" smtClean="0">
                <a:latin typeface="Calibri Light" pitchFamily="34" charset="0"/>
              </a:rPr>
              <a:t> ac </a:t>
            </a:r>
            <a:r>
              <a:rPr lang="en-GB" dirty="0" err="1" smtClean="0">
                <a:latin typeface="Calibri Light" pitchFamily="34" charset="0"/>
              </a:rPr>
              <a:t>arweinwyr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ysgol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wrth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fwrw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ymlaen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ag</a:t>
            </a:r>
            <a:r>
              <a:rPr lang="en-GB" dirty="0" smtClean="0">
                <a:latin typeface="Calibri Light" pitchFamily="34" charset="0"/>
              </a:rPr>
              <a:t> </a:t>
            </a:r>
            <a:r>
              <a:rPr lang="en-GB" dirty="0" err="1" smtClean="0">
                <a:latin typeface="Calibri Light" pitchFamily="34" charset="0"/>
              </a:rPr>
              <a:t>argymhellion</a:t>
            </a:r>
            <a:r>
              <a:rPr lang="en-GB" dirty="0" smtClean="0">
                <a:latin typeface="Calibri Light" pitchFamily="34" charset="0"/>
              </a:rPr>
              <a:t> yr </a:t>
            </a:r>
            <a:r>
              <a:rPr lang="en-GB" dirty="0" err="1" smtClean="0">
                <a:latin typeface="Calibri Light" pitchFamily="34" charset="0"/>
              </a:rPr>
              <a:t>Adolygiad</a:t>
            </a:r>
            <a:r>
              <a:rPr lang="en-GB" dirty="0" smtClean="0">
                <a:latin typeface="Calibri Light" pitchFamily="34" charset="0"/>
              </a:rPr>
              <a:t>.</a:t>
            </a:r>
            <a:endParaRPr lang="en-GB" dirty="0">
              <a:latin typeface="Calibri Light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Mae </a:t>
            </a:r>
            <a:r>
              <a:rPr lang="en-GB" sz="2400" dirty="0" err="1" smtClean="0"/>
              <a:t>goblygiadau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mawr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argymhellion</a:t>
            </a:r>
            <a:r>
              <a:rPr lang="en-GB" sz="2400" dirty="0" smtClean="0"/>
              <a:t> yr </a:t>
            </a:r>
            <a:r>
              <a:rPr lang="en-GB" sz="2400" dirty="0" err="1" smtClean="0"/>
              <a:t>Adolygiad</a:t>
            </a:r>
            <a:r>
              <a:rPr lang="en-GB" sz="2400" dirty="0" smtClean="0"/>
              <a:t> o ran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proffesiynol</a:t>
            </a:r>
            <a:r>
              <a:rPr lang="en-GB" sz="2400" dirty="0" smtClean="0"/>
              <a:t> </a:t>
            </a:r>
            <a:r>
              <a:rPr lang="en-GB" sz="2400" dirty="0" err="1" smtClean="0"/>
              <a:t>athrawon</a:t>
            </a:r>
            <a:r>
              <a:rPr lang="en-GB" sz="2400" dirty="0" smtClean="0"/>
              <a:t> ac </a:t>
            </a:r>
            <a:r>
              <a:rPr lang="en-GB" sz="2400" dirty="0" err="1" smtClean="0"/>
              <a:t>ymarferwyr</a:t>
            </a:r>
            <a:r>
              <a:rPr lang="en-GB" sz="2400" dirty="0" smtClean="0"/>
              <a:t> </a:t>
            </a:r>
            <a:r>
              <a:rPr lang="en-GB" sz="2400" dirty="0" err="1" smtClean="0"/>
              <a:t>eraill</a:t>
            </a:r>
            <a:r>
              <a:rPr lang="en-GB" sz="2400" dirty="0" smtClean="0"/>
              <a:t>. (</a:t>
            </a:r>
            <a:r>
              <a:rPr lang="en-GB" sz="2400" dirty="0" err="1" smtClean="0"/>
              <a:t>Tud</a:t>
            </a:r>
            <a:r>
              <a:rPr lang="en-GB" sz="2400" dirty="0" smtClean="0"/>
              <a:t> 112)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258</TotalTime>
  <Words>1882</Words>
  <Application>Microsoft Office PowerPoint</Application>
  <PresentationFormat>On-screen Show (4:3)</PresentationFormat>
  <Paragraphs>267</Paragraphs>
  <Slides>29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Concourse</vt:lpstr>
      <vt:lpstr>Slide 1</vt:lpstr>
      <vt:lpstr>Slide 2</vt:lpstr>
      <vt:lpstr>Pwy ydy’r Athro Graham Donaldson</vt:lpstr>
      <vt:lpstr>?</vt:lpstr>
      <vt:lpstr>                                   Casglu                                 Tystiolaeth (Tud 16)</vt:lpstr>
      <vt:lpstr>Cymraeg yn yr Adroddiad</vt:lpstr>
      <vt:lpstr>Y ‘Pethau Gorau’ am Addysg yng Nghymru</vt:lpstr>
      <vt:lpstr>Datblygu dibenion neilltuol (Tud 24)</vt:lpstr>
      <vt:lpstr>Ddibenion arfaethedig mewn datganiadau polisi eraill gan Lywodraeth Cymru. (Tud 26)</vt:lpstr>
      <vt:lpstr>Bil Llesiant Cenedlaethau’r Dyfodol (Cymru)                            (Tud 27)</vt:lpstr>
      <vt:lpstr>The most recent Census</vt:lpstr>
      <vt:lpstr>Slide 12</vt:lpstr>
      <vt:lpstr>Slide 13</vt:lpstr>
      <vt:lpstr>Slide 14</vt:lpstr>
      <vt:lpstr>Cyd-destyn rhyngwladol (Tud 36)</vt:lpstr>
      <vt:lpstr>Dyfalwch!</vt:lpstr>
      <vt:lpstr>Slide 17</vt:lpstr>
      <vt:lpstr>Slide 18</vt:lpstr>
      <vt:lpstr>Slide 19</vt:lpstr>
      <vt:lpstr>Enghreifftiau Sut mae I,Ll a Ch yn cyfrannu i’r 4 diben?      Tud49</vt:lpstr>
      <vt:lpstr>Slide 21</vt:lpstr>
      <vt:lpstr>Lle’r Gymraeg yn y cwricwlwm </vt:lpstr>
      <vt:lpstr>Slide 23</vt:lpstr>
      <vt:lpstr>Slide 24</vt:lpstr>
      <vt:lpstr>i) Cynnydd    ii) iaith fel ‘sgil’</vt:lpstr>
      <vt:lpstr>Safon Weithredol?                  Tud 90</vt:lpstr>
      <vt:lpstr>Capasiti o ran addysgu ac arwain</vt:lpstr>
      <vt:lpstr>Mae angen cryfhau lle’r Gymraeg yn y cwricwlwm               (Tud 108)</vt:lpstr>
      <vt:lpstr>Mae goblygiadau mawr yn argymhellion yr Adolygiad o ran datblygiad proffesiynol athrawon ac ymarferwyr eraill. (Tud 112)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Natalie</dc:creator>
  <cp:lastModifiedBy>Natalie</cp:lastModifiedBy>
  <cp:revision>7</cp:revision>
  <dcterms:created xsi:type="dcterms:W3CDTF">2017-11-21T17:45:49Z</dcterms:created>
  <dcterms:modified xsi:type="dcterms:W3CDTF">2017-11-22T00:18:59Z</dcterms:modified>
</cp:coreProperties>
</file>