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2" r:id="rId1"/>
  </p:sldMasterIdLst>
  <p:notesMasterIdLst>
    <p:notesMasterId r:id="rId15"/>
  </p:notesMasterIdLst>
  <p:handoutMasterIdLst>
    <p:handoutMasterId r:id="rId16"/>
  </p:handoutMasterIdLst>
  <p:sldIdLst>
    <p:sldId id="256" r:id="rId2"/>
    <p:sldId id="272" r:id="rId3"/>
    <p:sldId id="258" r:id="rId4"/>
    <p:sldId id="264" r:id="rId5"/>
    <p:sldId id="265" r:id="rId6"/>
    <p:sldId id="266" r:id="rId7"/>
    <p:sldId id="261" r:id="rId8"/>
    <p:sldId id="259" r:id="rId9"/>
    <p:sldId id="260" r:id="rId10"/>
    <p:sldId id="273" r:id="rId11"/>
    <p:sldId id="270" r:id="rId12"/>
    <p:sldId id="271" r:id="rId13"/>
    <p:sldId id="263"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F9F4FA-D8D6-28CD-DC65-232CC553266B}" v="396" dt="2022-01-21T08:06:31.924"/>
    <p1510:client id="{A861905F-4135-427C-BD3B-29ED52C09B06}" v="44" dt="2022-01-20T21:17:18.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80" autoAdjust="0"/>
    <p:restoredTop sz="94660"/>
  </p:normalViewPr>
  <p:slideViewPr>
    <p:cSldViewPr snapToGrid="0">
      <p:cViewPr varScale="1">
        <p:scale>
          <a:sx n="100" d="100"/>
          <a:sy n="100" d="100"/>
        </p:scale>
        <p:origin x="288" y="16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4B6E94-1702-4120-9B63-AE6331988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1D6FE79-A706-4BFD-9E00-AAA9385EFE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7BFD21-0087-4529-9525-91C20CCBC1A6}" type="datetime1">
              <a:rPr lang="en-GB" smtClean="0"/>
              <a:t>31/01/2022</a:t>
            </a:fld>
            <a:endParaRPr lang="en-GB" dirty="0"/>
          </a:p>
        </p:txBody>
      </p:sp>
      <p:sp>
        <p:nvSpPr>
          <p:cNvPr id="4" name="Footer Placeholder 3">
            <a:extLst>
              <a:ext uri="{FF2B5EF4-FFF2-40B4-BE49-F238E27FC236}">
                <a16:creationId xmlns:a16="http://schemas.microsoft.com/office/drawing/2014/main" id="{6558AB23-6B18-451D-9D3B-16919243652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D1DD4F9-0494-427B-B1AB-C1B029FFE4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C8D3AF-C96B-4339-ADFF-17CC2AEA7152}" type="slidenum">
              <a:rPr lang="en-GB" smtClean="0"/>
              <a:t>‹#›</a:t>
            </a:fld>
            <a:endParaRPr lang="en-GB"/>
          </a:p>
        </p:txBody>
      </p:sp>
    </p:spTree>
    <p:extLst>
      <p:ext uri="{BB962C8B-B14F-4D97-AF65-F5344CB8AC3E}">
        <p14:creationId xmlns:p14="http://schemas.microsoft.com/office/powerpoint/2010/main" val="10593291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DC80F-3293-4CB9-AFF3-897E61B95F53}" type="datetime1">
              <a:rPr lang="en-GB" smtClean="0"/>
              <a:pPr/>
              <a:t>31/01/2022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06C3E-E119-438C-AE91-C1FA81E9FF18}" type="slidenum">
              <a:rPr lang="en-GB" noProof="0" smtClean="0"/>
              <a:t>‹#›</a:t>
            </a:fld>
            <a:endParaRPr lang="en-GB" noProof="0"/>
          </a:p>
        </p:txBody>
      </p:sp>
    </p:spTree>
    <p:extLst>
      <p:ext uri="{BB962C8B-B14F-4D97-AF65-F5344CB8AC3E}">
        <p14:creationId xmlns:p14="http://schemas.microsoft.com/office/powerpoint/2010/main" val="102776285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806C3E-E119-438C-AE91-C1FA81E9FF18}" type="slidenum">
              <a:rPr lang="en-GB" smtClean="0"/>
              <a:t>1</a:t>
            </a:fld>
            <a:endParaRPr lang="en-GB"/>
          </a:p>
        </p:txBody>
      </p:sp>
    </p:spTree>
    <p:extLst>
      <p:ext uri="{BB962C8B-B14F-4D97-AF65-F5344CB8AC3E}">
        <p14:creationId xmlns:p14="http://schemas.microsoft.com/office/powerpoint/2010/main" val="27224071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1095333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642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546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1806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7217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299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9503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2594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026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8324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1438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4927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30925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9520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96045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381923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0265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1/31/22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4837946"/>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th.usembassy.gov/primaries-caucuses-differences/" TargetMode="External"/><Relationship Id="rId2" Type="http://schemas.openxmlformats.org/officeDocument/2006/relationships/hyperlink" Target="https://www.usa.gov/election"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02B325E-7812-43BB-A91F-50A47C8FDDF9}"/>
              </a:ext>
            </a:extLst>
          </p:cNvPr>
          <p:cNvPicPr>
            <a:picLocks noChangeAspect="1"/>
          </p:cNvPicPr>
          <p:nvPr/>
        </p:nvPicPr>
        <p:blipFill rotWithShape="1">
          <a:blip r:embed="rId4">
            <a:alphaModFix amt="20000"/>
          </a:blip>
          <a:srcRect b="15730"/>
          <a:stretch/>
        </p:blipFill>
        <p:spPr>
          <a:xfrm>
            <a:off x="0" y="-355590"/>
            <a:ext cx="12188930" cy="7211804"/>
          </a:xfrm>
          <a:prstGeom prst="rect">
            <a:avLst/>
          </a:prstGeom>
        </p:spPr>
      </p:pic>
      <p:pic>
        <p:nvPicPr>
          <p:cNvPr id="7" name="Picture 10">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51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rtlCol="0">
            <a:normAutofit/>
          </a:bodyPr>
          <a:lstStyle/>
          <a:p>
            <a:r>
              <a:rPr lang="en-GB" sz="7200" b="1" dirty="0"/>
              <a:t>US Presidential ELECTIONS</a:t>
            </a:r>
            <a:endParaRPr lang="en-GB" sz="7200" b="1" dirty="0">
              <a:cs typeface="Calibri Light"/>
            </a:endParaRPr>
          </a:p>
        </p:txBody>
      </p:sp>
      <p:sp>
        <p:nvSpPr>
          <p:cNvPr id="3" name="Subtitle 2"/>
          <p:cNvSpPr>
            <a:spLocks noGrp="1"/>
          </p:cNvSpPr>
          <p:nvPr>
            <p:ph type="subTitle" idx="1"/>
          </p:nvPr>
        </p:nvSpPr>
        <p:spPr>
          <a:xfrm>
            <a:off x="3962399" y="4673279"/>
            <a:ext cx="7197726" cy="1117920"/>
          </a:xfrm>
        </p:spPr>
        <p:txBody>
          <a:bodyPr vert="horz" lIns="91440" tIns="45720" rIns="91440" bIns="45720" rtlCol="0">
            <a:normAutofit/>
          </a:bodyPr>
          <a:lstStyle/>
          <a:p>
            <a:r>
              <a:rPr lang="en-GB" sz="3200" dirty="0">
                <a:solidFill>
                  <a:srgbClr val="FFFF00"/>
                </a:solidFill>
                <a:cs typeface="Calibri"/>
              </a:rPr>
              <a:t>IS THE SYSTEM due for reform?</a:t>
            </a:r>
          </a:p>
        </p:txBody>
      </p:sp>
      <p:pic>
        <p:nvPicPr>
          <p:cNvPr id="8" name="Picture 7">
            <a:extLst>
              <a:ext uri="{FF2B5EF4-FFF2-40B4-BE49-F238E27FC236}">
                <a16:creationId xmlns:a16="http://schemas.microsoft.com/office/drawing/2014/main" id="{F473D5DA-73A0-B946-B468-E93975B174CA}"/>
              </a:ext>
            </a:extLst>
          </p:cNvPr>
          <p:cNvPicPr>
            <a:picLocks noChangeAspect="1"/>
          </p:cNvPicPr>
          <p:nvPr/>
        </p:nvPicPr>
        <p:blipFill>
          <a:blip r:embed="rId6"/>
          <a:stretch>
            <a:fillRect/>
          </a:stretch>
        </p:blipFill>
        <p:spPr>
          <a:xfrm>
            <a:off x="0" y="149055"/>
            <a:ext cx="4970603" cy="3630414"/>
          </a:xfrm>
          <a:prstGeom prst="rect">
            <a:avLst/>
          </a:prstGeom>
        </p:spPr>
      </p:pic>
    </p:spTree>
    <p:extLst>
      <p:ext uri="{BB962C8B-B14F-4D97-AF65-F5344CB8AC3E}">
        <p14:creationId xmlns:p14="http://schemas.microsoft.com/office/powerpoint/2010/main" val="119444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281DD-EA4D-4A45-8A7E-7253DF2B2832}"/>
              </a:ext>
            </a:extLst>
          </p:cNvPr>
          <p:cNvSpPr>
            <a:spLocks noGrp="1"/>
          </p:cNvSpPr>
          <p:nvPr>
            <p:ph type="title"/>
          </p:nvPr>
        </p:nvSpPr>
        <p:spPr>
          <a:xfrm>
            <a:off x="685801" y="609600"/>
            <a:ext cx="10921999" cy="1456267"/>
          </a:xfrm>
        </p:spPr>
        <p:txBody>
          <a:bodyPr>
            <a:noAutofit/>
          </a:bodyPr>
          <a:lstStyle/>
          <a:p>
            <a:r>
              <a:rPr lang="en-US" sz="6000" dirty="0">
                <a:solidFill>
                  <a:srgbClr val="FFFF00"/>
                </a:solidFill>
              </a:rPr>
              <a:t>THE RACE FOR THE WHITE HOUSE</a:t>
            </a:r>
          </a:p>
        </p:txBody>
      </p:sp>
      <p:pic>
        <p:nvPicPr>
          <p:cNvPr id="4" name="Picture 3">
            <a:extLst>
              <a:ext uri="{FF2B5EF4-FFF2-40B4-BE49-F238E27FC236}">
                <a16:creationId xmlns:a16="http://schemas.microsoft.com/office/drawing/2014/main" id="{ED8B25D8-3EDC-FA49-A960-082AF4187F69}"/>
              </a:ext>
            </a:extLst>
          </p:cNvPr>
          <p:cNvPicPr>
            <a:picLocks noChangeAspect="1"/>
          </p:cNvPicPr>
          <p:nvPr/>
        </p:nvPicPr>
        <p:blipFill>
          <a:blip r:embed="rId2"/>
          <a:stretch>
            <a:fillRect/>
          </a:stretch>
        </p:blipFill>
        <p:spPr>
          <a:xfrm>
            <a:off x="457200" y="2362200"/>
            <a:ext cx="11303001" cy="3111500"/>
          </a:xfrm>
          <a:prstGeom prst="rect">
            <a:avLst/>
          </a:prstGeom>
        </p:spPr>
      </p:pic>
    </p:spTree>
    <p:extLst>
      <p:ext uri="{BB962C8B-B14F-4D97-AF65-F5344CB8AC3E}">
        <p14:creationId xmlns:p14="http://schemas.microsoft.com/office/powerpoint/2010/main" val="3225917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3F7EE-421D-4C68-9D8D-1BEE10321211}"/>
              </a:ext>
            </a:extLst>
          </p:cNvPr>
          <p:cNvSpPr>
            <a:spLocks noGrp="1"/>
          </p:cNvSpPr>
          <p:nvPr>
            <p:ph type="title"/>
          </p:nvPr>
        </p:nvSpPr>
        <p:spPr>
          <a:xfrm>
            <a:off x="685801" y="609601"/>
            <a:ext cx="10131425" cy="1244600"/>
          </a:xfrm>
        </p:spPr>
        <p:txBody>
          <a:bodyPr>
            <a:normAutofit/>
          </a:bodyPr>
          <a:lstStyle/>
          <a:p>
            <a:r>
              <a:rPr lang="en-GB" sz="6000" dirty="0">
                <a:solidFill>
                  <a:srgbClr val="FFFF00"/>
                </a:solidFill>
                <a:cs typeface="Calibri Light"/>
              </a:rPr>
              <a:t>PRIMARIES</a:t>
            </a:r>
          </a:p>
        </p:txBody>
      </p:sp>
      <p:sp>
        <p:nvSpPr>
          <p:cNvPr id="3" name="Content Placeholder 2">
            <a:extLst>
              <a:ext uri="{FF2B5EF4-FFF2-40B4-BE49-F238E27FC236}">
                <a16:creationId xmlns:a16="http://schemas.microsoft.com/office/drawing/2014/main" id="{FA31153A-8BD6-464A-8C2C-8E2BAF29DC53}"/>
              </a:ext>
            </a:extLst>
          </p:cNvPr>
          <p:cNvSpPr>
            <a:spLocks noGrp="1"/>
          </p:cNvSpPr>
          <p:nvPr>
            <p:ph idx="1"/>
          </p:nvPr>
        </p:nvSpPr>
        <p:spPr>
          <a:xfrm>
            <a:off x="685801" y="1854201"/>
            <a:ext cx="5308599" cy="3467099"/>
          </a:xfrm>
        </p:spPr>
        <p:txBody>
          <a:bodyPr>
            <a:normAutofit/>
          </a:bodyPr>
          <a:lstStyle/>
          <a:p>
            <a:pPr>
              <a:buClr>
                <a:srgbClr val="FFFFFF"/>
              </a:buClr>
            </a:pPr>
            <a:r>
              <a:rPr lang="en-GB" sz="2000" dirty="0">
                <a:cs typeface="Calibri"/>
              </a:rPr>
              <a:t>THE STATE VOTES ON WHO WILL BE THEIR CANDIDATE</a:t>
            </a:r>
          </a:p>
          <a:p>
            <a:pPr>
              <a:buClr>
                <a:srgbClr val="FFFFFF"/>
              </a:buClr>
            </a:pPr>
            <a:r>
              <a:rPr lang="en-GB" sz="2000" dirty="0">
                <a:cs typeface="Calibri"/>
              </a:rPr>
              <a:t>CLOSED PRIMARIES – REGISTERED PARTY MEMBERS ONLY</a:t>
            </a:r>
          </a:p>
          <a:p>
            <a:pPr>
              <a:buClr>
                <a:srgbClr val="FFFFFF"/>
              </a:buClr>
            </a:pPr>
            <a:r>
              <a:rPr lang="en-GB" sz="2000" dirty="0">
                <a:cs typeface="Calibri"/>
              </a:rPr>
              <a:t>OPEN PRIMARIES – OPEN TO THE PUBLIC</a:t>
            </a:r>
          </a:p>
          <a:p>
            <a:pPr>
              <a:buClr>
                <a:srgbClr val="FFFFFF"/>
              </a:buClr>
            </a:pPr>
            <a:r>
              <a:rPr lang="en-GB" sz="2000" dirty="0">
                <a:cs typeface="Calibri"/>
              </a:rPr>
              <a:t>PARTLY OPEN AND PARTLY CLOSED PRIMARIES</a:t>
            </a:r>
          </a:p>
        </p:txBody>
      </p:sp>
      <p:pic>
        <p:nvPicPr>
          <p:cNvPr id="5" name="Picture 4">
            <a:extLst>
              <a:ext uri="{FF2B5EF4-FFF2-40B4-BE49-F238E27FC236}">
                <a16:creationId xmlns:a16="http://schemas.microsoft.com/office/drawing/2014/main" id="{B1C5FC3E-A6B4-6D47-BDB4-ADA68D8491C8}"/>
              </a:ext>
            </a:extLst>
          </p:cNvPr>
          <p:cNvPicPr>
            <a:picLocks noChangeAspect="1"/>
          </p:cNvPicPr>
          <p:nvPr/>
        </p:nvPicPr>
        <p:blipFill>
          <a:blip r:embed="rId2"/>
          <a:stretch>
            <a:fillRect/>
          </a:stretch>
        </p:blipFill>
        <p:spPr>
          <a:xfrm>
            <a:off x="5994400" y="1231901"/>
            <a:ext cx="6197600" cy="3575050"/>
          </a:xfrm>
          <a:prstGeom prst="rect">
            <a:avLst/>
          </a:prstGeom>
        </p:spPr>
      </p:pic>
    </p:spTree>
    <p:extLst>
      <p:ext uri="{BB962C8B-B14F-4D97-AF65-F5344CB8AC3E}">
        <p14:creationId xmlns:p14="http://schemas.microsoft.com/office/powerpoint/2010/main" val="994237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EDE53-6EDB-2A46-9C50-1A01547B9EDE}"/>
              </a:ext>
            </a:extLst>
          </p:cNvPr>
          <p:cNvSpPr>
            <a:spLocks noGrp="1"/>
          </p:cNvSpPr>
          <p:nvPr>
            <p:ph type="title"/>
          </p:nvPr>
        </p:nvSpPr>
        <p:spPr>
          <a:xfrm>
            <a:off x="685801" y="139700"/>
            <a:ext cx="10131425" cy="1574799"/>
          </a:xfrm>
        </p:spPr>
        <p:txBody>
          <a:bodyPr>
            <a:normAutofit/>
          </a:bodyPr>
          <a:lstStyle/>
          <a:p>
            <a:r>
              <a:rPr lang="en-US" sz="6000" dirty="0">
                <a:solidFill>
                  <a:srgbClr val="FFFF00"/>
                </a:solidFill>
              </a:rPr>
              <a:t>CAUCUSES</a:t>
            </a:r>
          </a:p>
        </p:txBody>
      </p:sp>
      <p:sp>
        <p:nvSpPr>
          <p:cNvPr id="3" name="Content Placeholder 2">
            <a:extLst>
              <a:ext uri="{FF2B5EF4-FFF2-40B4-BE49-F238E27FC236}">
                <a16:creationId xmlns:a16="http://schemas.microsoft.com/office/drawing/2014/main" id="{2D408FBA-7F4D-BC4B-B165-0E2E86F6DBFB}"/>
              </a:ext>
            </a:extLst>
          </p:cNvPr>
          <p:cNvSpPr>
            <a:spLocks noGrp="1"/>
          </p:cNvSpPr>
          <p:nvPr>
            <p:ph idx="1"/>
          </p:nvPr>
        </p:nvSpPr>
        <p:spPr>
          <a:xfrm>
            <a:off x="685801" y="1854200"/>
            <a:ext cx="5410198" cy="3390899"/>
          </a:xfrm>
        </p:spPr>
        <p:txBody>
          <a:bodyPr>
            <a:normAutofit fontScale="77500" lnSpcReduction="20000"/>
          </a:bodyPr>
          <a:lstStyle/>
          <a:p>
            <a:r>
              <a:rPr lang="en-US" sz="2600" dirty="0"/>
              <a:t>AN ALTERNATIVE TO PRIMARIES</a:t>
            </a:r>
          </a:p>
          <a:p>
            <a:r>
              <a:rPr lang="en-US" sz="2600" dirty="0"/>
              <a:t>PARTIES HOLD MEETINGS AND DISCUSSIONS TO SELECT THEIR CANDIDATES</a:t>
            </a:r>
          </a:p>
          <a:p>
            <a:r>
              <a:rPr lang="en-US" sz="2600" dirty="0"/>
              <a:t>LESS COMMON NOW THAN IN THE PAST</a:t>
            </a:r>
          </a:p>
          <a:p>
            <a:r>
              <a:rPr lang="en-US" sz="2600" dirty="0"/>
              <a:t>IOWA</a:t>
            </a:r>
          </a:p>
          <a:p>
            <a:r>
              <a:rPr lang="en-US" sz="2600" dirty="0"/>
              <a:t>NEVADA</a:t>
            </a:r>
          </a:p>
          <a:p>
            <a:r>
              <a:rPr lang="en-US" sz="2600" dirty="0"/>
              <a:t>WYOMING</a:t>
            </a:r>
          </a:p>
          <a:p>
            <a:r>
              <a:rPr lang="en-US" sz="2600" dirty="0"/>
              <a:t>NORTH DAKOTA</a:t>
            </a:r>
          </a:p>
          <a:p>
            <a:r>
              <a:rPr lang="en-US" sz="2600" dirty="0"/>
              <a:t>KENTUCKY (REPUBLICAN ONLY)</a:t>
            </a:r>
          </a:p>
          <a:p>
            <a:endParaRPr lang="en-US" dirty="0"/>
          </a:p>
        </p:txBody>
      </p:sp>
      <p:pic>
        <p:nvPicPr>
          <p:cNvPr id="5" name="Picture 4">
            <a:extLst>
              <a:ext uri="{FF2B5EF4-FFF2-40B4-BE49-F238E27FC236}">
                <a16:creationId xmlns:a16="http://schemas.microsoft.com/office/drawing/2014/main" id="{0FDD93C0-174F-6949-85FF-4E50A7F356EE}"/>
              </a:ext>
            </a:extLst>
          </p:cNvPr>
          <p:cNvPicPr>
            <a:picLocks noChangeAspect="1"/>
          </p:cNvPicPr>
          <p:nvPr/>
        </p:nvPicPr>
        <p:blipFill>
          <a:blip r:embed="rId2"/>
          <a:stretch>
            <a:fillRect/>
          </a:stretch>
        </p:blipFill>
        <p:spPr>
          <a:xfrm>
            <a:off x="6095999" y="1346200"/>
            <a:ext cx="5410199" cy="4038600"/>
          </a:xfrm>
          <a:prstGeom prst="rect">
            <a:avLst/>
          </a:prstGeom>
        </p:spPr>
      </p:pic>
    </p:spTree>
    <p:extLst>
      <p:ext uri="{BB962C8B-B14F-4D97-AF65-F5344CB8AC3E}">
        <p14:creationId xmlns:p14="http://schemas.microsoft.com/office/powerpoint/2010/main" val="1431193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923B4-C922-A44C-87A5-E86FC86A34DF}"/>
              </a:ext>
            </a:extLst>
          </p:cNvPr>
          <p:cNvSpPr>
            <a:spLocks noGrp="1"/>
          </p:cNvSpPr>
          <p:nvPr>
            <p:ph type="title"/>
          </p:nvPr>
        </p:nvSpPr>
        <p:spPr/>
        <p:txBody>
          <a:bodyPr>
            <a:normAutofit/>
          </a:bodyPr>
          <a:lstStyle/>
          <a:p>
            <a:r>
              <a:rPr lang="en-US" sz="5400" dirty="0">
                <a:solidFill>
                  <a:srgbClr val="FFFF00"/>
                </a:solidFill>
              </a:rPr>
              <a:t>PROBLEMS with primaries</a:t>
            </a:r>
          </a:p>
        </p:txBody>
      </p:sp>
      <p:sp>
        <p:nvSpPr>
          <p:cNvPr id="3" name="Content Placeholder 2">
            <a:extLst>
              <a:ext uri="{FF2B5EF4-FFF2-40B4-BE49-F238E27FC236}">
                <a16:creationId xmlns:a16="http://schemas.microsoft.com/office/drawing/2014/main" id="{F23D018A-0815-AD41-B5A5-850D1C8662DF}"/>
              </a:ext>
            </a:extLst>
          </p:cNvPr>
          <p:cNvSpPr>
            <a:spLocks noGrp="1"/>
          </p:cNvSpPr>
          <p:nvPr>
            <p:ph idx="1"/>
          </p:nvPr>
        </p:nvSpPr>
        <p:spPr>
          <a:xfrm>
            <a:off x="685801" y="1752601"/>
            <a:ext cx="10131425" cy="4165599"/>
          </a:xfrm>
        </p:spPr>
        <p:txBody>
          <a:bodyPr>
            <a:normAutofit/>
          </a:bodyPr>
          <a:lstStyle/>
          <a:p>
            <a:r>
              <a:rPr lang="en-IN" sz="2000" b="1" dirty="0"/>
              <a:t>LOW TURNOUTS, RATES OF PARTICIPATION VARY GREATLY</a:t>
            </a:r>
          </a:p>
          <a:p>
            <a:r>
              <a:rPr lang="en-IN" sz="2000" b="1" dirty="0"/>
              <a:t>VERY EXPENSIVE</a:t>
            </a:r>
          </a:p>
          <a:p>
            <a:r>
              <a:rPr lang="en-IN" sz="2000" b="1" dirty="0"/>
              <a:t>INCONSISTENCIES FROM STATE TO STATE, OPEN, CLOSED, SEMI CLOSED</a:t>
            </a:r>
          </a:p>
          <a:p>
            <a:r>
              <a:rPr lang="en-IN" sz="2000" b="1" dirty="0"/>
              <a:t>WHO GOES FIRST?</a:t>
            </a:r>
          </a:p>
          <a:p>
            <a:r>
              <a:rPr lang="en-IN" sz="2000" b="1" dirty="0"/>
              <a:t>BERNIE SAUNDERS SAYS DEMOCRATS SHOULD GET RID OF CLOSED PRIMARIES</a:t>
            </a:r>
          </a:p>
          <a:p>
            <a:r>
              <a:rPr lang="en-IN" sz="2000" dirty="0"/>
              <a:t>"Three million people in the state of New York who are independents have lost their right to vote in the Democratic or Republican primary," Sanders thundered, according to the New York Daily News. "That’s wrong.”</a:t>
            </a:r>
            <a:r>
              <a:rPr lang="en-IN" sz="2000" baseline="30000" dirty="0"/>
              <a:t>1</a:t>
            </a:r>
            <a:endParaRPr lang="en-US" sz="2000" dirty="0"/>
          </a:p>
        </p:txBody>
      </p:sp>
    </p:spTree>
    <p:extLst>
      <p:ext uri="{BB962C8B-B14F-4D97-AF65-F5344CB8AC3E}">
        <p14:creationId xmlns:p14="http://schemas.microsoft.com/office/powerpoint/2010/main" val="129130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817B9-105F-FD48-B7B1-41A13B1ADAE4}"/>
              </a:ext>
            </a:extLst>
          </p:cNvPr>
          <p:cNvSpPr>
            <a:spLocks noGrp="1"/>
          </p:cNvSpPr>
          <p:nvPr>
            <p:ph type="title"/>
          </p:nvPr>
        </p:nvSpPr>
        <p:spPr>
          <a:xfrm>
            <a:off x="685801" y="139701"/>
            <a:ext cx="10131425" cy="1524000"/>
          </a:xfrm>
        </p:spPr>
        <p:txBody>
          <a:bodyPr>
            <a:normAutofit/>
          </a:bodyPr>
          <a:lstStyle/>
          <a:p>
            <a:r>
              <a:rPr lang="en-US" sz="4800" dirty="0">
                <a:solidFill>
                  <a:srgbClr val="FFFF00"/>
                </a:solidFill>
              </a:rPr>
              <a:t>PROBLEMS WITH CAUCUSES</a:t>
            </a:r>
          </a:p>
        </p:txBody>
      </p:sp>
      <p:sp>
        <p:nvSpPr>
          <p:cNvPr id="3" name="Content Placeholder 2">
            <a:extLst>
              <a:ext uri="{FF2B5EF4-FFF2-40B4-BE49-F238E27FC236}">
                <a16:creationId xmlns:a16="http://schemas.microsoft.com/office/drawing/2014/main" id="{859D4648-CF99-AE47-AF20-0D77AC4914AE}"/>
              </a:ext>
            </a:extLst>
          </p:cNvPr>
          <p:cNvSpPr>
            <a:spLocks noGrp="1"/>
          </p:cNvSpPr>
          <p:nvPr>
            <p:ph idx="1"/>
          </p:nvPr>
        </p:nvSpPr>
        <p:spPr>
          <a:xfrm>
            <a:off x="685801" y="2921000"/>
            <a:ext cx="10131425" cy="3797299"/>
          </a:xfrm>
        </p:spPr>
        <p:txBody>
          <a:bodyPr>
            <a:normAutofit lnSpcReduction="10000"/>
          </a:bodyPr>
          <a:lstStyle/>
          <a:p>
            <a:r>
              <a:rPr lang="en-IN" sz="2400" dirty="0"/>
              <a:t>DAVID DE LA FUENTE, POLITICAL ANALYST “Caucuses and closed primaries empower the most dedicated activists and partisans at the expense of the inclusion of most American voters, and they end up driving election results that are not representative or truly democratic. We must kill caucuses and open the primaries to encourage full participation and ensure that the candidates we nominate for the general election are the ones most voters would have chosen.</a:t>
            </a:r>
          </a:p>
          <a:p>
            <a:r>
              <a:rPr lang="en-IN" sz="2400" dirty="0"/>
              <a:t>Caucuses are high barrier nominating contests that prevent people from all backgrounds from being able to participate. They reward the most privileged and over-represent those on the political extremes.”</a:t>
            </a:r>
          </a:p>
          <a:p>
            <a:endParaRPr lang="en-IN" sz="2400" baseline="30000" dirty="0"/>
          </a:p>
          <a:p>
            <a:pPr marL="0" indent="0">
              <a:buNone/>
            </a:pPr>
            <a:endParaRPr lang="en-IN" baseline="30000" dirty="0"/>
          </a:p>
          <a:p>
            <a:endParaRPr lang="en-IN" baseline="30000" dirty="0"/>
          </a:p>
          <a:p>
            <a:endParaRPr lang="en-IN" baseline="30000" dirty="0"/>
          </a:p>
          <a:p>
            <a:endParaRPr lang="en-IN" baseline="30000" dirty="0"/>
          </a:p>
          <a:p>
            <a:endParaRPr lang="en-IN" baseline="30000" dirty="0"/>
          </a:p>
          <a:p>
            <a:endParaRPr lang="en-US" dirty="0"/>
          </a:p>
        </p:txBody>
      </p:sp>
    </p:spTree>
    <p:extLst>
      <p:ext uri="{BB962C8B-B14F-4D97-AF65-F5344CB8AC3E}">
        <p14:creationId xmlns:p14="http://schemas.microsoft.com/office/powerpoint/2010/main" val="902271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94178-7A92-47F3-9019-E3275BEDDC6F}"/>
              </a:ext>
            </a:extLst>
          </p:cNvPr>
          <p:cNvSpPr>
            <a:spLocks noGrp="1"/>
          </p:cNvSpPr>
          <p:nvPr>
            <p:ph type="title"/>
          </p:nvPr>
        </p:nvSpPr>
        <p:spPr>
          <a:xfrm>
            <a:off x="685801" y="241301"/>
            <a:ext cx="10131425" cy="914400"/>
          </a:xfrm>
        </p:spPr>
        <p:txBody>
          <a:bodyPr>
            <a:normAutofit/>
          </a:bodyPr>
          <a:lstStyle/>
          <a:p>
            <a:r>
              <a:rPr lang="en-GB" sz="4800" b="1" dirty="0">
                <a:solidFill>
                  <a:srgbClr val="FFFF00"/>
                </a:solidFill>
                <a:cs typeface="Calibri Light"/>
              </a:rPr>
              <a:t>Critical states</a:t>
            </a:r>
          </a:p>
        </p:txBody>
      </p:sp>
      <p:sp>
        <p:nvSpPr>
          <p:cNvPr id="3" name="Content Placeholder 2">
            <a:extLst>
              <a:ext uri="{FF2B5EF4-FFF2-40B4-BE49-F238E27FC236}">
                <a16:creationId xmlns:a16="http://schemas.microsoft.com/office/drawing/2014/main" id="{56C60863-A90E-43A5-8E2C-AD015AE7DD12}"/>
              </a:ext>
            </a:extLst>
          </p:cNvPr>
          <p:cNvSpPr>
            <a:spLocks noGrp="1"/>
          </p:cNvSpPr>
          <p:nvPr>
            <p:ph idx="1"/>
          </p:nvPr>
        </p:nvSpPr>
        <p:spPr>
          <a:xfrm>
            <a:off x="152401" y="1155702"/>
            <a:ext cx="6527799" cy="5092698"/>
          </a:xfrm>
        </p:spPr>
        <p:txBody>
          <a:bodyPr>
            <a:normAutofit/>
          </a:bodyPr>
          <a:lstStyle/>
          <a:p>
            <a:r>
              <a:rPr lang="en-IN" sz="2800" dirty="0"/>
              <a:t>Victories in primaries/caucuses held very early in the election year, such as that in New Hampshire and Iowa, can influence the outcome of later state primaries.</a:t>
            </a:r>
            <a:r>
              <a:rPr lang="en-IN" sz="2800" baseline="30000" dirty="0"/>
              <a:t>3</a:t>
            </a:r>
            <a:endParaRPr lang="en-IN" sz="2800" dirty="0"/>
          </a:p>
          <a:p>
            <a:r>
              <a:rPr lang="en-GB" sz="2800" dirty="0">
                <a:cs typeface="Calibri"/>
              </a:rPr>
              <a:t>IOWA</a:t>
            </a:r>
          </a:p>
          <a:p>
            <a:pPr>
              <a:buClr>
                <a:srgbClr val="FFFFFF"/>
              </a:buClr>
            </a:pPr>
            <a:r>
              <a:rPr lang="en-GB" sz="2800" dirty="0">
                <a:cs typeface="Calibri"/>
              </a:rPr>
              <a:t>NEW HAMPSHIRE</a:t>
            </a:r>
          </a:p>
          <a:p>
            <a:pPr>
              <a:buClr>
                <a:srgbClr val="FFFFFF"/>
              </a:buClr>
            </a:pPr>
            <a:r>
              <a:rPr lang="en-GB" sz="2800" dirty="0">
                <a:cs typeface="Calibri"/>
              </a:rPr>
              <a:t>NEVADA</a:t>
            </a:r>
          </a:p>
          <a:p>
            <a:pPr>
              <a:buClr>
                <a:srgbClr val="FFFFFF"/>
              </a:buClr>
            </a:pPr>
            <a:r>
              <a:rPr lang="en-GB" sz="2800" dirty="0">
                <a:cs typeface="Calibri"/>
              </a:rPr>
              <a:t>SOUTH CAROLINA</a:t>
            </a:r>
          </a:p>
          <a:p>
            <a:pPr>
              <a:buClr>
                <a:srgbClr val="FFFFFF"/>
              </a:buClr>
            </a:pPr>
            <a:r>
              <a:rPr lang="en-GB" sz="2800" dirty="0">
                <a:cs typeface="Calibri"/>
              </a:rPr>
              <a:t>Is this fair? Do they represent the typical population of the US?</a:t>
            </a:r>
          </a:p>
        </p:txBody>
      </p:sp>
      <p:pic>
        <p:nvPicPr>
          <p:cNvPr id="7" name="Picture 6">
            <a:extLst>
              <a:ext uri="{FF2B5EF4-FFF2-40B4-BE49-F238E27FC236}">
                <a16:creationId xmlns:a16="http://schemas.microsoft.com/office/drawing/2014/main" id="{14A91E07-2885-4F4F-9D2F-138848EF6721}"/>
              </a:ext>
            </a:extLst>
          </p:cNvPr>
          <p:cNvPicPr>
            <a:picLocks noChangeAspect="1"/>
          </p:cNvPicPr>
          <p:nvPr/>
        </p:nvPicPr>
        <p:blipFill>
          <a:blip r:embed="rId2"/>
          <a:stretch>
            <a:fillRect/>
          </a:stretch>
        </p:blipFill>
        <p:spPr>
          <a:xfrm>
            <a:off x="6680200" y="749300"/>
            <a:ext cx="5359399" cy="5499100"/>
          </a:xfrm>
          <a:prstGeom prst="rect">
            <a:avLst/>
          </a:prstGeom>
        </p:spPr>
      </p:pic>
    </p:spTree>
    <p:extLst>
      <p:ext uri="{BB962C8B-B14F-4D97-AF65-F5344CB8AC3E}">
        <p14:creationId xmlns:p14="http://schemas.microsoft.com/office/powerpoint/2010/main" val="626887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A2221-0AE7-4F29-808E-6531625060E5}"/>
              </a:ext>
            </a:extLst>
          </p:cNvPr>
          <p:cNvSpPr>
            <a:spLocks noGrp="1"/>
          </p:cNvSpPr>
          <p:nvPr>
            <p:ph type="title"/>
          </p:nvPr>
        </p:nvSpPr>
        <p:spPr>
          <a:xfrm>
            <a:off x="685801" y="190501"/>
            <a:ext cx="10131425" cy="1435100"/>
          </a:xfrm>
        </p:spPr>
        <p:txBody>
          <a:bodyPr>
            <a:normAutofit/>
          </a:bodyPr>
          <a:lstStyle/>
          <a:p>
            <a:r>
              <a:rPr lang="en-GB" sz="6600" b="1" dirty="0">
                <a:solidFill>
                  <a:srgbClr val="FFFF00"/>
                </a:solidFill>
                <a:cs typeface="Calibri Light"/>
              </a:rPr>
              <a:t>SUPER TUESDAY</a:t>
            </a:r>
            <a:endParaRPr lang="en-GB" sz="5400" b="1" dirty="0">
              <a:solidFill>
                <a:srgbClr val="FFFF00"/>
              </a:solidFill>
              <a:cs typeface="Calibri Light" panose="020F0302020204030204"/>
            </a:endParaRPr>
          </a:p>
        </p:txBody>
      </p:sp>
      <p:sp>
        <p:nvSpPr>
          <p:cNvPr id="3" name="Content Placeholder 2">
            <a:extLst>
              <a:ext uri="{FF2B5EF4-FFF2-40B4-BE49-F238E27FC236}">
                <a16:creationId xmlns:a16="http://schemas.microsoft.com/office/drawing/2014/main" id="{AEB649A0-0759-4723-A0B4-F3C36F245D5A}"/>
              </a:ext>
            </a:extLst>
          </p:cNvPr>
          <p:cNvSpPr>
            <a:spLocks noGrp="1"/>
          </p:cNvSpPr>
          <p:nvPr>
            <p:ph idx="1"/>
          </p:nvPr>
        </p:nvSpPr>
        <p:spPr>
          <a:xfrm>
            <a:off x="685801" y="1371600"/>
            <a:ext cx="10820398" cy="2768600"/>
          </a:xfrm>
        </p:spPr>
        <p:txBody>
          <a:bodyPr>
            <a:normAutofit fontScale="25000" lnSpcReduction="20000"/>
          </a:bodyPr>
          <a:lstStyle/>
          <a:p>
            <a:pPr marL="0" indent="0">
              <a:buNone/>
            </a:pPr>
            <a:r>
              <a:rPr lang="en-GB" sz="8600" dirty="0">
                <a:cs typeface="Calibri"/>
              </a:rPr>
              <a:t>HELD DURING FEBRUARY OR MARCH</a:t>
            </a:r>
          </a:p>
          <a:p>
            <a:pPr marL="0" indent="0">
              <a:buNone/>
            </a:pPr>
            <a:r>
              <a:rPr lang="en-GB" sz="8600" dirty="0">
                <a:cs typeface="Calibri"/>
              </a:rPr>
              <a:t>WHEN MANY STATES CHOOSE THEIR CANDIDATE ON THE SAME DAY</a:t>
            </a:r>
          </a:p>
          <a:p>
            <a:pPr marL="0" indent="0">
              <a:buNone/>
            </a:pPr>
            <a:r>
              <a:rPr lang="en-IN" sz="8600" b="1" dirty="0"/>
              <a:t>Super Tuesday was created in 1988 by Southern Democrats as a reaction to the ill-fated 1984 election in order to try to club together to nominate a moderate candidate with more chance of winning. </a:t>
            </a:r>
            <a:r>
              <a:rPr lang="en-IN" sz="8600" b="1" baseline="30000" dirty="0"/>
              <a:t>4</a:t>
            </a:r>
          </a:p>
          <a:p>
            <a:pPr marL="0" indent="0">
              <a:buNone/>
            </a:pPr>
            <a:r>
              <a:rPr lang="en-IN" sz="8600" b="1" dirty="0"/>
              <a:t>1984 Ronald Reagan vs Walter Mondale</a:t>
            </a:r>
          </a:p>
          <a:p>
            <a:pPr marL="0" indent="0">
              <a:buNone/>
            </a:pPr>
            <a:r>
              <a:rPr lang="en-IN" sz="8600" b="1" dirty="0"/>
              <a:t>1988 George Bush vs Michael Dukakis</a:t>
            </a:r>
          </a:p>
          <a:p>
            <a:pPr marL="0" indent="0">
              <a:buNone/>
            </a:pPr>
            <a:endParaRPr lang="en-GB" sz="3600" dirty="0">
              <a:cs typeface="Calibri"/>
            </a:endParaRPr>
          </a:p>
        </p:txBody>
      </p:sp>
      <p:pic>
        <p:nvPicPr>
          <p:cNvPr id="5" name="Picture 4">
            <a:extLst>
              <a:ext uri="{FF2B5EF4-FFF2-40B4-BE49-F238E27FC236}">
                <a16:creationId xmlns:a16="http://schemas.microsoft.com/office/drawing/2014/main" id="{90ABCF0B-8ADA-9245-B519-76C08BBFBE92}"/>
              </a:ext>
            </a:extLst>
          </p:cNvPr>
          <p:cNvPicPr>
            <a:picLocks noChangeAspect="1"/>
          </p:cNvPicPr>
          <p:nvPr/>
        </p:nvPicPr>
        <p:blipFill>
          <a:blip r:embed="rId2"/>
          <a:stretch>
            <a:fillRect/>
          </a:stretch>
        </p:blipFill>
        <p:spPr>
          <a:xfrm>
            <a:off x="5638800" y="3683001"/>
            <a:ext cx="4889500" cy="2768600"/>
          </a:xfrm>
          <a:prstGeom prst="rect">
            <a:avLst/>
          </a:prstGeom>
        </p:spPr>
      </p:pic>
    </p:spTree>
    <p:extLst>
      <p:ext uri="{BB962C8B-B14F-4D97-AF65-F5344CB8AC3E}">
        <p14:creationId xmlns:p14="http://schemas.microsoft.com/office/powerpoint/2010/main" val="3944843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C6B0-08C1-47F5-ADCB-31475492A7D5}"/>
              </a:ext>
            </a:extLst>
          </p:cNvPr>
          <p:cNvSpPr>
            <a:spLocks noGrp="1"/>
          </p:cNvSpPr>
          <p:nvPr>
            <p:ph type="title"/>
          </p:nvPr>
        </p:nvSpPr>
        <p:spPr>
          <a:xfrm>
            <a:off x="685801" y="368301"/>
            <a:ext cx="10131425" cy="977899"/>
          </a:xfrm>
        </p:spPr>
        <p:txBody>
          <a:bodyPr>
            <a:normAutofit fontScale="90000"/>
          </a:bodyPr>
          <a:lstStyle/>
          <a:p>
            <a:pPr algn="ctr"/>
            <a:r>
              <a:rPr lang="en-GB" sz="6600" b="1" dirty="0">
                <a:solidFill>
                  <a:srgbClr val="FFFF00"/>
                </a:solidFill>
                <a:cs typeface="Calibri Light"/>
              </a:rPr>
              <a:t>NATIONAL CONVENTIONS</a:t>
            </a:r>
          </a:p>
        </p:txBody>
      </p:sp>
      <p:sp>
        <p:nvSpPr>
          <p:cNvPr id="3" name="Content Placeholder 2">
            <a:extLst>
              <a:ext uri="{FF2B5EF4-FFF2-40B4-BE49-F238E27FC236}">
                <a16:creationId xmlns:a16="http://schemas.microsoft.com/office/drawing/2014/main" id="{780C237C-9A44-4B83-951E-5A3C3913FF68}"/>
              </a:ext>
            </a:extLst>
          </p:cNvPr>
          <p:cNvSpPr>
            <a:spLocks noGrp="1"/>
          </p:cNvSpPr>
          <p:nvPr>
            <p:ph idx="1"/>
          </p:nvPr>
        </p:nvSpPr>
        <p:spPr>
          <a:xfrm>
            <a:off x="685801" y="1676400"/>
            <a:ext cx="11353799" cy="1193800"/>
          </a:xfrm>
        </p:spPr>
        <p:txBody>
          <a:bodyPr>
            <a:normAutofit fontScale="92500" lnSpcReduction="20000"/>
          </a:bodyPr>
          <a:lstStyle/>
          <a:p>
            <a:pPr marL="0" indent="0" algn="ctr">
              <a:buNone/>
            </a:pPr>
            <a:r>
              <a:rPr lang="en-GB" sz="2400" dirty="0">
                <a:cs typeface="Calibri"/>
              </a:rPr>
              <a:t>ACCORDING TO THE RESULTS AT THE PRIMARIES AND CAUCUSES, THE SHORTLISTED CANDIDATES ARE EACH  REPRESENTED BY A PROPORTIONAL NUMBER OF DELEGATES WHO VOTE FOR THEM AT THE NATIONAL CONVENTION WHERE THE PARTY WILL FINALLY ANNOUNCE THE NAME OF THE PRESIDENTIAL CANDIDATE</a:t>
            </a:r>
          </a:p>
        </p:txBody>
      </p:sp>
      <p:pic>
        <p:nvPicPr>
          <p:cNvPr id="5" name="Picture 4">
            <a:extLst>
              <a:ext uri="{FF2B5EF4-FFF2-40B4-BE49-F238E27FC236}">
                <a16:creationId xmlns:a16="http://schemas.microsoft.com/office/drawing/2014/main" id="{5E5A018E-3A13-AB4E-A00E-10AB4A7F2AEA}"/>
              </a:ext>
            </a:extLst>
          </p:cNvPr>
          <p:cNvPicPr>
            <a:picLocks noChangeAspect="1"/>
          </p:cNvPicPr>
          <p:nvPr/>
        </p:nvPicPr>
        <p:blipFill>
          <a:blip r:embed="rId2"/>
          <a:stretch>
            <a:fillRect/>
          </a:stretch>
        </p:blipFill>
        <p:spPr>
          <a:xfrm>
            <a:off x="3238500" y="3302000"/>
            <a:ext cx="5715000" cy="3276599"/>
          </a:xfrm>
          <a:prstGeom prst="rect">
            <a:avLst/>
          </a:prstGeom>
        </p:spPr>
      </p:pic>
    </p:spTree>
    <p:extLst>
      <p:ext uri="{BB962C8B-B14F-4D97-AF65-F5344CB8AC3E}">
        <p14:creationId xmlns:p14="http://schemas.microsoft.com/office/powerpoint/2010/main" val="145958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53A4C-F1FD-BC4D-9442-2556EC3CBA2F}"/>
              </a:ext>
            </a:extLst>
          </p:cNvPr>
          <p:cNvSpPr>
            <a:spLocks noGrp="1"/>
          </p:cNvSpPr>
          <p:nvPr>
            <p:ph type="title"/>
          </p:nvPr>
        </p:nvSpPr>
        <p:spPr>
          <a:xfrm>
            <a:off x="685800" y="342901"/>
            <a:ext cx="10820401" cy="1244600"/>
          </a:xfrm>
        </p:spPr>
        <p:txBody>
          <a:bodyPr>
            <a:noAutofit/>
          </a:bodyPr>
          <a:lstStyle/>
          <a:p>
            <a:r>
              <a:rPr lang="en-US" sz="5400" dirty="0">
                <a:solidFill>
                  <a:srgbClr val="FFFF00"/>
                </a:solidFill>
              </a:rPr>
              <a:t>THE GENERAL ELECTION TAKES PLACE</a:t>
            </a:r>
          </a:p>
        </p:txBody>
      </p:sp>
      <p:sp>
        <p:nvSpPr>
          <p:cNvPr id="3" name="Text Placeholder 2">
            <a:extLst>
              <a:ext uri="{FF2B5EF4-FFF2-40B4-BE49-F238E27FC236}">
                <a16:creationId xmlns:a16="http://schemas.microsoft.com/office/drawing/2014/main" id="{433EB1E1-3F6D-0E46-90EF-7BA20C4589BC}"/>
              </a:ext>
            </a:extLst>
          </p:cNvPr>
          <p:cNvSpPr>
            <a:spLocks noGrp="1"/>
          </p:cNvSpPr>
          <p:nvPr>
            <p:ph type="body" idx="1"/>
          </p:nvPr>
        </p:nvSpPr>
        <p:spPr>
          <a:xfrm>
            <a:off x="685799" y="1778001"/>
            <a:ext cx="10820400" cy="1651000"/>
          </a:xfrm>
        </p:spPr>
        <p:txBody>
          <a:bodyPr/>
          <a:lstStyle/>
          <a:p>
            <a:r>
              <a:rPr lang="en-US" dirty="0"/>
              <a:t>ON THE TUESDAY AFTER THE FIRST MONDAY IN NOVEMBER</a:t>
            </a:r>
          </a:p>
          <a:p>
            <a:r>
              <a:rPr lang="en-US" dirty="0"/>
              <a:t>ALL REGISTERED VOTERS GO TO THE BALLOT</a:t>
            </a:r>
          </a:p>
          <a:p>
            <a:r>
              <a:rPr lang="en-US" dirty="0"/>
              <a:t>THE ELECTION IS NOT DIRECT, BUT TO APPOINT ELECTORS TO VOTE ON BEHALF OF THE ELECTORATE</a:t>
            </a:r>
          </a:p>
        </p:txBody>
      </p:sp>
      <p:pic>
        <p:nvPicPr>
          <p:cNvPr id="5" name="Picture 4">
            <a:extLst>
              <a:ext uri="{FF2B5EF4-FFF2-40B4-BE49-F238E27FC236}">
                <a16:creationId xmlns:a16="http://schemas.microsoft.com/office/drawing/2014/main" id="{631CFEC8-F6EE-2347-A9F2-9F826A6AF0CB}"/>
              </a:ext>
            </a:extLst>
          </p:cNvPr>
          <p:cNvPicPr>
            <a:picLocks noChangeAspect="1"/>
          </p:cNvPicPr>
          <p:nvPr/>
        </p:nvPicPr>
        <p:blipFill>
          <a:blip r:embed="rId2"/>
          <a:stretch>
            <a:fillRect/>
          </a:stretch>
        </p:blipFill>
        <p:spPr>
          <a:xfrm>
            <a:off x="2133600" y="3429000"/>
            <a:ext cx="7454900" cy="3086099"/>
          </a:xfrm>
          <a:prstGeom prst="rect">
            <a:avLst/>
          </a:prstGeom>
        </p:spPr>
      </p:pic>
    </p:spTree>
    <p:extLst>
      <p:ext uri="{BB962C8B-B14F-4D97-AF65-F5344CB8AC3E}">
        <p14:creationId xmlns:p14="http://schemas.microsoft.com/office/powerpoint/2010/main" val="758570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A1DB4-B874-674F-ADA2-C7C0F2A047CF}"/>
              </a:ext>
            </a:extLst>
          </p:cNvPr>
          <p:cNvSpPr>
            <a:spLocks noGrp="1"/>
          </p:cNvSpPr>
          <p:nvPr>
            <p:ph type="title"/>
          </p:nvPr>
        </p:nvSpPr>
        <p:spPr>
          <a:xfrm>
            <a:off x="381000" y="431801"/>
            <a:ext cx="10436227" cy="788418"/>
          </a:xfrm>
        </p:spPr>
        <p:txBody>
          <a:bodyPr>
            <a:noAutofit/>
          </a:bodyPr>
          <a:lstStyle/>
          <a:p>
            <a:r>
              <a:rPr lang="en-US" sz="4800" dirty="0">
                <a:solidFill>
                  <a:srgbClr val="FFFF00"/>
                </a:solidFill>
              </a:rPr>
              <a:t>THE ELECTORAL COLLEGE</a:t>
            </a:r>
          </a:p>
        </p:txBody>
      </p:sp>
      <p:sp>
        <p:nvSpPr>
          <p:cNvPr id="3" name="Text Placeholder 2">
            <a:extLst>
              <a:ext uri="{FF2B5EF4-FFF2-40B4-BE49-F238E27FC236}">
                <a16:creationId xmlns:a16="http://schemas.microsoft.com/office/drawing/2014/main" id="{6C4716DB-C100-9C40-9449-DF35148E54DB}"/>
              </a:ext>
            </a:extLst>
          </p:cNvPr>
          <p:cNvSpPr>
            <a:spLocks noGrp="1"/>
          </p:cNvSpPr>
          <p:nvPr>
            <p:ph type="body" idx="1"/>
          </p:nvPr>
        </p:nvSpPr>
        <p:spPr>
          <a:xfrm>
            <a:off x="266700" y="1320800"/>
            <a:ext cx="5003800" cy="4902200"/>
          </a:xfrm>
        </p:spPr>
        <p:txBody>
          <a:bodyPr>
            <a:normAutofit fontScale="70000" lnSpcReduction="20000"/>
          </a:bodyPr>
          <a:lstStyle/>
          <a:p>
            <a:r>
              <a:rPr lang="en-US" sz="3200" dirty="0"/>
              <a:t>From Article 2 of us constitution 1788</a:t>
            </a:r>
          </a:p>
          <a:p>
            <a:r>
              <a:rPr lang="en-US" sz="3200" dirty="0"/>
              <a:t>State appointed electors</a:t>
            </a:r>
          </a:p>
          <a:p>
            <a:r>
              <a:rPr lang="en-US" sz="3200" dirty="0"/>
              <a:t>Compromise between a vote in congress and the popular vote, which IF by uneducated men may not be the wisest choice</a:t>
            </a:r>
          </a:p>
          <a:p>
            <a:r>
              <a:rPr lang="en-US" sz="3200" dirty="0"/>
              <a:t>Arguably favoured the privileged</a:t>
            </a:r>
          </a:p>
          <a:p>
            <a:r>
              <a:rPr lang="en-US" sz="3200" dirty="0"/>
              <a:t>Fair representation of both large and small states = No. of representatives in the house plus 2 senators</a:t>
            </a:r>
          </a:p>
          <a:p>
            <a:endParaRPr lang="en-US" sz="2400" dirty="0"/>
          </a:p>
          <a:p>
            <a:r>
              <a:rPr lang="en-US" sz="4700" dirty="0">
                <a:solidFill>
                  <a:srgbClr val="FFFF00"/>
                </a:solidFill>
              </a:rPr>
              <a:t>270 / 538 to win</a:t>
            </a:r>
          </a:p>
          <a:p>
            <a:endParaRPr lang="en-US" sz="1800" dirty="0"/>
          </a:p>
          <a:p>
            <a:endParaRPr lang="en-US" dirty="0"/>
          </a:p>
        </p:txBody>
      </p:sp>
      <p:pic>
        <p:nvPicPr>
          <p:cNvPr id="5" name="Picture 4">
            <a:extLst>
              <a:ext uri="{FF2B5EF4-FFF2-40B4-BE49-F238E27FC236}">
                <a16:creationId xmlns:a16="http://schemas.microsoft.com/office/drawing/2014/main" id="{18141C64-01A8-E547-969F-AEBA3A15D28A}"/>
              </a:ext>
            </a:extLst>
          </p:cNvPr>
          <p:cNvPicPr>
            <a:picLocks noChangeAspect="1"/>
          </p:cNvPicPr>
          <p:nvPr/>
        </p:nvPicPr>
        <p:blipFill>
          <a:blip r:embed="rId2"/>
          <a:stretch>
            <a:fillRect/>
          </a:stretch>
        </p:blipFill>
        <p:spPr>
          <a:xfrm>
            <a:off x="5486400" y="1601219"/>
            <a:ext cx="5878513" cy="3834381"/>
          </a:xfrm>
          <a:prstGeom prst="rect">
            <a:avLst/>
          </a:prstGeom>
        </p:spPr>
      </p:pic>
    </p:spTree>
    <p:extLst>
      <p:ext uri="{BB962C8B-B14F-4D97-AF65-F5344CB8AC3E}">
        <p14:creationId xmlns:p14="http://schemas.microsoft.com/office/powerpoint/2010/main" val="2452921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DA01-4780-E440-83B0-662ABFD87812}"/>
              </a:ext>
            </a:extLst>
          </p:cNvPr>
          <p:cNvSpPr>
            <a:spLocks noGrp="1"/>
          </p:cNvSpPr>
          <p:nvPr>
            <p:ph type="title"/>
          </p:nvPr>
        </p:nvSpPr>
        <p:spPr>
          <a:xfrm>
            <a:off x="127000" y="0"/>
            <a:ext cx="11709400" cy="1485900"/>
          </a:xfrm>
        </p:spPr>
        <p:txBody>
          <a:bodyPr>
            <a:normAutofit fontScale="90000"/>
          </a:bodyPr>
          <a:lstStyle/>
          <a:p>
            <a:r>
              <a:rPr lang="en-US" sz="4900" dirty="0">
                <a:solidFill>
                  <a:srgbClr val="FFFF00"/>
                </a:solidFill>
              </a:rPr>
              <a:t>Is it time to abolish the electoral college?</a:t>
            </a:r>
            <a:r>
              <a:rPr lang="en-US" sz="4900" baseline="30000" dirty="0">
                <a:solidFill>
                  <a:srgbClr val="FFFF00"/>
                </a:solidFill>
              </a:rPr>
              <a:t>5</a:t>
            </a:r>
            <a:br>
              <a:rPr lang="en-US" baseline="30000" dirty="0">
                <a:solidFill>
                  <a:srgbClr val="FFFF00"/>
                </a:solidFill>
              </a:rPr>
            </a:br>
            <a:endParaRPr lang="en-US" dirty="0">
              <a:solidFill>
                <a:srgbClr val="FFFF00"/>
              </a:solidFill>
            </a:endParaRPr>
          </a:p>
        </p:txBody>
      </p:sp>
      <p:sp>
        <p:nvSpPr>
          <p:cNvPr id="3" name="Text Placeholder 2">
            <a:extLst>
              <a:ext uri="{FF2B5EF4-FFF2-40B4-BE49-F238E27FC236}">
                <a16:creationId xmlns:a16="http://schemas.microsoft.com/office/drawing/2014/main" id="{E96F5C2A-2307-1A4F-919F-391A035C79ED}"/>
              </a:ext>
            </a:extLst>
          </p:cNvPr>
          <p:cNvSpPr>
            <a:spLocks noGrp="1"/>
          </p:cNvSpPr>
          <p:nvPr>
            <p:ph type="body" idx="1"/>
          </p:nvPr>
        </p:nvSpPr>
        <p:spPr>
          <a:xfrm>
            <a:off x="228600" y="889000"/>
            <a:ext cx="11607799" cy="5791200"/>
          </a:xfrm>
        </p:spPr>
        <p:txBody>
          <a:bodyPr>
            <a:normAutofit fontScale="92500" lnSpcReduction="10000"/>
          </a:bodyPr>
          <a:lstStyle/>
          <a:p>
            <a:r>
              <a:rPr lang="en-US" dirty="0"/>
              <a:t>In each state the Winner takes all (apart from in maine and Nebraska)</a:t>
            </a:r>
          </a:p>
          <a:p>
            <a:r>
              <a:rPr lang="en-US" dirty="0"/>
              <a:t>THE CANDIDATES IGNORE SAFE STATES AND PUT ALL THEIR EFFORT INTO highly influential SWING STATES, ESPECIALLY THOSE WITH THE MOST ELECTORAL VOTES – FLORIDA, OHIO, NORTH CAROLINA AND PENNSYLVANIA</a:t>
            </a:r>
          </a:p>
          <a:p>
            <a:r>
              <a:rPr lang="en-US" dirty="0"/>
              <a:t>The winner of the election may not have the highest total number of votes, this has happened five  times including the 2000 and 2016 elections</a:t>
            </a:r>
          </a:p>
          <a:p>
            <a:r>
              <a:rPr lang="en-US" dirty="0"/>
              <a:t>THE SYSTEM HAS ITS ORIGINS IN INEQUALITY – IS IT TIME FOR EVERYONE’S VOTE TO HAVE THE SAME INFLUENCE?</a:t>
            </a:r>
          </a:p>
          <a:p>
            <a:endParaRPr lang="en-US" dirty="0"/>
          </a:p>
          <a:p>
            <a:r>
              <a:rPr lang="en-US" sz="2800" dirty="0">
                <a:solidFill>
                  <a:srgbClr val="FFFF00"/>
                </a:solidFill>
              </a:rPr>
              <a:t>Faithless electors</a:t>
            </a:r>
          </a:p>
          <a:p>
            <a:r>
              <a:rPr lang="en-US" dirty="0"/>
              <a:t>DESPITE THEIR OBLIGATION to represent </a:t>
            </a:r>
            <a:r>
              <a:rPr lang="en-US"/>
              <a:t>the voters (AND IF THAT’S THE CASE THEN WHY HAVE IT?), </a:t>
            </a:r>
            <a:r>
              <a:rPr lang="en-US" dirty="0"/>
              <a:t>Throughout history 157 Members have voted against the winner in their state</a:t>
            </a:r>
          </a:p>
          <a:p>
            <a:r>
              <a:rPr lang="en-US" dirty="0"/>
              <a:t>In 2016 7 electors did not REPRESENT THE STATE VOTE</a:t>
            </a:r>
          </a:p>
          <a:p>
            <a:r>
              <a:rPr lang="en-US" dirty="0"/>
              <a:t>E.G. MICHEAL baca  had his rebel vote nullified BY COLORADO COURTS WHEN HE DIDN’T VOTE FOR CLINTON</a:t>
            </a:r>
          </a:p>
          <a:p>
            <a:r>
              <a:rPr lang="en-US" dirty="0"/>
              <a:t>HOWEVER the US COURT OF APPEALS RULED THAT  ACCORDING TO THE CONSTITUTION ELECTORS CAN IN FACT VOTE INDEPENDENTLY, THUS POSSIBLY SETTING A PRECEDENT FOR MORE REBELLIOUSNESS IN THE FUTURE and raising more doubts about the future of the system</a:t>
            </a:r>
          </a:p>
          <a:p>
            <a:endParaRPr lang="en-US" dirty="0"/>
          </a:p>
          <a:p>
            <a:endParaRPr lang="en-US" sz="1800" dirty="0"/>
          </a:p>
          <a:p>
            <a:endParaRPr lang="en-US" sz="1800"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414830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28D99-0D1C-6B45-B531-62DE273FD992}"/>
              </a:ext>
            </a:extLst>
          </p:cNvPr>
          <p:cNvSpPr>
            <a:spLocks noGrp="1"/>
          </p:cNvSpPr>
          <p:nvPr>
            <p:ph type="title"/>
          </p:nvPr>
        </p:nvSpPr>
        <p:spPr>
          <a:xfrm>
            <a:off x="685800" y="752500"/>
            <a:ext cx="10131427" cy="467720"/>
          </a:xfrm>
        </p:spPr>
        <p:txBody>
          <a:bodyPr>
            <a:normAutofit fontScale="90000"/>
          </a:bodyPr>
          <a:lstStyle/>
          <a:p>
            <a:r>
              <a:rPr lang="en-US" sz="2800" b="1" dirty="0">
                <a:solidFill>
                  <a:srgbClr val="FFFF00"/>
                </a:solidFill>
              </a:rPr>
              <a:t>BIBLIOGRAPHY</a:t>
            </a:r>
          </a:p>
        </p:txBody>
      </p:sp>
      <p:sp>
        <p:nvSpPr>
          <p:cNvPr id="3" name="Text Placeholder 2">
            <a:extLst>
              <a:ext uri="{FF2B5EF4-FFF2-40B4-BE49-F238E27FC236}">
                <a16:creationId xmlns:a16="http://schemas.microsoft.com/office/drawing/2014/main" id="{A31EB393-DE55-AB40-B014-534DCA7F360A}"/>
              </a:ext>
            </a:extLst>
          </p:cNvPr>
          <p:cNvSpPr>
            <a:spLocks noGrp="1"/>
          </p:cNvSpPr>
          <p:nvPr>
            <p:ph type="body" idx="1"/>
          </p:nvPr>
        </p:nvSpPr>
        <p:spPr>
          <a:xfrm>
            <a:off x="685799" y="1320800"/>
            <a:ext cx="10131428" cy="4316981"/>
          </a:xfrm>
        </p:spPr>
        <p:txBody>
          <a:bodyPr>
            <a:normAutofit/>
          </a:bodyPr>
          <a:lstStyle/>
          <a:p>
            <a:r>
              <a:rPr lang="en-IN" sz="2400" dirty="0"/>
              <a:t>Guide to U.S. Elections 7th Edition, Deborah Kalb, 2016 CQ Press</a:t>
            </a:r>
          </a:p>
          <a:p>
            <a:r>
              <a:rPr lang="en-US" sz="2400" dirty="0">
                <a:hlinkClick r:id="rId2">
                  <a:extLst>
                    <a:ext uri="{A12FA001-AC4F-418D-AE19-62706E023703}">
                      <ahyp:hlinkClr xmlns:ahyp="http://schemas.microsoft.com/office/drawing/2018/hyperlinkcolor" val="tx"/>
                    </a:ext>
                  </a:extLst>
                </a:hlinkClick>
              </a:rPr>
              <a:t>https://www.usa.gov/election</a:t>
            </a:r>
            <a:endParaRPr lang="en-US" sz="2400" dirty="0"/>
          </a:p>
          <a:p>
            <a:endParaRPr lang="en-US" sz="2400" dirty="0"/>
          </a:p>
          <a:p>
            <a:r>
              <a:rPr lang="en-US" sz="1600" dirty="0">
                <a:solidFill>
                  <a:srgbClr val="FFFF00"/>
                </a:solidFill>
              </a:rPr>
              <a:t>REFERENCES – all websites accessed 29.01.2022</a:t>
            </a:r>
          </a:p>
          <a:p>
            <a:pPr marL="457200" indent="-457200">
              <a:buAutoNum type="arabicPeriod"/>
            </a:pPr>
            <a:r>
              <a:rPr lang="en-US" sz="1600" dirty="0">
                <a:solidFill>
                  <a:schemeClr val="accent1"/>
                </a:solidFill>
                <a:hlinkClick r:id="rId3">
                  <a:extLst>
                    <a:ext uri="{A12FA001-AC4F-418D-AE19-62706E023703}">
                      <ahyp:hlinkClr xmlns:ahyp="http://schemas.microsoft.com/office/drawing/2018/hyperlinkcolor" val="tx"/>
                    </a:ext>
                  </a:extLst>
                </a:hlinkClick>
              </a:rPr>
              <a:t>https://www.vox.com/2016/4/28/11469468/open-primaries-closed-primaries-sanders</a:t>
            </a:r>
          </a:p>
          <a:p>
            <a:pPr marL="457200" indent="-457200">
              <a:buFont typeface="Arial"/>
              <a:buAutoNum type="arabicPeriod"/>
            </a:pPr>
            <a:r>
              <a:rPr lang="en-US" sz="1600" dirty="0">
                <a:solidFill>
                  <a:schemeClr val="accent1"/>
                </a:solidFill>
              </a:rPr>
              <a:t>https://</a:t>
            </a:r>
            <a:r>
              <a:rPr lang="en-US" sz="1600" dirty="0" err="1">
                <a:solidFill>
                  <a:schemeClr val="accent1"/>
                </a:solidFill>
              </a:rPr>
              <a:t>www.thirdway.org</a:t>
            </a:r>
            <a:r>
              <a:rPr lang="en-US" sz="1600" dirty="0">
                <a:solidFill>
                  <a:schemeClr val="accent1"/>
                </a:solidFill>
              </a:rPr>
              <a:t>/memo/kill-caucuses-and-closed-primaries</a:t>
            </a:r>
            <a:endParaRPr lang="en-US" sz="1600" dirty="0">
              <a:solidFill>
                <a:schemeClr val="accent1"/>
              </a:solidFill>
              <a:hlinkClick r:id="rId3">
                <a:extLst>
                  <a:ext uri="{A12FA001-AC4F-418D-AE19-62706E023703}">
                    <ahyp:hlinkClr xmlns:ahyp="http://schemas.microsoft.com/office/drawing/2018/hyperlinkcolor" val="tx"/>
                  </a:ext>
                </a:extLst>
              </a:hlinkClick>
            </a:endParaRPr>
          </a:p>
          <a:p>
            <a:pPr marL="457200" indent="-457200">
              <a:buAutoNum type="arabicPeriod"/>
            </a:pPr>
            <a:r>
              <a:rPr lang="en-US" sz="1600" dirty="0">
                <a:solidFill>
                  <a:schemeClr val="accent1"/>
                </a:solidFill>
                <a:hlinkClick r:id="rId3">
                  <a:extLst>
                    <a:ext uri="{A12FA001-AC4F-418D-AE19-62706E023703}">
                      <ahyp:hlinkClr xmlns:ahyp="http://schemas.microsoft.com/office/drawing/2018/hyperlinkcolor" val="tx"/>
                    </a:ext>
                  </a:extLst>
                </a:hlinkClick>
              </a:rPr>
              <a:t>https://th.usembassy.gov/primaries-caucuses-differences/</a:t>
            </a:r>
            <a:endParaRPr lang="en-US" sz="1600" dirty="0">
              <a:solidFill>
                <a:schemeClr val="accent1"/>
              </a:solidFill>
            </a:endParaRPr>
          </a:p>
          <a:p>
            <a:pPr marL="457200" indent="-457200">
              <a:buAutoNum type="arabicPeriod"/>
            </a:pPr>
            <a:r>
              <a:rPr lang="en-US" sz="1600" dirty="0">
                <a:solidFill>
                  <a:schemeClr val="accent1"/>
                </a:solidFill>
              </a:rPr>
              <a:t>://</a:t>
            </a:r>
            <a:r>
              <a:rPr lang="en-US" sz="1600" dirty="0" err="1">
                <a:solidFill>
                  <a:schemeClr val="accent1"/>
                </a:solidFill>
              </a:rPr>
              <a:t>www.npr.org</a:t>
            </a:r>
            <a:r>
              <a:rPr lang="en-US" sz="1600" dirty="0">
                <a:solidFill>
                  <a:schemeClr val="accent1"/>
                </a:solidFill>
              </a:rPr>
              <a:t>/2016/02/29/468253626/</a:t>
            </a:r>
            <a:r>
              <a:rPr lang="en-US" sz="1600" dirty="0" err="1">
                <a:solidFill>
                  <a:schemeClr val="accent1"/>
                </a:solidFill>
              </a:rPr>
              <a:t>a-history-of-super-tuesday?t</a:t>
            </a:r>
            <a:r>
              <a:rPr lang="en-US" sz="1600" dirty="0">
                <a:solidFill>
                  <a:schemeClr val="accent1"/>
                </a:solidFill>
              </a:rPr>
              <a:t>=1643457667764</a:t>
            </a:r>
          </a:p>
          <a:p>
            <a:pPr marL="457200" indent="-457200">
              <a:buAutoNum type="arabicPeriod"/>
            </a:pPr>
            <a:r>
              <a:rPr lang="en-US" sz="1600" dirty="0">
                <a:solidFill>
                  <a:schemeClr val="accent1"/>
                </a:solidFill>
              </a:rPr>
              <a:t>Darrell m west, it’s time to abolish the electoral college, </a:t>
            </a:r>
            <a:r>
              <a:rPr lang="en-GB" sz="1600" dirty="0" err="1">
                <a:solidFill>
                  <a:schemeClr val="accent1"/>
                </a:solidFill>
              </a:rPr>
              <a:t>brookings.edu</a:t>
            </a:r>
            <a:r>
              <a:rPr lang="en-GB" sz="1600" dirty="0">
                <a:solidFill>
                  <a:schemeClr val="accent1"/>
                </a:solidFill>
              </a:rPr>
              <a:t>/policy2020</a:t>
            </a:r>
            <a:r>
              <a:rPr lang="en-IN" sz="1600" dirty="0">
                <a:solidFill>
                  <a:schemeClr val="accent1"/>
                </a:solidFill>
              </a:rPr>
              <a:t> </a:t>
            </a:r>
            <a:endParaRPr lang="en-US" sz="1600" dirty="0">
              <a:solidFill>
                <a:schemeClr val="accent1"/>
              </a:solidFill>
            </a:endParaRPr>
          </a:p>
          <a:p>
            <a:pPr marL="457200" indent="-457200">
              <a:buAutoNum type="arabicPeriod"/>
            </a:pPr>
            <a:endParaRPr lang="en-US" sz="1600" dirty="0">
              <a:solidFill>
                <a:schemeClr val="accent1"/>
              </a:solidFill>
            </a:endParaRPr>
          </a:p>
          <a:p>
            <a:endParaRPr lang="en-US" sz="3600" dirty="0"/>
          </a:p>
        </p:txBody>
      </p:sp>
    </p:spTree>
    <p:extLst>
      <p:ext uri="{BB962C8B-B14F-4D97-AF65-F5344CB8AC3E}">
        <p14:creationId xmlns:p14="http://schemas.microsoft.com/office/powerpoint/2010/main" val="8391147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TF00001246</Template>
  <TotalTime>1074</TotalTime>
  <Words>835</Words>
  <Application>Microsoft Macintosh PowerPoint</Application>
  <PresentationFormat>Widescreen</PresentationFormat>
  <Paragraphs>86</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Celestial</vt:lpstr>
      <vt:lpstr>US Presidential ELECTIONS</vt:lpstr>
      <vt:lpstr>THE RACE FOR THE WHITE HOUSE</vt:lpstr>
      <vt:lpstr>PRIMARIES</vt:lpstr>
      <vt:lpstr>CAUCUSES</vt:lpstr>
      <vt:lpstr>PROBLEMS with primaries</vt:lpstr>
      <vt:lpstr>PROBLEMS WITH CAUCUSES</vt:lpstr>
      <vt:lpstr>Critical states</vt:lpstr>
      <vt:lpstr>SUPER TUESDAY</vt:lpstr>
      <vt:lpstr>NATIONAL CONVENTIONS</vt:lpstr>
      <vt:lpstr>THE GENERAL ELECTION TAKES PLACE</vt:lpstr>
      <vt:lpstr>THE ELECTORAL COLLEGE</vt:lpstr>
      <vt:lpstr>Is it time to abolish the electoral college?5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Madhu</cp:lastModifiedBy>
  <cp:revision>193</cp:revision>
  <dcterms:created xsi:type="dcterms:W3CDTF">2022-01-20T19:34:55Z</dcterms:created>
  <dcterms:modified xsi:type="dcterms:W3CDTF">2022-01-31T16:48:48Z</dcterms:modified>
</cp:coreProperties>
</file>