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4" r:id="rId6"/>
    <p:sldId id="257" r:id="rId7"/>
    <p:sldId id="260" r:id="rId8"/>
    <p:sldId id="261" r:id="rId9"/>
    <p:sldId id="262" r:id="rId10"/>
    <p:sldId id="265"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thif miah" userId="2e4d2ecb81193d34" providerId="LiveId" clId="{012FF76F-A36B-4964-8453-402B6790ED46}"/>
    <pc:docChg chg="undo redo custSel addSld delSld modSld">
      <pc:chgData name="lothif miah" userId="2e4d2ecb81193d34" providerId="LiveId" clId="{012FF76F-A36B-4964-8453-402B6790ED46}" dt="2023-02-21T01:13:17.429" v="33" actId="20577"/>
      <pc:docMkLst>
        <pc:docMk/>
      </pc:docMkLst>
      <pc:sldChg chg="modSp mod">
        <pc:chgData name="lothif miah" userId="2e4d2ecb81193d34" providerId="LiveId" clId="{012FF76F-A36B-4964-8453-402B6790ED46}" dt="2023-02-21T01:13:17.429" v="33" actId="20577"/>
        <pc:sldMkLst>
          <pc:docMk/>
          <pc:sldMk cId="833664683" sldId="263"/>
        </pc:sldMkLst>
        <pc:spChg chg="mod">
          <ac:chgData name="lothif miah" userId="2e4d2ecb81193d34" providerId="LiveId" clId="{012FF76F-A36B-4964-8453-402B6790ED46}" dt="2023-02-21T01:13:17.429" v="33" actId="20577"/>
          <ac:spMkLst>
            <pc:docMk/>
            <pc:sldMk cId="833664683" sldId="263"/>
            <ac:spMk id="6" creationId="{5994CB7F-C63C-4726-8574-D14465773402}"/>
          </ac:spMkLst>
        </pc:spChg>
      </pc:sldChg>
      <pc:sldChg chg="delSp add del mod">
        <pc:chgData name="lothif miah" userId="2e4d2ecb81193d34" providerId="LiveId" clId="{012FF76F-A36B-4964-8453-402B6790ED46}" dt="2023-02-21T01:05:17.285" v="3" actId="47"/>
        <pc:sldMkLst>
          <pc:docMk/>
          <pc:sldMk cId="3843912931" sldId="266"/>
        </pc:sldMkLst>
        <pc:picChg chg="del">
          <ac:chgData name="lothif miah" userId="2e4d2ecb81193d34" providerId="LiveId" clId="{012FF76F-A36B-4964-8453-402B6790ED46}" dt="2023-02-21T01:05:06.974" v="0" actId="478"/>
          <ac:picMkLst>
            <pc:docMk/>
            <pc:sldMk cId="3843912931" sldId="266"/>
            <ac:picMk id="3" creationId="{9B0E537E-0126-83FD-18DA-72CDE8AB267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C8421-9BAC-4A22-BCB9-C10D5E52D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A0F726F-294F-4352-B6A1-C260C6C938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D3DD8C-DD0A-4B98-B555-EFAFF285BFFC}"/>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5" name="Footer Placeholder 4">
            <a:extLst>
              <a:ext uri="{FF2B5EF4-FFF2-40B4-BE49-F238E27FC236}">
                <a16:creationId xmlns:a16="http://schemas.microsoft.com/office/drawing/2014/main" id="{EC522E3C-4B6E-41A0-B15D-1FA3F20DB4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FE0E08-16DF-402B-9F9C-F94AA4A805AD}"/>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849026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B94EA-C6AA-486F-96E8-8E0ACEABB1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408FC9-1AEE-4120-9DC5-2E3747D111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FB5FCD-16DF-4E41-8FB6-E13EA5E7B182}"/>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5" name="Footer Placeholder 4">
            <a:extLst>
              <a:ext uri="{FF2B5EF4-FFF2-40B4-BE49-F238E27FC236}">
                <a16:creationId xmlns:a16="http://schemas.microsoft.com/office/drawing/2014/main" id="{811C7249-C293-4C21-AECE-3366324BE3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7A9DC6-619F-4EE9-A219-3C744ED07D29}"/>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803236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563F7-E488-429B-9BA5-B49FAF4118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E80751-5FE0-4480-9EB5-667BCE88B8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C7A1FF-263E-4202-88F0-26951E5D448D}"/>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5" name="Footer Placeholder 4">
            <a:extLst>
              <a:ext uri="{FF2B5EF4-FFF2-40B4-BE49-F238E27FC236}">
                <a16:creationId xmlns:a16="http://schemas.microsoft.com/office/drawing/2014/main" id="{35DD1BFF-619A-4D3B-8694-702CF8DD7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B134E2-1508-40BF-935D-8D339B1C1F3F}"/>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2139963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9926A-181F-4A5C-A7E1-7052D37C8F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291E83-33FB-4C7A-BD52-A6AC9780B2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D98982-2D68-431F-9820-FFB93E9BC4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A7A0A4-9676-41DD-909E-2238D90F40F2}"/>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6" name="Footer Placeholder 5">
            <a:extLst>
              <a:ext uri="{FF2B5EF4-FFF2-40B4-BE49-F238E27FC236}">
                <a16:creationId xmlns:a16="http://schemas.microsoft.com/office/drawing/2014/main" id="{9CF6D7CA-5338-46A0-99D5-E17B5C9304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D67FF2-D2B4-40D4-8EBC-F041AB470BEC}"/>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1480882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B42A5-286F-407A-A46A-8F11931000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FE8862-9FF2-434B-860D-CB9B122E6F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C68CA3-359A-43F1-822E-78B1EEF25BD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74603B-A744-40BC-BF9B-5B2AEA99FE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16F198-1AFC-4695-8A12-E158D9B70C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7DB8FD-9A37-4483-BBA3-D382F096C900}"/>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8" name="Footer Placeholder 7">
            <a:extLst>
              <a:ext uri="{FF2B5EF4-FFF2-40B4-BE49-F238E27FC236}">
                <a16:creationId xmlns:a16="http://schemas.microsoft.com/office/drawing/2014/main" id="{C2530C0C-A9B5-4399-AED3-B2D8D6BF5E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7D6A4E-89C0-4EB4-BCD0-9FBA6EEBB737}"/>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604503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C2819-FD78-4C5A-B19D-3DE3E40666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DDCBD9-EB74-4F44-B06B-3CEBD0B704D4}"/>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4" name="Footer Placeholder 3">
            <a:extLst>
              <a:ext uri="{FF2B5EF4-FFF2-40B4-BE49-F238E27FC236}">
                <a16:creationId xmlns:a16="http://schemas.microsoft.com/office/drawing/2014/main" id="{EB998126-1690-4099-A3DC-3D89BE6CFB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A5900E-E733-490D-9672-3980CDFF36C2}"/>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3684572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DD559E-CC6C-4F80-BBD0-6016605DDCF7}"/>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3" name="Footer Placeholder 2">
            <a:extLst>
              <a:ext uri="{FF2B5EF4-FFF2-40B4-BE49-F238E27FC236}">
                <a16:creationId xmlns:a16="http://schemas.microsoft.com/office/drawing/2014/main" id="{A7EF950B-2617-496C-90A6-B00B4EA4B7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DA45AF-13CD-4246-A1B0-836113AEF83C}"/>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3461155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0024C-6B24-4E6A-ADF6-717D546C58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5BE7F4-01CF-4C99-8687-FE73BD1D27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9C82ABB-892F-42DF-B8A5-83BC087109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2BA6E4-4ADB-4603-8A62-F76FDB83B17D}"/>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6" name="Footer Placeholder 5">
            <a:extLst>
              <a:ext uri="{FF2B5EF4-FFF2-40B4-BE49-F238E27FC236}">
                <a16:creationId xmlns:a16="http://schemas.microsoft.com/office/drawing/2014/main" id="{D723C2AD-896D-4062-835F-348DE4FA74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091A8E-EBD5-49E2-8CD6-E470E36DFF23}"/>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1324706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476F6-FB12-4A67-BE51-9BF14CD11F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1684A2-3F57-48B3-9900-7E419769D0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E4BA59-E3BF-4B3C-AD34-FABFD10A24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2E3BB7-1AC6-489D-B22A-42045D70C1DA}"/>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6" name="Footer Placeholder 5">
            <a:extLst>
              <a:ext uri="{FF2B5EF4-FFF2-40B4-BE49-F238E27FC236}">
                <a16:creationId xmlns:a16="http://schemas.microsoft.com/office/drawing/2014/main" id="{8AB39384-CC8B-4790-B755-870BD80EA1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E048F3-D16A-41C9-8097-C82B16543A1C}"/>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3921592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B24DE-711C-49B5-A347-ED1D95D611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5B14FB-600C-4879-8156-96FF2B9BA4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300744-7CAD-44BD-83E5-A9BEE9F001F0}"/>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5" name="Footer Placeholder 4">
            <a:extLst>
              <a:ext uri="{FF2B5EF4-FFF2-40B4-BE49-F238E27FC236}">
                <a16:creationId xmlns:a16="http://schemas.microsoft.com/office/drawing/2014/main" id="{D66EB339-8CD5-4F99-8311-4ACB3964C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2463B7-FA89-458E-929E-0466BD2FBA81}"/>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100534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4B5F91-98BC-47AA-8F87-D91E28B03A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B8A4EA-6309-46BB-BAB7-4E11FBEB66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FB1FB9-2DDC-43A7-817F-516F78BD7EC0}"/>
              </a:ext>
            </a:extLst>
          </p:cNvPr>
          <p:cNvSpPr>
            <a:spLocks noGrp="1"/>
          </p:cNvSpPr>
          <p:nvPr>
            <p:ph type="dt" sz="half" idx="10"/>
          </p:nvPr>
        </p:nvSpPr>
        <p:spPr/>
        <p:txBody>
          <a:bodyPr/>
          <a:lstStyle/>
          <a:p>
            <a:fld id="{1B2C7F28-C351-4996-B641-0DF2885A8471}" type="datetimeFigureOut">
              <a:rPr lang="en-GB" smtClean="0"/>
              <a:t>21/02/2023</a:t>
            </a:fld>
            <a:endParaRPr lang="en-GB"/>
          </a:p>
        </p:txBody>
      </p:sp>
      <p:sp>
        <p:nvSpPr>
          <p:cNvPr id="5" name="Footer Placeholder 4">
            <a:extLst>
              <a:ext uri="{FF2B5EF4-FFF2-40B4-BE49-F238E27FC236}">
                <a16:creationId xmlns:a16="http://schemas.microsoft.com/office/drawing/2014/main" id="{26B9203E-2358-4631-A2C1-1767BC023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77BB0C-B849-42D6-B573-6032BD250336}"/>
              </a:ext>
            </a:extLst>
          </p:cNvPr>
          <p:cNvSpPr>
            <a:spLocks noGrp="1"/>
          </p:cNvSpPr>
          <p:nvPr>
            <p:ph type="sldNum" sz="quarter" idx="12"/>
          </p:nvPr>
        </p:nvSpPr>
        <p:spPr/>
        <p:txBody>
          <a:bodyPr/>
          <a:lstStyle/>
          <a:p>
            <a:fld id="{B3BF2438-8EBE-456B-9537-85CADC5AE26B}" type="slidenum">
              <a:rPr lang="en-GB" smtClean="0"/>
              <a:t>‹#›</a:t>
            </a:fld>
            <a:endParaRPr lang="en-GB"/>
          </a:p>
        </p:txBody>
      </p:sp>
    </p:spTree>
    <p:extLst>
      <p:ext uri="{BB962C8B-B14F-4D97-AF65-F5344CB8AC3E}">
        <p14:creationId xmlns:p14="http://schemas.microsoft.com/office/powerpoint/2010/main" val="3835224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C203A0-0EAB-4E08-B029-537778E76B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422E0A-2449-4A6F-9B31-C736A65352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85D1FC-14F5-4173-BE7A-471A1348C8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2C7F28-C351-4996-B641-0DF2885A8471}" type="datetimeFigureOut">
              <a:rPr lang="en-GB" smtClean="0"/>
              <a:t>21/02/2023</a:t>
            </a:fld>
            <a:endParaRPr lang="en-GB"/>
          </a:p>
        </p:txBody>
      </p:sp>
      <p:sp>
        <p:nvSpPr>
          <p:cNvPr id="5" name="Footer Placeholder 4">
            <a:extLst>
              <a:ext uri="{FF2B5EF4-FFF2-40B4-BE49-F238E27FC236}">
                <a16:creationId xmlns:a16="http://schemas.microsoft.com/office/drawing/2014/main" id="{E65CC1B7-E6DE-4639-ACC1-9FEEDDCFD9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1FF1A5-0FC4-4792-8120-32F44DE922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BF2438-8EBE-456B-9537-85CADC5AE26B}" type="slidenum">
              <a:rPr lang="en-GB" smtClean="0"/>
              <a:t>‹#›</a:t>
            </a:fld>
            <a:endParaRPr lang="en-GB"/>
          </a:p>
        </p:txBody>
      </p:sp>
    </p:spTree>
    <p:extLst>
      <p:ext uri="{BB962C8B-B14F-4D97-AF65-F5344CB8AC3E}">
        <p14:creationId xmlns:p14="http://schemas.microsoft.com/office/powerpoint/2010/main" val="2355163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2146"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m/url?sa=t&amp;rct=j&amp;q=&amp;esrc=s&amp;source=web&amp;cd=&amp;ved=2ahUKEwjij5SDoo32AhXKT8AKHWTeDRkQFnoECF4QAQ&amp;url=https%3A%2F%2Fwww.hilton.com%2Fen%2Fhotels%2Fcwlhitw-hilton-cardiff%2F&amp;usg=AOvVaw2amm1lMxwmaEpiOkqFiTe3"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A638048E-B3D5-4490-A281-D2AEED8EDE16}"/>
              </a:ext>
            </a:extLst>
          </p:cNvPr>
          <p:cNvPicPr>
            <a:picLocks noChangeAspect="1"/>
          </p:cNvPicPr>
          <p:nvPr/>
        </p:nvPicPr>
        <p:blipFill rotWithShape="1">
          <a:blip r:embed="rId2">
            <a:extLst>
              <a:ext uri="{28A0092B-C50C-407E-A947-70E740481C1C}">
                <a14:useLocalDpi xmlns:a14="http://schemas.microsoft.com/office/drawing/2010/main" val="0"/>
              </a:ext>
            </a:extLst>
          </a:blip>
          <a:srcRect r="2204"/>
          <a:stretch/>
        </p:blipFill>
        <p:spPr>
          <a:xfrm>
            <a:off x="-511629" y="-276307"/>
            <a:ext cx="12703629" cy="7144467"/>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5640CAE1-D8C3-476D-AF86-91C8F084FAA8}"/>
              </a:ext>
            </a:extLst>
          </p:cNvPr>
          <p:cNvSpPr txBox="1"/>
          <p:nvPr/>
        </p:nvSpPr>
        <p:spPr>
          <a:xfrm>
            <a:off x="457200" y="1055915"/>
            <a:ext cx="4480560" cy="4031873"/>
          </a:xfrm>
          <a:prstGeom prst="rect">
            <a:avLst/>
          </a:prstGeom>
          <a:noFill/>
        </p:spPr>
        <p:txBody>
          <a:bodyPr wrap="square" rtlCol="0">
            <a:spAutoFit/>
          </a:bodyPr>
          <a:lstStyle/>
          <a:p>
            <a:pPr algn="l"/>
            <a:r>
              <a:rPr lang="en-GB" sz="3200" b="1" i="0" u="none" strike="noStrike" dirty="0">
                <a:solidFill>
                  <a:srgbClr val="FFFF00"/>
                </a:solidFill>
                <a:effectLst/>
                <a:latin typeface="Arial Black" panose="020B0A04020102020204" pitchFamily="34" charset="0"/>
                <a:hlinkClick r:id="rId3" tooltip="Hospitality and Guest Service Mangement (BMIH4003)">
                  <a:extLst>
                    <a:ext uri="{A12FA001-AC4F-418D-AE19-62706E023703}">
                      <ahyp:hlinkClr xmlns:ahyp="http://schemas.microsoft.com/office/drawing/2018/hyperlinkcolor" val="tx"/>
                    </a:ext>
                  </a:extLst>
                </a:hlinkClick>
              </a:rPr>
              <a:t>BMIH4003</a:t>
            </a:r>
            <a:endParaRPr lang="en-GB" sz="3200" b="1" i="0" u="none" strike="noStrike" dirty="0">
              <a:solidFill>
                <a:srgbClr val="FFFF00"/>
              </a:solidFill>
              <a:effectLst/>
              <a:latin typeface="Arial Black" panose="020B0A04020102020204" pitchFamily="34" charset="0"/>
            </a:endParaRPr>
          </a:p>
          <a:p>
            <a:pPr algn="l"/>
            <a:r>
              <a:rPr lang="en-GB" sz="3200" b="1" i="0" dirty="0">
                <a:solidFill>
                  <a:srgbClr val="FFFF00"/>
                </a:solidFill>
                <a:effectLst/>
                <a:latin typeface="Arial Black" panose="020B0A04020102020204" pitchFamily="34" charset="0"/>
              </a:rPr>
              <a:t>ASSIGNMENT 1</a:t>
            </a:r>
          </a:p>
          <a:p>
            <a:pPr algn="l"/>
            <a:r>
              <a:rPr lang="en-GB" sz="3200" b="1" dirty="0">
                <a:solidFill>
                  <a:srgbClr val="FFFF00"/>
                </a:solidFill>
                <a:latin typeface="Arial Black" panose="020B0A04020102020204" pitchFamily="34" charset="0"/>
              </a:rPr>
              <a:t>Abdul miah </a:t>
            </a:r>
          </a:p>
          <a:p>
            <a:pPr algn="l"/>
            <a:r>
              <a:rPr lang="en-GB" sz="3200" b="1" i="0" dirty="0">
                <a:solidFill>
                  <a:srgbClr val="FFFF00"/>
                </a:solidFill>
                <a:effectLst/>
                <a:latin typeface="Arial Black" panose="020B0A04020102020204" pitchFamily="34" charset="0"/>
              </a:rPr>
              <a:t>2027095</a:t>
            </a:r>
          </a:p>
          <a:p>
            <a:pPr algn="l"/>
            <a:r>
              <a:rPr lang="en-GB" sz="3200" b="1" dirty="0">
                <a:solidFill>
                  <a:srgbClr val="FFFF00"/>
                </a:solidFill>
                <a:latin typeface="Arial Black" panose="020B0A04020102020204" pitchFamily="34" charset="0"/>
              </a:rPr>
              <a:t>Lisa </a:t>
            </a:r>
            <a:r>
              <a:rPr lang="en-GB" sz="3200" b="1" dirty="0" err="1">
                <a:solidFill>
                  <a:srgbClr val="FFFF00"/>
                </a:solidFill>
                <a:latin typeface="Arial Black" panose="020B0A04020102020204" pitchFamily="34" charset="0"/>
              </a:rPr>
              <a:t>marie</a:t>
            </a:r>
            <a:r>
              <a:rPr lang="en-GB" sz="3200" b="1" dirty="0">
                <a:solidFill>
                  <a:srgbClr val="FFFF00"/>
                </a:solidFill>
                <a:latin typeface="Arial Black" panose="020B0A04020102020204" pitchFamily="34" charset="0"/>
              </a:rPr>
              <a:t> </a:t>
            </a:r>
            <a:r>
              <a:rPr lang="en-GB" sz="3200" b="1" dirty="0" err="1">
                <a:solidFill>
                  <a:srgbClr val="FFFF00"/>
                </a:solidFill>
                <a:latin typeface="Arial Black" panose="020B0A04020102020204" pitchFamily="34" charset="0"/>
              </a:rPr>
              <a:t>bassler</a:t>
            </a:r>
            <a:r>
              <a:rPr lang="en-GB" sz="3200" b="1" dirty="0">
                <a:solidFill>
                  <a:srgbClr val="FFFF00"/>
                </a:solidFill>
                <a:latin typeface="Arial Black" panose="020B0A04020102020204" pitchFamily="34" charset="0"/>
              </a:rPr>
              <a:t>.</a:t>
            </a:r>
            <a:endParaRPr lang="en-GB" sz="3200" b="1" i="0" dirty="0">
              <a:solidFill>
                <a:srgbClr val="FFFF00"/>
              </a:solidFill>
              <a:effectLst/>
              <a:latin typeface="Arial Black" panose="020B0A04020102020204" pitchFamily="34" charset="0"/>
            </a:endParaRPr>
          </a:p>
          <a:p>
            <a:pPr algn="l"/>
            <a:r>
              <a:rPr lang="en-GB" sz="3200" b="1" i="0" dirty="0">
                <a:solidFill>
                  <a:srgbClr val="FFFF00"/>
                </a:solidFill>
                <a:effectLst/>
                <a:latin typeface="Arial Black" panose="020B0A04020102020204" pitchFamily="34" charset="0"/>
              </a:rPr>
              <a:t> </a:t>
            </a:r>
          </a:p>
          <a:p>
            <a:pPr algn="l"/>
            <a:endParaRPr lang="en-GB" sz="3200" b="1" i="0" dirty="0">
              <a:solidFill>
                <a:srgbClr val="FFFF00"/>
              </a:solidFill>
              <a:effectLst/>
              <a:latin typeface="Arial Black" panose="020B0A04020102020204" pitchFamily="34" charset="0"/>
            </a:endParaRPr>
          </a:p>
          <a:p>
            <a:pPr algn="l"/>
            <a:r>
              <a:rPr lang="en-GB" sz="3200" b="1" i="0" dirty="0">
                <a:solidFill>
                  <a:srgbClr val="FFFF00"/>
                </a:solidFill>
                <a:effectLst/>
                <a:latin typeface="Arial Black" panose="020B0A04020102020204" pitchFamily="34" charset="0"/>
              </a:rPr>
              <a:t>Presentation  </a:t>
            </a:r>
          </a:p>
        </p:txBody>
      </p:sp>
      <p:sp>
        <p:nvSpPr>
          <p:cNvPr id="5" name="TextBox 4">
            <a:extLst>
              <a:ext uri="{FF2B5EF4-FFF2-40B4-BE49-F238E27FC236}">
                <a16:creationId xmlns:a16="http://schemas.microsoft.com/office/drawing/2014/main" id="{C676CC46-9115-41A0-A2C4-2DC05CBE96E1}"/>
              </a:ext>
            </a:extLst>
          </p:cNvPr>
          <p:cNvSpPr txBox="1"/>
          <p:nvPr/>
        </p:nvSpPr>
        <p:spPr>
          <a:xfrm>
            <a:off x="5245771" y="1162388"/>
            <a:ext cx="6772058" cy="1815882"/>
          </a:xfrm>
          <a:prstGeom prst="rect">
            <a:avLst/>
          </a:prstGeom>
          <a:noFill/>
        </p:spPr>
        <p:txBody>
          <a:bodyPr wrap="square" rtlCol="0">
            <a:spAutoFit/>
          </a:bodyPr>
          <a:lstStyle/>
          <a:p>
            <a:pPr algn="l"/>
            <a:r>
              <a:rPr lang="en-GB" sz="2800" b="1" dirty="0">
                <a:solidFill>
                  <a:srgbClr val="FFFF00"/>
                </a:solidFill>
                <a:latin typeface="Arial Black" panose="020B0A04020102020204" pitchFamily="34" charset="0"/>
              </a:rPr>
              <a:t>The Role and Importance of quality service, hospitality, and guest services within the hotel industry.</a:t>
            </a:r>
            <a:endParaRPr lang="en-GB" b="1" dirty="0">
              <a:solidFill>
                <a:srgbClr val="FFFF00"/>
              </a:solidFill>
              <a:latin typeface="Arial Black" panose="020B0A04020102020204" pitchFamily="34" charset="0"/>
            </a:endParaRPr>
          </a:p>
        </p:txBody>
      </p:sp>
      <p:pic>
        <p:nvPicPr>
          <p:cNvPr id="7" name="Picture 6" descr="A picture containing text&#10;&#10;Description automatically generated">
            <a:extLst>
              <a:ext uri="{FF2B5EF4-FFF2-40B4-BE49-F238E27FC236}">
                <a16:creationId xmlns:a16="http://schemas.microsoft.com/office/drawing/2014/main" id="{BE8D824C-B981-6202-487F-2D4226DA07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88571" y="2880369"/>
            <a:ext cx="6946229" cy="3837555"/>
          </a:xfrm>
          <a:prstGeom prst="rect">
            <a:avLst/>
          </a:prstGeom>
        </p:spPr>
      </p:pic>
    </p:spTree>
    <p:extLst>
      <p:ext uri="{BB962C8B-B14F-4D97-AF65-F5344CB8AC3E}">
        <p14:creationId xmlns:p14="http://schemas.microsoft.com/office/powerpoint/2010/main" val="888227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F9D28AB7-0159-37F2-776E-D390AD9087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680" y="-113284"/>
            <a:ext cx="12425680" cy="6834124"/>
          </a:xfrm>
          <a:prstGeom prst="rect">
            <a:avLst/>
          </a:prstGeom>
        </p:spPr>
      </p:pic>
      <p:pic>
        <p:nvPicPr>
          <p:cNvPr id="5" name="Picture 4" descr="A picture containing outdoor, building, city, apartment building&#10;&#10;Description automatically generated">
            <a:extLst>
              <a:ext uri="{FF2B5EF4-FFF2-40B4-BE49-F238E27FC236}">
                <a16:creationId xmlns:a16="http://schemas.microsoft.com/office/drawing/2014/main" id="{63818642-4D1F-0F4D-EAD8-0AFC8DC5DB38}"/>
              </a:ext>
              <a:ext uri="{C183D7F6-B498-43B3-948B-1728B52AA6E4}">
                <adec:decorative xmlns:adec="http://schemas.microsoft.com/office/drawing/2017/decorative" val="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75311" y="1276309"/>
            <a:ext cx="5916289" cy="4431506"/>
          </a:xfrm>
          <a:prstGeom prst="rect">
            <a:avLst/>
          </a:prstGeom>
        </p:spPr>
      </p:pic>
      <p:sp>
        <p:nvSpPr>
          <p:cNvPr id="6" name="TextBox 5">
            <a:extLst>
              <a:ext uri="{FF2B5EF4-FFF2-40B4-BE49-F238E27FC236}">
                <a16:creationId xmlns:a16="http://schemas.microsoft.com/office/drawing/2014/main" id="{48965570-AC88-1359-8C11-3156DAA520EF}"/>
              </a:ext>
            </a:extLst>
          </p:cNvPr>
          <p:cNvSpPr txBox="1"/>
          <p:nvPr/>
        </p:nvSpPr>
        <p:spPr>
          <a:xfrm>
            <a:off x="863599" y="1330960"/>
            <a:ext cx="4811711" cy="3785652"/>
          </a:xfrm>
          <a:prstGeom prst="rect">
            <a:avLst/>
          </a:prstGeom>
          <a:noFill/>
        </p:spPr>
        <p:txBody>
          <a:bodyPr wrap="square" rtlCol="0">
            <a:spAutoFit/>
          </a:bodyPr>
          <a:lstStyle/>
          <a:p>
            <a:r>
              <a:rPr lang="en-GB" sz="2000" dirty="0">
                <a:solidFill>
                  <a:srgbClr val="FFFF00"/>
                </a:solidFill>
                <a:latin typeface="Arial Black" panose="020B0A04020102020204" pitchFamily="34" charset="0"/>
              </a:rPr>
              <a:t>Cardiff Marriott hotel is a 4 star hotel. its such an great choice right in the heart of the city centre of Cardiff 5 min walk from the Cardiff rugby stadium and Cardiff central train station.</a:t>
            </a:r>
          </a:p>
          <a:p>
            <a:r>
              <a:rPr lang="en-GB" sz="2000" dirty="0">
                <a:solidFill>
                  <a:srgbClr val="FFFF00"/>
                </a:solidFill>
                <a:latin typeface="Arial Black" panose="020B0A04020102020204" pitchFamily="34" charset="0"/>
              </a:rPr>
              <a:t>In 1986 it was holiday inn hotel when it was named Cardiff </a:t>
            </a:r>
            <a:r>
              <a:rPr lang="en-GB" sz="2000" dirty="0" err="1">
                <a:solidFill>
                  <a:srgbClr val="FFFF00"/>
                </a:solidFill>
                <a:latin typeface="Arial Black" panose="020B0A04020102020204" pitchFamily="34" charset="0"/>
              </a:rPr>
              <a:t>marriott</a:t>
            </a:r>
            <a:r>
              <a:rPr lang="en-GB" sz="2000" dirty="0">
                <a:solidFill>
                  <a:srgbClr val="FFFF00"/>
                </a:solidFill>
                <a:latin typeface="Arial Black" panose="020B0A04020102020204" pitchFamily="34" charset="0"/>
              </a:rPr>
              <a:t> in 1992 and 1995 </a:t>
            </a:r>
            <a:r>
              <a:rPr lang="en-GB" sz="2000" dirty="0" err="1">
                <a:solidFill>
                  <a:srgbClr val="FFFF00"/>
                </a:solidFill>
                <a:latin typeface="Arial Black" panose="020B0A04020102020204" pitchFamily="34" charset="0"/>
              </a:rPr>
              <a:t>whitbread</a:t>
            </a:r>
            <a:r>
              <a:rPr lang="en-GB" sz="2000" dirty="0">
                <a:solidFill>
                  <a:srgbClr val="FFFF00"/>
                </a:solidFill>
                <a:latin typeface="Arial Black" panose="020B0A04020102020204" pitchFamily="34" charset="0"/>
              </a:rPr>
              <a:t> took over. The hotel has a multi floor car park.</a:t>
            </a:r>
          </a:p>
          <a:p>
            <a:endParaRPr lang="en-GB" sz="2000" dirty="0">
              <a:solidFill>
                <a:srgbClr val="FFFF00"/>
              </a:solidFill>
              <a:latin typeface="Arial Black" panose="020B0A04020102020204" pitchFamily="34" charset="0"/>
            </a:endParaRPr>
          </a:p>
        </p:txBody>
      </p:sp>
    </p:spTree>
    <p:extLst>
      <p:ext uri="{BB962C8B-B14F-4D97-AF65-F5344CB8AC3E}">
        <p14:creationId xmlns:p14="http://schemas.microsoft.com/office/powerpoint/2010/main" val="1222957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phical user interface&#10;&#10;Description automatically generated">
            <a:extLst>
              <a:ext uri="{FF2B5EF4-FFF2-40B4-BE49-F238E27FC236}">
                <a16:creationId xmlns:a16="http://schemas.microsoft.com/office/drawing/2014/main" id="{5285443E-D749-4F09-9B02-64FC1D90FB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799" y="0"/>
            <a:ext cx="12496800" cy="6819356"/>
          </a:xfrm>
          <a:prstGeom prst="rect">
            <a:avLst/>
          </a:prstGeom>
        </p:spPr>
      </p:pic>
      <p:pic>
        <p:nvPicPr>
          <p:cNvPr id="3" name="Picture 2" descr="Text, timeline&#10;&#10;Description automatically generated">
            <a:extLst>
              <a:ext uri="{FF2B5EF4-FFF2-40B4-BE49-F238E27FC236}">
                <a16:creationId xmlns:a16="http://schemas.microsoft.com/office/drawing/2014/main" id="{54AE31D7-6689-4AB8-B516-3A9AABD1AF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9136" y="1589313"/>
            <a:ext cx="7148691" cy="47611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5239E375-A550-4579-AD56-EEE562F69D02}"/>
              </a:ext>
            </a:extLst>
          </p:cNvPr>
          <p:cNvSpPr txBox="1"/>
          <p:nvPr/>
        </p:nvSpPr>
        <p:spPr>
          <a:xfrm>
            <a:off x="174173" y="1382486"/>
            <a:ext cx="4365170" cy="3785652"/>
          </a:xfrm>
          <a:prstGeom prst="rect">
            <a:avLst/>
          </a:prstGeom>
          <a:noFill/>
        </p:spPr>
        <p:txBody>
          <a:bodyPr wrap="square" rtlCol="0">
            <a:spAutoFit/>
          </a:bodyPr>
          <a:lstStyle/>
          <a:p>
            <a:r>
              <a:rPr lang="en-GB" sz="2000" dirty="0">
                <a:solidFill>
                  <a:srgbClr val="FFFF00"/>
                </a:solidFill>
                <a:latin typeface="Arial Black" panose="020B0A04020102020204" pitchFamily="34" charset="0"/>
              </a:rPr>
              <a:t>Marriott hotel has over 30 brands that are all over 130 different countries in the global and over a thousands hotels. Marriott hotel are the biggest hotel chain in the entire world. And </a:t>
            </a:r>
            <a:r>
              <a:rPr lang="en-GB" sz="2000" b="0" i="0" dirty="0">
                <a:solidFill>
                  <a:srgbClr val="FFFF00"/>
                </a:solidFill>
                <a:effectLst/>
                <a:latin typeface="Arial Black" panose="020B0A04020102020204" pitchFamily="34" charset="0"/>
              </a:rPr>
              <a:t>Its brands include everything from mid-range hospitality's like Marriott Hotels to the ultra luxurious Ritz Carlton hotels and there resorts. </a:t>
            </a:r>
            <a:endParaRPr lang="en-GB" sz="2000" dirty="0">
              <a:solidFill>
                <a:srgbClr val="FFFF00"/>
              </a:solidFill>
              <a:latin typeface="Arial Black" panose="020B0A04020102020204" pitchFamily="34" charset="0"/>
            </a:endParaRPr>
          </a:p>
        </p:txBody>
      </p:sp>
    </p:spTree>
    <p:extLst>
      <p:ext uri="{BB962C8B-B14F-4D97-AF65-F5344CB8AC3E}">
        <p14:creationId xmlns:p14="http://schemas.microsoft.com/office/powerpoint/2010/main" val="1436048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phical user interface&#10;&#10;Description automatically generated">
            <a:extLst>
              <a:ext uri="{FF2B5EF4-FFF2-40B4-BE49-F238E27FC236}">
                <a16:creationId xmlns:a16="http://schemas.microsoft.com/office/drawing/2014/main" id="{95F010F6-9BFF-4460-86F3-FB64612C31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1778000"/>
            <a:ext cx="12953999" cy="8636000"/>
          </a:xfrm>
          <a:prstGeom prst="rect">
            <a:avLst/>
          </a:prstGeom>
        </p:spPr>
      </p:pic>
      <p:pic>
        <p:nvPicPr>
          <p:cNvPr id="3" name="Picture 2" descr="A room with tables and chairs&#10;&#10;Description automatically generated with medium confidence">
            <a:extLst>
              <a:ext uri="{FF2B5EF4-FFF2-40B4-BE49-F238E27FC236}">
                <a16:creationId xmlns:a16="http://schemas.microsoft.com/office/drawing/2014/main" id="{A3C06E04-DC70-CF51-F9E0-C3105AB742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08641" y="0"/>
            <a:ext cx="6742438" cy="4500508"/>
          </a:xfrm>
          <a:prstGeom prst="rect">
            <a:avLst/>
          </a:prstGeom>
        </p:spPr>
      </p:pic>
      <p:sp>
        <p:nvSpPr>
          <p:cNvPr id="2" name="TextBox 1">
            <a:extLst>
              <a:ext uri="{FF2B5EF4-FFF2-40B4-BE49-F238E27FC236}">
                <a16:creationId xmlns:a16="http://schemas.microsoft.com/office/drawing/2014/main" id="{AC69BB1F-3387-6891-C5D5-55F7A129524D}"/>
              </a:ext>
            </a:extLst>
          </p:cNvPr>
          <p:cNvSpPr txBox="1"/>
          <p:nvPr/>
        </p:nvSpPr>
        <p:spPr>
          <a:xfrm>
            <a:off x="670560" y="406400"/>
            <a:ext cx="4145280" cy="5324535"/>
          </a:xfrm>
          <a:prstGeom prst="rect">
            <a:avLst/>
          </a:prstGeom>
          <a:noFill/>
        </p:spPr>
        <p:txBody>
          <a:bodyPr wrap="square" rtlCol="0">
            <a:spAutoFit/>
          </a:bodyPr>
          <a:lstStyle/>
          <a:p>
            <a:r>
              <a:rPr lang="en-GB" sz="2000" dirty="0">
                <a:solidFill>
                  <a:srgbClr val="FFFF00"/>
                </a:solidFill>
                <a:latin typeface="Arial Black" panose="020B0A04020102020204" pitchFamily="34" charset="0"/>
              </a:rPr>
              <a:t>Its very important for the staffs at Marriott hotel to stay smart and polite at all times and engage with the guest so they know what there guest would like to stay which type of meal and beverage guest would like for their evening call the guest out their rooms when dinner is getting </a:t>
            </a:r>
            <a:r>
              <a:rPr lang="en-GB" sz="2000" dirty="0" err="1">
                <a:solidFill>
                  <a:srgbClr val="FFFF00"/>
                </a:solidFill>
                <a:latin typeface="Arial Black" panose="020B0A04020102020204" pitchFamily="34" charset="0"/>
              </a:rPr>
              <a:t>prepard</a:t>
            </a:r>
            <a:r>
              <a:rPr lang="en-GB" sz="2000" dirty="0">
                <a:solidFill>
                  <a:srgbClr val="FFFF00"/>
                </a:solidFill>
                <a:latin typeface="Arial Black" panose="020B0A04020102020204" pitchFamily="34" charset="0"/>
              </a:rPr>
              <a:t> so guest can enjoy there wines and Champaign in the beautiful restaurant with bright lights and green plants.</a:t>
            </a:r>
          </a:p>
          <a:p>
            <a:endParaRPr lang="en-GB" sz="2000" dirty="0">
              <a:solidFill>
                <a:srgbClr val="FFFF00"/>
              </a:solidFill>
              <a:latin typeface="Arial Black" panose="020B0A04020102020204" pitchFamily="34" charset="0"/>
            </a:endParaRPr>
          </a:p>
        </p:txBody>
      </p:sp>
      <p:sp>
        <p:nvSpPr>
          <p:cNvPr id="4" name="TextBox 3">
            <a:extLst>
              <a:ext uri="{FF2B5EF4-FFF2-40B4-BE49-F238E27FC236}">
                <a16:creationId xmlns:a16="http://schemas.microsoft.com/office/drawing/2014/main" id="{8CE97E4A-9A37-2029-0BD6-91AC3ABD1336}"/>
              </a:ext>
            </a:extLst>
          </p:cNvPr>
          <p:cNvSpPr txBox="1"/>
          <p:nvPr/>
        </p:nvSpPr>
        <p:spPr>
          <a:xfrm>
            <a:off x="5708641" y="4866640"/>
            <a:ext cx="6483359" cy="1938992"/>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FFFF00"/>
                </a:solidFill>
                <a:latin typeface="Arial Black" panose="020B0A04020102020204" pitchFamily="34" charset="0"/>
              </a:rPr>
              <a:t>Fresh lovely blue table cloth </a:t>
            </a:r>
            <a:r>
              <a:rPr lang="en-GB" sz="2000" dirty="0" err="1">
                <a:solidFill>
                  <a:srgbClr val="FFFF00"/>
                </a:solidFill>
                <a:latin typeface="Arial Black" panose="020B0A04020102020204" pitchFamily="34" charset="0"/>
              </a:rPr>
              <a:t>cleened</a:t>
            </a:r>
            <a:r>
              <a:rPr lang="en-GB" sz="2000" dirty="0">
                <a:solidFill>
                  <a:srgbClr val="FFFF00"/>
                </a:solidFill>
                <a:latin typeface="Arial Black" panose="020B0A04020102020204" pitchFamily="34" charset="0"/>
              </a:rPr>
              <a:t> and ironed perfectly.</a:t>
            </a:r>
          </a:p>
          <a:p>
            <a:pPr marL="342900" indent="-342900">
              <a:buFont typeface="Arial" panose="020B0604020202020204" pitchFamily="34" charset="0"/>
              <a:buChar char="•"/>
            </a:pPr>
            <a:r>
              <a:rPr lang="en-GB" sz="2000" dirty="0">
                <a:solidFill>
                  <a:srgbClr val="FFFF00"/>
                </a:solidFill>
                <a:latin typeface="Arial Black" panose="020B0A04020102020204" pitchFamily="34" charset="0"/>
              </a:rPr>
              <a:t>where each plate and cutlery and wine glass are properly lined up with there chairs.</a:t>
            </a:r>
          </a:p>
          <a:p>
            <a:endParaRPr lang="en-GB" sz="2000" dirty="0">
              <a:solidFill>
                <a:srgbClr val="FFFF00"/>
              </a:solidFill>
              <a:latin typeface="Arial Black" panose="020B0A04020102020204" pitchFamily="34" charset="0"/>
            </a:endParaRPr>
          </a:p>
        </p:txBody>
      </p:sp>
    </p:spTree>
    <p:extLst>
      <p:ext uri="{BB962C8B-B14F-4D97-AF65-F5344CB8AC3E}">
        <p14:creationId xmlns:p14="http://schemas.microsoft.com/office/powerpoint/2010/main" val="582293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icture containing graphical user interface&#10;&#10;Description automatically generated">
            <a:extLst>
              <a:ext uri="{FF2B5EF4-FFF2-40B4-BE49-F238E27FC236}">
                <a16:creationId xmlns:a16="http://schemas.microsoft.com/office/drawing/2014/main" id="{D95A7FD7-95E6-436C-BBB4-3EAA76F40D59}"/>
              </a:ext>
            </a:extLst>
          </p:cNvPr>
          <p:cNvPicPr>
            <a:picLocks noChangeAspect="1"/>
          </p:cNvPicPr>
          <p:nvPr/>
        </p:nvPicPr>
        <p:blipFill rotWithShape="1">
          <a:blip r:embed="rId2">
            <a:extLst>
              <a:ext uri="{28A0092B-C50C-407E-A947-70E740481C1C}">
                <a14:useLocalDpi xmlns:a14="http://schemas.microsoft.com/office/drawing/2010/main" val="0"/>
              </a:ext>
            </a:extLst>
          </a:blip>
          <a:srcRect r="3663" b="1"/>
          <a:stretch/>
        </p:blipFill>
        <p:spPr>
          <a:xfrm>
            <a:off x="5622233" y="-94583"/>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3" name="Picture 2">
            <a:extLst>
              <a:ext uri="{FF2B5EF4-FFF2-40B4-BE49-F238E27FC236}">
                <a16:creationId xmlns:a16="http://schemas.microsoft.com/office/drawing/2014/main" id="{3F07E9B9-2133-C3E9-648B-8CCE09C246BD}"/>
              </a:ext>
            </a:extLst>
          </p:cNvPr>
          <p:cNvPicPr>
            <a:picLocks noChangeAspect="1"/>
          </p:cNvPicPr>
          <p:nvPr/>
        </p:nvPicPr>
        <p:blipFill rotWithShape="1">
          <a:blip r:embed="rId3">
            <a:extLst>
              <a:ext uri="{28A0092B-C50C-407E-A947-70E740481C1C}">
                <a14:useLocalDpi xmlns:a14="http://schemas.microsoft.com/office/drawing/2010/main" val="0"/>
              </a:ext>
            </a:extLst>
          </a:blip>
          <a:srcRect t="17522" b="16558"/>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5" name="Picture 4" descr="A living room with a tv and couches&#10;&#10;Description automatically generated with medium confidence">
            <a:extLst>
              <a:ext uri="{FF2B5EF4-FFF2-40B4-BE49-F238E27FC236}">
                <a16:creationId xmlns:a16="http://schemas.microsoft.com/office/drawing/2014/main" id="{68F92C71-E367-47A5-1712-97D37F54587A}"/>
              </a:ext>
            </a:extLst>
          </p:cNvPr>
          <p:cNvPicPr>
            <a:picLocks noChangeAspect="1"/>
          </p:cNvPicPr>
          <p:nvPr/>
        </p:nvPicPr>
        <p:blipFill rotWithShape="1">
          <a:blip r:embed="rId4">
            <a:extLst>
              <a:ext uri="{28A0092B-C50C-407E-A947-70E740481C1C}">
                <a14:useLocalDpi xmlns:a14="http://schemas.microsoft.com/office/drawing/2010/main" val="0"/>
              </a:ext>
            </a:extLst>
          </a:blip>
          <a:srcRect l="13275" r="25184"/>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
        <p:nvSpPr>
          <p:cNvPr id="2" name="TextBox 1">
            <a:extLst>
              <a:ext uri="{FF2B5EF4-FFF2-40B4-BE49-F238E27FC236}">
                <a16:creationId xmlns:a16="http://schemas.microsoft.com/office/drawing/2014/main" id="{4D5CA106-A4A8-BBE1-4E0C-88CA68181AD9}"/>
              </a:ext>
            </a:extLst>
          </p:cNvPr>
          <p:cNvSpPr txBox="1"/>
          <p:nvPr/>
        </p:nvSpPr>
        <p:spPr>
          <a:xfrm>
            <a:off x="7599680" y="193040"/>
            <a:ext cx="4460240" cy="3170099"/>
          </a:xfrm>
          <a:prstGeom prst="rect">
            <a:avLst/>
          </a:prstGeom>
          <a:noFill/>
        </p:spPr>
        <p:txBody>
          <a:bodyPr wrap="square" rtlCol="0">
            <a:spAutoFit/>
          </a:bodyPr>
          <a:lstStyle/>
          <a:p>
            <a:r>
              <a:rPr lang="en-GB" sz="2000" dirty="0">
                <a:solidFill>
                  <a:srgbClr val="FFFF00"/>
                </a:solidFill>
                <a:latin typeface="Arial Black" panose="020B0A04020102020204" pitchFamily="34" charset="0"/>
              </a:rPr>
              <a:t>Staff must clean guest room at all times and change all sheets its an open room makes it easy for staffs to hover around the floor. The wide open window brings in the sun light and brightens the room this is the double room with suite cost 299 pounds a night.</a:t>
            </a:r>
          </a:p>
        </p:txBody>
      </p:sp>
    </p:spTree>
    <p:extLst>
      <p:ext uri="{BB962C8B-B14F-4D97-AF65-F5344CB8AC3E}">
        <p14:creationId xmlns:p14="http://schemas.microsoft.com/office/powerpoint/2010/main" val="2070788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202F64B1-66AC-408E-92C0-822F497902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2100" y="-84455"/>
            <a:ext cx="12484100" cy="6866255"/>
          </a:xfrm>
          <a:prstGeom prst="rect">
            <a:avLst/>
          </a:prstGeom>
        </p:spPr>
      </p:pic>
      <p:pic>
        <p:nvPicPr>
          <p:cNvPr id="11" name="Picture 10" descr="Timeline&#10;&#10;Description automatically generated">
            <a:extLst>
              <a:ext uri="{FF2B5EF4-FFF2-40B4-BE49-F238E27FC236}">
                <a16:creationId xmlns:a16="http://schemas.microsoft.com/office/drawing/2014/main" id="{0851886C-5C09-45D9-9F93-CA84D79D7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7200" y="78534"/>
            <a:ext cx="5270346" cy="6586425"/>
          </a:xfrm>
          <a:prstGeom prst="rect">
            <a:avLst/>
          </a:prstGeom>
        </p:spPr>
      </p:pic>
      <p:sp>
        <p:nvSpPr>
          <p:cNvPr id="2" name="TextBox 1">
            <a:extLst>
              <a:ext uri="{FF2B5EF4-FFF2-40B4-BE49-F238E27FC236}">
                <a16:creationId xmlns:a16="http://schemas.microsoft.com/office/drawing/2014/main" id="{7E589F76-58A0-4438-BBF5-BAC691EB4DFD}"/>
              </a:ext>
            </a:extLst>
          </p:cNvPr>
          <p:cNvSpPr txBox="1"/>
          <p:nvPr/>
        </p:nvSpPr>
        <p:spPr>
          <a:xfrm>
            <a:off x="20320" y="812801"/>
            <a:ext cx="6868160" cy="5016758"/>
          </a:xfrm>
          <a:prstGeom prst="rect">
            <a:avLst/>
          </a:prstGeom>
          <a:noFill/>
        </p:spPr>
        <p:txBody>
          <a:bodyPr wrap="square" rtlCol="0">
            <a:spAutoFit/>
          </a:bodyPr>
          <a:lstStyle/>
          <a:p>
            <a:r>
              <a:rPr lang="en-GB" sz="2000" dirty="0">
                <a:solidFill>
                  <a:srgbClr val="FFFF00"/>
                </a:solidFill>
                <a:latin typeface="Arial Black" panose="020B0A04020102020204" pitchFamily="34" charset="0"/>
              </a:rPr>
              <a:t>Marriott hotel headquarter of the company is based in Maryland in America. According to the reports from macrotrends the revenue for Marriott in 2020 was around 13.770 billion US dollars. The net income of the hotel was around 176 million US dollars and is has only decreased by 86.58%.</a:t>
            </a:r>
          </a:p>
          <a:p>
            <a:r>
              <a:rPr lang="en-GB" sz="2000" dirty="0">
                <a:solidFill>
                  <a:srgbClr val="FFFF00"/>
                </a:solidFill>
                <a:latin typeface="Arial Black" panose="020B0A04020102020204" pitchFamily="34" charset="0"/>
              </a:rPr>
              <a:t>Rules and regulations </a:t>
            </a:r>
            <a:r>
              <a:rPr lang="en-GB" sz="2000" dirty="0" err="1">
                <a:solidFill>
                  <a:srgbClr val="FFFF00"/>
                </a:solidFill>
                <a:latin typeface="Arial Black" panose="020B0A04020102020204" pitchFamily="34" charset="0"/>
              </a:rPr>
              <a:t>marriott</a:t>
            </a:r>
            <a:r>
              <a:rPr lang="en-GB" sz="2000" dirty="0">
                <a:solidFill>
                  <a:srgbClr val="FFFF00"/>
                </a:solidFill>
                <a:latin typeface="Arial Black" panose="020B0A04020102020204" pitchFamily="34" charset="0"/>
              </a:rPr>
              <a:t> does not take there business lightly the company makes sure that it provides the optimum professional service to the customer. You experience cleanliness well dressed staffs the quality service all of theses things are the regulations of there brand the company makes sure that the employees follow its regulations and deliver the optimum quality service.</a:t>
            </a:r>
          </a:p>
        </p:txBody>
      </p:sp>
    </p:spTree>
    <p:extLst>
      <p:ext uri="{BB962C8B-B14F-4D97-AF65-F5344CB8AC3E}">
        <p14:creationId xmlns:p14="http://schemas.microsoft.com/office/powerpoint/2010/main" val="2448618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AC74EA94-3D5C-1F1A-949B-5E5022BA31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3520" y="0"/>
            <a:ext cx="12415520" cy="6828536"/>
          </a:xfrm>
          <a:prstGeom prst="rect">
            <a:avLst/>
          </a:prstGeom>
        </p:spPr>
      </p:pic>
      <p:sp>
        <p:nvSpPr>
          <p:cNvPr id="6" name="TextBox 5">
            <a:extLst>
              <a:ext uri="{FF2B5EF4-FFF2-40B4-BE49-F238E27FC236}">
                <a16:creationId xmlns:a16="http://schemas.microsoft.com/office/drawing/2014/main" id="{BE5A9072-BA2D-763C-B170-E40CA0D83DAD}"/>
              </a:ext>
            </a:extLst>
          </p:cNvPr>
          <p:cNvSpPr txBox="1"/>
          <p:nvPr/>
        </p:nvSpPr>
        <p:spPr>
          <a:xfrm>
            <a:off x="1290320" y="1310640"/>
            <a:ext cx="8971280"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FFFF00"/>
                </a:solidFill>
                <a:latin typeface="Arial Black" panose="020B0A04020102020204" pitchFamily="34" charset="0"/>
              </a:rPr>
              <a:t>It </a:t>
            </a:r>
            <a:r>
              <a:rPr lang="en-GB" sz="2000" dirty="0" err="1">
                <a:solidFill>
                  <a:srgbClr val="FFFF00"/>
                </a:solidFill>
                <a:latin typeface="Arial Black" panose="020B0A04020102020204" pitchFamily="34" charset="0"/>
              </a:rPr>
              <a:t>it</a:t>
            </a:r>
            <a:r>
              <a:rPr lang="en-GB" sz="2000" dirty="0">
                <a:solidFill>
                  <a:srgbClr val="FFFF00"/>
                </a:solidFill>
                <a:latin typeface="Arial Black" panose="020B0A04020102020204" pitchFamily="34" charset="0"/>
              </a:rPr>
              <a:t> important that the manager keeps an eye on all staffs so if need the manager can fill up the gap and help out so operation can run smooth.</a:t>
            </a:r>
          </a:p>
          <a:p>
            <a:pPr marL="342900" indent="-342900">
              <a:buFont typeface="Arial" panose="020B0604020202020204" pitchFamily="34" charset="0"/>
              <a:buChar char="•"/>
            </a:pPr>
            <a:r>
              <a:rPr lang="en-GB" sz="2000" dirty="0">
                <a:solidFill>
                  <a:srgbClr val="FFFF00"/>
                </a:solidFill>
                <a:latin typeface="Arial Black" panose="020B0A04020102020204" pitchFamily="34" charset="0"/>
              </a:rPr>
              <a:t>At Marriott hotel staffs must be available at all times if needed by the guest. </a:t>
            </a:r>
          </a:p>
          <a:p>
            <a:pPr marL="342900" indent="-342900">
              <a:buFont typeface="Arial" panose="020B0604020202020204" pitchFamily="34" charset="0"/>
              <a:buChar char="•"/>
            </a:pPr>
            <a:r>
              <a:rPr lang="en-GB" sz="2000" dirty="0">
                <a:solidFill>
                  <a:srgbClr val="FFFF00"/>
                </a:solidFill>
                <a:latin typeface="Arial Black" panose="020B0A04020102020204" pitchFamily="34" charset="0"/>
              </a:rPr>
              <a:t>All emails and complaints must be responded back to making sure that guest are happy and come back again.</a:t>
            </a:r>
          </a:p>
          <a:p>
            <a:pPr marL="342900" indent="-342900">
              <a:buFont typeface="Arial" panose="020B0604020202020204" pitchFamily="34" charset="0"/>
              <a:buChar char="•"/>
            </a:pPr>
            <a:r>
              <a:rPr lang="en-GB" sz="2000" dirty="0">
                <a:solidFill>
                  <a:srgbClr val="FFFF00"/>
                </a:solidFill>
                <a:latin typeface="Arial Black" panose="020B0A04020102020204" pitchFamily="34" charset="0"/>
              </a:rPr>
              <a:t>There must be a staff at the front office with a smile at all times </a:t>
            </a:r>
          </a:p>
          <a:p>
            <a:pPr marL="342900" indent="-342900">
              <a:buFont typeface="Arial" panose="020B0604020202020204" pitchFamily="34" charset="0"/>
              <a:buChar char="•"/>
            </a:pPr>
            <a:r>
              <a:rPr lang="en-GB" sz="2000" dirty="0">
                <a:solidFill>
                  <a:srgbClr val="FFFF00"/>
                </a:solidFill>
                <a:latin typeface="Arial Black" panose="020B0A04020102020204" pitchFamily="34" charset="0"/>
              </a:rPr>
              <a:t>Rooms must be clean before guest arrive cards must be left at all guests rooms with flowers and chocolate as a warm welcome.</a:t>
            </a:r>
          </a:p>
          <a:p>
            <a:pPr marL="342900" indent="-342900">
              <a:buFont typeface="Arial" panose="020B0604020202020204" pitchFamily="34" charset="0"/>
              <a:buChar char="•"/>
            </a:pPr>
            <a:endParaRPr lang="en-GB" sz="2000" dirty="0">
              <a:solidFill>
                <a:srgbClr val="FFFF00"/>
              </a:solidFill>
              <a:latin typeface="Arial Black" panose="020B0A04020102020204" pitchFamily="34" charset="0"/>
            </a:endParaRPr>
          </a:p>
          <a:p>
            <a:pPr marL="342900" indent="-342900">
              <a:buFont typeface="Arial" panose="020B0604020202020204" pitchFamily="34" charset="0"/>
              <a:buChar char="•"/>
            </a:pPr>
            <a:endParaRPr lang="en-GB" sz="2000" dirty="0">
              <a:solidFill>
                <a:srgbClr val="FFFF00"/>
              </a:solidFill>
              <a:latin typeface="Arial Black" panose="020B0A04020102020204" pitchFamily="34" charset="0"/>
            </a:endParaRPr>
          </a:p>
        </p:txBody>
      </p:sp>
    </p:spTree>
    <p:extLst>
      <p:ext uri="{BB962C8B-B14F-4D97-AF65-F5344CB8AC3E}">
        <p14:creationId xmlns:p14="http://schemas.microsoft.com/office/powerpoint/2010/main" val="1045927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07F2F9CF-4F77-464F-A158-60FB43192FD2}"/>
              </a:ext>
            </a:extLst>
          </p:cNvPr>
          <p:cNvPicPr>
            <a:picLocks noChangeAspect="1"/>
          </p:cNvPicPr>
          <p:nvPr/>
        </p:nvPicPr>
        <p:blipFill rotWithShape="1">
          <a:blip r:embed="rId2">
            <a:extLst>
              <a:ext uri="{28A0092B-C50C-407E-A947-70E740481C1C}">
                <a14:useLocalDpi xmlns:a14="http://schemas.microsoft.com/office/drawing/2010/main" val="0"/>
              </a:ext>
            </a:extLst>
          </a:blip>
          <a:srcRect r="2204"/>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5994CB7F-C63C-4726-8574-D14465773402}"/>
              </a:ext>
            </a:extLst>
          </p:cNvPr>
          <p:cNvSpPr txBox="1"/>
          <p:nvPr/>
        </p:nvSpPr>
        <p:spPr>
          <a:xfrm>
            <a:off x="1193800" y="1505396"/>
            <a:ext cx="7658100" cy="4154984"/>
          </a:xfrm>
          <a:prstGeom prst="rect">
            <a:avLst/>
          </a:prstGeom>
          <a:noFill/>
        </p:spPr>
        <p:txBody>
          <a:bodyPr wrap="square" rtlCol="0">
            <a:spAutoFit/>
          </a:bodyPr>
          <a:lstStyle/>
          <a:p>
            <a:r>
              <a:rPr lang="en-GB" sz="2400" b="1" dirty="0">
                <a:solidFill>
                  <a:srgbClr val="FFFF00"/>
                </a:solidFill>
                <a:latin typeface="Arial Black" panose="020B0A04020102020204" pitchFamily="34" charset="0"/>
              </a:rPr>
              <a:t>                          Reference. </a:t>
            </a:r>
          </a:p>
          <a:p>
            <a:endParaRPr lang="en-GB" sz="2000"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endParaRPr>
          </a:p>
          <a:p>
            <a:r>
              <a:rPr lang="en-GB" sz="2000" b="1" u="sng"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rPr>
              <a:t>www.marriott.com</a:t>
            </a:r>
          </a:p>
          <a:p>
            <a:r>
              <a:rPr lang="en-GB" sz="2000" b="1" u="sng"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rPr>
              <a:t>Wikimedia.com</a:t>
            </a:r>
          </a:p>
          <a:p>
            <a:r>
              <a:rPr lang="en-GB" sz="2000" b="1" u="sng"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rPr>
              <a:t>Tripadvisor.com</a:t>
            </a:r>
          </a:p>
          <a:p>
            <a:r>
              <a:rPr lang="en-GB" sz="2000" b="1" u="sng"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rPr>
              <a:t>Holidaybooking.com</a:t>
            </a:r>
          </a:p>
          <a:p>
            <a:r>
              <a:rPr lang="en-GB" sz="2000" b="1" u="sng"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rPr>
              <a:t>Google.com</a:t>
            </a:r>
          </a:p>
          <a:p>
            <a:r>
              <a:rPr lang="en-GB" sz="2000" b="1" u="sng"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rPr>
              <a:t>Swotanalise.com</a:t>
            </a:r>
          </a:p>
          <a:p>
            <a:endParaRPr lang="en-GB" sz="2000" b="1" u="sng"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endParaRPr>
          </a:p>
          <a:p>
            <a:endParaRPr lang="en-GB" sz="2000" b="1" u="sng"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endParaRPr>
          </a:p>
          <a:p>
            <a:endParaRPr lang="en-GB" sz="2000" b="1" u="sng"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endParaRPr>
          </a:p>
          <a:p>
            <a:pPr algn="l"/>
            <a:endParaRPr lang="en-GB" sz="2000" b="1" u="sng" dirty="0">
              <a:solidFill>
                <a:srgbClr val="FFFF00"/>
              </a:solidFill>
              <a:latin typeface="Arial Black" panose="020B0A04020102020204" pitchFamily="34" charset="0"/>
              <a:hlinkClick r:id="rId3">
                <a:extLst>
                  <a:ext uri="{A12FA001-AC4F-418D-AE19-62706E023703}">
                    <ahyp:hlinkClr xmlns:ahyp="http://schemas.microsoft.com/office/drawing/2018/hyperlinkcolor" val="tx"/>
                  </a:ext>
                </a:extLst>
              </a:hlinkClick>
            </a:endParaRPr>
          </a:p>
          <a:p>
            <a:endParaRPr lang="en-GB" sz="2000" dirty="0">
              <a:solidFill>
                <a:srgbClr val="FFFF00"/>
              </a:solidFill>
              <a:latin typeface="Arial Black" panose="020B0A04020102020204" pitchFamily="34" charset="0"/>
            </a:endParaRPr>
          </a:p>
        </p:txBody>
      </p:sp>
    </p:spTree>
    <p:extLst>
      <p:ext uri="{BB962C8B-B14F-4D97-AF65-F5344CB8AC3E}">
        <p14:creationId xmlns:p14="http://schemas.microsoft.com/office/powerpoint/2010/main" val="8336646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4" ma:contentTypeDescription="Create a new document." ma:contentTypeScope="" ma:versionID="fe20b7efdbaab09c74013926fe1d6310">
  <xsd:schema xmlns:xsd="http://www.w3.org/2001/XMLSchema" xmlns:xs="http://www.w3.org/2001/XMLSchema" xmlns:p="http://schemas.microsoft.com/office/2006/metadata/properties" xmlns:ns3="be49ff73-cec0-4379-9da8-63ff3cc411bb" targetNamespace="http://schemas.microsoft.com/office/2006/metadata/properties" ma:root="true" ma:fieldsID="88d392c79c05f0eecaa93bc11aebfa1f" ns3:_="">
    <xsd:import namespace="be49ff73-cec0-4379-9da8-63ff3cc411b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B2B9178-60F7-4E91-9062-7AD209BED3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BE63B1B-D660-43C3-8BFF-A24353337526}">
  <ds:schemaRefs>
    <ds:schemaRef ds:uri="http://www.w3.org/XML/1998/namespace"/>
    <ds:schemaRef ds:uri="http://purl.org/dc/terms/"/>
    <ds:schemaRef ds:uri="http://schemas.microsoft.com/office/2006/documentManagement/types"/>
    <ds:schemaRef ds:uri="http://purl.org/dc/dcmitype/"/>
    <ds:schemaRef ds:uri="be49ff73-cec0-4379-9da8-63ff3cc411bb"/>
    <ds:schemaRef ds:uri="http://purl.org/dc/elements/1.1/"/>
    <ds:schemaRef ds:uri="http://schemas.openxmlformats.org/package/2006/metadata/core-properties"/>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3C18B713-E9CF-4CF0-BC19-8118C0C8BFE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12684</TotalTime>
  <Words>549</Words>
  <Application>Microsoft Office PowerPoint</Application>
  <PresentationFormat>Widescreen</PresentationFormat>
  <Paragraphs>34</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 Black</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Lotif</dc:creator>
  <cp:lastModifiedBy>Abdul Miah (2027095)</cp:lastModifiedBy>
  <cp:revision>42</cp:revision>
  <dcterms:created xsi:type="dcterms:W3CDTF">2022-02-05T01:43:05Z</dcterms:created>
  <dcterms:modified xsi:type="dcterms:W3CDTF">2023-02-21T01:13:27Z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