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0" r:id="rId4"/>
  </p:sldMasterIdLst>
  <p:notesMasterIdLst>
    <p:notesMasterId r:id="rId28"/>
  </p:notesMasterIdLst>
  <p:sldIdLst>
    <p:sldId id="256" r:id="rId5"/>
    <p:sldId id="259" r:id="rId6"/>
    <p:sldId id="258" r:id="rId7"/>
    <p:sldId id="257" r:id="rId8"/>
    <p:sldId id="272" r:id="rId9"/>
    <p:sldId id="269" r:id="rId10"/>
    <p:sldId id="261" r:id="rId11"/>
    <p:sldId id="282" r:id="rId12"/>
    <p:sldId id="274" r:id="rId13"/>
    <p:sldId id="264" r:id="rId14"/>
    <p:sldId id="278" r:id="rId15"/>
    <p:sldId id="285" r:id="rId16"/>
    <p:sldId id="276" r:id="rId17"/>
    <p:sldId id="270" r:id="rId18"/>
    <p:sldId id="277" r:id="rId19"/>
    <p:sldId id="265" r:id="rId20"/>
    <p:sldId id="280" r:id="rId21"/>
    <p:sldId id="283" r:id="rId22"/>
    <p:sldId id="279" r:id="rId23"/>
    <p:sldId id="271" r:id="rId24"/>
    <p:sldId id="287" r:id="rId25"/>
    <p:sldId id="263" r:id="rId26"/>
    <p:sldId id="284" r:id="rId27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503" autoAdjust="0"/>
    <p:restoredTop sz="94660"/>
  </p:normalViewPr>
  <p:slideViewPr>
    <p:cSldViewPr snapToGrid="0">
      <p:cViewPr varScale="1">
        <p:scale>
          <a:sx n="82" d="100"/>
          <a:sy n="82" d="100"/>
        </p:scale>
        <p:origin x="138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6A3515-F3A7-480E-B239-3C5B369CA60F}" type="doc">
      <dgm:prSet loTypeId="urn:microsoft.com/office/officeart/2005/8/layout/default" loCatId="list" qsTypeId="urn:microsoft.com/office/officeart/2005/8/quickstyle/3d1" qsCatId="3D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C1916D18-2702-4F14-86AC-559E5BF1B211}">
      <dgm:prSet custT="1"/>
      <dgm:spPr/>
      <dgm:t>
        <a:bodyPr/>
        <a:lstStyle/>
        <a:p>
          <a:r>
            <a:rPr lang="en-GB" sz="1400" b="0" dirty="0"/>
            <a:t>No focus – unclear goals</a:t>
          </a:r>
        </a:p>
      </dgm:t>
    </dgm:pt>
    <dgm:pt modelId="{7E371F87-2044-4E0F-9A91-74A41703EB0C}" type="parTrans" cxnId="{5BCDD5C7-312F-4582-856D-51C98BE32E95}">
      <dgm:prSet/>
      <dgm:spPr/>
      <dgm:t>
        <a:bodyPr/>
        <a:lstStyle/>
        <a:p>
          <a:endParaRPr lang="en-GB" sz="1400"/>
        </a:p>
      </dgm:t>
    </dgm:pt>
    <dgm:pt modelId="{5A45B4CB-C9C9-4DB1-A8BC-E64E69F64DC9}" type="sibTrans" cxnId="{5BCDD5C7-312F-4582-856D-51C98BE32E95}">
      <dgm:prSet/>
      <dgm:spPr/>
      <dgm:t>
        <a:bodyPr/>
        <a:lstStyle/>
        <a:p>
          <a:endParaRPr lang="en-GB" sz="1400"/>
        </a:p>
      </dgm:t>
    </dgm:pt>
    <dgm:pt modelId="{91FDF936-9D4E-435F-A19A-A4013B3CCA93}">
      <dgm:prSet custT="1"/>
      <dgm:spPr/>
      <dgm:t>
        <a:bodyPr/>
        <a:lstStyle/>
        <a:p>
          <a:r>
            <a:rPr lang="en-GB" sz="1400" b="0" dirty="0"/>
            <a:t>Tense atmosphere – formal, uncomfortable meetings</a:t>
          </a:r>
        </a:p>
      </dgm:t>
    </dgm:pt>
    <dgm:pt modelId="{628F7443-3A32-421D-8885-DF1A2406FDDF}" type="parTrans" cxnId="{29C61EE1-FE3D-46C0-827F-5EB2159FB6BB}">
      <dgm:prSet/>
      <dgm:spPr/>
      <dgm:t>
        <a:bodyPr/>
        <a:lstStyle/>
        <a:p>
          <a:endParaRPr lang="en-GB" sz="1400"/>
        </a:p>
      </dgm:t>
    </dgm:pt>
    <dgm:pt modelId="{58C840D0-D754-46C3-8D5B-D279C6C95F6C}" type="sibTrans" cxnId="{29C61EE1-FE3D-46C0-827F-5EB2159FB6BB}">
      <dgm:prSet/>
      <dgm:spPr/>
      <dgm:t>
        <a:bodyPr/>
        <a:lstStyle/>
        <a:p>
          <a:endParaRPr lang="en-GB" sz="1400"/>
        </a:p>
      </dgm:t>
    </dgm:pt>
    <dgm:pt modelId="{B1C04A69-A77B-430F-9DF6-5C4BC5581477}">
      <dgm:prSet custT="1"/>
      <dgm:spPr/>
      <dgm:t>
        <a:bodyPr/>
        <a:lstStyle/>
        <a:p>
          <a:r>
            <a:rPr lang="en-GB" sz="1400" b="0" dirty="0"/>
            <a:t>Lack of effective communication – asking questions </a:t>
          </a:r>
          <a:r>
            <a:rPr lang="en-GB" sz="1400" b="0" u="sng" dirty="0"/>
            <a:t>but not</a:t>
          </a:r>
          <a:r>
            <a:rPr lang="en-GB" sz="1400" b="0" dirty="0"/>
            <a:t> listening</a:t>
          </a:r>
        </a:p>
      </dgm:t>
    </dgm:pt>
    <dgm:pt modelId="{61D494DC-D0E4-4132-83E4-142D30A10D6A}" type="parTrans" cxnId="{52BD8C0A-85E3-420F-8362-6A7DF0A10C51}">
      <dgm:prSet/>
      <dgm:spPr/>
      <dgm:t>
        <a:bodyPr/>
        <a:lstStyle/>
        <a:p>
          <a:endParaRPr lang="en-GB" sz="1400"/>
        </a:p>
      </dgm:t>
    </dgm:pt>
    <dgm:pt modelId="{EBBAC791-5D11-4B83-A532-14998505FEED}" type="sibTrans" cxnId="{52BD8C0A-85E3-420F-8362-6A7DF0A10C51}">
      <dgm:prSet/>
      <dgm:spPr/>
      <dgm:t>
        <a:bodyPr/>
        <a:lstStyle/>
        <a:p>
          <a:endParaRPr lang="en-GB" sz="1400"/>
        </a:p>
      </dgm:t>
    </dgm:pt>
    <dgm:pt modelId="{A12ECA6B-6B77-4CF9-AD18-1503835741C1}">
      <dgm:prSet custT="1"/>
      <dgm:spPr/>
      <dgm:t>
        <a:bodyPr/>
        <a:lstStyle/>
        <a:p>
          <a:r>
            <a:rPr lang="en-GB" sz="1400" b="0" dirty="0"/>
            <a:t>Decision making by leader rather than team</a:t>
          </a:r>
        </a:p>
      </dgm:t>
    </dgm:pt>
    <dgm:pt modelId="{7C4975A8-6358-4FED-A667-EE2257CDF5A5}" type="parTrans" cxnId="{F475CFC4-8F22-464B-A9D2-38F1A1413424}">
      <dgm:prSet/>
      <dgm:spPr/>
      <dgm:t>
        <a:bodyPr/>
        <a:lstStyle/>
        <a:p>
          <a:endParaRPr lang="en-GB" sz="1400"/>
        </a:p>
      </dgm:t>
    </dgm:pt>
    <dgm:pt modelId="{7D11C26D-AB05-4A63-8636-761C60285348}" type="sibTrans" cxnId="{F475CFC4-8F22-464B-A9D2-38F1A1413424}">
      <dgm:prSet/>
      <dgm:spPr/>
      <dgm:t>
        <a:bodyPr/>
        <a:lstStyle/>
        <a:p>
          <a:endParaRPr lang="en-GB" sz="1400"/>
        </a:p>
      </dgm:t>
    </dgm:pt>
    <dgm:pt modelId="{0B64DF44-7064-4499-8905-B6E853D07053}">
      <dgm:prSet custT="1"/>
      <dgm:spPr/>
      <dgm:t>
        <a:bodyPr/>
        <a:lstStyle/>
        <a:p>
          <a:r>
            <a:rPr lang="en-GB" sz="1400" b="0" dirty="0"/>
            <a:t>Lack of trust – caution, members holding back</a:t>
          </a:r>
        </a:p>
      </dgm:t>
    </dgm:pt>
    <dgm:pt modelId="{C46B6D2B-440A-45CE-88EC-71FAB5ECE32F}" type="sibTrans" cxnId="{000BC71D-C1C8-4D38-ACC4-708068E48CF0}">
      <dgm:prSet/>
      <dgm:spPr/>
      <dgm:t>
        <a:bodyPr/>
        <a:lstStyle/>
        <a:p>
          <a:endParaRPr lang="en-GB" sz="1400"/>
        </a:p>
      </dgm:t>
    </dgm:pt>
    <dgm:pt modelId="{BE29C6D5-D449-42E5-9A7E-C1A0A660A071}" type="parTrans" cxnId="{000BC71D-C1C8-4D38-ACC4-708068E48CF0}">
      <dgm:prSet/>
      <dgm:spPr/>
      <dgm:t>
        <a:bodyPr/>
        <a:lstStyle/>
        <a:p>
          <a:endParaRPr lang="en-GB" sz="1400"/>
        </a:p>
      </dgm:t>
    </dgm:pt>
    <dgm:pt modelId="{ADD9F019-D9CD-486A-9EC7-9614A650433C}">
      <dgm:prSet custT="1"/>
      <dgm:spPr/>
      <dgm:t>
        <a:bodyPr/>
        <a:lstStyle/>
        <a:p>
          <a:r>
            <a:rPr lang="en-GB" sz="1400" b="0" dirty="0"/>
            <a:t>Role conflicts – unclear roles, competitiveness</a:t>
          </a:r>
        </a:p>
      </dgm:t>
    </dgm:pt>
    <dgm:pt modelId="{ECFF9B0C-141E-4F9D-90FB-35124F79A9D8}" type="sibTrans" cxnId="{82706465-2DEB-44C5-97A8-016F9B145AA3}">
      <dgm:prSet/>
      <dgm:spPr/>
      <dgm:t>
        <a:bodyPr/>
        <a:lstStyle/>
        <a:p>
          <a:endParaRPr lang="en-GB" sz="1400"/>
        </a:p>
      </dgm:t>
    </dgm:pt>
    <dgm:pt modelId="{61449F7B-6193-45E0-8167-4E2AB95F6E59}" type="parTrans" cxnId="{82706465-2DEB-44C5-97A8-016F9B145AA3}">
      <dgm:prSet/>
      <dgm:spPr/>
      <dgm:t>
        <a:bodyPr/>
        <a:lstStyle/>
        <a:p>
          <a:endParaRPr lang="en-GB" sz="1400"/>
        </a:p>
      </dgm:t>
    </dgm:pt>
    <dgm:pt modelId="{F92BDB66-261D-4A1D-80F5-D59BB7A6B555}">
      <dgm:prSet custT="1"/>
      <dgm:spPr/>
      <dgm:t>
        <a:bodyPr/>
        <a:lstStyle/>
        <a:p>
          <a:r>
            <a:rPr lang="en-GB" sz="1400" b="0" dirty="0"/>
            <a:t>Lack of cooperation – some may slack, some may over compensate</a:t>
          </a:r>
        </a:p>
      </dgm:t>
    </dgm:pt>
    <dgm:pt modelId="{F1E4CB91-A96B-4587-9035-7F03B008F1EA}" type="sibTrans" cxnId="{FE1B6F35-0274-4880-A6F2-8ABDA458A3AD}">
      <dgm:prSet/>
      <dgm:spPr/>
      <dgm:t>
        <a:bodyPr/>
        <a:lstStyle/>
        <a:p>
          <a:endParaRPr lang="en-GB" sz="1400"/>
        </a:p>
      </dgm:t>
    </dgm:pt>
    <dgm:pt modelId="{532ABE9F-45BF-4556-85B8-A0D330F89FD0}" type="parTrans" cxnId="{FE1B6F35-0274-4880-A6F2-8ABDA458A3AD}">
      <dgm:prSet/>
      <dgm:spPr/>
      <dgm:t>
        <a:bodyPr/>
        <a:lstStyle/>
        <a:p>
          <a:endParaRPr lang="en-GB" sz="1400"/>
        </a:p>
      </dgm:t>
    </dgm:pt>
    <dgm:pt modelId="{8D52F071-FF83-442F-B03F-D7679C0CBFAD}">
      <dgm:prSet custT="1"/>
      <dgm:spPr/>
      <dgm:t>
        <a:bodyPr/>
        <a:lstStyle/>
        <a:p>
          <a:r>
            <a:rPr lang="en-GB" sz="1400" b="0" dirty="0"/>
            <a:t>Lack of style diversity – similar approaches, no new ideas</a:t>
          </a:r>
        </a:p>
      </dgm:t>
    </dgm:pt>
    <dgm:pt modelId="{BCCB3A6C-349F-443C-930A-3E65958819F4}" type="sibTrans" cxnId="{DF75DAE4-5F29-4D4A-882E-B830D09EC86E}">
      <dgm:prSet/>
      <dgm:spPr/>
      <dgm:t>
        <a:bodyPr/>
        <a:lstStyle/>
        <a:p>
          <a:endParaRPr lang="en-GB" sz="1400"/>
        </a:p>
      </dgm:t>
    </dgm:pt>
    <dgm:pt modelId="{DD0E0780-5C2B-4149-91F5-028FE3C2816B}" type="parTrans" cxnId="{DF75DAE4-5F29-4D4A-882E-B830D09EC86E}">
      <dgm:prSet/>
      <dgm:spPr/>
      <dgm:t>
        <a:bodyPr/>
        <a:lstStyle/>
        <a:p>
          <a:endParaRPr lang="en-GB" sz="1400"/>
        </a:p>
      </dgm:t>
    </dgm:pt>
    <dgm:pt modelId="{3679B6EC-618A-4FBD-A3D8-A017115661CC}" type="pres">
      <dgm:prSet presAssocID="{5E6A3515-F3A7-480E-B239-3C5B369CA60F}" presName="diagram" presStyleCnt="0">
        <dgm:presLayoutVars>
          <dgm:dir/>
          <dgm:resizeHandles val="exact"/>
        </dgm:presLayoutVars>
      </dgm:prSet>
      <dgm:spPr/>
    </dgm:pt>
    <dgm:pt modelId="{40F20B9F-3789-47FA-8D72-586C31417E0F}" type="pres">
      <dgm:prSet presAssocID="{C1916D18-2702-4F14-86AC-559E5BF1B211}" presName="node" presStyleLbl="node1" presStyleIdx="0" presStyleCnt="8">
        <dgm:presLayoutVars>
          <dgm:bulletEnabled val="1"/>
        </dgm:presLayoutVars>
      </dgm:prSet>
      <dgm:spPr/>
    </dgm:pt>
    <dgm:pt modelId="{5E4F5566-2CE7-4B17-B648-013101E2EB98}" type="pres">
      <dgm:prSet presAssocID="{5A45B4CB-C9C9-4DB1-A8BC-E64E69F64DC9}" presName="sibTrans" presStyleCnt="0"/>
      <dgm:spPr/>
    </dgm:pt>
    <dgm:pt modelId="{257A6FAE-E74C-48C4-8117-7A0FD883EE5E}" type="pres">
      <dgm:prSet presAssocID="{91FDF936-9D4E-435F-A19A-A4013B3CCA93}" presName="node" presStyleLbl="node1" presStyleIdx="1" presStyleCnt="8">
        <dgm:presLayoutVars>
          <dgm:bulletEnabled val="1"/>
        </dgm:presLayoutVars>
      </dgm:prSet>
      <dgm:spPr/>
    </dgm:pt>
    <dgm:pt modelId="{F4E7C276-F41B-4AE0-87DD-5DACC9591705}" type="pres">
      <dgm:prSet presAssocID="{58C840D0-D754-46C3-8D5B-D279C6C95F6C}" presName="sibTrans" presStyleCnt="0"/>
      <dgm:spPr/>
    </dgm:pt>
    <dgm:pt modelId="{73AFD7B6-1846-4112-816B-4C90866930A6}" type="pres">
      <dgm:prSet presAssocID="{B1C04A69-A77B-430F-9DF6-5C4BC5581477}" presName="node" presStyleLbl="node1" presStyleIdx="2" presStyleCnt="8">
        <dgm:presLayoutVars>
          <dgm:bulletEnabled val="1"/>
        </dgm:presLayoutVars>
      </dgm:prSet>
      <dgm:spPr/>
    </dgm:pt>
    <dgm:pt modelId="{1994FB8B-2988-482D-BD9C-3FD092BFF592}" type="pres">
      <dgm:prSet presAssocID="{EBBAC791-5D11-4B83-A532-14998505FEED}" presName="sibTrans" presStyleCnt="0"/>
      <dgm:spPr/>
    </dgm:pt>
    <dgm:pt modelId="{1A40FFB6-29B8-4109-87B4-EB792CF1F372}" type="pres">
      <dgm:prSet presAssocID="{A12ECA6B-6B77-4CF9-AD18-1503835741C1}" presName="node" presStyleLbl="node1" presStyleIdx="3" presStyleCnt="8">
        <dgm:presLayoutVars>
          <dgm:bulletEnabled val="1"/>
        </dgm:presLayoutVars>
      </dgm:prSet>
      <dgm:spPr/>
    </dgm:pt>
    <dgm:pt modelId="{1624CC60-5A69-4224-A16B-343AE35FE5AD}" type="pres">
      <dgm:prSet presAssocID="{7D11C26D-AB05-4A63-8636-761C60285348}" presName="sibTrans" presStyleCnt="0"/>
      <dgm:spPr/>
    </dgm:pt>
    <dgm:pt modelId="{DE326531-FD22-410F-BE2A-DBFE55A944A7}" type="pres">
      <dgm:prSet presAssocID="{0B64DF44-7064-4499-8905-B6E853D07053}" presName="node" presStyleLbl="node1" presStyleIdx="4" presStyleCnt="8">
        <dgm:presLayoutVars>
          <dgm:bulletEnabled val="1"/>
        </dgm:presLayoutVars>
      </dgm:prSet>
      <dgm:spPr/>
    </dgm:pt>
    <dgm:pt modelId="{6B52D5E7-E71B-40FD-9618-1EDF963958C5}" type="pres">
      <dgm:prSet presAssocID="{C46B6D2B-440A-45CE-88EC-71FAB5ECE32F}" presName="sibTrans" presStyleCnt="0"/>
      <dgm:spPr/>
    </dgm:pt>
    <dgm:pt modelId="{5F3C2124-8770-4E56-8890-09FBDC0AA2D8}" type="pres">
      <dgm:prSet presAssocID="{ADD9F019-D9CD-486A-9EC7-9614A650433C}" presName="node" presStyleLbl="node1" presStyleIdx="5" presStyleCnt="8">
        <dgm:presLayoutVars>
          <dgm:bulletEnabled val="1"/>
        </dgm:presLayoutVars>
      </dgm:prSet>
      <dgm:spPr/>
    </dgm:pt>
    <dgm:pt modelId="{3994D3FE-AED7-4661-9089-CB9D411800D0}" type="pres">
      <dgm:prSet presAssocID="{ECFF9B0C-141E-4F9D-90FB-35124F79A9D8}" presName="sibTrans" presStyleCnt="0"/>
      <dgm:spPr/>
    </dgm:pt>
    <dgm:pt modelId="{6026930F-2697-48EE-873B-38BA5D0AF04E}" type="pres">
      <dgm:prSet presAssocID="{F92BDB66-261D-4A1D-80F5-D59BB7A6B555}" presName="node" presStyleLbl="node1" presStyleIdx="6" presStyleCnt="8">
        <dgm:presLayoutVars>
          <dgm:bulletEnabled val="1"/>
        </dgm:presLayoutVars>
      </dgm:prSet>
      <dgm:spPr/>
    </dgm:pt>
    <dgm:pt modelId="{D1B37843-2CC7-42CC-B4BB-F1E9633630AE}" type="pres">
      <dgm:prSet presAssocID="{F1E4CB91-A96B-4587-9035-7F03B008F1EA}" presName="sibTrans" presStyleCnt="0"/>
      <dgm:spPr/>
    </dgm:pt>
    <dgm:pt modelId="{9386096C-866B-492A-8EFB-92F95121414D}" type="pres">
      <dgm:prSet presAssocID="{8D52F071-FF83-442F-B03F-D7679C0CBFAD}" presName="node" presStyleLbl="node1" presStyleIdx="7" presStyleCnt="8">
        <dgm:presLayoutVars>
          <dgm:bulletEnabled val="1"/>
        </dgm:presLayoutVars>
      </dgm:prSet>
      <dgm:spPr/>
    </dgm:pt>
  </dgm:ptLst>
  <dgm:cxnLst>
    <dgm:cxn modelId="{484BEB07-E910-4DB2-9C79-D241AF4CC3A8}" type="presOf" srcId="{B1C04A69-A77B-430F-9DF6-5C4BC5581477}" destId="{73AFD7B6-1846-4112-816B-4C90866930A6}" srcOrd="0" destOrd="0" presId="urn:microsoft.com/office/officeart/2005/8/layout/default"/>
    <dgm:cxn modelId="{52BD8C0A-85E3-420F-8362-6A7DF0A10C51}" srcId="{5E6A3515-F3A7-480E-B239-3C5B369CA60F}" destId="{B1C04A69-A77B-430F-9DF6-5C4BC5581477}" srcOrd="2" destOrd="0" parTransId="{61D494DC-D0E4-4132-83E4-142D30A10D6A}" sibTransId="{EBBAC791-5D11-4B83-A532-14998505FEED}"/>
    <dgm:cxn modelId="{000BC71D-C1C8-4D38-ACC4-708068E48CF0}" srcId="{5E6A3515-F3A7-480E-B239-3C5B369CA60F}" destId="{0B64DF44-7064-4499-8905-B6E853D07053}" srcOrd="4" destOrd="0" parTransId="{BE29C6D5-D449-42E5-9A7E-C1A0A660A071}" sibTransId="{C46B6D2B-440A-45CE-88EC-71FAB5ECE32F}"/>
    <dgm:cxn modelId="{BAA0642B-AF80-4F59-99FA-F0F8E2EF221B}" type="presOf" srcId="{5E6A3515-F3A7-480E-B239-3C5B369CA60F}" destId="{3679B6EC-618A-4FBD-A3D8-A017115661CC}" srcOrd="0" destOrd="0" presId="urn:microsoft.com/office/officeart/2005/8/layout/default"/>
    <dgm:cxn modelId="{FE1B6F35-0274-4880-A6F2-8ABDA458A3AD}" srcId="{5E6A3515-F3A7-480E-B239-3C5B369CA60F}" destId="{F92BDB66-261D-4A1D-80F5-D59BB7A6B555}" srcOrd="6" destOrd="0" parTransId="{532ABE9F-45BF-4556-85B8-A0D330F89FD0}" sibTransId="{F1E4CB91-A96B-4587-9035-7F03B008F1EA}"/>
    <dgm:cxn modelId="{82706465-2DEB-44C5-97A8-016F9B145AA3}" srcId="{5E6A3515-F3A7-480E-B239-3C5B369CA60F}" destId="{ADD9F019-D9CD-486A-9EC7-9614A650433C}" srcOrd="5" destOrd="0" parTransId="{61449F7B-6193-45E0-8167-4E2AB95F6E59}" sibTransId="{ECFF9B0C-141E-4F9D-90FB-35124F79A9D8}"/>
    <dgm:cxn modelId="{1E9BC98B-E63E-4853-BD75-5A7885206F0D}" type="presOf" srcId="{91FDF936-9D4E-435F-A19A-A4013B3CCA93}" destId="{257A6FAE-E74C-48C4-8117-7A0FD883EE5E}" srcOrd="0" destOrd="0" presId="urn:microsoft.com/office/officeart/2005/8/layout/default"/>
    <dgm:cxn modelId="{B496D7A6-7040-428F-A48A-0627FA2F22B8}" type="presOf" srcId="{A12ECA6B-6B77-4CF9-AD18-1503835741C1}" destId="{1A40FFB6-29B8-4109-87B4-EB792CF1F372}" srcOrd="0" destOrd="0" presId="urn:microsoft.com/office/officeart/2005/8/layout/default"/>
    <dgm:cxn modelId="{9713D6C3-994B-40E9-816D-C62C660A4B1A}" type="presOf" srcId="{ADD9F019-D9CD-486A-9EC7-9614A650433C}" destId="{5F3C2124-8770-4E56-8890-09FBDC0AA2D8}" srcOrd="0" destOrd="0" presId="urn:microsoft.com/office/officeart/2005/8/layout/default"/>
    <dgm:cxn modelId="{F475CFC4-8F22-464B-A9D2-38F1A1413424}" srcId="{5E6A3515-F3A7-480E-B239-3C5B369CA60F}" destId="{A12ECA6B-6B77-4CF9-AD18-1503835741C1}" srcOrd="3" destOrd="0" parTransId="{7C4975A8-6358-4FED-A667-EE2257CDF5A5}" sibTransId="{7D11C26D-AB05-4A63-8636-761C60285348}"/>
    <dgm:cxn modelId="{5BCDD5C7-312F-4582-856D-51C98BE32E95}" srcId="{5E6A3515-F3A7-480E-B239-3C5B369CA60F}" destId="{C1916D18-2702-4F14-86AC-559E5BF1B211}" srcOrd="0" destOrd="0" parTransId="{7E371F87-2044-4E0F-9A91-74A41703EB0C}" sibTransId="{5A45B4CB-C9C9-4DB1-A8BC-E64E69F64DC9}"/>
    <dgm:cxn modelId="{BE59DCCB-B1E3-4C09-A7A7-0FB5FF020238}" type="presOf" srcId="{0B64DF44-7064-4499-8905-B6E853D07053}" destId="{DE326531-FD22-410F-BE2A-DBFE55A944A7}" srcOrd="0" destOrd="0" presId="urn:microsoft.com/office/officeart/2005/8/layout/default"/>
    <dgm:cxn modelId="{65E3CACC-8195-41B2-97EE-2EEE1A1B9DBF}" type="presOf" srcId="{F92BDB66-261D-4A1D-80F5-D59BB7A6B555}" destId="{6026930F-2697-48EE-873B-38BA5D0AF04E}" srcOrd="0" destOrd="0" presId="urn:microsoft.com/office/officeart/2005/8/layout/default"/>
    <dgm:cxn modelId="{46FD47D5-BEB3-4B1C-B024-1EF546B13B5A}" type="presOf" srcId="{8D52F071-FF83-442F-B03F-D7679C0CBFAD}" destId="{9386096C-866B-492A-8EFB-92F95121414D}" srcOrd="0" destOrd="0" presId="urn:microsoft.com/office/officeart/2005/8/layout/default"/>
    <dgm:cxn modelId="{29C61EE1-FE3D-46C0-827F-5EB2159FB6BB}" srcId="{5E6A3515-F3A7-480E-B239-3C5B369CA60F}" destId="{91FDF936-9D4E-435F-A19A-A4013B3CCA93}" srcOrd="1" destOrd="0" parTransId="{628F7443-3A32-421D-8885-DF1A2406FDDF}" sibTransId="{58C840D0-D754-46C3-8D5B-D279C6C95F6C}"/>
    <dgm:cxn modelId="{DF75DAE4-5F29-4D4A-882E-B830D09EC86E}" srcId="{5E6A3515-F3A7-480E-B239-3C5B369CA60F}" destId="{8D52F071-FF83-442F-B03F-D7679C0CBFAD}" srcOrd="7" destOrd="0" parTransId="{DD0E0780-5C2B-4149-91F5-028FE3C2816B}" sibTransId="{BCCB3A6C-349F-443C-930A-3E65958819F4}"/>
    <dgm:cxn modelId="{91668EFA-B715-49EC-AF1F-A4A82D4D829D}" type="presOf" srcId="{C1916D18-2702-4F14-86AC-559E5BF1B211}" destId="{40F20B9F-3789-47FA-8D72-586C31417E0F}" srcOrd="0" destOrd="0" presId="urn:microsoft.com/office/officeart/2005/8/layout/default"/>
    <dgm:cxn modelId="{F160849F-2E00-4FFB-ADBE-BEB44D1AA0EA}" type="presParOf" srcId="{3679B6EC-618A-4FBD-A3D8-A017115661CC}" destId="{40F20B9F-3789-47FA-8D72-586C31417E0F}" srcOrd="0" destOrd="0" presId="urn:microsoft.com/office/officeart/2005/8/layout/default"/>
    <dgm:cxn modelId="{1B615F10-2F50-4E6F-B218-49753A05C07D}" type="presParOf" srcId="{3679B6EC-618A-4FBD-A3D8-A017115661CC}" destId="{5E4F5566-2CE7-4B17-B648-013101E2EB98}" srcOrd="1" destOrd="0" presId="urn:microsoft.com/office/officeart/2005/8/layout/default"/>
    <dgm:cxn modelId="{1FD68789-83D7-4599-A695-C6FFAF2DBBDE}" type="presParOf" srcId="{3679B6EC-618A-4FBD-A3D8-A017115661CC}" destId="{257A6FAE-E74C-48C4-8117-7A0FD883EE5E}" srcOrd="2" destOrd="0" presId="urn:microsoft.com/office/officeart/2005/8/layout/default"/>
    <dgm:cxn modelId="{748B432B-A736-4709-A239-57F292B35DEE}" type="presParOf" srcId="{3679B6EC-618A-4FBD-A3D8-A017115661CC}" destId="{F4E7C276-F41B-4AE0-87DD-5DACC9591705}" srcOrd="3" destOrd="0" presId="urn:microsoft.com/office/officeart/2005/8/layout/default"/>
    <dgm:cxn modelId="{D1BC93A8-0D7D-4A32-8048-06914D8FD5E1}" type="presParOf" srcId="{3679B6EC-618A-4FBD-A3D8-A017115661CC}" destId="{73AFD7B6-1846-4112-816B-4C90866930A6}" srcOrd="4" destOrd="0" presId="urn:microsoft.com/office/officeart/2005/8/layout/default"/>
    <dgm:cxn modelId="{104725E0-A866-4B55-B58A-23524577B6ED}" type="presParOf" srcId="{3679B6EC-618A-4FBD-A3D8-A017115661CC}" destId="{1994FB8B-2988-482D-BD9C-3FD092BFF592}" srcOrd="5" destOrd="0" presId="urn:microsoft.com/office/officeart/2005/8/layout/default"/>
    <dgm:cxn modelId="{F5A1E7DB-70B2-475B-9495-0A9BA8D3CEAF}" type="presParOf" srcId="{3679B6EC-618A-4FBD-A3D8-A017115661CC}" destId="{1A40FFB6-29B8-4109-87B4-EB792CF1F372}" srcOrd="6" destOrd="0" presId="urn:microsoft.com/office/officeart/2005/8/layout/default"/>
    <dgm:cxn modelId="{64A1CB5A-7ECD-40D0-BF08-CB25F55D94C6}" type="presParOf" srcId="{3679B6EC-618A-4FBD-A3D8-A017115661CC}" destId="{1624CC60-5A69-4224-A16B-343AE35FE5AD}" srcOrd="7" destOrd="0" presId="urn:microsoft.com/office/officeart/2005/8/layout/default"/>
    <dgm:cxn modelId="{91540E5F-2456-4532-8B33-E28373C1BC3B}" type="presParOf" srcId="{3679B6EC-618A-4FBD-A3D8-A017115661CC}" destId="{DE326531-FD22-410F-BE2A-DBFE55A944A7}" srcOrd="8" destOrd="0" presId="urn:microsoft.com/office/officeart/2005/8/layout/default"/>
    <dgm:cxn modelId="{68CA93FD-851E-49D4-9DF9-C95081CDE337}" type="presParOf" srcId="{3679B6EC-618A-4FBD-A3D8-A017115661CC}" destId="{6B52D5E7-E71B-40FD-9618-1EDF963958C5}" srcOrd="9" destOrd="0" presId="urn:microsoft.com/office/officeart/2005/8/layout/default"/>
    <dgm:cxn modelId="{D8611FCE-FDD6-442D-B107-8B004AFF8C31}" type="presParOf" srcId="{3679B6EC-618A-4FBD-A3D8-A017115661CC}" destId="{5F3C2124-8770-4E56-8890-09FBDC0AA2D8}" srcOrd="10" destOrd="0" presId="urn:microsoft.com/office/officeart/2005/8/layout/default"/>
    <dgm:cxn modelId="{61D1C1E6-3B19-43AE-A302-A201ACD267B1}" type="presParOf" srcId="{3679B6EC-618A-4FBD-A3D8-A017115661CC}" destId="{3994D3FE-AED7-4661-9089-CB9D411800D0}" srcOrd="11" destOrd="0" presId="urn:microsoft.com/office/officeart/2005/8/layout/default"/>
    <dgm:cxn modelId="{C1272EFA-506C-405F-9537-5F2F59A1DECC}" type="presParOf" srcId="{3679B6EC-618A-4FBD-A3D8-A017115661CC}" destId="{6026930F-2697-48EE-873B-38BA5D0AF04E}" srcOrd="12" destOrd="0" presId="urn:microsoft.com/office/officeart/2005/8/layout/default"/>
    <dgm:cxn modelId="{59B7920F-D3D9-4C19-8C7E-50A96F208B5E}" type="presParOf" srcId="{3679B6EC-618A-4FBD-A3D8-A017115661CC}" destId="{D1B37843-2CC7-42CC-B4BB-F1E9633630AE}" srcOrd="13" destOrd="0" presId="urn:microsoft.com/office/officeart/2005/8/layout/default"/>
    <dgm:cxn modelId="{AC72A15C-A270-4B21-B1B7-FC8D00C39918}" type="presParOf" srcId="{3679B6EC-618A-4FBD-A3D8-A017115661CC}" destId="{9386096C-866B-492A-8EFB-92F95121414D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0812E6-FCC1-4A87-8E75-3AB4B79D051A}" type="doc">
      <dgm:prSet loTypeId="urn:microsoft.com/office/officeart/2005/8/layout/vList2" loCatId="list" qsTypeId="urn:microsoft.com/office/officeart/2005/8/quickstyle/3d1" qsCatId="3D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F3B687BA-B8C9-421A-9098-77D734469868}">
      <dgm:prSet/>
      <dgm:spPr/>
      <dgm:t>
        <a:bodyPr/>
        <a:lstStyle/>
        <a:p>
          <a:r>
            <a:rPr lang="en-GB"/>
            <a:t>Commitment – to inspire results</a:t>
          </a:r>
        </a:p>
      </dgm:t>
    </dgm:pt>
    <dgm:pt modelId="{5A2F22BC-0ADC-4C95-8FD6-E4F9F7BB37F0}" type="parTrans" cxnId="{D6B6BCE3-D2CE-4716-98A0-16958DCF1D20}">
      <dgm:prSet/>
      <dgm:spPr/>
      <dgm:t>
        <a:bodyPr/>
        <a:lstStyle/>
        <a:p>
          <a:endParaRPr lang="en-GB"/>
        </a:p>
      </dgm:t>
    </dgm:pt>
    <dgm:pt modelId="{EE58E9BF-0D0C-4493-A3A4-7B2385F2E25E}" type="sibTrans" cxnId="{D6B6BCE3-D2CE-4716-98A0-16958DCF1D20}">
      <dgm:prSet/>
      <dgm:spPr/>
      <dgm:t>
        <a:bodyPr/>
        <a:lstStyle/>
        <a:p>
          <a:endParaRPr lang="en-GB"/>
        </a:p>
      </dgm:t>
    </dgm:pt>
    <dgm:pt modelId="{9BA76BAD-FDB2-498D-A842-A39338FA794C}">
      <dgm:prSet/>
      <dgm:spPr/>
      <dgm:t>
        <a:bodyPr/>
        <a:lstStyle/>
        <a:p>
          <a:r>
            <a:rPr lang="en-GB"/>
            <a:t>Contributions – to make a difference</a:t>
          </a:r>
        </a:p>
      </dgm:t>
    </dgm:pt>
    <dgm:pt modelId="{BAD411D3-2275-4610-98E1-58A055655D6F}" type="parTrans" cxnId="{BA0BE00D-CC28-46F9-9EB9-FA3237E24DEA}">
      <dgm:prSet/>
      <dgm:spPr/>
      <dgm:t>
        <a:bodyPr/>
        <a:lstStyle/>
        <a:p>
          <a:endParaRPr lang="en-GB"/>
        </a:p>
      </dgm:t>
    </dgm:pt>
    <dgm:pt modelId="{6055835C-0678-4C97-954F-EAF027C1DE2A}" type="sibTrans" cxnId="{BA0BE00D-CC28-46F9-9EB9-FA3237E24DEA}">
      <dgm:prSet/>
      <dgm:spPr/>
      <dgm:t>
        <a:bodyPr/>
        <a:lstStyle/>
        <a:p>
          <a:endParaRPr lang="en-GB"/>
        </a:p>
      </dgm:t>
    </dgm:pt>
    <dgm:pt modelId="{C9F59522-C9BA-4F7F-8C94-91DD3455E8E1}">
      <dgm:prSet/>
      <dgm:spPr/>
      <dgm:t>
        <a:bodyPr/>
        <a:lstStyle/>
        <a:p>
          <a:r>
            <a:rPr lang="en-GB"/>
            <a:t>Competency – to raise standards</a:t>
          </a:r>
        </a:p>
      </dgm:t>
    </dgm:pt>
    <dgm:pt modelId="{E2B6CB34-CF2B-4828-9937-225B4A9A208A}" type="parTrans" cxnId="{0373F474-4D43-409A-9038-449169CE352B}">
      <dgm:prSet/>
      <dgm:spPr/>
      <dgm:t>
        <a:bodyPr/>
        <a:lstStyle/>
        <a:p>
          <a:endParaRPr lang="en-GB"/>
        </a:p>
      </dgm:t>
    </dgm:pt>
    <dgm:pt modelId="{5E7A3441-3054-4EF7-84D6-9FB06C01A5AB}" type="sibTrans" cxnId="{0373F474-4D43-409A-9038-449169CE352B}">
      <dgm:prSet/>
      <dgm:spPr/>
      <dgm:t>
        <a:bodyPr/>
        <a:lstStyle/>
        <a:p>
          <a:endParaRPr lang="en-GB"/>
        </a:p>
      </dgm:t>
    </dgm:pt>
    <dgm:pt modelId="{DF7AB028-5DF2-4E2A-9D46-9F1E55431A8D}">
      <dgm:prSet/>
      <dgm:spPr/>
      <dgm:t>
        <a:bodyPr/>
        <a:lstStyle/>
        <a:p>
          <a:r>
            <a:rPr lang="en-GB"/>
            <a:t>Communication – to increase effectiveness</a:t>
          </a:r>
        </a:p>
      </dgm:t>
    </dgm:pt>
    <dgm:pt modelId="{FD571439-55AF-4923-B2DF-C39AF93D2F27}" type="parTrans" cxnId="{D817999F-C583-4FDB-94F8-E0B576B8C460}">
      <dgm:prSet/>
      <dgm:spPr/>
      <dgm:t>
        <a:bodyPr/>
        <a:lstStyle/>
        <a:p>
          <a:endParaRPr lang="en-GB"/>
        </a:p>
      </dgm:t>
    </dgm:pt>
    <dgm:pt modelId="{4B915C71-DB0A-42CA-BF85-86A93FA14351}" type="sibTrans" cxnId="{D817999F-C583-4FDB-94F8-E0B576B8C460}">
      <dgm:prSet/>
      <dgm:spPr/>
      <dgm:t>
        <a:bodyPr/>
        <a:lstStyle/>
        <a:p>
          <a:endParaRPr lang="en-GB"/>
        </a:p>
      </dgm:t>
    </dgm:pt>
    <dgm:pt modelId="{C5F13220-8035-41D5-B418-EFCC1E17166A}">
      <dgm:prSet/>
      <dgm:spPr/>
      <dgm:t>
        <a:bodyPr/>
        <a:lstStyle/>
        <a:p>
          <a:r>
            <a:rPr lang="en-GB"/>
            <a:t>Cooperation – to create peace</a:t>
          </a:r>
        </a:p>
      </dgm:t>
    </dgm:pt>
    <dgm:pt modelId="{B6F71291-9279-4EA0-A116-B7F63A141113}" type="parTrans" cxnId="{C5472680-EE93-424E-B3C9-F696A2AFE65C}">
      <dgm:prSet/>
      <dgm:spPr/>
      <dgm:t>
        <a:bodyPr/>
        <a:lstStyle/>
        <a:p>
          <a:endParaRPr lang="en-GB"/>
        </a:p>
      </dgm:t>
    </dgm:pt>
    <dgm:pt modelId="{C34CCF8F-6CB3-412B-A317-377CA5935238}" type="sibTrans" cxnId="{C5472680-EE93-424E-B3C9-F696A2AFE65C}">
      <dgm:prSet/>
      <dgm:spPr/>
      <dgm:t>
        <a:bodyPr/>
        <a:lstStyle/>
        <a:p>
          <a:endParaRPr lang="en-GB"/>
        </a:p>
      </dgm:t>
    </dgm:pt>
    <dgm:pt modelId="{318634AF-3459-4C22-9A77-47288F1D775A}">
      <dgm:prSet/>
      <dgm:spPr/>
      <dgm:t>
        <a:bodyPr/>
        <a:lstStyle/>
        <a:p>
          <a:r>
            <a:rPr lang="en-GB" dirty="0"/>
            <a:t>Chemistry – to strengthen relationships</a:t>
          </a:r>
        </a:p>
      </dgm:t>
    </dgm:pt>
    <dgm:pt modelId="{B8A02D7F-E734-4672-8027-ED9485A807F0}" type="parTrans" cxnId="{8F9F6855-403B-48EE-A00F-0F1BA5E8A778}">
      <dgm:prSet/>
      <dgm:spPr/>
      <dgm:t>
        <a:bodyPr/>
        <a:lstStyle/>
        <a:p>
          <a:endParaRPr lang="en-GB"/>
        </a:p>
      </dgm:t>
    </dgm:pt>
    <dgm:pt modelId="{7BE9EC36-D9D6-4168-9DB0-6B70B639B1F3}" type="sibTrans" cxnId="{8F9F6855-403B-48EE-A00F-0F1BA5E8A778}">
      <dgm:prSet/>
      <dgm:spPr/>
      <dgm:t>
        <a:bodyPr/>
        <a:lstStyle/>
        <a:p>
          <a:endParaRPr lang="en-GB"/>
        </a:p>
      </dgm:t>
    </dgm:pt>
    <dgm:pt modelId="{64BC88A1-D479-4DDA-AF09-5F65AF5350FC}">
      <dgm:prSet/>
      <dgm:spPr/>
      <dgm:t>
        <a:bodyPr/>
        <a:lstStyle/>
        <a:p>
          <a:r>
            <a:rPr lang="en-GB"/>
            <a:t>Creativity – to further potential</a:t>
          </a:r>
        </a:p>
      </dgm:t>
    </dgm:pt>
    <dgm:pt modelId="{63C52C5B-6846-48AF-B353-88F2513716BA}" type="parTrans" cxnId="{7DB85787-B4BD-4007-9BA6-66123F60A7CD}">
      <dgm:prSet/>
      <dgm:spPr/>
      <dgm:t>
        <a:bodyPr/>
        <a:lstStyle/>
        <a:p>
          <a:endParaRPr lang="en-GB"/>
        </a:p>
      </dgm:t>
    </dgm:pt>
    <dgm:pt modelId="{AE2D5F98-C3E7-40B1-A2B4-293B86689D3B}" type="sibTrans" cxnId="{7DB85787-B4BD-4007-9BA6-66123F60A7CD}">
      <dgm:prSet/>
      <dgm:spPr/>
      <dgm:t>
        <a:bodyPr/>
        <a:lstStyle/>
        <a:p>
          <a:endParaRPr lang="en-GB"/>
        </a:p>
      </dgm:t>
    </dgm:pt>
    <dgm:pt modelId="{9625B990-7F7E-4FA9-BB86-A84B1DA796E3}">
      <dgm:prSet/>
      <dgm:spPr/>
      <dgm:t>
        <a:bodyPr/>
        <a:lstStyle/>
        <a:p>
          <a:r>
            <a:rPr lang="en-GB"/>
            <a:t>Conflict Management – to limit tension</a:t>
          </a:r>
        </a:p>
      </dgm:t>
    </dgm:pt>
    <dgm:pt modelId="{67E32628-CC57-47DD-B013-DDBE69F8075F}" type="parTrans" cxnId="{BEE6536B-FF63-4223-A8A7-742AADB4D8DF}">
      <dgm:prSet/>
      <dgm:spPr/>
      <dgm:t>
        <a:bodyPr/>
        <a:lstStyle/>
        <a:p>
          <a:endParaRPr lang="en-GB"/>
        </a:p>
      </dgm:t>
    </dgm:pt>
    <dgm:pt modelId="{042E0357-8BF8-406C-8F50-239A39BB83A1}" type="sibTrans" cxnId="{BEE6536B-FF63-4223-A8A7-742AADB4D8DF}">
      <dgm:prSet/>
      <dgm:spPr/>
      <dgm:t>
        <a:bodyPr/>
        <a:lstStyle/>
        <a:p>
          <a:endParaRPr lang="en-GB"/>
        </a:p>
      </dgm:t>
    </dgm:pt>
    <dgm:pt modelId="{0824BCB7-46FE-4387-9170-51FD6D484EB0}">
      <dgm:prSet/>
      <dgm:spPr/>
      <dgm:t>
        <a:bodyPr/>
        <a:lstStyle/>
        <a:p>
          <a:r>
            <a:rPr lang="en-GB"/>
            <a:t>Cohesiveness – to allow rapid change</a:t>
          </a:r>
        </a:p>
      </dgm:t>
    </dgm:pt>
    <dgm:pt modelId="{D1EE88EE-4719-4B75-BE96-C7C93AD00F52}" type="parTrans" cxnId="{AC162416-7036-4C49-AB97-0C3ED3EFA124}">
      <dgm:prSet/>
      <dgm:spPr/>
      <dgm:t>
        <a:bodyPr/>
        <a:lstStyle/>
        <a:p>
          <a:endParaRPr lang="en-GB"/>
        </a:p>
      </dgm:t>
    </dgm:pt>
    <dgm:pt modelId="{ABE1A6FD-DB9E-4EE2-A24E-2198561CBC7B}" type="sibTrans" cxnId="{AC162416-7036-4C49-AB97-0C3ED3EFA124}">
      <dgm:prSet/>
      <dgm:spPr/>
      <dgm:t>
        <a:bodyPr/>
        <a:lstStyle/>
        <a:p>
          <a:endParaRPr lang="en-GB"/>
        </a:p>
      </dgm:t>
    </dgm:pt>
    <dgm:pt modelId="{509C20EE-A5F1-497D-9476-0B96AE8A72AA}">
      <dgm:prSet/>
      <dgm:spPr/>
      <dgm:t>
        <a:bodyPr/>
        <a:lstStyle/>
        <a:p>
          <a:r>
            <a:rPr lang="en-GB"/>
            <a:t>Community – to create an enjoyable environment</a:t>
          </a:r>
        </a:p>
      </dgm:t>
    </dgm:pt>
    <dgm:pt modelId="{E7F64A7F-933C-4CCE-B319-44DB2B450C7E}" type="parTrans" cxnId="{3EF958B1-70A5-40AC-ACEF-7C4D5E844F5C}">
      <dgm:prSet/>
      <dgm:spPr/>
      <dgm:t>
        <a:bodyPr/>
        <a:lstStyle/>
        <a:p>
          <a:endParaRPr lang="en-GB"/>
        </a:p>
      </dgm:t>
    </dgm:pt>
    <dgm:pt modelId="{FCC3DE55-021E-45A1-B449-010FFF559BDC}" type="sibTrans" cxnId="{3EF958B1-70A5-40AC-ACEF-7C4D5E844F5C}">
      <dgm:prSet/>
      <dgm:spPr/>
      <dgm:t>
        <a:bodyPr/>
        <a:lstStyle/>
        <a:p>
          <a:endParaRPr lang="en-GB"/>
        </a:p>
      </dgm:t>
    </dgm:pt>
    <dgm:pt modelId="{240823CD-0ED8-428A-82F6-B3DE19DCDD1F}" type="pres">
      <dgm:prSet presAssocID="{8B0812E6-FCC1-4A87-8E75-3AB4B79D051A}" presName="linear" presStyleCnt="0">
        <dgm:presLayoutVars>
          <dgm:animLvl val="lvl"/>
          <dgm:resizeHandles val="exact"/>
        </dgm:presLayoutVars>
      </dgm:prSet>
      <dgm:spPr/>
    </dgm:pt>
    <dgm:pt modelId="{3527F49F-E777-4D22-B551-4FE59FA1CA90}" type="pres">
      <dgm:prSet presAssocID="{F3B687BA-B8C9-421A-9098-77D734469868}" presName="parentText" presStyleLbl="node1" presStyleIdx="0" presStyleCnt="10">
        <dgm:presLayoutVars>
          <dgm:chMax val="0"/>
          <dgm:bulletEnabled val="1"/>
        </dgm:presLayoutVars>
      </dgm:prSet>
      <dgm:spPr/>
    </dgm:pt>
    <dgm:pt modelId="{CC716692-0D50-4D6A-9EBB-0769A3AB2AC9}" type="pres">
      <dgm:prSet presAssocID="{EE58E9BF-0D0C-4493-A3A4-7B2385F2E25E}" presName="spacer" presStyleCnt="0"/>
      <dgm:spPr/>
    </dgm:pt>
    <dgm:pt modelId="{B7A519C0-251C-4C9E-A205-5AD93AE9CAAE}" type="pres">
      <dgm:prSet presAssocID="{9BA76BAD-FDB2-498D-A842-A39338FA794C}" presName="parentText" presStyleLbl="node1" presStyleIdx="1" presStyleCnt="10">
        <dgm:presLayoutVars>
          <dgm:chMax val="0"/>
          <dgm:bulletEnabled val="1"/>
        </dgm:presLayoutVars>
      </dgm:prSet>
      <dgm:spPr/>
    </dgm:pt>
    <dgm:pt modelId="{7BF81ADE-3F80-45B6-8E0F-054046AC4B6F}" type="pres">
      <dgm:prSet presAssocID="{6055835C-0678-4C97-954F-EAF027C1DE2A}" presName="spacer" presStyleCnt="0"/>
      <dgm:spPr/>
    </dgm:pt>
    <dgm:pt modelId="{C6D800F4-9CAB-421A-A89D-C2E0CD1A91EF}" type="pres">
      <dgm:prSet presAssocID="{C9F59522-C9BA-4F7F-8C94-91DD3455E8E1}" presName="parentText" presStyleLbl="node1" presStyleIdx="2" presStyleCnt="10">
        <dgm:presLayoutVars>
          <dgm:chMax val="0"/>
          <dgm:bulletEnabled val="1"/>
        </dgm:presLayoutVars>
      </dgm:prSet>
      <dgm:spPr/>
    </dgm:pt>
    <dgm:pt modelId="{7B3089CF-F4B0-4498-9C1E-C1C2D6CF3611}" type="pres">
      <dgm:prSet presAssocID="{5E7A3441-3054-4EF7-84D6-9FB06C01A5AB}" presName="spacer" presStyleCnt="0"/>
      <dgm:spPr/>
    </dgm:pt>
    <dgm:pt modelId="{C3957DFA-6949-469B-934D-88B6D76E1F23}" type="pres">
      <dgm:prSet presAssocID="{DF7AB028-5DF2-4E2A-9D46-9F1E55431A8D}" presName="parentText" presStyleLbl="node1" presStyleIdx="3" presStyleCnt="10">
        <dgm:presLayoutVars>
          <dgm:chMax val="0"/>
          <dgm:bulletEnabled val="1"/>
        </dgm:presLayoutVars>
      </dgm:prSet>
      <dgm:spPr/>
    </dgm:pt>
    <dgm:pt modelId="{44CCD77B-1854-4079-9CAA-CE793213950E}" type="pres">
      <dgm:prSet presAssocID="{4B915C71-DB0A-42CA-BF85-86A93FA14351}" presName="spacer" presStyleCnt="0"/>
      <dgm:spPr/>
    </dgm:pt>
    <dgm:pt modelId="{71A1E911-4736-4022-9183-0E193F964A1C}" type="pres">
      <dgm:prSet presAssocID="{C5F13220-8035-41D5-B418-EFCC1E17166A}" presName="parentText" presStyleLbl="node1" presStyleIdx="4" presStyleCnt="10">
        <dgm:presLayoutVars>
          <dgm:chMax val="0"/>
          <dgm:bulletEnabled val="1"/>
        </dgm:presLayoutVars>
      </dgm:prSet>
      <dgm:spPr/>
    </dgm:pt>
    <dgm:pt modelId="{0E7C4F6B-7FA4-4BAB-8B30-1C18EB3ACE3C}" type="pres">
      <dgm:prSet presAssocID="{C34CCF8F-6CB3-412B-A317-377CA5935238}" presName="spacer" presStyleCnt="0"/>
      <dgm:spPr/>
    </dgm:pt>
    <dgm:pt modelId="{71465FA2-5BE5-4E68-9D9C-9C46CA4F7250}" type="pres">
      <dgm:prSet presAssocID="{318634AF-3459-4C22-9A77-47288F1D775A}" presName="parentText" presStyleLbl="node1" presStyleIdx="5" presStyleCnt="10">
        <dgm:presLayoutVars>
          <dgm:chMax val="0"/>
          <dgm:bulletEnabled val="1"/>
        </dgm:presLayoutVars>
      </dgm:prSet>
      <dgm:spPr/>
    </dgm:pt>
    <dgm:pt modelId="{F7678D89-BE33-4A11-B0C8-151DBAD5B43E}" type="pres">
      <dgm:prSet presAssocID="{7BE9EC36-D9D6-4168-9DB0-6B70B639B1F3}" presName="spacer" presStyleCnt="0"/>
      <dgm:spPr/>
    </dgm:pt>
    <dgm:pt modelId="{A6E21C2D-1695-479E-BF9D-8896A77898DE}" type="pres">
      <dgm:prSet presAssocID="{64BC88A1-D479-4DDA-AF09-5F65AF5350FC}" presName="parentText" presStyleLbl="node1" presStyleIdx="6" presStyleCnt="10">
        <dgm:presLayoutVars>
          <dgm:chMax val="0"/>
          <dgm:bulletEnabled val="1"/>
        </dgm:presLayoutVars>
      </dgm:prSet>
      <dgm:spPr/>
    </dgm:pt>
    <dgm:pt modelId="{67A9B62D-4788-4902-BE42-2F29BAE0C641}" type="pres">
      <dgm:prSet presAssocID="{AE2D5F98-C3E7-40B1-A2B4-293B86689D3B}" presName="spacer" presStyleCnt="0"/>
      <dgm:spPr/>
    </dgm:pt>
    <dgm:pt modelId="{F95A19A6-EDCD-4FCE-B111-DA504AB919B9}" type="pres">
      <dgm:prSet presAssocID="{9625B990-7F7E-4FA9-BB86-A84B1DA796E3}" presName="parentText" presStyleLbl="node1" presStyleIdx="7" presStyleCnt="10">
        <dgm:presLayoutVars>
          <dgm:chMax val="0"/>
          <dgm:bulletEnabled val="1"/>
        </dgm:presLayoutVars>
      </dgm:prSet>
      <dgm:spPr/>
    </dgm:pt>
    <dgm:pt modelId="{63C6BDCB-C57C-461E-B1C7-4CD6D24B55EF}" type="pres">
      <dgm:prSet presAssocID="{042E0357-8BF8-406C-8F50-239A39BB83A1}" presName="spacer" presStyleCnt="0"/>
      <dgm:spPr/>
    </dgm:pt>
    <dgm:pt modelId="{DCD69F1D-246F-4E77-9338-8F94B99A399A}" type="pres">
      <dgm:prSet presAssocID="{0824BCB7-46FE-4387-9170-51FD6D484EB0}" presName="parentText" presStyleLbl="node1" presStyleIdx="8" presStyleCnt="10">
        <dgm:presLayoutVars>
          <dgm:chMax val="0"/>
          <dgm:bulletEnabled val="1"/>
        </dgm:presLayoutVars>
      </dgm:prSet>
      <dgm:spPr/>
    </dgm:pt>
    <dgm:pt modelId="{55DEAD4A-B325-40B7-83D2-AA61BE79ABF7}" type="pres">
      <dgm:prSet presAssocID="{ABE1A6FD-DB9E-4EE2-A24E-2198561CBC7B}" presName="spacer" presStyleCnt="0"/>
      <dgm:spPr/>
    </dgm:pt>
    <dgm:pt modelId="{F7E523E7-A658-44CE-B20D-07BC85C47647}" type="pres">
      <dgm:prSet presAssocID="{509C20EE-A5F1-497D-9476-0B96AE8A72AA}" presName="parentText" presStyleLbl="node1" presStyleIdx="9" presStyleCnt="10">
        <dgm:presLayoutVars>
          <dgm:chMax val="0"/>
          <dgm:bulletEnabled val="1"/>
        </dgm:presLayoutVars>
      </dgm:prSet>
      <dgm:spPr/>
    </dgm:pt>
  </dgm:ptLst>
  <dgm:cxnLst>
    <dgm:cxn modelId="{89651C0A-8B2A-4C4F-9B78-422D90AE1FC6}" type="presOf" srcId="{8B0812E6-FCC1-4A87-8E75-3AB4B79D051A}" destId="{240823CD-0ED8-428A-82F6-B3DE19DCDD1F}" srcOrd="0" destOrd="0" presId="urn:microsoft.com/office/officeart/2005/8/layout/vList2"/>
    <dgm:cxn modelId="{BA0BE00D-CC28-46F9-9EB9-FA3237E24DEA}" srcId="{8B0812E6-FCC1-4A87-8E75-3AB4B79D051A}" destId="{9BA76BAD-FDB2-498D-A842-A39338FA794C}" srcOrd="1" destOrd="0" parTransId="{BAD411D3-2275-4610-98E1-58A055655D6F}" sibTransId="{6055835C-0678-4C97-954F-EAF027C1DE2A}"/>
    <dgm:cxn modelId="{AC162416-7036-4C49-AB97-0C3ED3EFA124}" srcId="{8B0812E6-FCC1-4A87-8E75-3AB4B79D051A}" destId="{0824BCB7-46FE-4387-9170-51FD6D484EB0}" srcOrd="8" destOrd="0" parTransId="{D1EE88EE-4719-4B75-BE96-C7C93AD00F52}" sibTransId="{ABE1A6FD-DB9E-4EE2-A24E-2198561CBC7B}"/>
    <dgm:cxn modelId="{BEE6536B-FF63-4223-A8A7-742AADB4D8DF}" srcId="{8B0812E6-FCC1-4A87-8E75-3AB4B79D051A}" destId="{9625B990-7F7E-4FA9-BB86-A84B1DA796E3}" srcOrd="7" destOrd="0" parTransId="{67E32628-CC57-47DD-B013-DDBE69F8075F}" sibTransId="{042E0357-8BF8-406C-8F50-239A39BB83A1}"/>
    <dgm:cxn modelId="{0373F474-4D43-409A-9038-449169CE352B}" srcId="{8B0812E6-FCC1-4A87-8E75-3AB4B79D051A}" destId="{C9F59522-C9BA-4F7F-8C94-91DD3455E8E1}" srcOrd="2" destOrd="0" parTransId="{E2B6CB34-CF2B-4828-9937-225B4A9A208A}" sibTransId="{5E7A3441-3054-4EF7-84D6-9FB06C01A5AB}"/>
    <dgm:cxn modelId="{8F9F6855-403B-48EE-A00F-0F1BA5E8A778}" srcId="{8B0812E6-FCC1-4A87-8E75-3AB4B79D051A}" destId="{318634AF-3459-4C22-9A77-47288F1D775A}" srcOrd="5" destOrd="0" parTransId="{B8A02D7F-E734-4672-8027-ED9485A807F0}" sibTransId="{7BE9EC36-D9D6-4168-9DB0-6B70B639B1F3}"/>
    <dgm:cxn modelId="{83A3A178-BE58-43F8-A092-F90F535DD9BA}" type="presOf" srcId="{DF7AB028-5DF2-4E2A-9D46-9F1E55431A8D}" destId="{C3957DFA-6949-469B-934D-88B6D76E1F23}" srcOrd="0" destOrd="0" presId="urn:microsoft.com/office/officeart/2005/8/layout/vList2"/>
    <dgm:cxn modelId="{C5472680-EE93-424E-B3C9-F696A2AFE65C}" srcId="{8B0812E6-FCC1-4A87-8E75-3AB4B79D051A}" destId="{C5F13220-8035-41D5-B418-EFCC1E17166A}" srcOrd="4" destOrd="0" parTransId="{B6F71291-9279-4EA0-A116-B7F63A141113}" sibTransId="{C34CCF8F-6CB3-412B-A317-377CA5935238}"/>
    <dgm:cxn modelId="{7DB85787-B4BD-4007-9BA6-66123F60A7CD}" srcId="{8B0812E6-FCC1-4A87-8E75-3AB4B79D051A}" destId="{64BC88A1-D479-4DDA-AF09-5F65AF5350FC}" srcOrd="6" destOrd="0" parTransId="{63C52C5B-6846-48AF-B353-88F2513716BA}" sibTransId="{AE2D5F98-C3E7-40B1-A2B4-293B86689D3B}"/>
    <dgm:cxn modelId="{D22A948A-6084-4C12-B34F-3DE3144069E0}" type="presOf" srcId="{9BA76BAD-FDB2-498D-A842-A39338FA794C}" destId="{B7A519C0-251C-4C9E-A205-5AD93AE9CAAE}" srcOrd="0" destOrd="0" presId="urn:microsoft.com/office/officeart/2005/8/layout/vList2"/>
    <dgm:cxn modelId="{2426638C-7A40-4C15-AADA-1475A37DF0DE}" type="presOf" srcId="{C9F59522-C9BA-4F7F-8C94-91DD3455E8E1}" destId="{C6D800F4-9CAB-421A-A89D-C2E0CD1A91EF}" srcOrd="0" destOrd="0" presId="urn:microsoft.com/office/officeart/2005/8/layout/vList2"/>
    <dgm:cxn modelId="{DEEC038E-EB0A-45F8-BF68-6FD03FF73A0F}" type="presOf" srcId="{F3B687BA-B8C9-421A-9098-77D734469868}" destId="{3527F49F-E777-4D22-B551-4FE59FA1CA90}" srcOrd="0" destOrd="0" presId="urn:microsoft.com/office/officeart/2005/8/layout/vList2"/>
    <dgm:cxn modelId="{D817999F-C583-4FDB-94F8-E0B576B8C460}" srcId="{8B0812E6-FCC1-4A87-8E75-3AB4B79D051A}" destId="{DF7AB028-5DF2-4E2A-9D46-9F1E55431A8D}" srcOrd="3" destOrd="0" parTransId="{FD571439-55AF-4923-B2DF-C39AF93D2F27}" sibTransId="{4B915C71-DB0A-42CA-BF85-86A93FA14351}"/>
    <dgm:cxn modelId="{B792FCA7-2F4E-4308-994F-3ABF4B0EBDE3}" type="presOf" srcId="{0824BCB7-46FE-4387-9170-51FD6D484EB0}" destId="{DCD69F1D-246F-4E77-9338-8F94B99A399A}" srcOrd="0" destOrd="0" presId="urn:microsoft.com/office/officeart/2005/8/layout/vList2"/>
    <dgm:cxn modelId="{3EF958B1-70A5-40AC-ACEF-7C4D5E844F5C}" srcId="{8B0812E6-FCC1-4A87-8E75-3AB4B79D051A}" destId="{509C20EE-A5F1-497D-9476-0B96AE8A72AA}" srcOrd="9" destOrd="0" parTransId="{E7F64A7F-933C-4CCE-B319-44DB2B450C7E}" sibTransId="{FCC3DE55-021E-45A1-B449-010FFF559BDC}"/>
    <dgm:cxn modelId="{DC786BBC-0731-4363-B9AD-50544C823D17}" type="presOf" srcId="{64BC88A1-D479-4DDA-AF09-5F65AF5350FC}" destId="{A6E21C2D-1695-479E-BF9D-8896A77898DE}" srcOrd="0" destOrd="0" presId="urn:microsoft.com/office/officeart/2005/8/layout/vList2"/>
    <dgm:cxn modelId="{D6B6BCE3-D2CE-4716-98A0-16958DCF1D20}" srcId="{8B0812E6-FCC1-4A87-8E75-3AB4B79D051A}" destId="{F3B687BA-B8C9-421A-9098-77D734469868}" srcOrd="0" destOrd="0" parTransId="{5A2F22BC-0ADC-4C95-8FD6-E4F9F7BB37F0}" sibTransId="{EE58E9BF-0D0C-4493-A3A4-7B2385F2E25E}"/>
    <dgm:cxn modelId="{0303EAE7-981F-47AF-80DB-9A82B2B7DF94}" type="presOf" srcId="{C5F13220-8035-41D5-B418-EFCC1E17166A}" destId="{71A1E911-4736-4022-9183-0E193F964A1C}" srcOrd="0" destOrd="0" presId="urn:microsoft.com/office/officeart/2005/8/layout/vList2"/>
    <dgm:cxn modelId="{90A646EB-FCEE-4E9A-8B84-E2607656D8A4}" type="presOf" srcId="{509C20EE-A5F1-497D-9476-0B96AE8A72AA}" destId="{F7E523E7-A658-44CE-B20D-07BC85C47647}" srcOrd="0" destOrd="0" presId="urn:microsoft.com/office/officeart/2005/8/layout/vList2"/>
    <dgm:cxn modelId="{F25835EC-3442-4F25-B548-0E14E781E2BD}" type="presOf" srcId="{9625B990-7F7E-4FA9-BB86-A84B1DA796E3}" destId="{F95A19A6-EDCD-4FCE-B111-DA504AB919B9}" srcOrd="0" destOrd="0" presId="urn:microsoft.com/office/officeart/2005/8/layout/vList2"/>
    <dgm:cxn modelId="{06E25AF3-DE6F-44B8-9C5E-7E12F3A73ECB}" type="presOf" srcId="{318634AF-3459-4C22-9A77-47288F1D775A}" destId="{71465FA2-5BE5-4E68-9D9C-9C46CA4F7250}" srcOrd="0" destOrd="0" presId="urn:microsoft.com/office/officeart/2005/8/layout/vList2"/>
    <dgm:cxn modelId="{7D3C2052-5041-42CF-98E1-86B410F37666}" type="presParOf" srcId="{240823CD-0ED8-428A-82F6-B3DE19DCDD1F}" destId="{3527F49F-E777-4D22-B551-4FE59FA1CA90}" srcOrd="0" destOrd="0" presId="urn:microsoft.com/office/officeart/2005/8/layout/vList2"/>
    <dgm:cxn modelId="{56C2DD45-7672-4BA9-A350-84CF60ADE867}" type="presParOf" srcId="{240823CD-0ED8-428A-82F6-B3DE19DCDD1F}" destId="{CC716692-0D50-4D6A-9EBB-0769A3AB2AC9}" srcOrd="1" destOrd="0" presId="urn:microsoft.com/office/officeart/2005/8/layout/vList2"/>
    <dgm:cxn modelId="{D29620A6-8735-40D2-B96D-B38AA1EC1DAE}" type="presParOf" srcId="{240823CD-0ED8-428A-82F6-B3DE19DCDD1F}" destId="{B7A519C0-251C-4C9E-A205-5AD93AE9CAAE}" srcOrd="2" destOrd="0" presId="urn:microsoft.com/office/officeart/2005/8/layout/vList2"/>
    <dgm:cxn modelId="{404772A0-5B8C-4837-BDEE-E10A807EC5FF}" type="presParOf" srcId="{240823CD-0ED8-428A-82F6-B3DE19DCDD1F}" destId="{7BF81ADE-3F80-45B6-8E0F-054046AC4B6F}" srcOrd="3" destOrd="0" presId="urn:microsoft.com/office/officeart/2005/8/layout/vList2"/>
    <dgm:cxn modelId="{592BC02A-124D-43FF-B175-9072AD553BA5}" type="presParOf" srcId="{240823CD-0ED8-428A-82F6-B3DE19DCDD1F}" destId="{C6D800F4-9CAB-421A-A89D-C2E0CD1A91EF}" srcOrd="4" destOrd="0" presId="urn:microsoft.com/office/officeart/2005/8/layout/vList2"/>
    <dgm:cxn modelId="{7685DAE8-39F7-42D2-ACAD-749F5BE40A09}" type="presParOf" srcId="{240823CD-0ED8-428A-82F6-B3DE19DCDD1F}" destId="{7B3089CF-F4B0-4498-9C1E-C1C2D6CF3611}" srcOrd="5" destOrd="0" presId="urn:microsoft.com/office/officeart/2005/8/layout/vList2"/>
    <dgm:cxn modelId="{A50996AC-5884-4116-9F0A-81F95C756A58}" type="presParOf" srcId="{240823CD-0ED8-428A-82F6-B3DE19DCDD1F}" destId="{C3957DFA-6949-469B-934D-88B6D76E1F23}" srcOrd="6" destOrd="0" presId="urn:microsoft.com/office/officeart/2005/8/layout/vList2"/>
    <dgm:cxn modelId="{521C2331-6465-49F9-A5D0-CE043FF6C1F2}" type="presParOf" srcId="{240823CD-0ED8-428A-82F6-B3DE19DCDD1F}" destId="{44CCD77B-1854-4079-9CAA-CE793213950E}" srcOrd="7" destOrd="0" presId="urn:microsoft.com/office/officeart/2005/8/layout/vList2"/>
    <dgm:cxn modelId="{C732944B-75BC-4F8A-9FC0-C614048C7A47}" type="presParOf" srcId="{240823CD-0ED8-428A-82F6-B3DE19DCDD1F}" destId="{71A1E911-4736-4022-9183-0E193F964A1C}" srcOrd="8" destOrd="0" presId="urn:microsoft.com/office/officeart/2005/8/layout/vList2"/>
    <dgm:cxn modelId="{D964D320-83DF-41F5-84FD-55254F7F47F9}" type="presParOf" srcId="{240823CD-0ED8-428A-82F6-B3DE19DCDD1F}" destId="{0E7C4F6B-7FA4-4BAB-8B30-1C18EB3ACE3C}" srcOrd="9" destOrd="0" presId="urn:microsoft.com/office/officeart/2005/8/layout/vList2"/>
    <dgm:cxn modelId="{97F877E2-F2AA-4EB3-B3E0-23BE7999B016}" type="presParOf" srcId="{240823CD-0ED8-428A-82F6-B3DE19DCDD1F}" destId="{71465FA2-5BE5-4E68-9D9C-9C46CA4F7250}" srcOrd="10" destOrd="0" presId="urn:microsoft.com/office/officeart/2005/8/layout/vList2"/>
    <dgm:cxn modelId="{324D4D2E-A0BB-4AB8-BB06-3DA75AF3BA23}" type="presParOf" srcId="{240823CD-0ED8-428A-82F6-B3DE19DCDD1F}" destId="{F7678D89-BE33-4A11-B0C8-151DBAD5B43E}" srcOrd="11" destOrd="0" presId="urn:microsoft.com/office/officeart/2005/8/layout/vList2"/>
    <dgm:cxn modelId="{44795E77-D3C2-4C6D-AC3D-2B52D0B46E6D}" type="presParOf" srcId="{240823CD-0ED8-428A-82F6-B3DE19DCDD1F}" destId="{A6E21C2D-1695-479E-BF9D-8896A77898DE}" srcOrd="12" destOrd="0" presId="urn:microsoft.com/office/officeart/2005/8/layout/vList2"/>
    <dgm:cxn modelId="{33F93581-1FA4-4C87-9CCE-EDB9988EA5F9}" type="presParOf" srcId="{240823CD-0ED8-428A-82F6-B3DE19DCDD1F}" destId="{67A9B62D-4788-4902-BE42-2F29BAE0C641}" srcOrd="13" destOrd="0" presId="urn:microsoft.com/office/officeart/2005/8/layout/vList2"/>
    <dgm:cxn modelId="{AB389F88-16CB-4E69-8F65-C5BF6BC63C65}" type="presParOf" srcId="{240823CD-0ED8-428A-82F6-B3DE19DCDD1F}" destId="{F95A19A6-EDCD-4FCE-B111-DA504AB919B9}" srcOrd="14" destOrd="0" presId="urn:microsoft.com/office/officeart/2005/8/layout/vList2"/>
    <dgm:cxn modelId="{9B2034FB-1E03-4310-A95A-29CEAB26B829}" type="presParOf" srcId="{240823CD-0ED8-428A-82F6-B3DE19DCDD1F}" destId="{63C6BDCB-C57C-461E-B1C7-4CD6D24B55EF}" srcOrd="15" destOrd="0" presId="urn:microsoft.com/office/officeart/2005/8/layout/vList2"/>
    <dgm:cxn modelId="{68DD8781-EDE3-464F-9A40-43AFCE4C33E1}" type="presParOf" srcId="{240823CD-0ED8-428A-82F6-B3DE19DCDD1F}" destId="{DCD69F1D-246F-4E77-9338-8F94B99A399A}" srcOrd="16" destOrd="0" presId="urn:microsoft.com/office/officeart/2005/8/layout/vList2"/>
    <dgm:cxn modelId="{041F1F58-2191-4F08-B4DE-41FC01287113}" type="presParOf" srcId="{240823CD-0ED8-428A-82F6-B3DE19DCDD1F}" destId="{55DEAD4A-B325-40B7-83D2-AA61BE79ABF7}" srcOrd="17" destOrd="0" presId="urn:microsoft.com/office/officeart/2005/8/layout/vList2"/>
    <dgm:cxn modelId="{B75EB3F6-82C4-4BBC-B952-4AD15D8F1C6A}" type="presParOf" srcId="{240823CD-0ED8-428A-82F6-B3DE19DCDD1F}" destId="{F7E523E7-A658-44CE-B20D-07BC85C47647}" srcOrd="1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848710-4C34-47E3-98F2-831932EB9153}" type="doc">
      <dgm:prSet loTypeId="urn:microsoft.com/office/officeart/2005/8/layout/vList2" loCatId="list" qsTypeId="urn:microsoft.com/office/officeart/2005/8/quickstyle/3d1" qsCatId="3D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ADA23D02-8ABC-4BE3-83CA-3994A7F2E8AA}">
      <dgm:prSet/>
      <dgm:spPr/>
      <dgm:t>
        <a:bodyPr/>
        <a:lstStyle/>
        <a:p>
          <a:r>
            <a:rPr lang="en-GB" dirty="0"/>
            <a:t>Team Work raises </a:t>
          </a:r>
          <a:r>
            <a:rPr lang="en-GB" b="1" dirty="0"/>
            <a:t>Creativity</a:t>
          </a:r>
          <a:r>
            <a:rPr lang="en-GB" dirty="0"/>
            <a:t> and </a:t>
          </a:r>
          <a:r>
            <a:rPr lang="en-GB" b="1" dirty="0"/>
            <a:t>Learning</a:t>
          </a:r>
          <a:r>
            <a:rPr lang="en-GB" dirty="0"/>
            <a:t> </a:t>
          </a:r>
        </a:p>
      </dgm:t>
    </dgm:pt>
    <dgm:pt modelId="{329C12DC-D85E-4812-9190-C82C7100C48B}" type="parTrans" cxnId="{C75E7B65-3B88-4C9C-BB48-97ADA7F66129}">
      <dgm:prSet/>
      <dgm:spPr/>
      <dgm:t>
        <a:bodyPr/>
        <a:lstStyle/>
        <a:p>
          <a:endParaRPr lang="en-GB"/>
        </a:p>
      </dgm:t>
    </dgm:pt>
    <dgm:pt modelId="{72706EEF-1E22-4A60-BA15-C57B3DE4AA07}" type="sibTrans" cxnId="{C75E7B65-3B88-4C9C-BB48-97ADA7F66129}">
      <dgm:prSet/>
      <dgm:spPr/>
      <dgm:t>
        <a:bodyPr/>
        <a:lstStyle/>
        <a:p>
          <a:endParaRPr lang="en-GB"/>
        </a:p>
      </dgm:t>
    </dgm:pt>
    <dgm:pt modelId="{233D3CF0-52FC-4AE2-B85E-0873228F73B8}">
      <dgm:prSet/>
      <dgm:spPr/>
      <dgm:t>
        <a:bodyPr/>
        <a:lstStyle/>
        <a:p>
          <a:r>
            <a:rPr lang="en-GB" dirty="0"/>
            <a:t>Team Work builds </a:t>
          </a:r>
          <a:r>
            <a:rPr lang="en-GB" b="1" dirty="0"/>
            <a:t>Trust</a:t>
          </a:r>
        </a:p>
      </dgm:t>
    </dgm:pt>
    <dgm:pt modelId="{BBC36D07-2C2C-4D83-AA32-B5C9055726DA}" type="parTrans" cxnId="{AD1E6D32-8ECC-4F34-BCC4-2E11A5B7DA56}">
      <dgm:prSet/>
      <dgm:spPr/>
      <dgm:t>
        <a:bodyPr/>
        <a:lstStyle/>
        <a:p>
          <a:endParaRPr lang="en-GB"/>
        </a:p>
      </dgm:t>
    </dgm:pt>
    <dgm:pt modelId="{E1525C10-6967-492C-A657-38DA2A7A40A3}" type="sibTrans" cxnId="{AD1E6D32-8ECC-4F34-BCC4-2E11A5B7DA56}">
      <dgm:prSet/>
      <dgm:spPr/>
      <dgm:t>
        <a:bodyPr/>
        <a:lstStyle/>
        <a:p>
          <a:endParaRPr lang="en-GB"/>
        </a:p>
      </dgm:t>
    </dgm:pt>
    <dgm:pt modelId="{17EC080C-38E1-47B6-ACAE-D683C290812E}">
      <dgm:prSet/>
      <dgm:spPr/>
      <dgm:t>
        <a:bodyPr/>
        <a:lstStyle/>
        <a:p>
          <a:r>
            <a:rPr lang="en-GB" dirty="0"/>
            <a:t>Team Work resolves </a:t>
          </a:r>
          <a:r>
            <a:rPr lang="en-GB" b="1" dirty="0"/>
            <a:t>Conflicts</a:t>
          </a:r>
        </a:p>
      </dgm:t>
    </dgm:pt>
    <dgm:pt modelId="{D39CF385-7440-4226-B83C-AAED83BB5FC2}" type="parTrans" cxnId="{1593CCCE-3A81-420F-B1C8-4AAE3C2B8A54}">
      <dgm:prSet/>
      <dgm:spPr/>
      <dgm:t>
        <a:bodyPr/>
        <a:lstStyle/>
        <a:p>
          <a:endParaRPr lang="en-GB"/>
        </a:p>
      </dgm:t>
    </dgm:pt>
    <dgm:pt modelId="{5EF5FE42-FFBD-4FCD-9B2D-31E988249D59}" type="sibTrans" cxnId="{1593CCCE-3A81-420F-B1C8-4AAE3C2B8A54}">
      <dgm:prSet/>
      <dgm:spPr/>
      <dgm:t>
        <a:bodyPr/>
        <a:lstStyle/>
        <a:p>
          <a:endParaRPr lang="en-GB"/>
        </a:p>
      </dgm:t>
    </dgm:pt>
    <dgm:pt modelId="{8420D565-D8EE-4288-8483-CC75DD779CDF}">
      <dgm:prSet/>
      <dgm:spPr/>
      <dgm:t>
        <a:bodyPr/>
        <a:lstStyle/>
        <a:p>
          <a:r>
            <a:rPr lang="en-GB" dirty="0"/>
            <a:t>Team Work promotes </a:t>
          </a:r>
          <a:r>
            <a:rPr lang="en-GB" b="1" dirty="0"/>
            <a:t>Ownership</a:t>
          </a:r>
        </a:p>
      </dgm:t>
    </dgm:pt>
    <dgm:pt modelId="{C67C304F-D14B-41EA-B4C9-A7319CC29039}" type="parTrans" cxnId="{8020515A-8007-4A03-AC28-A6369B253776}">
      <dgm:prSet/>
      <dgm:spPr/>
      <dgm:t>
        <a:bodyPr/>
        <a:lstStyle/>
        <a:p>
          <a:endParaRPr lang="en-GB"/>
        </a:p>
      </dgm:t>
    </dgm:pt>
    <dgm:pt modelId="{64CFA717-B360-4CE1-9776-6A989B02ABE0}" type="sibTrans" cxnId="{8020515A-8007-4A03-AC28-A6369B253776}">
      <dgm:prSet/>
      <dgm:spPr/>
      <dgm:t>
        <a:bodyPr/>
        <a:lstStyle/>
        <a:p>
          <a:endParaRPr lang="en-GB"/>
        </a:p>
      </dgm:t>
    </dgm:pt>
    <dgm:pt modelId="{ADE27690-2C55-4DB6-BDFF-C1CB24F48883}">
      <dgm:prSet/>
      <dgm:spPr/>
      <dgm:t>
        <a:bodyPr/>
        <a:lstStyle/>
        <a:p>
          <a:r>
            <a:rPr lang="en-GB" dirty="0"/>
            <a:t>Team Work offers </a:t>
          </a:r>
          <a:r>
            <a:rPr lang="en-GB" b="1" dirty="0"/>
            <a:t>Healthy Risk-taking</a:t>
          </a:r>
        </a:p>
      </dgm:t>
    </dgm:pt>
    <dgm:pt modelId="{22826795-9216-4307-8482-F83DC9C893D4}" type="parTrans" cxnId="{040A88D7-153C-4722-95DE-A5F297658D1D}">
      <dgm:prSet/>
      <dgm:spPr/>
      <dgm:t>
        <a:bodyPr/>
        <a:lstStyle/>
        <a:p>
          <a:endParaRPr lang="en-GB"/>
        </a:p>
      </dgm:t>
    </dgm:pt>
    <dgm:pt modelId="{4E5C8A67-87D9-44CF-90AD-A088019A19F0}" type="sibTrans" cxnId="{040A88D7-153C-4722-95DE-A5F297658D1D}">
      <dgm:prSet/>
      <dgm:spPr/>
      <dgm:t>
        <a:bodyPr/>
        <a:lstStyle/>
        <a:p>
          <a:endParaRPr lang="en-GB"/>
        </a:p>
      </dgm:t>
    </dgm:pt>
    <dgm:pt modelId="{A9A167D8-415B-4E14-BEDC-DAC5C3213A16}" type="pres">
      <dgm:prSet presAssocID="{AF848710-4C34-47E3-98F2-831932EB9153}" presName="linear" presStyleCnt="0">
        <dgm:presLayoutVars>
          <dgm:animLvl val="lvl"/>
          <dgm:resizeHandles val="exact"/>
        </dgm:presLayoutVars>
      </dgm:prSet>
      <dgm:spPr/>
    </dgm:pt>
    <dgm:pt modelId="{F38CBD10-1D6A-4BDB-B0F4-0539103B2238}" type="pres">
      <dgm:prSet presAssocID="{ADA23D02-8ABC-4BE3-83CA-3994A7F2E8AA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B66B007F-DB8F-4318-8D64-AA1BF42A0ADC}" type="pres">
      <dgm:prSet presAssocID="{72706EEF-1E22-4A60-BA15-C57B3DE4AA07}" presName="spacer" presStyleCnt="0"/>
      <dgm:spPr/>
    </dgm:pt>
    <dgm:pt modelId="{C8C4796A-FF8D-457E-A30E-F4545B1D0606}" type="pres">
      <dgm:prSet presAssocID="{233D3CF0-52FC-4AE2-B85E-0873228F73B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AEEBB04-BF49-43A4-AA9A-A2CE9015E360}" type="pres">
      <dgm:prSet presAssocID="{E1525C10-6967-492C-A657-38DA2A7A40A3}" presName="spacer" presStyleCnt="0"/>
      <dgm:spPr/>
    </dgm:pt>
    <dgm:pt modelId="{52372938-4CBE-4B6E-874A-9324668BBEF2}" type="pres">
      <dgm:prSet presAssocID="{17EC080C-38E1-47B6-ACAE-D683C290812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3709C3C-68AF-4217-83D4-0BCE98973494}" type="pres">
      <dgm:prSet presAssocID="{5EF5FE42-FFBD-4FCD-9B2D-31E988249D59}" presName="spacer" presStyleCnt="0"/>
      <dgm:spPr/>
    </dgm:pt>
    <dgm:pt modelId="{831D5023-6F52-4268-ACB4-4C7E8BFF9848}" type="pres">
      <dgm:prSet presAssocID="{8420D565-D8EE-4288-8483-CC75DD779CD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B6E7B50-D324-443B-8513-8ABA0FA79CA1}" type="pres">
      <dgm:prSet presAssocID="{64CFA717-B360-4CE1-9776-6A989B02ABE0}" presName="spacer" presStyleCnt="0"/>
      <dgm:spPr/>
    </dgm:pt>
    <dgm:pt modelId="{D9191EC2-A68B-4810-ABD9-FE3B7CBCA9BE}" type="pres">
      <dgm:prSet presAssocID="{ADE27690-2C55-4DB6-BDFF-C1CB24F4888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C508F914-11CD-4A1F-A220-5B751475699A}" type="presOf" srcId="{8420D565-D8EE-4288-8483-CC75DD779CDF}" destId="{831D5023-6F52-4268-ACB4-4C7E8BFF9848}" srcOrd="0" destOrd="0" presId="urn:microsoft.com/office/officeart/2005/8/layout/vList2"/>
    <dgm:cxn modelId="{B0CA0D20-ABD4-44B0-88D7-D3E4C209766F}" type="presOf" srcId="{AF848710-4C34-47E3-98F2-831932EB9153}" destId="{A9A167D8-415B-4E14-BEDC-DAC5C3213A16}" srcOrd="0" destOrd="0" presId="urn:microsoft.com/office/officeart/2005/8/layout/vList2"/>
    <dgm:cxn modelId="{BD164C20-A2B8-485E-8B6F-FBBB59091830}" type="presOf" srcId="{17EC080C-38E1-47B6-ACAE-D683C290812E}" destId="{52372938-4CBE-4B6E-874A-9324668BBEF2}" srcOrd="0" destOrd="0" presId="urn:microsoft.com/office/officeart/2005/8/layout/vList2"/>
    <dgm:cxn modelId="{AD1E6D32-8ECC-4F34-BCC4-2E11A5B7DA56}" srcId="{AF848710-4C34-47E3-98F2-831932EB9153}" destId="{233D3CF0-52FC-4AE2-B85E-0873228F73B8}" srcOrd="1" destOrd="0" parTransId="{BBC36D07-2C2C-4D83-AA32-B5C9055726DA}" sibTransId="{E1525C10-6967-492C-A657-38DA2A7A40A3}"/>
    <dgm:cxn modelId="{C75E7B65-3B88-4C9C-BB48-97ADA7F66129}" srcId="{AF848710-4C34-47E3-98F2-831932EB9153}" destId="{ADA23D02-8ABC-4BE3-83CA-3994A7F2E8AA}" srcOrd="0" destOrd="0" parTransId="{329C12DC-D85E-4812-9190-C82C7100C48B}" sibTransId="{72706EEF-1E22-4A60-BA15-C57B3DE4AA07}"/>
    <dgm:cxn modelId="{3512A06E-73F0-442E-8361-D528FA6503A7}" type="presOf" srcId="{ADE27690-2C55-4DB6-BDFF-C1CB24F48883}" destId="{D9191EC2-A68B-4810-ABD9-FE3B7CBCA9BE}" srcOrd="0" destOrd="0" presId="urn:microsoft.com/office/officeart/2005/8/layout/vList2"/>
    <dgm:cxn modelId="{ED5BF676-EA5E-4966-8035-64D021167021}" type="presOf" srcId="{233D3CF0-52FC-4AE2-B85E-0873228F73B8}" destId="{C8C4796A-FF8D-457E-A30E-F4545B1D0606}" srcOrd="0" destOrd="0" presId="urn:microsoft.com/office/officeart/2005/8/layout/vList2"/>
    <dgm:cxn modelId="{8020515A-8007-4A03-AC28-A6369B253776}" srcId="{AF848710-4C34-47E3-98F2-831932EB9153}" destId="{8420D565-D8EE-4288-8483-CC75DD779CDF}" srcOrd="3" destOrd="0" parTransId="{C67C304F-D14B-41EA-B4C9-A7319CC29039}" sibTransId="{64CFA717-B360-4CE1-9776-6A989B02ABE0}"/>
    <dgm:cxn modelId="{1593CCCE-3A81-420F-B1C8-4AAE3C2B8A54}" srcId="{AF848710-4C34-47E3-98F2-831932EB9153}" destId="{17EC080C-38E1-47B6-ACAE-D683C290812E}" srcOrd="2" destOrd="0" parTransId="{D39CF385-7440-4226-B83C-AAED83BB5FC2}" sibTransId="{5EF5FE42-FFBD-4FCD-9B2D-31E988249D59}"/>
    <dgm:cxn modelId="{040A88D7-153C-4722-95DE-A5F297658D1D}" srcId="{AF848710-4C34-47E3-98F2-831932EB9153}" destId="{ADE27690-2C55-4DB6-BDFF-C1CB24F48883}" srcOrd="4" destOrd="0" parTransId="{22826795-9216-4307-8482-F83DC9C893D4}" sibTransId="{4E5C8A67-87D9-44CF-90AD-A088019A19F0}"/>
    <dgm:cxn modelId="{7C61E2FB-D4A7-4143-A2EA-C11984FDFAD2}" type="presOf" srcId="{ADA23D02-8ABC-4BE3-83CA-3994A7F2E8AA}" destId="{F38CBD10-1D6A-4BDB-B0F4-0539103B2238}" srcOrd="0" destOrd="0" presId="urn:microsoft.com/office/officeart/2005/8/layout/vList2"/>
    <dgm:cxn modelId="{BCDCA794-C025-43A0-A3A9-D9B77BDE67BF}" type="presParOf" srcId="{A9A167D8-415B-4E14-BEDC-DAC5C3213A16}" destId="{F38CBD10-1D6A-4BDB-B0F4-0539103B2238}" srcOrd="0" destOrd="0" presId="urn:microsoft.com/office/officeart/2005/8/layout/vList2"/>
    <dgm:cxn modelId="{05CDB571-A1CE-49EF-9680-8972519624F5}" type="presParOf" srcId="{A9A167D8-415B-4E14-BEDC-DAC5C3213A16}" destId="{B66B007F-DB8F-4318-8D64-AA1BF42A0ADC}" srcOrd="1" destOrd="0" presId="urn:microsoft.com/office/officeart/2005/8/layout/vList2"/>
    <dgm:cxn modelId="{598DA9EB-457A-4EB4-8CC3-B845C497F2C0}" type="presParOf" srcId="{A9A167D8-415B-4E14-BEDC-DAC5C3213A16}" destId="{C8C4796A-FF8D-457E-A30E-F4545B1D0606}" srcOrd="2" destOrd="0" presId="urn:microsoft.com/office/officeart/2005/8/layout/vList2"/>
    <dgm:cxn modelId="{8AA67708-5459-4B77-9B1C-D078C8A9FF33}" type="presParOf" srcId="{A9A167D8-415B-4E14-BEDC-DAC5C3213A16}" destId="{2AEEBB04-BF49-43A4-AA9A-A2CE9015E360}" srcOrd="3" destOrd="0" presId="urn:microsoft.com/office/officeart/2005/8/layout/vList2"/>
    <dgm:cxn modelId="{4F10A65A-CA9A-42AF-8DE3-35A3C75610EF}" type="presParOf" srcId="{A9A167D8-415B-4E14-BEDC-DAC5C3213A16}" destId="{52372938-4CBE-4B6E-874A-9324668BBEF2}" srcOrd="4" destOrd="0" presId="urn:microsoft.com/office/officeart/2005/8/layout/vList2"/>
    <dgm:cxn modelId="{5D328CB4-B17C-43FA-A94F-024CF1AC4D83}" type="presParOf" srcId="{A9A167D8-415B-4E14-BEDC-DAC5C3213A16}" destId="{73709C3C-68AF-4217-83D4-0BCE98973494}" srcOrd="5" destOrd="0" presId="urn:microsoft.com/office/officeart/2005/8/layout/vList2"/>
    <dgm:cxn modelId="{2CD3FFED-969F-4298-B18A-16A5712439A1}" type="presParOf" srcId="{A9A167D8-415B-4E14-BEDC-DAC5C3213A16}" destId="{831D5023-6F52-4268-ACB4-4C7E8BFF9848}" srcOrd="6" destOrd="0" presId="urn:microsoft.com/office/officeart/2005/8/layout/vList2"/>
    <dgm:cxn modelId="{5B2930AB-CD51-4C50-B59A-997193997A17}" type="presParOf" srcId="{A9A167D8-415B-4E14-BEDC-DAC5C3213A16}" destId="{AB6E7B50-D324-443B-8513-8ABA0FA79CA1}" srcOrd="7" destOrd="0" presId="urn:microsoft.com/office/officeart/2005/8/layout/vList2"/>
    <dgm:cxn modelId="{A7491262-63CC-4A79-AC6D-759928066313}" type="presParOf" srcId="{A9A167D8-415B-4E14-BEDC-DAC5C3213A16}" destId="{D9191EC2-A68B-4810-ABD9-FE3B7CBCA9B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32E56C4-605B-4290-A3D7-AD35B73D2764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5856BFA8-49CB-40ED-B7B5-62120599B960}">
      <dgm:prSet/>
      <dgm:spPr/>
      <dgm:t>
        <a:bodyPr/>
        <a:lstStyle/>
        <a:p>
          <a:r>
            <a:rPr lang="en-GB" b="1" dirty="0"/>
            <a:t>Trust</a:t>
          </a:r>
          <a:r>
            <a:rPr lang="en-GB" dirty="0"/>
            <a:t> One Another</a:t>
          </a:r>
        </a:p>
      </dgm:t>
    </dgm:pt>
    <dgm:pt modelId="{9B48195A-498D-4A08-86BA-1FABF2C26BAE}" type="parTrans" cxnId="{38D8862D-4A2D-4E91-971F-BFC2A69E0F72}">
      <dgm:prSet/>
      <dgm:spPr/>
      <dgm:t>
        <a:bodyPr/>
        <a:lstStyle/>
        <a:p>
          <a:endParaRPr lang="en-GB"/>
        </a:p>
      </dgm:t>
    </dgm:pt>
    <dgm:pt modelId="{AF39261D-DF6E-401F-AF7B-D0A09DA64A12}" type="sibTrans" cxnId="{38D8862D-4A2D-4E91-971F-BFC2A69E0F72}">
      <dgm:prSet/>
      <dgm:spPr/>
      <dgm:t>
        <a:bodyPr/>
        <a:lstStyle/>
        <a:p>
          <a:endParaRPr lang="en-GB"/>
        </a:p>
      </dgm:t>
    </dgm:pt>
    <dgm:pt modelId="{C12E4B02-C616-41B4-8211-7A67EE0EDB2E}" type="pres">
      <dgm:prSet presAssocID="{B32E56C4-605B-4290-A3D7-AD35B73D2764}" presName="Name0" presStyleCnt="0">
        <dgm:presLayoutVars>
          <dgm:dir/>
          <dgm:animLvl val="lvl"/>
          <dgm:resizeHandles val="exact"/>
        </dgm:presLayoutVars>
      </dgm:prSet>
      <dgm:spPr/>
    </dgm:pt>
    <dgm:pt modelId="{D51365AF-69FF-4F98-988F-EB205FA5C4A6}" type="pres">
      <dgm:prSet presAssocID="{5856BFA8-49CB-40ED-B7B5-62120599B960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</dgm:pt>
  </dgm:ptLst>
  <dgm:cxnLst>
    <dgm:cxn modelId="{38D8862D-4A2D-4E91-971F-BFC2A69E0F72}" srcId="{B32E56C4-605B-4290-A3D7-AD35B73D2764}" destId="{5856BFA8-49CB-40ED-B7B5-62120599B960}" srcOrd="0" destOrd="0" parTransId="{9B48195A-498D-4A08-86BA-1FABF2C26BAE}" sibTransId="{AF39261D-DF6E-401F-AF7B-D0A09DA64A12}"/>
    <dgm:cxn modelId="{0B4452C9-E21B-4B28-9AE5-61BFFDC8A8E0}" type="presOf" srcId="{5856BFA8-49CB-40ED-B7B5-62120599B960}" destId="{D51365AF-69FF-4F98-988F-EB205FA5C4A6}" srcOrd="0" destOrd="0" presId="urn:microsoft.com/office/officeart/2005/8/layout/chevron1"/>
    <dgm:cxn modelId="{A85706E6-95EF-44E0-B6CE-E4F6D52EB96D}" type="presOf" srcId="{B32E56C4-605B-4290-A3D7-AD35B73D2764}" destId="{C12E4B02-C616-41B4-8211-7A67EE0EDB2E}" srcOrd="0" destOrd="0" presId="urn:microsoft.com/office/officeart/2005/8/layout/chevron1"/>
    <dgm:cxn modelId="{F0BBB974-E5E5-46B0-BB2E-384BE55E2ECD}" type="presParOf" srcId="{C12E4B02-C616-41B4-8211-7A67EE0EDB2E}" destId="{D51365AF-69FF-4F98-988F-EB205FA5C4A6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37C186D-4413-47FE-9F8C-BB5669EEE640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F2301BF-1684-4336-892E-E525DB3FD0CB}">
      <dgm:prSet/>
      <dgm:spPr/>
      <dgm:t>
        <a:bodyPr/>
        <a:lstStyle/>
        <a:p>
          <a:r>
            <a:rPr lang="en-GB" dirty="0"/>
            <a:t>Engage in Healthy </a:t>
          </a:r>
          <a:r>
            <a:rPr lang="en-GB" b="1" dirty="0"/>
            <a:t>Conflict </a:t>
          </a:r>
          <a:r>
            <a:rPr lang="en-GB" dirty="0"/>
            <a:t>Around Ideas</a:t>
          </a:r>
        </a:p>
      </dgm:t>
    </dgm:pt>
    <dgm:pt modelId="{22D65777-E505-4E0C-A0BF-53015C4A822D}" type="parTrans" cxnId="{A770C4A1-8723-4BDB-ABE4-BE47A0CD03CE}">
      <dgm:prSet/>
      <dgm:spPr/>
      <dgm:t>
        <a:bodyPr/>
        <a:lstStyle/>
        <a:p>
          <a:endParaRPr lang="en-GB"/>
        </a:p>
      </dgm:t>
    </dgm:pt>
    <dgm:pt modelId="{BCFAD94D-1AC4-4944-A1B4-3D6D5B551672}" type="sibTrans" cxnId="{A770C4A1-8723-4BDB-ABE4-BE47A0CD03CE}">
      <dgm:prSet/>
      <dgm:spPr/>
      <dgm:t>
        <a:bodyPr/>
        <a:lstStyle/>
        <a:p>
          <a:endParaRPr lang="en-GB"/>
        </a:p>
      </dgm:t>
    </dgm:pt>
    <dgm:pt modelId="{85B4C44D-DCE6-44EE-B107-77AE9CBB716B}" type="pres">
      <dgm:prSet presAssocID="{537C186D-4413-47FE-9F8C-BB5669EEE640}" presName="Name0" presStyleCnt="0">
        <dgm:presLayoutVars>
          <dgm:dir val="rev"/>
          <dgm:animLvl val="lvl"/>
          <dgm:resizeHandles val="exact"/>
        </dgm:presLayoutVars>
      </dgm:prSet>
      <dgm:spPr/>
    </dgm:pt>
    <dgm:pt modelId="{59F4217D-9DE8-4A77-90EB-56206F0C5ADC}" type="pres">
      <dgm:prSet presAssocID="{EF2301BF-1684-4336-892E-E525DB3FD0CB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</dgm:pt>
  </dgm:ptLst>
  <dgm:cxnLst>
    <dgm:cxn modelId="{E69ECC33-8CEA-4A19-B164-F4AF794B2216}" type="presOf" srcId="{EF2301BF-1684-4336-892E-E525DB3FD0CB}" destId="{59F4217D-9DE8-4A77-90EB-56206F0C5ADC}" srcOrd="0" destOrd="0" presId="urn:microsoft.com/office/officeart/2005/8/layout/chevron1"/>
    <dgm:cxn modelId="{4F61024D-4CA4-42D9-9349-868C5C9FE2C1}" type="presOf" srcId="{537C186D-4413-47FE-9F8C-BB5669EEE640}" destId="{85B4C44D-DCE6-44EE-B107-77AE9CBB716B}" srcOrd="0" destOrd="0" presId="urn:microsoft.com/office/officeart/2005/8/layout/chevron1"/>
    <dgm:cxn modelId="{A770C4A1-8723-4BDB-ABE4-BE47A0CD03CE}" srcId="{537C186D-4413-47FE-9F8C-BB5669EEE640}" destId="{EF2301BF-1684-4336-892E-E525DB3FD0CB}" srcOrd="0" destOrd="0" parTransId="{22D65777-E505-4E0C-A0BF-53015C4A822D}" sibTransId="{BCFAD94D-1AC4-4944-A1B4-3D6D5B551672}"/>
    <dgm:cxn modelId="{2D50FB48-0346-492D-883A-0979A1870B5E}" type="presParOf" srcId="{85B4C44D-DCE6-44EE-B107-77AE9CBB716B}" destId="{59F4217D-9DE8-4A77-90EB-56206F0C5ADC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D2CB0F4-FC65-4883-8BB3-9CC9C627D9EB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40BE5CC-CD31-480B-B1EB-71B91CAD476D}">
      <dgm:prSet/>
      <dgm:spPr/>
      <dgm:t>
        <a:bodyPr/>
        <a:lstStyle/>
        <a:p>
          <a:r>
            <a:rPr lang="en-GB" b="1" dirty="0"/>
            <a:t>Commit </a:t>
          </a:r>
          <a:r>
            <a:rPr lang="en-GB" dirty="0"/>
            <a:t>to Decisions</a:t>
          </a:r>
        </a:p>
      </dgm:t>
    </dgm:pt>
    <dgm:pt modelId="{BE463937-C02D-4119-9ACB-33E20278F3A4}" type="parTrans" cxnId="{605BFC3C-5813-4BAE-AB4E-9F87C6114C98}">
      <dgm:prSet/>
      <dgm:spPr/>
      <dgm:t>
        <a:bodyPr/>
        <a:lstStyle/>
        <a:p>
          <a:endParaRPr lang="en-GB"/>
        </a:p>
      </dgm:t>
    </dgm:pt>
    <dgm:pt modelId="{06BF3EC2-69CF-476A-B883-5389FE40F944}" type="sibTrans" cxnId="{605BFC3C-5813-4BAE-AB4E-9F87C6114C98}">
      <dgm:prSet/>
      <dgm:spPr/>
      <dgm:t>
        <a:bodyPr/>
        <a:lstStyle/>
        <a:p>
          <a:endParaRPr lang="en-GB"/>
        </a:p>
      </dgm:t>
    </dgm:pt>
    <dgm:pt modelId="{A1A69B94-6348-411F-A687-3FAC84D3BB1A}" type="pres">
      <dgm:prSet presAssocID="{ED2CB0F4-FC65-4883-8BB3-9CC9C627D9EB}" presName="Name0" presStyleCnt="0">
        <dgm:presLayoutVars>
          <dgm:dir/>
          <dgm:animLvl val="lvl"/>
          <dgm:resizeHandles val="exact"/>
        </dgm:presLayoutVars>
      </dgm:prSet>
      <dgm:spPr/>
    </dgm:pt>
    <dgm:pt modelId="{ED7EECA6-1986-4738-B99A-4EDB04419D16}" type="pres">
      <dgm:prSet presAssocID="{940BE5CC-CD31-480B-B1EB-71B91CAD476D}" presName="parTxOnly" presStyleLbl="node1" presStyleIdx="0" presStyleCnt="1" custLinFactY="-52481" custLinFactNeighborX="-19429" custLinFactNeighborY="-100000">
        <dgm:presLayoutVars>
          <dgm:chMax val="0"/>
          <dgm:chPref val="0"/>
          <dgm:bulletEnabled val="1"/>
        </dgm:presLayoutVars>
      </dgm:prSet>
      <dgm:spPr/>
    </dgm:pt>
  </dgm:ptLst>
  <dgm:cxnLst>
    <dgm:cxn modelId="{85181830-32E0-409C-8E10-9BCE0F0A7BD4}" type="presOf" srcId="{ED2CB0F4-FC65-4883-8BB3-9CC9C627D9EB}" destId="{A1A69B94-6348-411F-A687-3FAC84D3BB1A}" srcOrd="0" destOrd="0" presId="urn:microsoft.com/office/officeart/2005/8/layout/chevron1"/>
    <dgm:cxn modelId="{605BFC3C-5813-4BAE-AB4E-9F87C6114C98}" srcId="{ED2CB0F4-FC65-4883-8BB3-9CC9C627D9EB}" destId="{940BE5CC-CD31-480B-B1EB-71B91CAD476D}" srcOrd="0" destOrd="0" parTransId="{BE463937-C02D-4119-9ACB-33E20278F3A4}" sibTransId="{06BF3EC2-69CF-476A-B883-5389FE40F944}"/>
    <dgm:cxn modelId="{94CFEAE7-8A6B-4390-9DD7-965EB06790CD}" type="presOf" srcId="{940BE5CC-CD31-480B-B1EB-71B91CAD476D}" destId="{ED7EECA6-1986-4738-B99A-4EDB04419D16}" srcOrd="0" destOrd="0" presId="urn:microsoft.com/office/officeart/2005/8/layout/chevron1"/>
    <dgm:cxn modelId="{C63FE800-A1EE-4DB5-83CE-CF4D9201EA4A}" type="presParOf" srcId="{A1A69B94-6348-411F-A687-3FAC84D3BB1A}" destId="{ED7EECA6-1986-4738-B99A-4EDB04419D16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286FBA4-6F3A-4FE5-A43F-DFCD9167FCD3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06FDDCB9-1610-4B29-9373-32B2EE2F1F3E}">
      <dgm:prSet/>
      <dgm:spPr/>
      <dgm:t>
        <a:bodyPr/>
        <a:lstStyle/>
        <a:p>
          <a:r>
            <a:rPr lang="en-GB"/>
            <a:t>Hold One Another </a:t>
          </a:r>
          <a:r>
            <a:rPr lang="en-GB" b="1"/>
            <a:t>Accountable</a:t>
          </a:r>
          <a:endParaRPr lang="en-GB"/>
        </a:p>
      </dgm:t>
    </dgm:pt>
    <dgm:pt modelId="{31B4B776-E805-41F0-B6D9-71381B8432C0}" type="parTrans" cxnId="{B7D54DD7-56BF-41B3-9521-5D7E8C1B74F4}">
      <dgm:prSet/>
      <dgm:spPr/>
      <dgm:t>
        <a:bodyPr/>
        <a:lstStyle/>
        <a:p>
          <a:endParaRPr lang="en-GB"/>
        </a:p>
      </dgm:t>
    </dgm:pt>
    <dgm:pt modelId="{28B0A2A1-5D77-4CB8-816D-3E35A66C3236}" type="sibTrans" cxnId="{B7D54DD7-56BF-41B3-9521-5D7E8C1B74F4}">
      <dgm:prSet/>
      <dgm:spPr/>
      <dgm:t>
        <a:bodyPr/>
        <a:lstStyle/>
        <a:p>
          <a:endParaRPr lang="en-GB"/>
        </a:p>
      </dgm:t>
    </dgm:pt>
    <dgm:pt modelId="{7C7400E8-18EC-45E1-9352-B84551A781FD}" type="pres">
      <dgm:prSet presAssocID="{F286FBA4-6F3A-4FE5-A43F-DFCD9167FCD3}" presName="Name0" presStyleCnt="0">
        <dgm:presLayoutVars>
          <dgm:dir val="rev"/>
          <dgm:animLvl val="lvl"/>
          <dgm:resizeHandles val="exact"/>
        </dgm:presLayoutVars>
      </dgm:prSet>
      <dgm:spPr/>
    </dgm:pt>
    <dgm:pt modelId="{7CD11B10-B0BD-45F3-9608-DB51776DC887}" type="pres">
      <dgm:prSet presAssocID="{06FDDCB9-1610-4B29-9373-32B2EE2F1F3E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</dgm:pt>
  </dgm:ptLst>
  <dgm:cxnLst>
    <dgm:cxn modelId="{496EDAA7-11E6-44D9-ADB8-91F1EE2183D1}" type="presOf" srcId="{F286FBA4-6F3A-4FE5-A43F-DFCD9167FCD3}" destId="{7C7400E8-18EC-45E1-9352-B84551A781FD}" srcOrd="0" destOrd="0" presId="urn:microsoft.com/office/officeart/2005/8/layout/chevron1"/>
    <dgm:cxn modelId="{B7D54DD7-56BF-41B3-9521-5D7E8C1B74F4}" srcId="{F286FBA4-6F3A-4FE5-A43F-DFCD9167FCD3}" destId="{06FDDCB9-1610-4B29-9373-32B2EE2F1F3E}" srcOrd="0" destOrd="0" parTransId="{31B4B776-E805-41F0-B6D9-71381B8432C0}" sibTransId="{28B0A2A1-5D77-4CB8-816D-3E35A66C3236}"/>
    <dgm:cxn modelId="{843DB8FB-6591-406C-9891-B2CB9E6E0EF5}" type="presOf" srcId="{06FDDCB9-1610-4B29-9373-32B2EE2F1F3E}" destId="{7CD11B10-B0BD-45F3-9608-DB51776DC887}" srcOrd="0" destOrd="0" presId="urn:microsoft.com/office/officeart/2005/8/layout/chevron1"/>
    <dgm:cxn modelId="{8D74E09D-4CDB-4FC7-8E35-F16AFC284C62}" type="presParOf" srcId="{7C7400E8-18EC-45E1-9352-B84551A781FD}" destId="{7CD11B10-B0BD-45F3-9608-DB51776DC887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2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9F46EE9-BEF6-44B6-B92F-2C24CB5E00DE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F15D427-84C8-4D99-9069-79DA3C5B3D39}">
      <dgm:prSet/>
      <dgm:spPr/>
      <dgm:t>
        <a:bodyPr/>
        <a:lstStyle/>
        <a:p>
          <a:r>
            <a:rPr lang="en-GB" dirty="0"/>
            <a:t>Focus on Achieving Collective </a:t>
          </a:r>
          <a:r>
            <a:rPr lang="en-GB" b="1" dirty="0"/>
            <a:t>Results</a:t>
          </a:r>
          <a:endParaRPr lang="en-GB" dirty="0"/>
        </a:p>
      </dgm:t>
    </dgm:pt>
    <dgm:pt modelId="{F43441C9-126D-4C2D-81B2-6C8459AE6284}" type="parTrans" cxnId="{54BF036D-9726-4CB8-8EF2-E7234486F27E}">
      <dgm:prSet/>
      <dgm:spPr/>
      <dgm:t>
        <a:bodyPr/>
        <a:lstStyle/>
        <a:p>
          <a:endParaRPr lang="en-GB"/>
        </a:p>
      </dgm:t>
    </dgm:pt>
    <dgm:pt modelId="{CB850982-4595-4072-9F19-A761B57D84F3}" type="sibTrans" cxnId="{54BF036D-9726-4CB8-8EF2-E7234486F27E}">
      <dgm:prSet/>
      <dgm:spPr/>
      <dgm:t>
        <a:bodyPr/>
        <a:lstStyle/>
        <a:p>
          <a:endParaRPr lang="en-GB"/>
        </a:p>
      </dgm:t>
    </dgm:pt>
    <dgm:pt modelId="{C8309A1A-C1CC-47AF-8791-97731CF81210}" type="pres">
      <dgm:prSet presAssocID="{D9F46EE9-BEF6-44B6-B92F-2C24CB5E00DE}" presName="Name0" presStyleCnt="0">
        <dgm:presLayoutVars>
          <dgm:dir/>
          <dgm:animLvl val="lvl"/>
          <dgm:resizeHandles val="exact"/>
        </dgm:presLayoutVars>
      </dgm:prSet>
      <dgm:spPr/>
    </dgm:pt>
    <dgm:pt modelId="{9385B5FC-0098-4286-B573-CD5EC2ABA3B0}" type="pres">
      <dgm:prSet presAssocID="{7F15D427-84C8-4D99-9069-79DA3C5B3D39}" presName="parTxOnly" presStyleLbl="node1" presStyleIdx="0" presStyleCnt="1">
        <dgm:presLayoutVars>
          <dgm:chMax val="0"/>
          <dgm:chPref val="0"/>
          <dgm:bulletEnabled val="1"/>
        </dgm:presLayoutVars>
      </dgm:prSet>
      <dgm:spPr/>
    </dgm:pt>
  </dgm:ptLst>
  <dgm:cxnLst>
    <dgm:cxn modelId="{54BF036D-9726-4CB8-8EF2-E7234486F27E}" srcId="{D9F46EE9-BEF6-44B6-B92F-2C24CB5E00DE}" destId="{7F15D427-84C8-4D99-9069-79DA3C5B3D39}" srcOrd="0" destOrd="0" parTransId="{F43441C9-126D-4C2D-81B2-6C8459AE6284}" sibTransId="{CB850982-4595-4072-9F19-A761B57D84F3}"/>
    <dgm:cxn modelId="{05488174-EF75-4E2C-984C-20FE55534671}" type="presOf" srcId="{D9F46EE9-BEF6-44B6-B92F-2C24CB5E00DE}" destId="{C8309A1A-C1CC-47AF-8791-97731CF81210}" srcOrd="0" destOrd="0" presId="urn:microsoft.com/office/officeart/2005/8/layout/chevron1"/>
    <dgm:cxn modelId="{928B569E-036B-4047-95A9-D1D874B23E19}" type="presOf" srcId="{7F15D427-84C8-4D99-9069-79DA3C5B3D39}" destId="{9385B5FC-0098-4286-B573-CD5EC2ABA3B0}" srcOrd="0" destOrd="0" presId="urn:microsoft.com/office/officeart/2005/8/layout/chevron1"/>
    <dgm:cxn modelId="{0E0EDBD6-769D-488D-8059-F21C06335636}" type="presParOf" srcId="{C8309A1A-C1CC-47AF-8791-97731CF81210}" destId="{9385B5FC-0098-4286-B573-CD5EC2ABA3B0}" srcOrd="0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2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20B9F-3789-47FA-8D72-586C31417E0F}">
      <dsp:nvSpPr>
        <dsp:cNvPr id="0" name=""/>
        <dsp:cNvSpPr/>
      </dsp:nvSpPr>
      <dsp:spPr>
        <a:xfrm>
          <a:off x="0" y="123291"/>
          <a:ext cx="2272424" cy="136345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No focus – unclear goals</a:t>
          </a:r>
        </a:p>
      </dsp:txBody>
      <dsp:txXfrm>
        <a:off x="0" y="123291"/>
        <a:ext cx="2272424" cy="1363454"/>
      </dsp:txXfrm>
    </dsp:sp>
    <dsp:sp modelId="{257A6FAE-E74C-48C4-8117-7A0FD883EE5E}">
      <dsp:nvSpPr>
        <dsp:cNvPr id="0" name=""/>
        <dsp:cNvSpPr/>
      </dsp:nvSpPr>
      <dsp:spPr>
        <a:xfrm>
          <a:off x="2499666" y="123291"/>
          <a:ext cx="2272424" cy="136345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Tense atmosphere – formal, uncomfortable meetings</a:t>
          </a:r>
        </a:p>
      </dsp:txBody>
      <dsp:txXfrm>
        <a:off x="2499666" y="123291"/>
        <a:ext cx="2272424" cy="1363454"/>
      </dsp:txXfrm>
    </dsp:sp>
    <dsp:sp modelId="{73AFD7B6-1846-4112-816B-4C90866930A6}">
      <dsp:nvSpPr>
        <dsp:cNvPr id="0" name=""/>
        <dsp:cNvSpPr/>
      </dsp:nvSpPr>
      <dsp:spPr>
        <a:xfrm>
          <a:off x="4999332" y="123291"/>
          <a:ext cx="2272424" cy="136345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Lack of effective communication – asking questions </a:t>
          </a:r>
          <a:r>
            <a:rPr lang="en-GB" sz="1400" b="0" u="sng" kern="1200" dirty="0"/>
            <a:t>but not</a:t>
          </a:r>
          <a:r>
            <a:rPr lang="en-GB" sz="1400" b="0" kern="1200" dirty="0"/>
            <a:t> listening</a:t>
          </a:r>
        </a:p>
      </dsp:txBody>
      <dsp:txXfrm>
        <a:off x="4999332" y="123291"/>
        <a:ext cx="2272424" cy="1363454"/>
      </dsp:txXfrm>
    </dsp:sp>
    <dsp:sp modelId="{1A40FFB6-29B8-4109-87B4-EB792CF1F372}">
      <dsp:nvSpPr>
        <dsp:cNvPr id="0" name=""/>
        <dsp:cNvSpPr/>
      </dsp:nvSpPr>
      <dsp:spPr>
        <a:xfrm>
          <a:off x="0" y="1713988"/>
          <a:ext cx="2272424" cy="1363454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Decision making by leader rather than team</a:t>
          </a:r>
        </a:p>
      </dsp:txBody>
      <dsp:txXfrm>
        <a:off x="0" y="1713988"/>
        <a:ext cx="2272424" cy="1363454"/>
      </dsp:txXfrm>
    </dsp:sp>
    <dsp:sp modelId="{DE326531-FD22-410F-BE2A-DBFE55A944A7}">
      <dsp:nvSpPr>
        <dsp:cNvPr id="0" name=""/>
        <dsp:cNvSpPr/>
      </dsp:nvSpPr>
      <dsp:spPr>
        <a:xfrm>
          <a:off x="2499666" y="1713988"/>
          <a:ext cx="2272424" cy="1363454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Lack of trust – caution, members holding back</a:t>
          </a:r>
        </a:p>
      </dsp:txBody>
      <dsp:txXfrm>
        <a:off x="2499666" y="1713988"/>
        <a:ext cx="2272424" cy="1363454"/>
      </dsp:txXfrm>
    </dsp:sp>
    <dsp:sp modelId="{5F3C2124-8770-4E56-8890-09FBDC0AA2D8}">
      <dsp:nvSpPr>
        <dsp:cNvPr id="0" name=""/>
        <dsp:cNvSpPr/>
      </dsp:nvSpPr>
      <dsp:spPr>
        <a:xfrm>
          <a:off x="4999332" y="1713988"/>
          <a:ext cx="2272424" cy="1363454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Role conflicts – unclear roles, competitiveness</a:t>
          </a:r>
        </a:p>
      </dsp:txBody>
      <dsp:txXfrm>
        <a:off x="4999332" y="1713988"/>
        <a:ext cx="2272424" cy="1363454"/>
      </dsp:txXfrm>
    </dsp:sp>
    <dsp:sp modelId="{6026930F-2697-48EE-873B-38BA5D0AF04E}">
      <dsp:nvSpPr>
        <dsp:cNvPr id="0" name=""/>
        <dsp:cNvSpPr/>
      </dsp:nvSpPr>
      <dsp:spPr>
        <a:xfrm>
          <a:off x="1249833" y="3304685"/>
          <a:ext cx="2272424" cy="1363454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Lack of cooperation – some may slack, some may over compensate</a:t>
          </a:r>
        </a:p>
      </dsp:txBody>
      <dsp:txXfrm>
        <a:off x="1249833" y="3304685"/>
        <a:ext cx="2272424" cy="1363454"/>
      </dsp:txXfrm>
    </dsp:sp>
    <dsp:sp modelId="{9386096C-866B-492A-8EFB-92F95121414D}">
      <dsp:nvSpPr>
        <dsp:cNvPr id="0" name=""/>
        <dsp:cNvSpPr/>
      </dsp:nvSpPr>
      <dsp:spPr>
        <a:xfrm>
          <a:off x="3749499" y="3304685"/>
          <a:ext cx="2272424" cy="1363454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kern="1200" dirty="0"/>
            <a:t>Lack of style diversity – similar approaches, no new ideas</a:t>
          </a:r>
        </a:p>
      </dsp:txBody>
      <dsp:txXfrm>
        <a:off x="3749499" y="3304685"/>
        <a:ext cx="2272424" cy="13634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27F49F-E777-4D22-B551-4FE59FA1CA90}">
      <dsp:nvSpPr>
        <dsp:cNvPr id="0" name=""/>
        <dsp:cNvSpPr/>
      </dsp:nvSpPr>
      <dsp:spPr>
        <a:xfrm>
          <a:off x="0" y="4950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Commitment – to inspire results</a:t>
          </a:r>
        </a:p>
      </dsp:txBody>
      <dsp:txXfrm>
        <a:off x="18734" y="68243"/>
        <a:ext cx="5072209" cy="346292"/>
      </dsp:txXfrm>
    </dsp:sp>
    <dsp:sp modelId="{B7A519C0-251C-4C9E-A205-5AD93AE9CAAE}">
      <dsp:nvSpPr>
        <dsp:cNvPr id="0" name=""/>
        <dsp:cNvSpPr/>
      </dsp:nvSpPr>
      <dsp:spPr>
        <a:xfrm>
          <a:off x="0" y="47934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707385"/>
                <a:satOff val="1200"/>
                <a:lumOff val="-4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707385"/>
                <a:satOff val="1200"/>
                <a:lumOff val="-4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707385"/>
                <a:satOff val="1200"/>
                <a:lumOff val="-4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Contributions – to make a difference</a:t>
          </a:r>
        </a:p>
      </dsp:txBody>
      <dsp:txXfrm>
        <a:off x="18734" y="498083"/>
        <a:ext cx="5072209" cy="346292"/>
      </dsp:txXfrm>
    </dsp:sp>
    <dsp:sp modelId="{C6D800F4-9CAB-421A-A89D-C2E0CD1A91EF}">
      <dsp:nvSpPr>
        <dsp:cNvPr id="0" name=""/>
        <dsp:cNvSpPr/>
      </dsp:nvSpPr>
      <dsp:spPr>
        <a:xfrm>
          <a:off x="0" y="90918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1414769"/>
                <a:satOff val="2400"/>
                <a:lumOff val="-8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414769"/>
                <a:satOff val="2400"/>
                <a:lumOff val="-8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414769"/>
                <a:satOff val="2400"/>
                <a:lumOff val="-8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Competency – to raise standards</a:t>
          </a:r>
        </a:p>
      </dsp:txBody>
      <dsp:txXfrm>
        <a:off x="18734" y="927923"/>
        <a:ext cx="5072209" cy="346292"/>
      </dsp:txXfrm>
    </dsp:sp>
    <dsp:sp modelId="{C3957DFA-6949-469B-934D-88B6D76E1F23}">
      <dsp:nvSpPr>
        <dsp:cNvPr id="0" name=""/>
        <dsp:cNvSpPr/>
      </dsp:nvSpPr>
      <dsp:spPr>
        <a:xfrm>
          <a:off x="0" y="133902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2122154"/>
                <a:satOff val="3600"/>
                <a:lumOff val="-13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122154"/>
                <a:satOff val="3600"/>
                <a:lumOff val="-13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122154"/>
                <a:satOff val="3600"/>
                <a:lumOff val="-13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Communication – to increase effectiveness</a:t>
          </a:r>
        </a:p>
      </dsp:txBody>
      <dsp:txXfrm>
        <a:off x="18734" y="1357763"/>
        <a:ext cx="5072209" cy="346292"/>
      </dsp:txXfrm>
    </dsp:sp>
    <dsp:sp modelId="{71A1E911-4736-4022-9183-0E193F964A1C}">
      <dsp:nvSpPr>
        <dsp:cNvPr id="0" name=""/>
        <dsp:cNvSpPr/>
      </dsp:nvSpPr>
      <dsp:spPr>
        <a:xfrm>
          <a:off x="0" y="176886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2829538"/>
                <a:satOff val="4800"/>
                <a:lumOff val="-17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2829538"/>
                <a:satOff val="4800"/>
                <a:lumOff val="-17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2829538"/>
                <a:satOff val="4800"/>
                <a:lumOff val="-17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Cooperation – to create peace</a:t>
          </a:r>
        </a:p>
      </dsp:txBody>
      <dsp:txXfrm>
        <a:off x="18734" y="1787603"/>
        <a:ext cx="5072209" cy="346292"/>
      </dsp:txXfrm>
    </dsp:sp>
    <dsp:sp modelId="{71465FA2-5BE5-4E68-9D9C-9C46CA4F7250}">
      <dsp:nvSpPr>
        <dsp:cNvPr id="0" name=""/>
        <dsp:cNvSpPr/>
      </dsp:nvSpPr>
      <dsp:spPr>
        <a:xfrm>
          <a:off x="0" y="219870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3536923"/>
                <a:satOff val="6000"/>
                <a:lumOff val="-21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536923"/>
                <a:satOff val="6000"/>
                <a:lumOff val="-21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536923"/>
                <a:satOff val="6000"/>
                <a:lumOff val="-21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Chemistry – to strengthen relationships</a:t>
          </a:r>
        </a:p>
      </dsp:txBody>
      <dsp:txXfrm>
        <a:off x="18734" y="2217443"/>
        <a:ext cx="5072209" cy="346292"/>
      </dsp:txXfrm>
    </dsp:sp>
    <dsp:sp modelId="{A6E21C2D-1695-479E-BF9D-8896A77898DE}">
      <dsp:nvSpPr>
        <dsp:cNvPr id="0" name=""/>
        <dsp:cNvSpPr/>
      </dsp:nvSpPr>
      <dsp:spPr>
        <a:xfrm>
          <a:off x="0" y="262854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4244308"/>
                <a:satOff val="7200"/>
                <a:lumOff val="-2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244308"/>
                <a:satOff val="7200"/>
                <a:lumOff val="-2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244308"/>
                <a:satOff val="7200"/>
                <a:lumOff val="-2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Creativity – to further potential</a:t>
          </a:r>
        </a:p>
      </dsp:txBody>
      <dsp:txXfrm>
        <a:off x="18734" y="2647283"/>
        <a:ext cx="5072209" cy="346292"/>
      </dsp:txXfrm>
    </dsp:sp>
    <dsp:sp modelId="{F95A19A6-EDCD-4FCE-B111-DA504AB919B9}">
      <dsp:nvSpPr>
        <dsp:cNvPr id="0" name=""/>
        <dsp:cNvSpPr/>
      </dsp:nvSpPr>
      <dsp:spPr>
        <a:xfrm>
          <a:off x="0" y="305838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4951692"/>
                <a:satOff val="8400"/>
                <a:lumOff val="-3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951692"/>
                <a:satOff val="8400"/>
                <a:lumOff val="-3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951692"/>
                <a:satOff val="8400"/>
                <a:lumOff val="-3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Conflict Management – to limit tension</a:t>
          </a:r>
        </a:p>
      </dsp:txBody>
      <dsp:txXfrm>
        <a:off x="18734" y="3077123"/>
        <a:ext cx="5072209" cy="346292"/>
      </dsp:txXfrm>
    </dsp:sp>
    <dsp:sp modelId="{DCD69F1D-246F-4E77-9338-8F94B99A399A}">
      <dsp:nvSpPr>
        <dsp:cNvPr id="0" name=""/>
        <dsp:cNvSpPr/>
      </dsp:nvSpPr>
      <dsp:spPr>
        <a:xfrm>
          <a:off x="0" y="348822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5659077"/>
                <a:satOff val="9600"/>
                <a:lumOff val="-348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5659077"/>
                <a:satOff val="9600"/>
                <a:lumOff val="-348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5659077"/>
                <a:satOff val="9600"/>
                <a:lumOff val="-348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Cohesiveness – to allow rapid change</a:t>
          </a:r>
        </a:p>
      </dsp:txBody>
      <dsp:txXfrm>
        <a:off x="18734" y="3506963"/>
        <a:ext cx="5072209" cy="346292"/>
      </dsp:txXfrm>
    </dsp:sp>
    <dsp:sp modelId="{F7E523E7-A658-44CE-B20D-07BC85C47647}">
      <dsp:nvSpPr>
        <dsp:cNvPr id="0" name=""/>
        <dsp:cNvSpPr/>
      </dsp:nvSpPr>
      <dsp:spPr>
        <a:xfrm>
          <a:off x="0" y="3918069"/>
          <a:ext cx="5109677" cy="383760"/>
        </a:xfrm>
        <a:prstGeom prst="roundRect">
          <a:avLst/>
        </a:prstGeom>
        <a:gradFill rotWithShape="0">
          <a:gsLst>
            <a:gs pos="0">
              <a:schemeClr val="accent2">
                <a:hueOff val="6366461"/>
                <a:satOff val="10800"/>
                <a:lumOff val="-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366461"/>
                <a:satOff val="10800"/>
                <a:lumOff val="-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366461"/>
                <a:satOff val="10800"/>
                <a:lumOff val="-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Community – to create an enjoyable environment</a:t>
          </a:r>
        </a:p>
      </dsp:txBody>
      <dsp:txXfrm>
        <a:off x="18734" y="3936803"/>
        <a:ext cx="5072209" cy="34629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8CBD10-1D6A-4BDB-B0F4-0539103B2238}">
      <dsp:nvSpPr>
        <dsp:cNvPr id="0" name=""/>
        <dsp:cNvSpPr/>
      </dsp:nvSpPr>
      <dsp:spPr>
        <a:xfrm>
          <a:off x="0" y="338849"/>
          <a:ext cx="3751491" cy="38376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Team Work raises </a:t>
          </a:r>
          <a:r>
            <a:rPr lang="en-GB" sz="1600" b="1" kern="1200" dirty="0"/>
            <a:t>Creativity</a:t>
          </a:r>
          <a:r>
            <a:rPr lang="en-GB" sz="1600" kern="1200" dirty="0"/>
            <a:t> and </a:t>
          </a:r>
          <a:r>
            <a:rPr lang="en-GB" sz="1600" b="1" kern="1200" dirty="0"/>
            <a:t>Learning</a:t>
          </a:r>
          <a:r>
            <a:rPr lang="en-GB" sz="1600" kern="1200" dirty="0"/>
            <a:t> </a:t>
          </a:r>
        </a:p>
      </dsp:txBody>
      <dsp:txXfrm>
        <a:off x="18734" y="357583"/>
        <a:ext cx="3714023" cy="346292"/>
      </dsp:txXfrm>
    </dsp:sp>
    <dsp:sp modelId="{C8C4796A-FF8D-457E-A30E-F4545B1D0606}">
      <dsp:nvSpPr>
        <dsp:cNvPr id="0" name=""/>
        <dsp:cNvSpPr/>
      </dsp:nvSpPr>
      <dsp:spPr>
        <a:xfrm>
          <a:off x="0" y="768689"/>
          <a:ext cx="3751491" cy="383760"/>
        </a:xfrm>
        <a:prstGeom prst="roundRect">
          <a:avLst/>
        </a:prstGeom>
        <a:gradFill rotWithShape="0">
          <a:gsLst>
            <a:gs pos="0">
              <a:schemeClr val="accent4">
                <a:hueOff val="-2799437"/>
                <a:satOff val="1315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2799437"/>
                <a:satOff val="1315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2799437"/>
                <a:satOff val="1315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Team Work builds </a:t>
          </a:r>
          <a:r>
            <a:rPr lang="en-GB" sz="1600" b="1" kern="1200" dirty="0"/>
            <a:t>Trust</a:t>
          </a:r>
        </a:p>
      </dsp:txBody>
      <dsp:txXfrm>
        <a:off x="18734" y="787423"/>
        <a:ext cx="3714023" cy="346292"/>
      </dsp:txXfrm>
    </dsp:sp>
    <dsp:sp modelId="{52372938-4CBE-4B6E-874A-9324668BBEF2}">
      <dsp:nvSpPr>
        <dsp:cNvPr id="0" name=""/>
        <dsp:cNvSpPr/>
      </dsp:nvSpPr>
      <dsp:spPr>
        <a:xfrm>
          <a:off x="0" y="1198529"/>
          <a:ext cx="3751491" cy="383760"/>
        </a:xfrm>
        <a:prstGeom prst="roundRect">
          <a:avLst/>
        </a:prstGeom>
        <a:gradFill rotWithShape="0">
          <a:gsLst>
            <a:gs pos="0">
              <a:schemeClr val="accent4">
                <a:hueOff val="-5598875"/>
                <a:satOff val="2630"/>
                <a:lumOff val="98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5598875"/>
                <a:satOff val="2630"/>
                <a:lumOff val="98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5598875"/>
                <a:satOff val="2630"/>
                <a:lumOff val="98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Team Work resolves </a:t>
          </a:r>
          <a:r>
            <a:rPr lang="en-GB" sz="1600" b="1" kern="1200" dirty="0"/>
            <a:t>Conflicts</a:t>
          </a:r>
        </a:p>
      </dsp:txBody>
      <dsp:txXfrm>
        <a:off x="18734" y="1217263"/>
        <a:ext cx="3714023" cy="346292"/>
      </dsp:txXfrm>
    </dsp:sp>
    <dsp:sp modelId="{831D5023-6F52-4268-ACB4-4C7E8BFF9848}">
      <dsp:nvSpPr>
        <dsp:cNvPr id="0" name=""/>
        <dsp:cNvSpPr/>
      </dsp:nvSpPr>
      <dsp:spPr>
        <a:xfrm>
          <a:off x="0" y="1628369"/>
          <a:ext cx="3751491" cy="383760"/>
        </a:xfrm>
        <a:prstGeom prst="roundRect">
          <a:avLst/>
        </a:prstGeom>
        <a:gradFill rotWithShape="0">
          <a:gsLst>
            <a:gs pos="0">
              <a:schemeClr val="accent4">
                <a:hueOff val="-8398312"/>
                <a:satOff val="3945"/>
                <a:lumOff val="14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8398312"/>
                <a:satOff val="3945"/>
                <a:lumOff val="14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8398312"/>
                <a:satOff val="3945"/>
                <a:lumOff val="14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Team Work promotes </a:t>
          </a:r>
          <a:r>
            <a:rPr lang="en-GB" sz="1600" b="1" kern="1200" dirty="0"/>
            <a:t>Ownership</a:t>
          </a:r>
        </a:p>
      </dsp:txBody>
      <dsp:txXfrm>
        <a:off x="18734" y="1647103"/>
        <a:ext cx="3714023" cy="346292"/>
      </dsp:txXfrm>
    </dsp:sp>
    <dsp:sp modelId="{D9191EC2-A68B-4810-ABD9-FE3B7CBCA9BE}">
      <dsp:nvSpPr>
        <dsp:cNvPr id="0" name=""/>
        <dsp:cNvSpPr/>
      </dsp:nvSpPr>
      <dsp:spPr>
        <a:xfrm>
          <a:off x="0" y="2058209"/>
          <a:ext cx="3751491" cy="383760"/>
        </a:xfrm>
        <a:prstGeom prst="roundRect">
          <a:avLst/>
        </a:prstGeom>
        <a:gradFill rotWithShape="0">
          <a:gsLst>
            <a:gs pos="0">
              <a:schemeClr val="accent4">
                <a:hueOff val="-11197749"/>
                <a:satOff val="5260"/>
                <a:lumOff val="19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-11197749"/>
                <a:satOff val="5260"/>
                <a:lumOff val="19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-11197749"/>
                <a:satOff val="5260"/>
                <a:lumOff val="19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Team Work offers </a:t>
          </a:r>
          <a:r>
            <a:rPr lang="en-GB" sz="1600" b="1" kern="1200" dirty="0"/>
            <a:t>Healthy Risk-taking</a:t>
          </a:r>
        </a:p>
      </dsp:txBody>
      <dsp:txXfrm>
        <a:off x="18734" y="2076943"/>
        <a:ext cx="3714023" cy="3462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1365AF-69FF-4F98-988F-EB205FA5C4A6}">
      <dsp:nvSpPr>
        <dsp:cNvPr id="0" name=""/>
        <dsp:cNvSpPr/>
      </dsp:nvSpPr>
      <dsp:spPr>
        <a:xfrm>
          <a:off x="1075" y="0"/>
          <a:ext cx="2199873" cy="36933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009" tIns="24003" rIns="24003" bIns="24003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/>
            <a:t>Trust</a:t>
          </a:r>
          <a:r>
            <a:rPr lang="en-GB" sz="1800" kern="1200" dirty="0"/>
            <a:t> One Another</a:t>
          </a:r>
        </a:p>
      </dsp:txBody>
      <dsp:txXfrm>
        <a:off x="185741" y="0"/>
        <a:ext cx="1830541" cy="36933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F4217D-9DE8-4A77-90EB-56206F0C5ADC}">
      <dsp:nvSpPr>
        <dsp:cNvPr id="0" name=""/>
        <dsp:cNvSpPr/>
      </dsp:nvSpPr>
      <dsp:spPr>
        <a:xfrm rot="10800000">
          <a:off x="1101" y="0"/>
          <a:ext cx="2252866" cy="646331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" tIns="18669" rIns="56007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Engage in Healthy </a:t>
          </a:r>
          <a:r>
            <a:rPr lang="en-GB" sz="1400" b="1" kern="1200" dirty="0"/>
            <a:t>Conflict </a:t>
          </a:r>
          <a:r>
            <a:rPr lang="en-GB" sz="1400" kern="1200" dirty="0"/>
            <a:t>Around Ideas</a:t>
          </a:r>
        </a:p>
      </dsp:txBody>
      <dsp:txXfrm rot="10800000">
        <a:off x="324266" y="0"/>
        <a:ext cx="1606535" cy="64633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EECA6-1986-4738-B99A-4EDB04419D16}">
      <dsp:nvSpPr>
        <dsp:cNvPr id="0" name=""/>
        <dsp:cNvSpPr/>
      </dsp:nvSpPr>
      <dsp:spPr>
        <a:xfrm>
          <a:off x="0" y="0"/>
          <a:ext cx="2703005" cy="36933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26670" rIns="26670" bIns="2667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Commit </a:t>
          </a:r>
          <a:r>
            <a:rPr lang="en-GB" sz="2000" kern="1200" dirty="0"/>
            <a:t>to Decisions</a:t>
          </a:r>
        </a:p>
      </dsp:txBody>
      <dsp:txXfrm>
        <a:off x="184666" y="0"/>
        <a:ext cx="2333673" cy="369332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D11B10-B0BD-45F3-9608-DB51776DC887}">
      <dsp:nvSpPr>
        <dsp:cNvPr id="0" name=""/>
        <dsp:cNvSpPr/>
      </dsp:nvSpPr>
      <dsp:spPr>
        <a:xfrm rot="10800000">
          <a:off x="1570" y="0"/>
          <a:ext cx="3212280" cy="36933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" tIns="21336" rIns="64008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Hold One Another </a:t>
          </a:r>
          <a:r>
            <a:rPr lang="en-GB" sz="1600" b="1" kern="1200"/>
            <a:t>Accountable</a:t>
          </a:r>
          <a:endParaRPr lang="en-GB" sz="1600" kern="1200"/>
        </a:p>
      </dsp:txBody>
      <dsp:txXfrm rot="10800000">
        <a:off x="186236" y="0"/>
        <a:ext cx="2842948" cy="36933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85B5FC-0098-4286-B573-CD5EC2ABA3B0}">
      <dsp:nvSpPr>
        <dsp:cNvPr id="0" name=""/>
        <dsp:cNvSpPr/>
      </dsp:nvSpPr>
      <dsp:spPr>
        <a:xfrm>
          <a:off x="1844" y="0"/>
          <a:ext cx="3773441" cy="36933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009" tIns="22670" rIns="22670" bIns="226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Focus on Achieving Collective </a:t>
          </a:r>
          <a:r>
            <a:rPr lang="en-GB" sz="1700" b="1" kern="1200" dirty="0"/>
            <a:t>Results</a:t>
          </a:r>
          <a:endParaRPr lang="en-GB" sz="1700" kern="1200" dirty="0"/>
        </a:p>
      </dsp:txBody>
      <dsp:txXfrm>
        <a:off x="186510" y="0"/>
        <a:ext cx="3404109" cy="3693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B3D9EC-3595-479B-A781-8644C4DC07BF}" type="datetimeFigureOut">
              <a:rPr lang="en-GB" smtClean="0"/>
              <a:t>20/05/2021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2EC9E0-B083-4858-85BA-50324DEC82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95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2EC9E0-B083-4858-85BA-50324DEC823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9687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2EC9E0-B083-4858-85BA-50324DEC823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996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0395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20822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494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3485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6833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7511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8364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914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51008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720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569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smtClean="0"/>
              <a:t>5/20/2021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5352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01" r:id="rId1"/>
    <p:sldLayoutId id="2147484002" r:id="rId2"/>
    <p:sldLayoutId id="2147484003" r:id="rId3"/>
    <p:sldLayoutId id="2147484004" r:id="rId4"/>
    <p:sldLayoutId id="2147484005" r:id="rId5"/>
    <p:sldLayoutId id="2147484006" r:id="rId6"/>
    <p:sldLayoutId id="2147484007" r:id="rId7"/>
    <p:sldLayoutId id="2147484008" r:id="rId8"/>
    <p:sldLayoutId id="2147484009" r:id="rId9"/>
    <p:sldLayoutId id="2147484010" r:id="rId10"/>
    <p:sldLayoutId id="214748401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13" Type="http://schemas.openxmlformats.org/officeDocument/2006/relationships/diagramData" Target="../diagrams/data6.xml"/><Relationship Id="rId18" Type="http://schemas.openxmlformats.org/officeDocument/2006/relationships/diagramData" Target="../diagrams/data7.xml"/><Relationship Id="rId26" Type="http://schemas.openxmlformats.org/officeDocument/2006/relationships/diagramColors" Target="../diagrams/colors8.xml"/><Relationship Id="rId3" Type="http://schemas.openxmlformats.org/officeDocument/2006/relationships/diagramData" Target="../diagrams/data4.xml"/><Relationship Id="rId21" Type="http://schemas.openxmlformats.org/officeDocument/2006/relationships/diagramColors" Target="../diagrams/colors7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17" Type="http://schemas.microsoft.com/office/2007/relationships/diagramDrawing" Target="../diagrams/drawing6.xml"/><Relationship Id="rId25" Type="http://schemas.openxmlformats.org/officeDocument/2006/relationships/diagramQuickStyle" Target="../diagrams/quickStyle8.xml"/><Relationship Id="rId2" Type="http://schemas.openxmlformats.org/officeDocument/2006/relationships/image" Target="../media/image6.png"/><Relationship Id="rId16" Type="http://schemas.openxmlformats.org/officeDocument/2006/relationships/diagramColors" Target="../diagrams/colors6.xml"/><Relationship Id="rId20" Type="http://schemas.openxmlformats.org/officeDocument/2006/relationships/diagramQuickStyle" Target="../diagrams/quickStyl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24" Type="http://schemas.openxmlformats.org/officeDocument/2006/relationships/diagramLayout" Target="../diagrams/layout8.xml"/><Relationship Id="rId5" Type="http://schemas.openxmlformats.org/officeDocument/2006/relationships/diagramQuickStyle" Target="../diagrams/quickStyle4.xml"/><Relationship Id="rId15" Type="http://schemas.openxmlformats.org/officeDocument/2006/relationships/diagramQuickStyle" Target="../diagrams/quickStyle6.xml"/><Relationship Id="rId23" Type="http://schemas.openxmlformats.org/officeDocument/2006/relationships/diagramData" Target="../diagrams/data8.xml"/><Relationship Id="rId10" Type="http://schemas.openxmlformats.org/officeDocument/2006/relationships/diagramQuickStyle" Target="../diagrams/quickStyle5.xml"/><Relationship Id="rId19" Type="http://schemas.openxmlformats.org/officeDocument/2006/relationships/diagramLayout" Target="../diagrams/layout7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Relationship Id="rId14" Type="http://schemas.openxmlformats.org/officeDocument/2006/relationships/diagramLayout" Target="../diagrams/layout6.xml"/><Relationship Id="rId22" Type="http://schemas.microsoft.com/office/2007/relationships/diagramDrawing" Target="../diagrams/drawing7.xml"/><Relationship Id="rId27" Type="http://schemas.microsoft.com/office/2007/relationships/diagramDrawing" Target="../diagrams/drawing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apppm.man.dtu.dk/index.php/How_to_successfully_go_through_the_Five_Stages_of_Team_Development" TargetMode="External"/><Relationship Id="rId3" Type="http://schemas.openxmlformats.org/officeDocument/2006/relationships/hyperlink" Target="https://www.belbin.com/media/1169/belbin-howtointerpretandmakethemostofteam-groupreports-jan2014.pdf" TargetMode="External"/><Relationship Id="rId7" Type="http://schemas.openxmlformats.org/officeDocument/2006/relationships/hyperlink" Target="https://doi.org/10.1016/j.orgdyn.2009.04.004" TargetMode="External"/><Relationship Id="rId2" Type="http://schemas.openxmlformats.org/officeDocument/2006/relationships/hyperlink" Target="https://www.azquotes.com/quote/61406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franklincovey.vn/researches/building_winning_culture_inspire_trust" TargetMode="External"/><Relationship Id="rId5" Type="http://schemas.openxmlformats.org/officeDocument/2006/relationships/hyperlink" Target="https://www.google.co.uk/books/edition/Building_a_High_Performance_Team/VRpoAgAAQBAJ?hl=en&amp;gbpv=1" TargetMode="External"/><Relationship Id="rId4" Type="http://schemas.openxmlformats.org/officeDocument/2006/relationships/hyperlink" Target="https://www.belbin.com/media/1488/team-roles-in-a-nutshell.pdf" TargetMode="External"/><Relationship Id="rId9" Type="http://schemas.openxmlformats.org/officeDocument/2006/relationships/hyperlink" Target="https://www.google.co.uk/books/edition/The_Five_Dysfunctions_of_a_Team/iC-NUBtuGeQC?hl=en&amp;gbpv=0" TargetMode="Externa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theklmgrp.com/the-art-of-building-effective-teams/" TargetMode="External"/><Relationship Id="rId3" Type="http://schemas.openxmlformats.org/officeDocument/2006/relationships/hyperlink" Target="https://www.mindtools.com/pages/article/newLDR_86.htm" TargetMode="External"/><Relationship Id="rId7" Type="http://schemas.openxmlformats.org/officeDocument/2006/relationships/hyperlink" Target="https://www.fivebehaviors.com/Home.aspx" TargetMode="External"/><Relationship Id="rId2" Type="http://schemas.openxmlformats.org/officeDocument/2006/relationships/hyperlink" Target="https://www.mindtools.com/downloads/lbr5283hs/TeamBuildingToolkit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opevision.com.au/blog/13-behaviours-of-high-trust-leaders" TargetMode="External"/><Relationship Id="rId5" Type="http://schemas.openxmlformats.org/officeDocument/2006/relationships/hyperlink" Target="https://pmtonomy.com/pm-stuff/leadership/" TargetMode="External"/><Relationship Id="rId4" Type="http://schemas.openxmlformats.org/officeDocument/2006/relationships/hyperlink" Target="http://jtelen.free.fr/0MARINE%20bouquins/%5bEdgar_H._Schein,_Joan_V._Gallos%5d_Organization_Dev(Bookos.org).pdf#page=68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BD76A90-71F5-46CB-876A-88FEC2E374FE}"/>
              </a:ext>
            </a:extLst>
          </p:cNvPr>
          <p:cNvSpPr/>
          <p:nvPr/>
        </p:nvSpPr>
        <p:spPr>
          <a:xfrm>
            <a:off x="148281" y="123568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E8517A-4F30-47AB-8FAC-9CFE9B0120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3568" y="1078210"/>
            <a:ext cx="7772400" cy="1752600"/>
          </a:xfrm>
        </p:spPr>
        <p:txBody>
          <a:bodyPr/>
          <a:lstStyle/>
          <a:p>
            <a:pPr algn="ctr"/>
            <a:r>
              <a:rPr lang="en-GB" b="1" dirty="0">
                <a:ln w="9525">
                  <a:solidFill>
                    <a:schemeClr val="accent1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Effective Team Working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D0C79E-D649-4973-B479-73C1B06148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904" y="3783804"/>
            <a:ext cx="6087346" cy="1752600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3200" dirty="0">
                <a:cs typeface="Arial"/>
              </a:rPr>
              <a:t>Presentation</a:t>
            </a:r>
            <a:endParaRPr lang="en-GB" sz="3200" dirty="0">
              <a:cs typeface="Arial" panose="020B0604020202020204" pitchFamily="34" charset="0"/>
            </a:endParaRPr>
          </a:p>
          <a:p>
            <a:r>
              <a:rPr lang="en-GB" sz="3200" dirty="0">
                <a:cs typeface="Arial"/>
              </a:rPr>
              <a:t>by</a:t>
            </a:r>
          </a:p>
          <a:p>
            <a:r>
              <a:rPr lang="en-GB" sz="3200" dirty="0">
                <a:cs typeface="Arial"/>
              </a:rPr>
              <a:t>Kirsty Owen</a:t>
            </a:r>
          </a:p>
          <a:p>
            <a:r>
              <a:rPr lang="en-GB" sz="3200" dirty="0">
                <a:cs typeface="Arial"/>
              </a:rPr>
              <a:t>2008962</a:t>
            </a:r>
          </a:p>
        </p:txBody>
      </p:sp>
    </p:spTree>
    <p:extLst>
      <p:ext uri="{BB962C8B-B14F-4D97-AF65-F5344CB8AC3E}">
        <p14:creationId xmlns:p14="http://schemas.microsoft.com/office/powerpoint/2010/main" val="13557454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575848B-E219-4F90-8FD2-3699A3224F0F}"/>
              </a:ext>
            </a:extLst>
          </p:cNvPr>
          <p:cNvSpPr/>
          <p:nvPr/>
        </p:nvSpPr>
        <p:spPr>
          <a:xfrm>
            <a:off x="148281" y="123568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DC8C0-D292-4A11-AA74-058B75972A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531" y="18545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Aim and 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9E554-B927-433E-BF3D-16DC2D20E7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7933" y="1413934"/>
            <a:ext cx="8229600" cy="4399037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sz="2000" b="1" dirty="0">
                <a:cs typeface="Calibri"/>
              </a:rPr>
              <a:t>Aim  -  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cs typeface="Calibri"/>
              </a:rPr>
              <a:t>To provide </a:t>
            </a:r>
            <a:r>
              <a:rPr lang="en-GB" sz="2000" dirty="0"/>
              <a:t>an insight into the importance of effective team working and introduce key aspects and theories in relation to teamwork.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2000" dirty="0">
              <a:cs typeface="Calibri"/>
            </a:endParaRPr>
          </a:p>
          <a:p>
            <a:pPr marL="0" indent="0">
              <a:lnSpc>
                <a:spcPct val="120000"/>
              </a:lnSpc>
              <a:buNone/>
            </a:pPr>
            <a:r>
              <a:rPr lang="en-GB" sz="2000" b="1" dirty="0">
                <a:cs typeface="Calibri"/>
              </a:rPr>
              <a:t>Objectives -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cs typeface="Calibri"/>
              </a:rPr>
              <a:t>To explain the differences between a team and a group.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cs typeface="Calibri"/>
              </a:rPr>
              <a:t>To identify key characteristics required for effective teamwork and the benefits associated with working in a team.</a:t>
            </a:r>
          </a:p>
          <a:p>
            <a:pPr>
              <a:lnSpc>
                <a:spcPct val="120000"/>
              </a:lnSpc>
            </a:pPr>
            <a:r>
              <a:rPr lang="en-GB" sz="2000" dirty="0">
                <a:cs typeface="Calibri"/>
              </a:rPr>
              <a:t>To introduce key theories and models relating to team work.</a:t>
            </a: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pPr marL="0" indent="0">
              <a:buNone/>
            </a:pPr>
            <a:endParaRPr lang="en-GB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0212920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83099"/>
            <a:ext cx="8052148" cy="561433"/>
          </a:xfrm>
        </p:spPr>
        <p:txBody>
          <a:bodyPr>
            <a:noAutofit/>
          </a:bodyPr>
          <a:lstStyle/>
          <a:p>
            <a:pPr algn="ctr"/>
            <a:r>
              <a:rPr lang="en-GB" sz="3600" b="1" dirty="0"/>
              <a:t>Presentation Plan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5AAFF6D-1F33-4223-99E0-B4DF19FFB3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8663531"/>
              </p:ext>
            </p:extLst>
          </p:nvPr>
        </p:nvGraphicFramePr>
        <p:xfrm>
          <a:off x="295785" y="644532"/>
          <a:ext cx="8552430" cy="5730145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814191">
                  <a:extLst>
                    <a:ext uri="{9D8B030D-6E8A-4147-A177-3AD203B41FA5}">
                      <a16:colId xmlns:a16="http://schemas.microsoft.com/office/drawing/2014/main" val="1169199660"/>
                    </a:ext>
                  </a:extLst>
                </a:gridCol>
                <a:gridCol w="7738239">
                  <a:extLst>
                    <a:ext uri="{9D8B030D-6E8A-4147-A177-3AD203B41FA5}">
                      <a16:colId xmlns:a16="http://schemas.microsoft.com/office/drawing/2014/main" val="245168852"/>
                    </a:ext>
                  </a:extLst>
                </a:gridCol>
              </a:tblGrid>
              <a:tr h="35092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u="none" strike="noStrike" dirty="0">
                          <a:effectLst/>
                          <a:latin typeface="+mn-lt"/>
                        </a:rPr>
                        <a:t>Slide </a:t>
                      </a:r>
                      <a:endParaRPr lang="en-GB" sz="1400" b="1" i="0" u="none" strike="noStrike" dirty="0">
                        <a:effectLst/>
                        <a:latin typeface="+mn-lt"/>
                      </a:endParaRPr>
                    </a:p>
                  </a:txBody>
                  <a:tcPr marL="54143" marR="54143" marT="27072" marB="27072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u="none" strike="noStrike" dirty="0">
                          <a:effectLst/>
                          <a:latin typeface="+mn-lt"/>
                        </a:rPr>
                        <a:t>Content </a:t>
                      </a:r>
                      <a:endParaRPr lang="en-GB" sz="1400" b="1" i="0" u="none" strike="noStrike" dirty="0">
                        <a:effectLst/>
                        <a:latin typeface="+mn-lt"/>
                      </a:endParaRPr>
                    </a:p>
                  </a:txBody>
                  <a:tcPr marL="54143" marR="54143" marT="27072" marB="27072" anchor="ctr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36777446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u="none" strike="noStrike" dirty="0">
                          <a:effectLst/>
                          <a:latin typeface="+mn-lt"/>
                        </a:rPr>
                        <a:t>Introduction to Team Work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97024458"/>
                  </a:ext>
                </a:extLst>
              </a:tr>
              <a:tr h="231727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u="none" strike="noStrike" dirty="0">
                          <a:effectLst/>
                          <a:latin typeface="+mn-lt"/>
                        </a:rPr>
                        <a:t>Elements of Ineffective Teams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782497148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u="none" strike="noStrike" dirty="0">
                          <a:effectLst/>
                          <a:latin typeface="+mn-lt"/>
                        </a:rPr>
                        <a:t>What is a Team? 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2805304278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4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u="none" strike="noStrike" dirty="0">
                          <a:effectLst/>
                          <a:latin typeface="+mn-lt"/>
                        </a:rPr>
                        <a:t>10 C’s of Team Work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476422841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u="none" strike="noStrike" dirty="0">
                          <a:effectLst/>
                          <a:latin typeface="+mn-lt"/>
                        </a:rPr>
                        <a:t>Benefits of Team Work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4065790261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6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u="none" strike="noStrike" dirty="0">
                          <a:effectLst/>
                          <a:latin typeface="+mn-lt"/>
                        </a:rPr>
                        <a:t>Team Formation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278196736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7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</a:rPr>
                        <a:t>Tuckman’s Theory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6936096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8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</a:rPr>
                        <a:t>Tuckman’s Key Points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967448207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9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u="none" strike="noStrike" dirty="0">
                          <a:effectLst/>
                          <a:latin typeface="+mn-lt"/>
                        </a:rPr>
                        <a:t>The 5 Behaviours Model</a:t>
                      </a:r>
                      <a:endParaRPr lang="en-GB" sz="1400" b="0" i="0" u="none" strike="noStrike" dirty="0">
                        <a:effectLst/>
                        <a:latin typeface="+mn-lt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885728860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10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</a:rPr>
                        <a:t>How to Build Trust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782186826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11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</a:rPr>
                        <a:t>Covey’s 13 Behaviours of Trust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525730698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12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dirty="0">
                          <a:latin typeface="+mn-lt"/>
                        </a:rPr>
                        <a:t>Belbin’s Team Role Circle</a:t>
                      </a:r>
                      <a:endParaRPr lang="en-GB" sz="1400" b="0" i="0" u="none" strike="noStrike" dirty="0">
                        <a:effectLst/>
                        <a:latin typeface="+mn-lt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561817263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13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dirty="0">
                          <a:latin typeface="+mn-lt"/>
                        </a:rPr>
                        <a:t>Belbin’s Team Roles </a:t>
                      </a:r>
                      <a:endParaRPr lang="en-GB" sz="1400" b="0" i="0" u="none" strike="noStrike" dirty="0">
                        <a:effectLst/>
                        <a:latin typeface="+mn-lt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69784631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14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dirty="0">
                          <a:latin typeface="+mn-lt"/>
                        </a:rPr>
                        <a:t>Belbin’s Team Roles (cont.)</a:t>
                      </a:r>
                      <a:endParaRPr lang="en-GB" sz="1400" b="0" i="0" u="none" strike="noStrike" dirty="0">
                        <a:effectLst/>
                        <a:latin typeface="+mn-lt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837940596"/>
                  </a:ext>
                </a:extLst>
              </a:tr>
              <a:tr h="288693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15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dirty="0">
                          <a:latin typeface="+mn-lt"/>
                        </a:rPr>
                        <a:t>Belbin’s Key Points</a:t>
                      </a:r>
                      <a:endParaRPr lang="en-GB" sz="1400" b="0" i="0" u="none" strike="noStrike" dirty="0">
                        <a:effectLst/>
                        <a:latin typeface="+mn-lt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543402763"/>
                  </a:ext>
                </a:extLst>
              </a:tr>
              <a:tr h="245737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16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u="none" strike="noStrike" dirty="0">
                          <a:effectLst/>
                          <a:latin typeface="+mn-lt"/>
                        </a:rPr>
                        <a:t>Conclusion</a:t>
                      </a:r>
                      <a:endParaRPr lang="en-GB" sz="1400" b="0" u="none" strike="noStrike" dirty="0">
                        <a:effectLst/>
                        <a:latin typeface="+mn-lt"/>
                        <a:cs typeface="Arial" panose="020B0604020202020204" pitchFamily="34" charset="0"/>
                      </a:endParaRP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536207616"/>
                  </a:ext>
                </a:extLst>
              </a:tr>
              <a:tr h="245737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17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Questions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182955221"/>
                  </a:ext>
                </a:extLst>
              </a:tr>
              <a:tr h="245737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18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References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3421520347"/>
                  </a:ext>
                </a:extLst>
              </a:tr>
              <a:tr h="245737"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19</a:t>
                      </a:r>
                    </a:p>
                  </a:txBody>
                  <a:tcPr marL="54143" marR="54143" marT="27072" marB="27072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0" u="none" strike="noStrike" dirty="0">
                          <a:effectLst/>
                          <a:latin typeface="+mn-lt"/>
                          <a:cs typeface="Arial" panose="020B0604020202020204" pitchFamily="34" charset="0"/>
                        </a:rPr>
                        <a:t>References (cont.)</a:t>
                      </a:r>
                    </a:p>
                  </a:txBody>
                  <a:tcPr marL="54143" marR="54143" marT="27072" marB="27072"/>
                </a:tc>
                <a:extLst>
                  <a:ext uri="{0D108BD9-81ED-4DB2-BD59-A6C34878D82A}">
                    <a16:rowId xmlns:a16="http://schemas.microsoft.com/office/drawing/2014/main" val="1246783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5137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ABA84-22AD-4B9E-BD0D-C7B44F9A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" y="119190"/>
            <a:ext cx="8229600" cy="603186"/>
          </a:xfrm>
        </p:spPr>
        <p:txBody>
          <a:bodyPr>
            <a:normAutofit fontScale="90000"/>
          </a:bodyPr>
          <a:lstStyle/>
          <a:p>
            <a:r>
              <a:rPr lang="en-GB"/>
              <a:t>Presentation Feedback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2248BFA0-2229-4017-8039-DACF8F1F52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5956983"/>
              </p:ext>
            </p:extLst>
          </p:nvPr>
        </p:nvGraphicFramePr>
        <p:xfrm>
          <a:off x="457200" y="722376"/>
          <a:ext cx="8229598" cy="4758804"/>
        </p:xfrm>
        <a:graphic>
          <a:graphicData uri="http://schemas.openxmlformats.org/drawingml/2006/table">
            <a:tbl>
              <a:tblPr>
                <a:tableStyleId>{69CF1AB2-1976-4502-BF36-3FF5EA218861}</a:tableStyleId>
              </a:tblPr>
              <a:tblGrid>
                <a:gridCol w="3495984">
                  <a:extLst>
                    <a:ext uri="{9D8B030D-6E8A-4147-A177-3AD203B41FA5}">
                      <a16:colId xmlns:a16="http://schemas.microsoft.com/office/drawing/2014/main" val="3249051138"/>
                    </a:ext>
                  </a:extLst>
                </a:gridCol>
                <a:gridCol w="1202188">
                  <a:extLst>
                    <a:ext uri="{9D8B030D-6E8A-4147-A177-3AD203B41FA5}">
                      <a16:colId xmlns:a16="http://schemas.microsoft.com/office/drawing/2014/main" val="2046261523"/>
                    </a:ext>
                  </a:extLst>
                </a:gridCol>
                <a:gridCol w="1202188">
                  <a:extLst>
                    <a:ext uri="{9D8B030D-6E8A-4147-A177-3AD203B41FA5}">
                      <a16:colId xmlns:a16="http://schemas.microsoft.com/office/drawing/2014/main" val="3362770079"/>
                    </a:ext>
                  </a:extLst>
                </a:gridCol>
                <a:gridCol w="1314893">
                  <a:extLst>
                    <a:ext uri="{9D8B030D-6E8A-4147-A177-3AD203B41FA5}">
                      <a16:colId xmlns:a16="http://schemas.microsoft.com/office/drawing/2014/main" val="1981831586"/>
                    </a:ext>
                  </a:extLst>
                </a:gridCol>
                <a:gridCol w="1014345">
                  <a:extLst>
                    <a:ext uri="{9D8B030D-6E8A-4147-A177-3AD203B41FA5}">
                      <a16:colId xmlns:a16="http://schemas.microsoft.com/office/drawing/2014/main" val="1296643282"/>
                    </a:ext>
                  </a:extLst>
                </a:gridCol>
              </a:tblGrid>
              <a:tr h="219072">
                <a:tc gridSpan="5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+mj-lt"/>
                          <a:cs typeface="Arial" panose="020B0604020202020204" pitchFamily="34" charset="0"/>
                        </a:rPr>
                        <a:t>Presentation Evaluation Sheet </a:t>
                      </a:r>
                      <a:endParaRPr lang="en-GB" sz="1100" b="0" i="0" u="none" strike="noStrike"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13158154"/>
                  </a:ext>
                </a:extLst>
              </a:tr>
              <a:tr h="219072">
                <a:tc gridSpan="5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+mj-lt"/>
                          <a:cs typeface="Arial" panose="020B0604020202020204" pitchFamily="34" charset="0"/>
                        </a:rPr>
                        <a:t>Module: BMSK4002    Part 1: Effective Team Working  </a:t>
                      </a:r>
                      <a:endParaRPr lang="en-GB" sz="1100" b="0" i="0" u="none" strike="noStrike">
                        <a:effectLst/>
                        <a:latin typeface="+mj-lt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803555"/>
                  </a:ext>
                </a:extLst>
              </a:tr>
              <a:tr h="23881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gridSpan="4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Name of Presenter:   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60933361"/>
                  </a:ext>
                </a:extLst>
              </a:tr>
              <a:tr h="21907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 gridSpan="4"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Feedback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1423178"/>
                  </a:ext>
                </a:extLst>
              </a:tr>
              <a:tr h="219198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Weak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Fair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Good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>
                  <a:txBody>
                    <a:bodyPr/>
                    <a:lstStyle/>
                    <a:p>
                      <a:pPr algn="ctr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extLst>
                  <a:ext uri="{0D108BD9-81ED-4DB2-BD59-A6C34878D82A}">
                    <a16:rowId xmlns:a16="http://schemas.microsoft.com/office/drawing/2014/main" val="2863674996"/>
                  </a:ext>
                </a:extLst>
              </a:tr>
              <a:tr h="21907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Prepared for Presentation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948395881"/>
                  </a:ext>
                </a:extLst>
              </a:tr>
              <a:tr h="21907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in an interesting way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2321617489"/>
                  </a:ext>
                </a:extLst>
              </a:tr>
              <a:tr h="210864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Objectives of the presentation are clear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2937227309"/>
                  </a:ext>
                </a:extLst>
              </a:tr>
              <a:tr h="21907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Used visual aids effectively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3525442292"/>
                  </a:ext>
                </a:extLst>
              </a:tr>
              <a:tr h="250206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 the presentation logically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2369787320"/>
                  </a:ext>
                </a:extLst>
              </a:tr>
              <a:tr h="21907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loudly enough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1396554702"/>
                  </a:ext>
                </a:extLst>
              </a:tr>
              <a:tr h="21907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Spoke slowly and clearly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4205957375"/>
                  </a:ext>
                </a:extLst>
              </a:tr>
              <a:tr h="219072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Presented within appropriate time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1066201966"/>
                  </a:ext>
                </a:extLst>
              </a:tr>
              <a:tr h="147114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Responded to questions accurately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800" u="none" strike="noStrike">
                          <a:effectLst/>
                        </a:rPr>
                        <a:t> 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57642" marR="57642" marT="28821" marB="28821" anchor="b"/>
                </a:tc>
                <a:extLst>
                  <a:ext uri="{0D108BD9-81ED-4DB2-BD59-A6C34878D82A}">
                    <a16:rowId xmlns:a16="http://schemas.microsoft.com/office/drawing/2014/main" val="3029071552"/>
                  </a:ext>
                </a:extLst>
              </a:tr>
              <a:tr h="663401">
                <a:tc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100" u="sng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can I do better next time?</a:t>
                      </a: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 gridSpan="4">
                  <a:txBody>
                    <a:bodyPr/>
                    <a:lstStyle/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b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en-GB" sz="1100" u="sng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well?</a:t>
                      </a:r>
                      <a:r>
                        <a:rPr lang="en-GB" sz="1100" u="none" strike="noStrike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l" rtl="0" fontAlgn="base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100" b="0" i="0" u="none" strike="noStrike"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57642" marR="57642" marT="28821" marB="28821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538776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0592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BFD87A7-6488-45FB-9DC7-ADBC5216FA4A}"/>
              </a:ext>
            </a:extLst>
          </p:cNvPr>
          <p:cNvSpPr/>
          <p:nvPr/>
        </p:nvSpPr>
        <p:spPr>
          <a:xfrm>
            <a:off x="152398" y="133865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BD7AE6-62C3-4358-AFF1-6640D1EF0B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4267" y="429222"/>
            <a:ext cx="5899439" cy="733425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/>
                </a:solidFill>
              </a:rPr>
              <a:t>Introduction to Teamwork</a:t>
            </a:r>
          </a:p>
        </p:txBody>
      </p:sp>
      <p:pic>
        <p:nvPicPr>
          <p:cNvPr id="7" name="Picture 2" descr="John C. Maxwell quote: Teamwork makes the dream work, but a vision becomes  a...">
            <a:extLst>
              <a:ext uri="{FF2B5EF4-FFF2-40B4-BE49-F238E27FC236}">
                <a16:creationId xmlns:a16="http://schemas.microsoft.com/office/drawing/2014/main" id="{575A9FCF-C2AB-483D-AE78-27828E26A0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6440" y="2061552"/>
            <a:ext cx="6483415" cy="3051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8ACF82D-8479-4575-831E-517F05A4F300}"/>
              </a:ext>
            </a:extLst>
          </p:cNvPr>
          <p:cNvSpPr txBox="1"/>
          <p:nvPr/>
        </p:nvSpPr>
        <p:spPr>
          <a:xfrm>
            <a:off x="1240456" y="5457692"/>
            <a:ext cx="714776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(AZ Quotes, n.d.)</a:t>
            </a:r>
            <a:endParaRPr lang="en-GB" sz="105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73963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4A08B6D-6EC3-460E-9AD6-CFD7F9954427}"/>
              </a:ext>
            </a:extLst>
          </p:cNvPr>
          <p:cNvSpPr/>
          <p:nvPr/>
        </p:nvSpPr>
        <p:spPr>
          <a:xfrm>
            <a:off x="152400" y="133865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BED82-B0C7-4A89-83C4-314BDCA8E5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1485" y="360232"/>
            <a:ext cx="7815944" cy="921851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600" b="1" dirty="0">
                <a:latin typeface="+mj-lt"/>
              </a:rPr>
              <a:t>Elements of Ineffective Teams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47DA6607-70C6-4337-B334-F6793CA879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51667391"/>
              </p:ext>
            </p:extLst>
          </p:nvPr>
        </p:nvGraphicFramePr>
        <p:xfrm>
          <a:off x="726571" y="1188241"/>
          <a:ext cx="7271757" cy="4791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057BED5-89AF-4A3E-BD05-11417A85879D}"/>
              </a:ext>
            </a:extLst>
          </p:cNvPr>
          <p:cNvSpPr txBox="1"/>
          <p:nvPr/>
        </p:nvSpPr>
        <p:spPr>
          <a:xfrm>
            <a:off x="721750" y="6059158"/>
            <a:ext cx="39281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(Parker, 2006)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BB9B5E4-4FEC-4834-8391-7A7A134AE901}"/>
              </a:ext>
            </a:extLst>
          </p:cNvPr>
          <p:cNvSpPr txBox="1"/>
          <p:nvPr/>
        </p:nvSpPr>
        <p:spPr>
          <a:xfrm>
            <a:off x="6714829" y="6059158"/>
            <a:ext cx="2062065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Workplace Example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5F56B226-CA38-43F5-B124-184060655749}"/>
              </a:ext>
            </a:extLst>
          </p:cNvPr>
          <p:cNvCxnSpPr>
            <a:cxnSpLocks/>
          </p:cNvCxnSpPr>
          <p:nvPr/>
        </p:nvCxnSpPr>
        <p:spPr>
          <a:xfrm>
            <a:off x="7268546" y="5278625"/>
            <a:ext cx="477315" cy="565914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0628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6DBC8CE-BEC0-4C97-AEC4-5DC3A4574F12}"/>
              </a:ext>
            </a:extLst>
          </p:cNvPr>
          <p:cNvSpPr/>
          <p:nvPr/>
        </p:nvSpPr>
        <p:spPr>
          <a:xfrm>
            <a:off x="152400" y="115204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7F71CB-2618-4A91-A8AA-B5DA40603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49" y="169701"/>
            <a:ext cx="7772400" cy="810501"/>
          </a:xfrm>
        </p:spPr>
        <p:txBody>
          <a:bodyPr/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What is a Team?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CD731F-5A12-41F7-B163-516E47271C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5395" y="2765655"/>
            <a:ext cx="4377307" cy="31092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602D36E-1B16-4133-8E71-2F4C5840A503}"/>
              </a:ext>
            </a:extLst>
          </p:cNvPr>
          <p:cNvSpPr txBox="1"/>
          <p:nvPr/>
        </p:nvSpPr>
        <p:spPr>
          <a:xfrm>
            <a:off x="378195" y="1238444"/>
            <a:ext cx="81476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Definition of a Team</a:t>
            </a:r>
          </a:p>
          <a:p>
            <a:endParaRPr lang="en-GB" b="1" dirty="0"/>
          </a:p>
          <a:p>
            <a:r>
              <a:rPr lang="en-GB" dirty="0"/>
              <a:t>“A number of individuals working as one to achieve a particular goal to which they are all mutually committed.”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6DB13F-249D-4A27-A5AC-FD8B3711867A}"/>
              </a:ext>
            </a:extLst>
          </p:cNvPr>
          <p:cNvSpPr txBox="1"/>
          <p:nvPr/>
        </p:nvSpPr>
        <p:spPr>
          <a:xfrm>
            <a:off x="2215395" y="6022510"/>
            <a:ext cx="4049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</a:t>
            </a:r>
            <a:r>
              <a:rPr lang="en-GB" sz="1200" dirty="0" err="1">
                <a:solidFill>
                  <a:schemeClr val="bg2">
                    <a:lumMod val="50000"/>
                  </a:schemeClr>
                </a:solidFill>
              </a:rPr>
              <a:t>PMtonomy</a:t>
            </a:r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, n.d.)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9A5034-48B9-4BF6-B7FA-F1717B73FB05}"/>
              </a:ext>
            </a:extLst>
          </p:cNvPr>
          <p:cNvSpPr txBox="1"/>
          <p:nvPr/>
        </p:nvSpPr>
        <p:spPr>
          <a:xfrm>
            <a:off x="354562" y="2553343"/>
            <a:ext cx="40494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(Morgan, 2017)</a:t>
            </a:r>
          </a:p>
        </p:txBody>
      </p:sp>
    </p:spTree>
    <p:extLst>
      <p:ext uri="{BB962C8B-B14F-4D97-AF65-F5344CB8AC3E}">
        <p14:creationId xmlns:p14="http://schemas.microsoft.com/office/powerpoint/2010/main" val="992011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D84E8CD-2A97-4998-A29C-12980D7FC437}"/>
              </a:ext>
            </a:extLst>
          </p:cNvPr>
          <p:cNvSpPr/>
          <p:nvPr/>
        </p:nvSpPr>
        <p:spPr>
          <a:xfrm>
            <a:off x="148281" y="123568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20894C-6284-4E01-8F04-F19701180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531" y="24154"/>
            <a:ext cx="7886700" cy="1325563"/>
          </a:xfrm>
        </p:spPr>
        <p:txBody>
          <a:bodyPr/>
          <a:lstStyle/>
          <a:p>
            <a:pPr algn="ctr"/>
            <a:r>
              <a:rPr lang="en-GB" b="1" dirty="0"/>
              <a:t>10 C’s of Teamwork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09270E7-429D-4D4B-AB74-E360FBDA9B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2690199"/>
              </p:ext>
            </p:extLst>
          </p:nvPr>
        </p:nvGraphicFramePr>
        <p:xfrm>
          <a:off x="2180444" y="1874463"/>
          <a:ext cx="510967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F8EB5E3-D934-46E5-84F2-F115EE563C77}"/>
              </a:ext>
            </a:extLst>
          </p:cNvPr>
          <p:cNvSpPr txBox="1"/>
          <p:nvPr/>
        </p:nvSpPr>
        <p:spPr>
          <a:xfrm>
            <a:off x="2180444" y="6325215"/>
            <a:ext cx="1511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(Maxwell, 2002)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7442301-8F15-47A1-AE2F-997296B0BC26}"/>
              </a:ext>
            </a:extLst>
          </p:cNvPr>
          <p:cNvSpPr txBox="1"/>
          <p:nvPr/>
        </p:nvSpPr>
        <p:spPr>
          <a:xfrm>
            <a:off x="494520" y="1228132"/>
            <a:ext cx="84815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John Maxwell’s 10 vital C’s to successful teams: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4598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AD3FBBF-9AC3-4A44-8135-E1606E06C1AC}"/>
              </a:ext>
            </a:extLst>
          </p:cNvPr>
          <p:cNvSpPr/>
          <p:nvPr/>
        </p:nvSpPr>
        <p:spPr>
          <a:xfrm>
            <a:off x="148281" y="123568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D45DF7-02D8-4749-8135-F84F1D985F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855" y="328927"/>
            <a:ext cx="8020051" cy="1320800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Benefits of Team Work</a:t>
            </a: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41223E2C-EAD0-4B4B-890F-BDC6100294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05548275"/>
              </p:ext>
            </p:extLst>
          </p:nvPr>
        </p:nvGraphicFramePr>
        <p:xfrm>
          <a:off x="2938558" y="1383266"/>
          <a:ext cx="3751491" cy="27808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E869FD40-51E6-4368-A01C-0BF5620BED9A}"/>
              </a:ext>
            </a:extLst>
          </p:cNvPr>
          <p:cNvSpPr txBox="1"/>
          <p:nvPr/>
        </p:nvSpPr>
        <p:spPr>
          <a:xfrm>
            <a:off x="2905342" y="4015807"/>
            <a:ext cx="476147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en-GB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Tripathy</a:t>
            </a: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2018)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C9527D0-ED37-4F1B-8B19-A7FE796937A7}"/>
              </a:ext>
            </a:extLst>
          </p:cNvPr>
          <p:cNvSpPr txBox="1"/>
          <p:nvPr/>
        </p:nvSpPr>
        <p:spPr>
          <a:xfrm>
            <a:off x="583698" y="4385090"/>
            <a:ext cx="4709720" cy="15388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FF0000"/>
                </a:solidFill>
              </a:rPr>
              <a:t>Most importantly -</a:t>
            </a:r>
          </a:p>
          <a:p>
            <a:endParaRPr lang="en-GB" sz="1400" b="1" dirty="0">
              <a:solidFill>
                <a:srgbClr val="FF0000"/>
              </a:solidFill>
            </a:endParaRPr>
          </a:p>
          <a:p>
            <a:r>
              <a:rPr lang="en-GB" sz="2000" dirty="0"/>
              <a:t>Team Work achieves </a:t>
            </a:r>
            <a:r>
              <a:rPr lang="en-GB" sz="2000" b="1" dirty="0"/>
              <a:t>synergy</a:t>
            </a:r>
            <a:r>
              <a:rPr lang="en-GB" sz="2000" dirty="0"/>
              <a:t>, allowing members to achieve things they would be unable to whilst working alone.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B0C7C10-F3DC-46CD-8A41-F224C40EBCF7}"/>
              </a:ext>
            </a:extLst>
          </p:cNvPr>
          <p:cNvSpPr txBox="1"/>
          <p:nvPr/>
        </p:nvSpPr>
        <p:spPr>
          <a:xfrm>
            <a:off x="557855" y="5960312"/>
            <a:ext cx="270276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(Cook, 2009)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66D33A4-89BD-40BD-9A92-047A80A361F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47188" y="4421526"/>
            <a:ext cx="2720454" cy="182687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230F7DE-2703-49E0-AB8C-8A6438D43078}"/>
              </a:ext>
            </a:extLst>
          </p:cNvPr>
          <p:cNvSpPr txBox="1"/>
          <p:nvPr/>
        </p:nvSpPr>
        <p:spPr>
          <a:xfrm>
            <a:off x="5826484" y="6342619"/>
            <a:ext cx="27618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(The KLM Group, n.d.)</a:t>
            </a:r>
          </a:p>
        </p:txBody>
      </p:sp>
    </p:spTree>
    <p:extLst>
      <p:ext uri="{BB962C8B-B14F-4D97-AF65-F5344CB8AC3E}">
        <p14:creationId xmlns:p14="http://schemas.microsoft.com/office/powerpoint/2010/main" val="17650620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6085ADB3-BA79-47CD-AD1C-ADFD06421C62}"/>
              </a:ext>
            </a:extLst>
          </p:cNvPr>
          <p:cNvSpPr/>
          <p:nvPr/>
        </p:nvSpPr>
        <p:spPr>
          <a:xfrm>
            <a:off x="152400" y="133865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A00E28-E57F-47DE-88FD-AEADF6FA4A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609600"/>
            <a:ext cx="7600951" cy="942975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chemeClr val="tx1"/>
                </a:solidFill>
              </a:rPr>
              <a:t>Team 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C9BBE-3AB5-4CB2-A689-55D9E4E90C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93060" y="3812574"/>
            <a:ext cx="4683210" cy="158748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A team needs patience and leadership to </a:t>
            </a:r>
            <a:r>
              <a:rPr lang="en-GB" sz="2000" b="1" dirty="0"/>
              <a:t>form</a:t>
            </a:r>
            <a:r>
              <a:rPr lang="en-GB" sz="2000" dirty="0"/>
              <a:t> and to learn how to </a:t>
            </a:r>
            <a:r>
              <a:rPr lang="en-GB" sz="2000" b="1" dirty="0"/>
              <a:t>perform.</a:t>
            </a:r>
          </a:p>
          <a:p>
            <a:pPr marL="0" indent="0">
              <a:buNone/>
            </a:pPr>
            <a:r>
              <a:rPr lang="en-GB" sz="2000" dirty="0"/>
              <a:t>Tuckman’s Theory helps new teams perform </a:t>
            </a:r>
            <a:r>
              <a:rPr lang="en-GB" sz="2000" b="1" dirty="0"/>
              <a:t>effectively</a:t>
            </a:r>
            <a:r>
              <a:rPr lang="en-GB" sz="2000" dirty="0"/>
              <a:t> and </a:t>
            </a:r>
            <a:r>
              <a:rPr lang="en-GB" sz="2000" b="1" dirty="0"/>
              <a:t>rapidly.</a:t>
            </a:r>
          </a:p>
          <a:p>
            <a:pPr marL="0" indent="0">
              <a:buNone/>
            </a:pPr>
            <a:endParaRPr lang="en-GB" sz="2000" b="1" dirty="0"/>
          </a:p>
        </p:txBody>
      </p:sp>
      <p:pic>
        <p:nvPicPr>
          <p:cNvPr id="5124" name="Picture 4" descr="Daily Mirror - Power of team building">
            <a:extLst>
              <a:ext uri="{FF2B5EF4-FFF2-40B4-BE49-F238E27FC236}">
                <a16:creationId xmlns:a16="http://schemas.microsoft.com/office/drawing/2014/main" id="{05DC42B5-1126-494C-A308-398D8C2F230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730" y="2112362"/>
            <a:ext cx="3810000" cy="3400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56A9CFB-49D4-407C-B2C8-D6AE109BF636}"/>
              </a:ext>
            </a:extLst>
          </p:cNvPr>
          <p:cNvSpPr txBox="1"/>
          <p:nvPr/>
        </p:nvSpPr>
        <p:spPr>
          <a:xfrm>
            <a:off x="3357494" y="1774917"/>
            <a:ext cx="527626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“Coming together is a beginning. </a:t>
            </a:r>
          </a:p>
          <a:p>
            <a:r>
              <a:rPr lang="en-GB" sz="2000" dirty="0"/>
              <a:t>Keeping together is progress. </a:t>
            </a:r>
          </a:p>
          <a:p>
            <a:r>
              <a:rPr lang="en-GB" sz="2000" dirty="0"/>
              <a:t>Working together is success.” – John C. Maxwell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25B9F4-4E0E-4D31-8B4A-70E9C0D99EF5}"/>
              </a:ext>
            </a:extLst>
          </p:cNvPr>
          <p:cNvSpPr txBox="1"/>
          <p:nvPr/>
        </p:nvSpPr>
        <p:spPr>
          <a:xfrm>
            <a:off x="3357494" y="2865339"/>
            <a:ext cx="216470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(Maxwell, 2002)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F8336FD-8387-4A4A-9AC9-ACF6CD1E6521}"/>
              </a:ext>
            </a:extLst>
          </p:cNvPr>
          <p:cNvSpPr txBox="1"/>
          <p:nvPr/>
        </p:nvSpPr>
        <p:spPr>
          <a:xfrm>
            <a:off x="4193060" y="5261563"/>
            <a:ext cx="19685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(Mind Tools, 2009) </a:t>
            </a:r>
          </a:p>
        </p:txBody>
      </p:sp>
    </p:spTree>
    <p:extLst>
      <p:ext uri="{BB962C8B-B14F-4D97-AF65-F5344CB8AC3E}">
        <p14:creationId xmlns:p14="http://schemas.microsoft.com/office/powerpoint/2010/main" val="29104095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6D14785-A37E-4F4D-A80E-89005E503DF6}"/>
              </a:ext>
            </a:extLst>
          </p:cNvPr>
          <p:cNvSpPr/>
          <p:nvPr/>
        </p:nvSpPr>
        <p:spPr>
          <a:xfrm>
            <a:off x="148281" y="123568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ABA6F1-23FF-4F0A-9A3E-87C920B09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81597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Tuckman’s Theory</a:t>
            </a:r>
          </a:p>
        </p:txBody>
      </p:sp>
      <p:pic>
        <p:nvPicPr>
          <p:cNvPr id="5122" name="Picture 2" descr="File:5 stages summary.png">
            <a:extLst>
              <a:ext uri="{FF2B5EF4-FFF2-40B4-BE49-F238E27FC236}">
                <a16:creationId xmlns:a16="http://schemas.microsoft.com/office/drawing/2014/main" id="{4EE92B07-8032-4404-9A2A-EC077A31F6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488" y="1422660"/>
            <a:ext cx="8472785" cy="442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3FEF23-271C-4E4E-A8E3-C58B698F6784}"/>
              </a:ext>
            </a:extLst>
          </p:cNvPr>
          <p:cNvSpPr txBox="1"/>
          <p:nvPr/>
        </p:nvSpPr>
        <p:spPr>
          <a:xfrm>
            <a:off x="959005" y="6266985"/>
            <a:ext cx="272089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(Leduc, 2016)</a:t>
            </a:r>
          </a:p>
        </p:txBody>
      </p:sp>
    </p:spTree>
    <p:extLst>
      <p:ext uri="{BB962C8B-B14F-4D97-AF65-F5344CB8AC3E}">
        <p14:creationId xmlns:p14="http://schemas.microsoft.com/office/powerpoint/2010/main" val="3265010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09FA55-4F02-42D7-AE05-2D3661B29013}"/>
              </a:ext>
            </a:extLst>
          </p:cNvPr>
          <p:cNvSpPr/>
          <p:nvPr/>
        </p:nvSpPr>
        <p:spPr>
          <a:xfrm>
            <a:off x="152400" y="115203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52F2F-DC85-48A5-8440-C1C33A6FA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8742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Tuckman’s Key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2A4AA-63B7-4C5C-9592-877D2CAEE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24637"/>
            <a:ext cx="7886700" cy="4675025"/>
          </a:xfrm>
        </p:spPr>
        <p:txBody>
          <a:bodyPr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1800" b="1" dirty="0">
                <a:solidFill>
                  <a:srgbClr val="FF0000"/>
                </a:solidFill>
              </a:rPr>
              <a:t>Key Points –</a:t>
            </a:r>
          </a:p>
          <a:p>
            <a:pPr>
              <a:lnSpc>
                <a:spcPct val="200000"/>
              </a:lnSpc>
            </a:pPr>
            <a:r>
              <a:rPr lang="en-GB" sz="1600" dirty="0"/>
              <a:t>To ensure Tuckman’s theory is utilised correctly, leaders should: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Identify what stage the team is initially at,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Consider what is required to progress to the next stage,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Complete regular reviews to identify each stage, </a:t>
            </a:r>
          </a:p>
          <a:p>
            <a:pPr lvl="1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Ensure behaviour and leadership style is adjusted accordingly.</a:t>
            </a:r>
          </a:p>
          <a:p>
            <a:pPr>
              <a:lnSpc>
                <a:spcPct val="200000"/>
              </a:lnSpc>
            </a:pPr>
            <a:r>
              <a:rPr lang="en-GB" sz="1600" dirty="0"/>
              <a:t>Team formation is not always a sequential process – teams may sometimes revert back to an earlier stage.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258212-5790-4A99-9BD1-8F20C20EE0BC}"/>
              </a:ext>
            </a:extLst>
          </p:cNvPr>
          <p:cNvSpPr txBox="1"/>
          <p:nvPr/>
        </p:nvSpPr>
        <p:spPr>
          <a:xfrm>
            <a:off x="628650" y="5591885"/>
            <a:ext cx="33776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(</a:t>
            </a:r>
            <a:r>
              <a:rPr lang="en-GB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Mind Tools, 2021</a:t>
            </a:r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2D08CAA-AADA-4555-B79B-F2FCEA267825}"/>
              </a:ext>
            </a:extLst>
          </p:cNvPr>
          <p:cNvSpPr txBox="1"/>
          <p:nvPr/>
        </p:nvSpPr>
        <p:spPr>
          <a:xfrm>
            <a:off x="5989478" y="5924379"/>
            <a:ext cx="2062065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Workplace Example</a:t>
            </a: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90274697-4057-4067-98F6-E9C3AB18B14C}"/>
              </a:ext>
            </a:extLst>
          </p:cNvPr>
          <p:cNvCxnSpPr>
            <a:cxnSpLocks/>
          </p:cNvCxnSpPr>
          <p:nvPr/>
        </p:nvCxnSpPr>
        <p:spPr>
          <a:xfrm>
            <a:off x="5906278" y="5093606"/>
            <a:ext cx="774441" cy="72653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06742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8B80F7E-8B6F-496A-B200-BEF84DFCEB2A}"/>
              </a:ext>
            </a:extLst>
          </p:cNvPr>
          <p:cNvSpPr/>
          <p:nvPr/>
        </p:nvSpPr>
        <p:spPr>
          <a:xfrm>
            <a:off x="148281" y="123568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C86D66-5843-414C-AC0A-458FC8380D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41985" y="274015"/>
            <a:ext cx="5152805" cy="851434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tx1"/>
                </a:solidFill>
              </a:rPr>
              <a:t>The 5 Behaviours Model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D36890-D07A-4E5F-BCC3-6F438EE448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4822" y="1061698"/>
            <a:ext cx="5348667" cy="4655683"/>
          </a:xfrm>
          <a:prstGeom prst="rect">
            <a:avLst/>
          </a:prstGeom>
        </p:spPr>
      </p:pic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A29842F1-DAB0-4768-98A0-8F63C4C101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4944311"/>
              </p:ext>
            </p:extLst>
          </p:nvPr>
        </p:nvGraphicFramePr>
        <p:xfrm>
          <a:off x="297873" y="4796903"/>
          <a:ext cx="2202024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21DF5F1C-7E00-4BA9-BA6B-C9CBD15C365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26373085"/>
              </p:ext>
            </p:extLst>
          </p:nvPr>
        </p:nvGraphicFramePr>
        <p:xfrm>
          <a:off x="6726693" y="4056307"/>
          <a:ext cx="2255069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BAA6D6C1-AA31-4857-B12C-AD1F2881AC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9901682"/>
              </p:ext>
            </p:extLst>
          </p:nvPr>
        </p:nvGraphicFramePr>
        <p:xfrm>
          <a:off x="651273" y="3489441"/>
          <a:ext cx="2705648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83050652-9710-4204-A767-2B2014C04DA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84954808"/>
              </p:ext>
            </p:extLst>
          </p:nvPr>
        </p:nvGraphicFramePr>
        <p:xfrm>
          <a:off x="5787079" y="2899292"/>
          <a:ext cx="3215421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8" r:lo="rId19" r:qs="rId20" r:cs="rId21"/>
          </a:graphicData>
        </a:graphic>
      </p:graphicFrame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1AEA6DEC-324F-4CCF-B5FC-B3D58E1BB29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72424353"/>
              </p:ext>
            </p:extLst>
          </p:nvPr>
        </p:nvGraphicFramePr>
        <p:xfrm>
          <a:off x="536664" y="1999828"/>
          <a:ext cx="377713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3" r:lo="rId24" r:qs="rId25" r:cs="rId26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BE8B19BA-551D-4629-A125-A61DE98FCB75}"/>
              </a:ext>
            </a:extLst>
          </p:cNvPr>
          <p:cNvSpPr txBox="1"/>
          <p:nvPr/>
        </p:nvSpPr>
        <p:spPr>
          <a:xfrm>
            <a:off x="2266149" y="5440382"/>
            <a:ext cx="342462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(The Five Behaviours, 2021)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2E1931A-0781-4869-B26D-80EE4BD3DF0E}"/>
              </a:ext>
            </a:extLst>
          </p:cNvPr>
          <p:cNvSpPr txBox="1"/>
          <p:nvPr/>
        </p:nvSpPr>
        <p:spPr>
          <a:xfrm>
            <a:off x="2499897" y="1061698"/>
            <a:ext cx="6381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Built upon Lencioni’s 5 dysfunctions of a team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B618DBE-E21A-452E-BD46-08D7862256B7}"/>
              </a:ext>
            </a:extLst>
          </p:cNvPr>
          <p:cNvSpPr txBox="1"/>
          <p:nvPr/>
        </p:nvSpPr>
        <p:spPr>
          <a:xfrm>
            <a:off x="2057664" y="5929721"/>
            <a:ext cx="5754474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“</a:t>
            </a:r>
            <a:r>
              <a:rPr lang="en-GB" sz="2400" b="1" i="1" dirty="0"/>
              <a:t>Trust is the foundation of real teamwork” </a:t>
            </a:r>
          </a:p>
          <a:p>
            <a:r>
              <a:rPr lang="en-GB" sz="11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(Lencioni, 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72836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4F7CE711-F883-437E-B89E-12C4D9BCD752}"/>
              </a:ext>
            </a:extLst>
          </p:cNvPr>
          <p:cNvSpPr/>
          <p:nvPr/>
        </p:nvSpPr>
        <p:spPr>
          <a:xfrm>
            <a:off x="148280" y="133865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B6DA0-ACE0-41D8-BD72-06555862C2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2623" y="461319"/>
            <a:ext cx="5114926" cy="666750"/>
          </a:xfrm>
        </p:spPr>
        <p:txBody>
          <a:bodyPr>
            <a:normAutofit fontScale="90000"/>
          </a:bodyPr>
          <a:lstStyle/>
          <a:p>
            <a:r>
              <a:rPr lang="en-GB" sz="4400" b="1" dirty="0">
                <a:solidFill>
                  <a:schemeClr val="tx1"/>
                </a:solidFill>
              </a:rPr>
              <a:t>How to Build Trust	</a:t>
            </a:r>
            <a:br>
              <a:rPr lang="en-GB" dirty="0"/>
            </a:br>
            <a:r>
              <a:rPr lang="en-GB" dirty="0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AB952-37C5-4532-A933-C94259710D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088" y="585712"/>
            <a:ext cx="8479824" cy="8801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sz="1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>
              <a:buNone/>
            </a:pPr>
            <a:r>
              <a:rPr lang="en-GB" sz="1800" dirty="0"/>
              <a:t>Covey’s Tree of Trust focuses on 4 cores of credibility, it also identifies 13 behaviours of high trust leaders.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3074" name="Picture 2" descr="13 Behaviours of High-Trust Leaders — Scope Vision">
            <a:extLst>
              <a:ext uri="{FF2B5EF4-FFF2-40B4-BE49-F238E27FC236}">
                <a16:creationId xmlns:a16="http://schemas.microsoft.com/office/drawing/2014/main" id="{CB702A78-5CCB-45FE-829A-018297B00D0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99" b="16434"/>
          <a:stretch/>
        </p:blipFill>
        <p:spPr bwMode="auto">
          <a:xfrm>
            <a:off x="1587235" y="1432506"/>
            <a:ext cx="5524765" cy="38337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FE2C2A-903E-4300-A4EE-A762037D6F53}"/>
              </a:ext>
            </a:extLst>
          </p:cNvPr>
          <p:cNvSpPr txBox="1"/>
          <p:nvPr/>
        </p:nvSpPr>
        <p:spPr>
          <a:xfrm>
            <a:off x="1438242" y="5332337"/>
            <a:ext cx="24487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(Scope Vision, 2016)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830B34C-05C7-4D6D-B861-C53E064BFD5E}"/>
              </a:ext>
            </a:extLst>
          </p:cNvPr>
          <p:cNvSpPr txBox="1"/>
          <p:nvPr/>
        </p:nvSpPr>
        <p:spPr>
          <a:xfrm>
            <a:off x="568960" y="5730240"/>
            <a:ext cx="787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By applying Covey’s theory, Frito-Lay were able to critique untrustworthy behaviour within the company to create a new culture, ultimately resulting in an unprecedented profit.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5261CC-6BBA-4C24-BA8B-B3DB664BA3E7}"/>
              </a:ext>
            </a:extLst>
          </p:cNvPr>
          <p:cNvSpPr txBox="1"/>
          <p:nvPr/>
        </p:nvSpPr>
        <p:spPr>
          <a:xfrm>
            <a:off x="568960" y="6341667"/>
            <a:ext cx="24487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</a:t>
            </a:r>
            <a:r>
              <a:rPr lang="en-GB" sz="12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FranklinCovey</a:t>
            </a:r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, n.d.)</a:t>
            </a:r>
          </a:p>
        </p:txBody>
      </p:sp>
    </p:spTree>
    <p:extLst>
      <p:ext uri="{BB962C8B-B14F-4D97-AF65-F5344CB8AC3E}">
        <p14:creationId xmlns:p14="http://schemas.microsoft.com/office/powerpoint/2010/main" val="34296463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2C8BBD21-5310-42EC-A335-81856DF54980}"/>
              </a:ext>
            </a:extLst>
          </p:cNvPr>
          <p:cNvSpPr/>
          <p:nvPr/>
        </p:nvSpPr>
        <p:spPr>
          <a:xfrm>
            <a:off x="148281" y="123568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F1CCBEC-DD75-4798-91A2-47BDDC6C350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623" b="10985"/>
          <a:stretch/>
        </p:blipFill>
        <p:spPr>
          <a:xfrm>
            <a:off x="4700323" y="5695384"/>
            <a:ext cx="4287158" cy="98202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90D84A-049D-43D8-8E9F-FE7908417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77787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Covey’s 13 Behaviours of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4E34A4-F3EB-4BA1-978A-8E1C1062E8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6610" y="2052173"/>
            <a:ext cx="4778028" cy="275365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Key Point</a:t>
            </a:r>
            <a:r>
              <a:rPr lang="en-GB" dirty="0">
                <a:solidFill>
                  <a:srgbClr val="FF0000"/>
                </a:solidFill>
              </a:rPr>
              <a:t> -</a:t>
            </a:r>
          </a:p>
          <a:p>
            <a:pPr marL="0" indent="0">
              <a:buNone/>
            </a:pPr>
            <a:r>
              <a:rPr lang="en-GB" sz="2400" dirty="0"/>
              <a:t>The 13 Behaviours always need to be balanced by each other, as any behaviour pushed to the extreme can become a weakness.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e.g. Talk straight </a:t>
            </a:r>
            <a:r>
              <a:rPr lang="en-GB" sz="2400" b="1" dirty="0">
                <a:solidFill>
                  <a:srgbClr val="FF0000"/>
                </a:solidFill>
              </a:rPr>
              <a:t>but also </a:t>
            </a:r>
            <a:r>
              <a:rPr lang="en-GB" sz="2400" dirty="0"/>
              <a:t>demonstrate respect.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CD68251-ADB2-42DD-85ED-3C487FDD7BD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51240" y="1198607"/>
            <a:ext cx="2505075" cy="47148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ADFF22E-D4EE-4125-86C1-E3B125B295BD}"/>
              </a:ext>
            </a:extLst>
          </p:cNvPr>
          <p:cNvSpPr txBox="1"/>
          <p:nvPr/>
        </p:nvSpPr>
        <p:spPr>
          <a:xfrm>
            <a:off x="628650" y="4835106"/>
            <a:ext cx="313508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(Covey and Merrill, 2008)</a:t>
            </a:r>
            <a:endParaRPr lang="en-GB" sz="1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E4C795F-DB76-462B-B341-88FAB14403E4}"/>
              </a:ext>
            </a:extLst>
          </p:cNvPr>
          <p:cNvSpPr txBox="1"/>
          <p:nvPr/>
        </p:nvSpPr>
        <p:spPr>
          <a:xfrm>
            <a:off x="2313992" y="5491967"/>
            <a:ext cx="2024743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Workplace Example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F25F1A8-AC72-4221-B728-175706440C4E}"/>
              </a:ext>
            </a:extLst>
          </p:cNvPr>
          <p:cNvCxnSpPr>
            <a:cxnSpLocks/>
          </p:cNvCxnSpPr>
          <p:nvPr/>
        </p:nvCxnSpPr>
        <p:spPr>
          <a:xfrm>
            <a:off x="2555058" y="4661194"/>
            <a:ext cx="774441" cy="72653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221013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9C6CD9B-0939-4528-A892-78EA4ED9CBCD}"/>
              </a:ext>
            </a:extLst>
          </p:cNvPr>
          <p:cNvSpPr/>
          <p:nvPr/>
        </p:nvSpPr>
        <p:spPr>
          <a:xfrm>
            <a:off x="152400" y="133865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6B0990C-0A43-406A-9FEB-8745E1E2BFEE}"/>
              </a:ext>
            </a:extLst>
          </p:cNvPr>
          <p:cNvSpPr txBox="1"/>
          <p:nvPr/>
        </p:nvSpPr>
        <p:spPr>
          <a:xfrm>
            <a:off x="542234" y="1720840"/>
            <a:ext cx="275352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Belbin found that the difference between team success and failure is due to behavioural characteristics, rather than factors such as intelligence. </a:t>
            </a:r>
          </a:p>
          <a:p>
            <a:endParaRPr lang="en-GB" dirty="0"/>
          </a:p>
          <a:p>
            <a:r>
              <a:rPr lang="en-GB" dirty="0"/>
              <a:t>This prompted him to focus on three behaviour categories: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Social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Thinking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Action</a:t>
            </a:r>
          </a:p>
          <a:p>
            <a:r>
              <a:rPr lang="en-GB" dirty="0"/>
              <a:t>to identify characteristics into nine distinct ‘Team Roles’.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531179-218B-4AF1-980B-E98BB6BFD9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825499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Belbin’s Team Role Circle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4FE28AD-C093-4192-8FA5-49FD70EF3632}"/>
              </a:ext>
            </a:extLst>
          </p:cNvPr>
          <p:cNvSpPr txBox="1"/>
          <p:nvPr/>
        </p:nvSpPr>
        <p:spPr>
          <a:xfrm>
            <a:off x="726794" y="6287280"/>
            <a:ext cx="33776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(Belbin, 2016)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726B920-76C2-41B7-8B54-7C384384A98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9961" t="10241" r="5852" b="3749"/>
          <a:stretch/>
        </p:blipFill>
        <p:spPr>
          <a:xfrm>
            <a:off x="3685592" y="1827763"/>
            <a:ext cx="4497355" cy="4330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169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CCDD516-5E79-448F-B379-86539E520A17}"/>
              </a:ext>
            </a:extLst>
          </p:cNvPr>
          <p:cNvSpPr/>
          <p:nvPr/>
        </p:nvSpPr>
        <p:spPr>
          <a:xfrm>
            <a:off x="148281" y="104907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89C908-30B8-4C73-82FC-14B73EF9C3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4452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Belbin’s Team Roles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3A2069FA-3D2F-4786-84B9-96E9A4B24B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42880"/>
          <a:stretch/>
        </p:blipFill>
        <p:spPr>
          <a:xfrm>
            <a:off x="1328439" y="1204557"/>
            <a:ext cx="6478884" cy="489407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C8227E8-E143-4483-95F6-27C5CD552E77}"/>
              </a:ext>
            </a:extLst>
          </p:cNvPr>
          <p:cNvSpPr txBox="1"/>
          <p:nvPr/>
        </p:nvSpPr>
        <p:spPr>
          <a:xfrm>
            <a:off x="1455576" y="6260841"/>
            <a:ext cx="2080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(Belbin, 2014)</a:t>
            </a:r>
          </a:p>
        </p:txBody>
      </p:sp>
    </p:spTree>
    <p:extLst>
      <p:ext uri="{BB962C8B-B14F-4D97-AF65-F5344CB8AC3E}">
        <p14:creationId xmlns:p14="http://schemas.microsoft.com/office/powerpoint/2010/main" val="29996358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80EC951-D0A1-4C9F-853D-129C4B91A713}"/>
              </a:ext>
            </a:extLst>
          </p:cNvPr>
          <p:cNvSpPr/>
          <p:nvPr/>
        </p:nvSpPr>
        <p:spPr>
          <a:xfrm>
            <a:off x="148281" y="104907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2B7DD-38D3-45FA-9CC2-AFE22E9C06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31861"/>
            <a:ext cx="7886700" cy="1325563"/>
          </a:xfrm>
        </p:spPr>
        <p:txBody>
          <a:bodyPr/>
          <a:lstStyle/>
          <a:p>
            <a:pPr algn="ctr"/>
            <a:r>
              <a:rPr lang="en-GB" b="1" dirty="0"/>
              <a:t>Belbin’s Team Roles (cont.)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6ED8F6-3467-4C7B-A838-E04BD847C3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5983"/>
          <a:stretch/>
        </p:blipFill>
        <p:spPr>
          <a:xfrm>
            <a:off x="1162272" y="1502375"/>
            <a:ext cx="6619457" cy="385325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D20B4EA-7E0C-4537-840D-BF22A9877E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2076" y="1271686"/>
            <a:ext cx="6419850" cy="3714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8BEFED4-211F-49AD-A159-65C685545072}"/>
              </a:ext>
            </a:extLst>
          </p:cNvPr>
          <p:cNvSpPr txBox="1"/>
          <p:nvPr/>
        </p:nvSpPr>
        <p:spPr>
          <a:xfrm>
            <a:off x="1262076" y="5447814"/>
            <a:ext cx="20807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2">
                    <a:lumMod val="50000"/>
                  </a:schemeClr>
                </a:solidFill>
              </a:rPr>
              <a:t>(Belbin, 2014)</a:t>
            </a:r>
          </a:p>
        </p:txBody>
      </p:sp>
    </p:spTree>
    <p:extLst>
      <p:ext uri="{BB962C8B-B14F-4D97-AF65-F5344CB8AC3E}">
        <p14:creationId xmlns:p14="http://schemas.microsoft.com/office/powerpoint/2010/main" val="7823538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109FA55-4F02-42D7-AE05-2D3661B29013}"/>
              </a:ext>
            </a:extLst>
          </p:cNvPr>
          <p:cNvSpPr/>
          <p:nvPr/>
        </p:nvSpPr>
        <p:spPr>
          <a:xfrm>
            <a:off x="152400" y="115203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52F2F-DC85-48A5-8440-C1C33A6FA7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987424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Belbin’s Key Points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F2A4AA-63B7-4C5C-9592-877D2CAEE8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24637"/>
            <a:ext cx="7886700" cy="4675025"/>
          </a:xfrm>
        </p:spPr>
        <p:txBody>
          <a:bodyPr>
            <a:noAutofit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1800" b="1" dirty="0">
                <a:solidFill>
                  <a:srgbClr val="FF0000"/>
                </a:solidFill>
              </a:rPr>
              <a:t>Key Points –</a:t>
            </a:r>
          </a:p>
          <a:p>
            <a:pPr>
              <a:lnSpc>
                <a:spcPct val="120000"/>
              </a:lnSpc>
            </a:pPr>
            <a:r>
              <a:rPr lang="en-GB" sz="1800" dirty="0"/>
              <a:t>Understanding Team Roles allows strengths to be used as advantages and weaknesses to be managed as best as possible.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100" dirty="0"/>
          </a:p>
          <a:p>
            <a:pPr>
              <a:lnSpc>
                <a:spcPct val="120000"/>
              </a:lnSpc>
            </a:pPr>
            <a:r>
              <a:rPr lang="en-GB" sz="1800" dirty="0"/>
              <a:t>Belbin’s Theory does not mean that every team needs 9 individuals.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200" dirty="0"/>
          </a:p>
          <a:p>
            <a:pPr>
              <a:lnSpc>
                <a:spcPct val="120000"/>
              </a:lnSpc>
            </a:pPr>
            <a:r>
              <a:rPr lang="en-GB" sz="1800" dirty="0"/>
              <a:t>Most team members will possess characteristics suitable for a few roles.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200" dirty="0"/>
          </a:p>
          <a:p>
            <a:pPr>
              <a:lnSpc>
                <a:spcPct val="120000"/>
              </a:lnSpc>
            </a:pPr>
            <a:r>
              <a:rPr lang="en-GB" sz="1800" dirty="0"/>
              <a:t>Every member needs a role.</a:t>
            </a:r>
          </a:p>
          <a:p>
            <a:pPr marL="0" indent="0">
              <a:lnSpc>
                <a:spcPct val="120000"/>
              </a:lnSpc>
              <a:buNone/>
            </a:pPr>
            <a:endParaRPr lang="en-GB" sz="1200" dirty="0"/>
          </a:p>
          <a:p>
            <a:pPr>
              <a:lnSpc>
                <a:spcPct val="120000"/>
              </a:lnSpc>
            </a:pPr>
            <a:r>
              <a:rPr lang="en-GB" sz="1800" dirty="0"/>
              <a:t>Each role is of equal importance.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5258212-5790-4A99-9BD1-8F20C20EE0BC}"/>
              </a:ext>
            </a:extLst>
          </p:cNvPr>
          <p:cNvSpPr txBox="1"/>
          <p:nvPr/>
        </p:nvSpPr>
        <p:spPr>
          <a:xfrm>
            <a:off x="628650" y="6148679"/>
            <a:ext cx="337768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chemeClr val="bg2">
                    <a:lumMod val="50000"/>
                  </a:schemeClr>
                </a:solidFill>
              </a:rPr>
              <a:t>(Belbin, 2016)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6B8C1D-7A45-48A4-B131-6516A51EFCF3}"/>
              </a:ext>
            </a:extLst>
          </p:cNvPr>
          <p:cNvSpPr txBox="1"/>
          <p:nvPr/>
        </p:nvSpPr>
        <p:spPr>
          <a:xfrm>
            <a:off x="6185420" y="5149939"/>
            <a:ext cx="2062065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Workplace Example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39D23E95-C30C-46FF-85DC-5F1406598EDC}"/>
              </a:ext>
            </a:extLst>
          </p:cNvPr>
          <p:cNvCxnSpPr>
            <a:cxnSpLocks/>
          </p:cNvCxnSpPr>
          <p:nvPr/>
        </p:nvCxnSpPr>
        <p:spPr>
          <a:xfrm>
            <a:off x="6102220" y="4319166"/>
            <a:ext cx="774441" cy="726538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341392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8D584A0-6607-404C-AA9E-17C86E4B49ED}"/>
              </a:ext>
            </a:extLst>
          </p:cNvPr>
          <p:cNvSpPr/>
          <p:nvPr/>
        </p:nvSpPr>
        <p:spPr>
          <a:xfrm>
            <a:off x="152400" y="133865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97C5E-3C23-4B71-8F98-C3FA48FAD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EA9CD-B1C5-4F7D-833C-9EA870681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This presentation has highlighted the importance of effective team working and provided you with some key theories and resources relating to this. </a:t>
            </a:r>
          </a:p>
          <a:p>
            <a:pPr marL="0" indent="0">
              <a:buNone/>
            </a:pPr>
            <a:r>
              <a:rPr lang="en-GB" sz="2400" dirty="0"/>
              <a:t>However, whilst the key theories introduced may be advantageous in creating effective teams, the limitations of each should also be considered to ascertain suitability on an individual basis.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Thank you for listening.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47760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88D584A0-6607-404C-AA9E-17C86E4B49ED}"/>
              </a:ext>
            </a:extLst>
          </p:cNvPr>
          <p:cNvSpPr/>
          <p:nvPr/>
        </p:nvSpPr>
        <p:spPr>
          <a:xfrm>
            <a:off x="152400" y="133865"/>
            <a:ext cx="8839200" cy="6590270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E97C5E-3C23-4B71-8F98-C3FA48FADF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Any Questions?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7EA9CD-B1C5-4F7D-833C-9EA870681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754079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E41CC-613F-494E-83C4-0D98AE4D2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4698"/>
            <a:ext cx="7886700" cy="1325563"/>
          </a:xfrm>
        </p:spPr>
        <p:txBody>
          <a:bodyPr/>
          <a:lstStyle/>
          <a:p>
            <a:pPr algn="ctr"/>
            <a:r>
              <a:rPr lang="en-GB" sz="4000" b="1" dirty="0"/>
              <a:t>References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7D160-E1B0-4DE9-A51A-C94979F6D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85461"/>
            <a:ext cx="7886700" cy="5162939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1400" dirty="0"/>
              <a:t>AZ Quotes (n.d.) </a:t>
            </a:r>
            <a:r>
              <a:rPr lang="en-GB" sz="1400" i="1" dirty="0"/>
              <a:t>John C. Maxwell Quote</a:t>
            </a:r>
            <a:r>
              <a:rPr lang="en-GB" sz="1400" dirty="0"/>
              <a:t>. Available at: </a:t>
            </a:r>
            <a:r>
              <a:rPr lang="en-GB" sz="1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https://www.azquotes.com/quote/614066</a:t>
            </a:r>
            <a:r>
              <a:rPr lang="en-GB" sz="1400" dirty="0"/>
              <a:t> (Accessed: 16</a:t>
            </a:r>
            <a:r>
              <a:rPr lang="en-GB" sz="1400" baseline="30000" dirty="0"/>
              <a:t> </a:t>
            </a:r>
            <a:r>
              <a:rPr lang="en-GB" sz="1400" dirty="0"/>
              <a:t>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Belbin (2014) </a:t>
            </a:r>
            <a:r>
              <a:rPr lang="en-GB" sz="1400" i="1" dirty="0"/>
              <a:t>How to… Interpret and make the most of Belbin Team/Group Reports. </a:t>
            </a:r>
            <a:r>
              <a:rPr lang="en-GB" sz="1400" dirty="0"/>
              <a:t>Available: </a:t>
            </a:r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https://www.belbin.com/media/1169/belbin-howtointerpretandmakethemostofteam-groupreports-jan2014.pdf</a:t>
            </a:r>
            <a:r>
              <a:rPr lang="en-GB" sz="1400" dirty="0"/>
              <a:t> (Accessed: 16 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Belbin (2016) </a:t>
            </a:r>
            <a:r>
              <a:rPr lang="en-GB" sz="1400" i="1" dirty="0"/>
              <a:t>Team Roles in a Nutshell. </a:t>
            </a:r>
            <a:r>
              <a:rPr lang="en-GB" sz="1400" dirty="0"/>
              <a:t>Available: </a:t>
            </a:r>
            <a:r>
              <a:rPr lang="en-GB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https://www.belbin.com/media/1488/team-roles-in-a-nutshell.pdf</a:t>
            </a:r>
            <a:r>
              <a:rPr lang="en-GB" sz="1400" dirty="0"/>
              <a:t> (Accessed: 16 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Cook, S. (2009) </a:t>
            </a:r>
            <a:r>
              <a:rPr lang="en-GB" sz="1400" i="1" dirty="0"/>
              <a:t>Building a High Performance Team: Proven Techniques for Effective Team Working. </a:t>
            </a:r>
            <a:r>
              <a:rPr lang="en-GB" sz="1400" dirty="0"/>
              <a:t>London: IT Governance Publishing. Available at: </a:t>
            </a:r>
            <a:r>
              <a:rPr lang="en-GB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https://www.google.co.uk/books/edition/Building_a_High_Performance_Team/VRpoAgAAQBAJ?hl=en&amp;gbpv=1</a:t>
            </a:r>
            <a:r>
              <a:rPr lang="en-GB" sz="1400" dirty="0"/>
              <a:t> (Accessed: 16 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Covey, S. M. R. &amp; Merrill, R. R. (2008) </a:t>
            </a:r>
            <a:r>
              <a:rPr lang="en-GB" sz="1400" i="1" dirty="0"/>
              <a:t>The Speed of Trust: The One Thing that Changes Everything</a:t>
            </a:r>
            <a:r>
              <a:rPr lang="en-GB" sz="1400" dirty="0"/>
              <a:t>. United Kingdom: Free Press.</a:t>
            </a:r>
          </a:p>
          <a:p>
            <a:pPr>
              <a:spcBef>
                <a:spcPts val="600"/>
              </a:spcBef>
            </a:pPr>
            <a:r>
              <a:rPr lang="en-GB" sz="1400" dirty="0" err="1"/>
              <a:t>FranklinCovey</a:t>
            </a:r>
            <a:r>
              <a:rPr lang="en-GB" sz="1400" dirty="0"/>
              <a:t> (n.d.) </a:t>
            </a:r>
            <a:r>
              <a:rPr lang="en-GB" sz="1400" i="1" dirty="0" err="1"/>
              <a:t>FranklinCovey</a:t>
            </a:r>
            <a:r>
              <a:rPr lang="en-GB" sz="1400" i="1" dirty="0"/>
              <a:t> - Building a Winning Culture: Inspire Trust. </a:t>
            </a:r>
            <a:r>
              <a:rPr lang="en-GB" sz="1400" dirty="0"/>
              <a:t>Available: </a:t>
            </a:r>
            <a:r>
              <a:rPr lang="en-GB" sz="14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https://www.franklincovey.vn/researches/building_winning_culture_inspire_trust</a:t>
            </a:r>
            <a:r>
              <a:rPr lang="en-GB" sz="1400" dirty="0"/>
              <a:t> (Accessed: 116 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Hackman, R. J., </a:t>
            </a:r>
            <a:r>
              <a:rPr lang="en-GB" sz="1400" dirty="0" err="1"/>
              <a:t>Wageman</a:t>
            </a:r>
            <a:r>
              <a:rPr lang="en-GB" sz="1400" dirty="0"/>
              <a:t>, R., &amp; Fisher, C. M. (2009) ‘Leading teams when the time is right: Finding the best moments to act’, </a:t>
            </a:r>
            <a:r>
              <a:rPr lang="en-GB" sz="1400" i="1" dirty="0"/>
              <a:t>Organizational Dynamics, </a:t>
            </a:r>
            <a:r>
              <a:rPr lang="en-GB" sz="1400" dirty="0"/>
              <a:t>38(3), pp. 192–203. </a:t>
            </a:r>
            <a:r>
              <a:rPr lang="en-GB" sz="14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https://doi.org/10.1016/j.orgdyn.2009.04.004</a:t>
            </a:r>
            <a:r>
              <a:rPr lang="en-GB" sz="1400" dirty="0"/>
              <a:t> 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Leduc (2016 ) </a:t>
            </a:r>
            <a:r>
              <a:rPr lang="en-GB" sz="1400" i="1" dirty="0"/>
              <a:t>How to successfully go through the Five Stages of Team Development. </a:t>
            </a:r>
            <a:r>
              <a:rPr lang="en-GB" sz="1400" dirty="0"/>
              <a:t>Available: </a:t>
            </a:r>
            <a:r>
              <a:rPr lang="en-GB" sz="14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http://apppm.man.dtu.dk/index.php/How_to_successfully_go_through_the_Five_Stages_of_Team_Development</a:t>
            </a:r>
            <a:r>
              <a:rPr lang="en-GB" sz="1400" dirty="0"/>
              <a:t> (Accessed: 16 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Lencioni, P. M. (2010). </a:t>
            </a:r>
            <a:r>
              <a:rPr lang="en-GB" sz="1400" i="1" dirty="0"/>
              <a:t>The Five Dysfunctions of a Team: A Leadership Fable. </a:t>
            </a:r>
            <a:r>
              <a:rPr lang="en-GB" sz="1400" dirty="0"/>
              <a:t>Germany: Wiley. Available at: </a:t>
            </a:r>
            <a:r>
              <a:rPr lang="en-GB" sz="1400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https://www.google.co.uk/books/edition/The_Five_Dysfunctions_of_a_Team/iC-NUBtuGeQC?hl=en&amp;gbpv=0</a:t>
            </a:r>
            <a:r>
              <a:rPr lang="en-GB" sz="1400" dirty="0"/>
              <a:t> (Accessed: 16 May 2021). </a:t>
            </a:r>
          </a:p>
        </p:txBody>
      </p:sp>
    </p:spTree>
    <p:extLst>
      <p:ext uri="{BB962C8B-B14F-4D97-AF65-F5344CB8AC3E}">
        <p14:creationId xmlns:p14="http://schemas.microsoft.com/office/powerpoint/2010/main" val="25617861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EE41CC-613F-494E-83C4-0D98AE4D2F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64698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/>
              <a:t>References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47D160-E1B0-4DE9-A51A-C94979F6D9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90261"/>
            <a:ext cx="7886700" cy="4903577"/>
          </a:xfrm>
        </p:spPr>
        <p:txBody>
          <a:bodyPr>
            <a:noAutofit/>
          </a:bodyPr>
          <a:lstStyle/>
          <a:p>
            <a:pPr>
              <a:spcBef>
                <a:spcPts val="600"/>
              </a:spcBef>
            </a:pPr>
            <a:r>
              <a:rPr lang="en-GB" sz="1400" dirty="0"/>
              <a:t>Maxwell, J. C. (2002) </a:t>
            </a:r>
            <a:r>
              <a:rPr lang="en-GB" sz="1400" i="1" dirty="0"/>
              <a:t>Teamwork Makes the Dream Work. </a:t>
            </a:r>
            <a:r>
              <a:rPr lang="en-GB" sz="1400" dirty="0" err="1"/>
              <a:t>Tennesse</a:t>
            </a:r>
            <a:r>
              <a:rPr lang="en-GB" sz="1400" dirty="0"/>
              <a:t>: J Countryman.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Mind Tools (2009) </a:t>
            </a:r>
            <a:r>
              <a:rPr lang="en-GB" sz="1400" i="1" dirty="0"/>
              <a:t>Team Building Toolkit. </a:t>
            </a:r>
            <a:r>
              <a:rPr lang="en-GB" sz="1400" dirty="0"/>
              <a:t>London: Mind Tools Ltd. Available at: </a:t>
            </a:r>
            <a:r>
              <a:rPr lang="en-GB" sz="14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https://www.mindtools.com/downloads/lbr5283hs/TeamBuildingToolkit.pdf</a:t>
            </a:r>
            <a:r>
              <a:rPr lang="en-GB" sz="1400" dirty="0"/>
              <a:t> (Accessed: 16 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Mindtools (2021) </a:t>
            </a:r>
            <a:r>
              <a:rPr lang="en-GB" sz="1400" i="1" dirty="0"/>
              <a:t>Tuckman's Model for Nurturing a Team to High Performance</a:t>
            </a:r>
            <a:r>
              <a:rPr lang="en-GB" sz="1400" dirty="0"/>
              <a:t>. Available at: </a:t>
            </a:r>
            <a:r>
              <a:rPr lang="en-GB" sz="1400" dirty="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https://www.mindtools.com/pages/article/newLDR_86.htm</a:t>
            </a:r>
            <a:r>
              <a:rPr lang="en-GB" sz="1400" dirty="0"/>
              <a:t> (Accessed: 19 May 2021). 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Morgan, P. (2017) </a:t>
            </a:r>
            <a:r>
              <a:rPr lang="en-GB" sz="1400" i="1" dirty="0"/>
              <a:t>The Business Student’s Guide to Study and Employability. </a:t>
            </a:r>
            <a:r>
              <a:rPr lang="en-GB" sz="1400" dirty="0"/>
              <a:t>London: SAGE Publications.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Parker, G. M. (2006) ‘What Makes a Team Effective or Ineffective?’, in </a:t>
            </a:r>
            <a:r>
              <a:rPr lang="en-GB" sz="1400" dirty="0" err="1"/>
              <a:t>Gallos</a:t>
            </a:r>
            <a:r>
              <a:rPr lang="en-GB" sz="1400" dirty="0"/>
              <a:t>, J. V. (ed.) </a:t>
            </a:r>
            <a:r>
              <a:rPr lang="en-GB" sz="1400" i="1" dirty="0"/>
              <a:t>Organization Development</a:t>
            </a:r>
            <a:r>
              <a:rPr lang="en-GB" sz="1400" dirty="0"/>
              <a:t>. San Francisco: Jossey-Bass, pp. 656-680. Available at: </a:t>
            </a:r>
            <a:r>
              <a:rPr lang="en-GB" sz="14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http://jtelen.free.fr/0MARINE%20bouquins/[Edgar_H._Schein,_Joan_V._Gallos]_Organization_Dev(Bookos.org).pdf#page=688</a:t>
            </a:r>
            <a:r>
              <a:rPr lang="en-GB" sz="1400" dirty="0"/>
              <a:t> (Accessed: 16 May 2021)</a:t>
            </a:r>
          </a:p>
          <a:p>
            <a:pPr>
              <a:spcBef>
                <a:spcPts val="600"/>
              </a:spcBef>
            </a:pPr>
            <a:r>
              <a:rPr lang="en-GB" sz="1400" dirty="0" err="1"/>
              <a:t>PTonomy</a:t>
            </a:r>
            <a:r>
              <a:rPr lang="en-GB" sz="1400" dirty="0"/>
              <a:t> (n.d.) </a:t>
            </a:r>
            <a:r>
              <a:rPr lang="en-GB" sz="1400" i="1" dirty="0"/>
              <a:t>Group vs Team. </a:t>
            </a:r>
            <a:r>
              <a:rPr lang="en-GB" sz="1400" dirty="0"/>
              <a:t>Available at: </a:t>
            </a:r>
            <a:r>
              <a:rPr lang="en-GB" sz="1400" dirty="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https://pmtonomy.com/pm-stuff/leadership/</a:t>
            </a:r>
            <a:r>
              <a:rPr lang="en-GB" sz="1400" dirty="0"/>
              <a:t> (Accessed: 16 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Scope Vision (2016) </a:t>
            </a:r>
            <a:r>
              <a:rPr lang="en-GB" sz="1400" i="1" dirty="0"/>
              <a:t>13 Behaviours of High-trust Leaders. </a:t>
            </a:r>
            <a:r>
              <a:rPr lang="en-GB" sz="1400" dirty="0"/>
              <a:t>Available: </a:t>
            </a:r>
            <a:r>
              <a:rPr lang="en-GB" sz="1400" dirty="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https://scopevision.com.au/blog/13-behaviours-of-high-trust-leaders</a:t>
            </a:r>
            <a:r>
              <a:rPr lang="en-GB" sz="1400" dirty="0"/>
              <a:t> (Accessed: 16</a:t>
            </a:r>
            <a:r>
              <a:rPr lang="en-GB" sz="1400" baseline="30000" dirty="0"/>
              <a:t> </a:t>
            </a:r>
            <a:r>
              <a:rPr lang="en-GB" sz="1400" dirty="0"/>
              <a:t>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The Five Behaviours (2021</a:t>
            </a:r>
            <a:r>
              <a:rPr lang="en-GB" sz="1400" i="1" dirty="0"/>
              <a:t>) The Five Behaviours Model</a:t>
            </a:r>
            <a:r>
              <a:rPr lang="en-GB" sz="1400" dirty="0"/>
              <a:t>. Available at: </a:t>
            </a:r>
            <a:r>
              <a:rPr lang="en-GB" sz="1400" dirty="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https://www.fivebehaviors.com/Home.aspx</a:t>
            </a:r>
            <a:r>
              <a:rPr lang="en-GB" sz="1400" dirty="0"/>
              <a:t> (Accessed: 16 May 2021).</a:t>
            </a:r>
          </a:p>
          <a:p>
            <a:pPr>
              <a:spcBef>
                <a:spcPts val="600"/>
              </a:spcBef>
            </a:pPr>
            <a:r>
              <a:rPr lang="en-GB" sz="1400" dirty="0"/>
              <a:t>The KLM Group (n.d.) </a:t>
            </a:r>
            <a:r>
              <a:rPr lang="en-GB" sz="1400" i="1" dirty="0"/>
              <a:t>Together We Achieve More. </a:t>
            </a:r>
            <a:r>
              <a:rPr lang="en-GB" sz="1400" dirty="0"/>
              <a:t>Available at: </a:t>
            </a:r>
            <a:r>
              <a:rPr lang="en-GB" sz="1400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https://theklmgrp.com/the-art-of-building-effective-teams/</a:t>
            </a:r>
            <a:r>
              <a:rPr lang="en-GB" sz="1400" dirty="0"/>
              <a:t> (Accessed: 16 May 2021).</a:t>
            </a:r>
          </a:p>
          <a:p>
            <a:pPr>
              <a:spcBef>
                <a:spcPts val="600"/>
              </a:spcBef>
            </a:pPr>
            <a:r>
              <a:rPr lang="en-GB" sz="1400" dirty="0" err="1"/>
              <a:t>Tripathy</a:t>
            </a:r>
            <a:r>
              <a:rPr lang="en-GB" sz="1400" dirty="0"/>
              <a:t>, M. (2018) </a:t>
            </a:r>
            <a:r>
              <a:rPr lang="en-GB" sz="1400" i="1" dirty="0"/>
              <a:t>‘Building Quality Teamwork to Achieve Excellence in Business Organizations’</a:t>
            </a:r>
            <a:r>
              <a:rPr lang="en-GB" sz="1400" dirty="0"/>
              <a:t>, International Research Journal of Management, IT &amp; Social Sciences, 5(3), pp. 1-7. DOI: 10.21744/irjmis.v5i3.662 </a:t>
            </a:r>
          </a:p>
        </p:txBody>
      </p:sp>
    </p:spTree>
    <p:extLst>
      <p:ext uri="{BB962C8B-B14F-4D97-AF65-F5344CB8AC3E}">
        <p14:creationId xmlns:p14="http://schemas.microsoft.com/office/powerpoint/2010/main" val="16279434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453CF9BBC06C4798B066C4E860B459" ma:contentTypeVersion="11" ma:contentTypeDescription="Create a new document." ma:contentTypeScope="" ma:versionID="578da18e8d08f9829065a45942538d37">
  <xsd:schema xmlns:xsd="http://www.w3.org/2001/XMLSchema" xmlns:xs="http://www.w3.org/2001/XMLSchema" xmlns:p="http://schemas.microsoft.com/office/2006/metadata/properties" xmlns:ns2="920a86f2-4e7f-4c35-b78c-004ab25ef739" xmlns:ns3="00876e07-ceca-4387-ad41-c2f73250e1e2" targetNamespace="http://schemas.microsoft.com/office/2006/metadata/properties" ma:root="true" ma:fieldsID="0eef3a3854da4da7e9d3293c5179a934" ns2:_="" ns3:_="">
    <xsd:import namespace="920a86f2-4e7f-4c35-b78c-004ab25ef739"/>
    <xsd:import namespace="00876e07-ceca-4387-ad41-c2f73250e1e2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0a86f2-4e7f-4c35-b78c-004ab25ef73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876e07-ceca-4387-ad41-c2f73250e1e2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E0B2AE-CDD4-40A5-A929-3F8F87C19A5A}">
  <ds:schemaRefs>
    <ds:schemaRef ds:uri="00876e07-ceca-4387-ad41-c2f73250e1e2"/>
    <ds:schemaRef ds:uri="920a86f2-4e7f-4c35-b78c-004ab25ef73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5C25A82-A65B-4BD2-AFE6-211D0A430936}">
  <ds:schemaRefs>
    <ds:schemaRef ds:uri="http://www.w3.org/XML/1998/namespace"/>
    <ds:schemaRef ds:uri="http://purl.org/dc/terms/"/>
    <ds:schemaRef ds:uri="00876e07-ceca-4387-ad41-c2f73250e1e2"/>
    <ds:schemaRef ds:uri="920a86f2-4e7f-4c35-b78c-004ab25ef739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schemas.microsoft.com/office/infopath/2007/PartnerControls"/>
    <ds:schemaRef ds:uri="http://schemas.openxmlformats.org/package/2006/metadata/core-properties"/>
  </ds:schemaRefs>
</ds:datastoreItem>
</file>

<file path=customXml/itemProps3.xml><?xml version="1.0" encoding="utf-8"?>
<ds:datastoreItem xmlns:ds="http://schemas.openxmlformats.org/officeDocument/2006/customXml" ds:itemID="{9BE75757-A758-40F0-9756-6FE11003D20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2264</TotalTime>
  <Words>2002</Words>
  <Application>Microsoft Office PowerPoint</Application>
  <PresentationFormat>On-screen Show (4:3)</PresentationFormat>
  <Paragraphs>269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Wingdings</vt:lpstr>
      <vt:lpstr>Office Theme</vt:lpstr>
      <vt:lpstr>Effective Team Working </vt:lpstr>
      <vt:lpstr>Aim and Objectives </vt:lpstr>
      <vt:lpstr>Presentation Plan</vt:lpstr>
      <vt:lpstr>Presentation Feedback</vt:lpstr>
      <vt:lpstr>Introduction to Teamwork</vt:lpstr>
      <vt:lpstr>PowerPoint Presentation</vt:lpstr>
      <vt:lpstr>What is a Team?</vt:lpstr>
      <vt:lpstr>10 C’s of Teamwork</vt:lpstr>
      <vt:lpstr>Benefits of Team Work</vt:lpstr>
      <vt:lpstr>Team Formation</vt:lpstr>
      <vt:lpstr>Tuckman’s Theory</vt:lpstr>
      <vt:lpstr>Tuckman’s Key Points</vt:lpstr>
      <vt:lpstr>The 5 Behaviours Model</vt:lpstr>
      <vt:lpstr>How to Build Trust   </vt:lpstr>
      <vt:lpstr>Covey’s 13 Behaviours of Trust</vt:lpstr>
      <vt:lpstr>Belbin’s Team Role Circle</vt:lpstr>
      <vt:lpstr>Belbin’s Team Roles</vt:lpstr>
      <vt:lpstr>Belbin’s Team Roles (cont.)</vt:lpstr>
      <vt:lpstr>Belbin’s Key Points</vt:lpstr>
      <vt:lpstr>Conclusion</vt:lpstr>
      <vt:lpstr>Any Questions?</vt:lpstr>
      <vt:lpstr>References </vt:lpstr>
      <vt:lpstr>References (Cont.)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</dc:title>
  <dc:creator>Julia Ault</dc:creator>
  <cp:lastModifiedBy>Kirsty Owen (2008962)</cp:lastModifiedBy>
  <cp:revision>153</cp:revision>
  <cp:lastPrinted>2021-05-20T14:38:12Z</cp:lastPrinted>
  <dcterms:created xsi:type="dcterms:W3CDTF">2021-04-23T15:20:19Z</dcterms:created>
  <dcterms:modified xsi:type="dcterms:W3CDTF">2021-05-20T18:48:44Z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0x0101006A453CF9BBC06C4798B066C4E860B459</vt:lpwstr>
  </property>
</Properties>
</file>