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3" r:id="rId3"/>
    <p:sldId id="274" r:id="rId4"/>
    <p:sldId id="275" r:id="rId5"/>
    <p:sldId id="276" r:id="rId6"/>
    <p:sldId id="278" r:id="rId7"/>
    <p:sldId id="283" r:id="rId8"/>
    <p:sldId id="279" r:id="rId9"/>
    <p:sldId id="277" r:id="rId10"/>
    <p:sldId id="280" r:id="rId11"/>
    <p:sldId id="281" r:id="rId12"/>
    <p:sldId id="270" r:id="rId13"/>
    <p:sldId id="272" r:id="rId14"/>
    <p:sldId id="271" r:id="rId15"/>
    <p:sldId id="257" r:id="rId16"/>
    <p:sldId id="259" r:id="rId17"/>
    <p:sldId id="258" r:id="rId18"/>
    <p:sldId id="260" r:id="rId19"/>
    <p:sldId id="264" r:id="rId20"/>
    <p:sldId id="261" r:id="rId21"/>
    <p:sldId id="265" r:id="rId22"/>
    <p:sldId id="282" r:id="rId23"/>
    <p:sldId id="266" r:id="rId24"/>
    <p:sldId id="262" r:id="rId25"/>
    <p:sldId id="267" r:id="rId26"/>
    <p:sldId id="263" r:id="rId27"/>
    <p:sldId id="268" r:id="rId28"/>
    <p:sldId id="284" r:id="rId29"/>
    <p:sldId id="269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5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lifelonglearningwithot.wordpress.com/2016/05/02/different-models-of-reflection-using-them-to-help-me-reflect/" TargetMode="External"/><Relationship Id="rId2" Type="http://schemas.openxmlformats.org/officeDocument/2006/relationships/hyperlink" Target="https://radar.brookes.ac.uk/radar/items/8dfa1c7d-d4ca-457b-b52c-9568cfd8d867/1/?attachment.uuid=2c1b0701-3ea1-43eb-b5af-206c7741a70d&amp;attachment.stream=true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Reflective Practice in Advocacy </a:t>
            </a:r>
            <a:r>
              <a:rPr lang="en-GB" dirty="0" smtClean="0"/>
              <a:t>&amp; PCP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Phillip Morgan</a:t>
            </a:r>
          </a:p>
          <a:p>
            <a:r>
              <a:rPr lang="en-GB" dirty="0" smtClean="0"/>
              <a:t>Brookfield's Four </a:t>
            </a:r>
            <a:r>
              <a:rPr lang="en-GB" dirty="0" smtClean="0"/>
              <a:t>Lenses</a:t>
            </a:r>
          </a:p>
          <a:p>
            <a:r>
              <a:rPr lang="en-GB" sz="1400" dirty="0" smtClean="0"/>
              <a:t>Joanne Davies</a:t>
            </a:r>
            <a:endParaRPr lang="en-GB" sz="1400" dirty="0" smtClean="0"/>
          </a:p>
        </p:txBody>
      </p:sp>
    </p:spTree>
    <p:extLst>
      <p:ext uri="{BB962C8B-B14F-4D97-AF65-F5344CB8AC3E}">
        <p14:creationId xmlns:p14="http://schemas.microsoft.com/office/powerpoint/2010/main" val="1813197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 is Reflective Practice?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dirty="0" smtClean="0"/>
              <a:t>What do you think this is?</a:t>
            </a:r>
          </a:p>
          <a:p>
            <a:pPr marL="0" indent="0">
              <a:buNone/>
            </a:pPr>
            <a:r>
              <a:rPr lang="en-GB" sz="2800" b="1" dirty="0" smtClean="0"/>
              <a:t>Discuss…</a:t>
            </a:r>
          </a:p>
          <a:p>
            <a:r>
              <a:rPr lang="en-GB" dirty="0" smtClean="0"/>
              <a:t>‘Paying critical attention to the practical values and theories which inform everyday actions, by examining practice reflectively and reflexively. This leads to developmental insight.’    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584575" y="5737368"/>
            <a:ext cx="22111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(Bolton, 2010, p.19)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21552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/>
            <a:r>
              <a:rPr lang="en-GB" b="1" dirty="0"/>
              <a:t>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‘An in-depth consideration of events or situations; the people involved, what they experienced and how they felt about it. </a:t>
            </a:r>
          </a:p>
          <a:p>
            <a:r>
              <a:rPr lang="en-GB" dirty="0" smtClean="0"/>
              <a:t>This involves reviewing or reliving the experience to bring it into focus, and replaying from diverse points of view. </a:t>
            </a:r>
          </a:p>
          <a:p>
            <a:r>
              <a:rPr lang="en-GB" dirty="0" smtClean="0"/>
              <a:t>Seemingly innocent details might prove to be key; seemingly vital details may be irrelevant’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304187" y="5571898"/>
            <a:ext cx="136749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(Bolton, 2010, </a:t>
            </a:r>
            <a:r>
              <a:rPr lang="en-GB" sz="1200" dirty="0" smtClean="0"/>
              <a:t>p.19)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89262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b="1" dirty="0"/>
              <a:t>Reflexivity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‘To be </a:t>
            </a:r>
            <a:r>
              <a:rPr lang="en-GB" b="1" dirty="0" smtClean="0"/>
              <a:t>reflexive </a:t>
            </a:r>
            <a:r>
              <a:rPr lang="en-GB" dirty="0" smtClean="0"/>
              <a:t>is to find a way of standing outside the self to examine, for example, how seemingly unwittingly we are involved in creating social or professional structures counter to our espoused values</a:t>
            </a:r>
          </a:p>
          <a:p>
            <a:r>
              <a:rPr lang="en-GB" dirty="0" smtClean="0"/>
              <a:t>It enables becoming aware of the limits of our knowledge, of how our own behaviour is complicit in forming organisational practices which, for example, marginalise groups or exclude individuals…</a:t>
            </a:r>
          </a:p>
          <a:p>
            <a:r>
              <a:rPr lang="en-GB" dirty="0" smtClean="0"/>
              <a:t>Uses strategies such as internal dialogue…personal uncertainty, critically informed curiosity and flexibility to find ways of changing deeply held ways of being</a:t>
            </a:r>
          </a:p>
          <a:p>
            <a:r>
              <a:rPr lang="en-GB" dirty="0" smtClean="0"/>
              <a:t>A complex, highly responsible social and political activity’.</a:t>
            </a:r>
            <a:r>
              <a:rPr lang="en-GB" dirty="0"/>
              <a:t>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108277" y="5737368"/>
            <a:ext cx="2477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(Bolton, 2010, p.19)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29596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Reflective Practice in</a:t>
            </a:r>
            <a:br>
              <a:rPr lang="en-GB" b="1" dirty="0" smtClean="0"/>
            </a:br>
            <a:r>
              <a:rPr lang="en-GB" b="1" dirty="0" smtClean="0"/>
              <a:t>  Advocacy and Person Centred Practice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931005"/>
            <a:ext cx="9601196" cy="3318936"/>
          </a:xfrm>
        </p:spPr>
        <p:txBody>
          <a:bodyPr/>
          <a:lstStyle/>
          <a:p>
            <a:r>
              <a:rPr lang="en-GB" b="1" dirty="0" smtClean="0"/>
              <a:t>Why do you think this is important in Advocacy and Person Centred Practice?</a:t>
            </a:r>
          </a:p>
          <a:p>
            <a:r>
              <a:rPr lang="en-GB" dirty="0" smtClean="0"/>
              <a:t>Discuss…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0761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Reflective Practice Models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935481" y="3080634"/>
            <a:ext cx="9601196" cy="3318936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Why is it good to use a model?</a:t>
            </a:r>
          </a:p>
          <a:p>
            <a:r>
              <a:rPr lang="en-GB" sz="2800" dirty="0" smtClean="0"/>
              <a:t>How many models can you think of?</a:t>
            </a:r>
          </a:p>
          <a:p>
            <a:r>
              <a:rPr lang="en-GB" sz="2800" dirty="0" smtClean="0"/>
              <a:t>Which ones have you used in your studies or your practice?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62037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Reflective Practice Models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943793" y="2822939"/>
            <a:ext cx="9601196" cy="3318936"/>
          </a:xfrm>
        </p:spPr>
        <p:txBody>
          <a:bodyPr>
            <a:normAutofit/>
          </a:bodyPr>
          <a:lstStyle/>
          <a:p>
            <a:r>
              <a:rPr lang="en-GB" sz="2800" dirty="0" smtClean="0"/>
              <a:t>Kolb -</a:t>
            </a:r>
            <a:r>
              <a:rPr lang="en-GB" sz="2800" dirty="0"/>
              <a:t> Reflective Cycle (1984</a:t>
            </a:r>
            <a:r>
              <a:rPr lang="en-GB" sz="2800" dirty="0" smtClean="0"/>
              <a:t>)</a:t>
            </a:r>
          </a:p>
          <a:p>
            <a:r>
              <a:rPr lang="en-GB" sz="2800" dirty="0" smtClean="0"/>
              <a:t>Gibbs - </a:t>
            </a:r>
            <a:r>
              <a:rPr lang="en-GB" sz="2800" dirty="0"/>
              <a:t>Reflective Cycle (1988</a:t>
            </a:r>
            <a:r>
              <a:rPr lang="en-GB" sz="2800" dirty="0" smtClean="0"/>
              <a:t>)</a:t>
            </a:r>
          </a:p>
          <a:p>
            <a:r>
              <a:rPr lang="en-GB" sz="2800" dirty="0"/>
              <a:t>Schön </a:t>
            </a:r>
            <a:r>
              <a:rPr lang="en-GB" sz="2800" dirty="0" smtClean="0"/>
              <a:t>Model </a:t>
            </a:r>
            <a:r>
              <a:rPr lang="en-GB" sz="2800" dirty="0"/>
              <a:t>(1991</a:t>
            </a:r>
            <a:r>
              <a:rPr lang="en-GB" sz="2800" dirty="0" smtClean="0"/>
              <a:t>)</a:t>
            </a:r>
          </a:p>
          <a:p>
            <a:r>
              <a:rPr lang="en-GB" sz="2800" dirty="0"/>
              <a:t>Brookfield Model (2005)</a:t>
            </a:r>
            <a:endParaRPr lang="en-GB" sz="28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82535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Kolb</a:t>
            </a:r>
            <a:r>
              <a:rPr lang="en-GB" dirty="0"/>
              <a:t> </a:t>
            </a:r>
            <a:r>
              <a:rPr lang="en-GB" b="1" dirty="0"/>
              <a:t>R</a:t>
            </a:r>
            <a:r>
              <a:rPr lang="en-GB" b="1" dirty="0" smtClean="0"/>
              <a:t>eflective </a:t>
            </a:r>
            <a:r>
              <a:rPr lang="en-GB" b="1" dirty="0"/>
              <a:t>C</a:t>
            </a:r>
            <a:r>
              <a:rPr lang="en-GB" b="1" dirty="0" smtClean="0"/>
              <a:t>ycle </a:t>
            </a:r>
            <a:r>
              <a:rPr lang="en-GB" b="1" dirty="0"/>
              <a:t>(1984)</a:t>
            </a:r>
            <a:endParaRPr lang="en-GB" dirty="0"/>
          </a:p>
        </p:txBody>
      </p:sp>
      <p:pic>
        <p:nvPicPr>
          <p:cNvPr id="3074" name="Picture 2" descr="Kolb reflective cycl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890" y="2528224"/>
            <a:ext cx="4279900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227513" y="2828974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/>
              <a:t>Good for</a:t>
            </a:r>
            <a:r>
              <a:rPr lang="en-GB" dirty="0"/>
              <a:t>: Basic starter? The reflective cycle. Consists of doing, asking how/why, making </a:t>
            </a:r>
            <a:r>
              <a:rPr lang="en-GB" dirty="0" smtClean="0"/>
              <a:t>judgement, testing out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dirty="0" smtClean="0"/>
              <a:t>Criticisms: </a:t>
            </a:r>
            <a:r>
              <a:rPr lang="en-GB" dirty="0"/>
              <a:t>superficial reflection- no referral to critical thinking/analysis/assumptions or viewing it from a different perspective (Atkins &amp; Murphy 1993). </a:t>
            </a:r>
            <a:endParaRPr lang="en-GB" dirty="0" smtClean="0"/>
          </a:p>
          <a:p>
            <a:r>
              <a:rPr lang="en-GB" dirty="0" smtClean="0"/>
              <a:t>Does </a:t>
            </a:r>
            <a:r>
              <a:rPr lang="en-GB" dirty="0"/>
              <a:t>not have the number or depth of probing questions as other models.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282844" y="5908549"/>
            <a:ext cx="20283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(Kolb, 2015)</a:t>
            </a:r>
            <a:endParaRPr lang="en-GB" sz="1200" dirty="0"/>
          </a:p>
        </p:txBody>
      </p:sp>
      <p:sp>
        <p:nvSpPr>
          <p:cNvPr id="6" name="TextBox 5"/>
          <p:cNvSpPr txBox="1"/>
          <p:nvPr/>
        </p:nvSpPr>
        <p:spPr>
          <a:xfrm>
            <a:off x="906086" y="5624467"/>
            <a:ext cx="22943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(Lifelong Learning with OT, 2016)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430963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Gibbs </a:t>
            </a:r>
            <a:r>
              <a:rPr lang="en-GB" b="1" dirty="0" smtClean="0"/>
              <a:t>Reflective </a:t>
            </a:r>
            <a:r>
              <a:rPr lang="en-GB" b="1" dirty="0"/>
              <a:t>C</a:t>
            </a:r>
            <a:r>
              <a:rPr lang="en-GB" b="1" dirty="0" smtClean="0"/>
              <a:t>ycle </a:t>
            </a:r>
            <a:r>
              <a:rPr lang="en-GB" b="1" dirty="0"/>
              <a:t>(1988)</a:t>
            </a:r>
            <a:endParaRPr lang="en-GB" b="1" dirty="0"/>
          </a:p>
        </p:txBody>
      </p:sp>
      <p:pic>
        <p:nvPicPr>
          <p:cNvPr id="1026" name="Picture 2" descr="Gibbs reflective cycle OT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8653" y="2557463"/>
            <a:ext cx="3764964" cy="331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919942" y="2723725"/>
            <a:ext cx="6096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/>
              <a:t>Good for</a:t>
            </a:r>
            <a:r>
              <a:rPr lang="en-GB" b="1" dirty="0" smtClean="0"/>
              <a:t>: </a:t>
            </a:r>
            <a:r>
              <a:rPr lang="en-GB" dirty="0"/>
              <a:t>Basic, good starting point, six distinctive stages. Makes you aware of all the stages you go through when experiencing an event.</a:t>
            </a:r>
          </a:p>
          <a:p>
            <a:endParaRPr lang="en-GB" dirty="0"/>
          </a:p>
          <a:p>
            <a:r>
              <a:rPr lang="en-GB" b="1" dirty="0" smtClean="0"/>
              <a:t>Criticisms: </a:t>
            </a:r>
            <a:r>
              <a:rPr lang="en-GB" dirty="0"/>
              <a:t>superficial reflection- no referral to critical thinking/analysis/assumptions or viewing it from a different perspective (Atkins &amp; Murphy 1993). </a:t>
            </a:r>
            <a:endParaRPr lang="en-GB" dirty="0" smtClean="0"/>
          </a:p>
          <a:p>
            <a:r>
              <a:rPr lang="en-GB" dirty="0" smtClean="0"/>
              <a:t>Does </a:t>
            </a:r>
            <a:r>
              <a:rPr lang="en-GB" dirty="0"/>
              <a:t>not have the number or depth of probing questions as other models.</a:t>
            </a:r>
          </a:p>
        </p:txBody>
      </p:sp>
      <p:sp>
        <p:nvSpPr>
          <p:cNvPr id="5" name="Rectangle 4"/>
          <p:cNvSpPr/>
          <p:nvPr/>
        </p:nvSpPr>
        <p:spPr>
          <a:xfrm>
            <a:off x="919942" y="5562108"/>
            <a:ext cx="224503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(Lifelong Learning with OT, 2016)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258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Schön model (1991)</a:t>
            </a:r>
            <a:endParaRPr lang="en-GB" dirty="0"/>
          </a:p>
        </p:txBody>
      </p:sp>
      <p:pic>
        <p:nvPicPr>
          <p:cNvPr id="4098" name="Picture 2" descr="schön model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500" y="2780895"/>
            <a:ext cx="4162425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127500" y="2780895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/>
              <a:t>Good for: </a:t>
            </a:r>
            <a:r>
              <a:rPr lang="en-GB" dirty="0"/>
              <a:t>Schön described reflection-in-action (in the moment surprise &amp; puzzlement) and reflection-on-action (a cognitive post-mortem after the fact). Professional model: gaining professional artistry and increasing professional confidence.</a:t>
            </a:r>
          </a:p>
          <a:p>
            <a:endParaRPr lang="en-GB" dirty="0"/>
          </a:p>
          <a:p>
            <a:r>
              <a:rPr lang="en-GB" b="1" dirty="0" smtClean="0"/>
              <a:t>Criticisms:  </a:t>
            </a:r>
            <a:r>
              <a:rPr lang="en-GB" dirty="0"/>
              <a:t>highlights the difference between the two types of reflection but does not provide extensive guidance for carrying out either.</a:t>
            </a:r>
          </a:p>
        </p:txBody>
      </p:sp>
      <p:sp>
        <p:nvSpPr>
          <p:cNvPr id="5" name="Rectangle 4"/>
          <p:cNvSpPr/>
          <p:nvPr/>
        </p:nvSpPr>
        <p:spPr>
          <a:xfrm>
            <a:off x="901912" y="5584115"/>
            <a:ext cx="224503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(Lifelong Learning with OT, 2016)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32754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Brookfield</a:t>
            </a:r>
            <a:r>
              <a:rPr lang="en-GB" dirty="0"/>
              <a:t> </a:t>
            </a:r>
            <a:r>
              <a:rPr lang="en-GB" b="1" dirty="0"/>
              <a:t>M</a:t>
            </a:r>
            <a:r>
              <a:rPr lang="en-GB" b="1" dirty="0" smtClean="0"/>
              <a:t>odel </a:t>
            </a:r>
            <a:r>
              <a:rPr lang="en-GB" b="1" dirty="0"/>
              <a:t>(2005)</a:t>
            </a:r>
            <a:endParaRPr lang="en-GB" dirty="0"/>
          </a:p>
        </p:txBody>
      </p:sp>
      <p:pic>
        <p:nvPicPr>
          <p:cNvPr id="5122" name="Picture 2" descr="Brookfield lens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6414" y="2524212"/>
            <a:ext cx="3577252" cy="331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435331" y="2751988"/>
            <a:ext cx="6096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/>
              <a:t>Good for: </a:t>
            </a:r>
            <a:r>
              <a:rPr lang="en-GB" dirty="0"/>
              <a:t>Personal development model.  Analysing a situation from different perspectives- looks at an event through four lenses- self, students (or patients), colleagues, &amp; research. </a:t>
            </a:r>
            <a:endParaRPr lang="en-GB" dirty="0" smtClean="0"/>
          </a:p>
          <a:p>
            <a:r>
              <a:rPr lang="en-GB" dirty="0" smtClean="0"/>
              <a:t>Deeper </a:t>
            </a:r>
            <a:r>
              <a:rPr lang="en-GB" dirty="0"/>
              <a:t>reflection leading to personal development, takes into account personal self-reflection, patient feedback, peer assessment, and information gleaned from academic literature. Suitable when person is motivated for self directed learning.</a:t>
            </a:r>
          </a:p>
          <a:p>
            <a:endParaRPr lang="en-GB" dirty="0"/>
          </a:p>
          <a:p>
            <a:r>
              <a:rPr lang="en-GB" b="1" dirty="0" smtClean="0"/>
              <a:t>Criticisms: </a:t>
            </a:r>
            <a:r>
              <a:rPr lang="en-GB" dirty="0" smtClean="0"/>
              <a:t>covers four different view points so not the most suitable if you want to look at an area in depth from one angle.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017737" y="5842087"/>
            <a:ext cx="224503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(Lifelong Learning with OT, 2016)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9571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Adapted </a:t>
            </a:r>
            <a:r>
              <a:rPr lang="en-GB" smtClean="0"/>
              <a:t>from Brookfield (1995, 2005)</a:t>
            </a:r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566"/>
          <a:stretch/>
        </p:blipFill>
        <p:spPr>
          <a:xfrm>
            <a:off x="3522662" y="1961804"/>
            <a:ext cx="4482494" cy="4412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470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Brookfield's Lenses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Reflective practice is important and has been found to be beneficial to both Advocacy and Person Centred </a:t>
            </a:r>
            <a:r>
              <a:rPr lang="en-GB" dirty="0" smtClean="0"/>
              <a:t>Practice</a:t>
            </a:r>
          </a:p>
          <a:p>
            <a:r>
              <a:rPr lang="en-GB" dirty="0" smtClean="0"/>
              <a:t>This </a:t>
            </a:r>
            <a:r>
              <a:rPr lang="en-GB" dirty="0"/>
              <a:t>is based on the assumption that if teachers </a:t>
            </a:r>
            <a:r>
              <a:rPr lang="en-GB" dirty="0" smtClean="0"/>
              <a:t>[advocates/practitioners] are </a:t>
            </a:r>
            <a:r>
              <a:rPr lang="en-GB" dirty="0"/>
              <a:t>more reflective then they are better placed to make reliable judgments about approaches to teaching practice, evaluation, curriculum planning and purposeful responses to learners’ issues</a:t>
            </a:r>
            <a:r>
              <a:rPr lang="en-GB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18332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Brookfield's Lenses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Brookfield (2005) suggests two distinct purposes for reflection within </a:t>
            </a:r>
            <a:r>
              <a:rPr lang="en-GB" dirty="0" smtClean="0"/>
              <a:t>[advocacy/PCP] teaching </a:t>
            </a:r>
            <a:r>
              <a:rPr lang="en-GB" dirty="0"/>
              <a:t>and learning. </a:t>
            </a:r>
            <a:endParaRPr lang="en-GB" dirty="0" smtClean="0"/>
          </a:p>
          <a:p>
            <a:r>
              <a:rPr lang="en-GB" dirty="0" smtClean="0"/>
              <a:t>Firstly </a:t>
            </a:r>
            <a:r>
              <a:rPr lang="en-GB" dirty="0"/>
              <a:t>to reach a better understanding of how power underpins and distorts educational </a:t>
            </a:r>
            <a:r>
              <a:rPr lang="en-GB" dirty="0" smtClean="0"/>
              <a:t>processes</a:t>
            </a:r>
          </a:p>
          <a:p>
            <a:r>
              <a:rPr lang="en-GB" dirty="0"/>
              <a:t>S</a:t>
            </a:r>
            <a:r>
              <a:rPr lang="en-GB" dirty="0" smtClean="0"/>
              <a:t>econdly </a:t>
            </a:r>
            <a:r>
              <a:rPr lang="en-GB" dirty="0"/>
              <a:t>to question assumptions and practices that appear to make our lives look easier on the surface but in the long-term detract from our best interests</a:t>
            </a:r>
          </a:p>
        </p:txBody>
      </p:sp>
    </p:spTree>
    <p:extLst>
      <p:ext uri="{BB962C8B-B14F-4D97-AF65-F5344CB8AC3E}">
        <p14:creationId xmlns:p14="http://schemas.microsoft.com/office/powerpoint/2010/main" val="229667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Specific Focus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Adapting Brookfield’s (1995) proposal that:</a:t>
            </a:r>
          </a:p>
          <a:p>
            <a:pPr lvl="1"/>
            <a:r>
              <a:rPr lang="en-GB" dirty="0" smtClean="0"/>
              <a:t>If we understand (process, options, law, policy(</a:t>
            </a:r>
            <a:r>
              <a:rPr lang="en-GB" dirty="0" err="1" smtClean="0"/>
              <a:t>ies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We can become critically astute (for our client)</a:t>
            </a:r>
          </a:p>
          <a:p>
            <a:pPr lvl="1"/>
            <a:r>
              <a:rPr lang="en-GB" dirty="0" smtClean="0"/>
              <a:t>Avoid assumptions</a:t>
            </a:r>
          </a:p>
          <a:p>
            <a:pPr lvl="1"/>
            <a:r>
              <a:rPr lang="en-GB" dirty="0" smtClean="0"/>
              <a:t>i.e. a key starting point in</a:t>
            </a:r>
          </a:p>
          <a:p>
            <a:pPr marL="0" indent="0" algn="ctr">
              <a:buNone/>
            </a:pPr>
            <a:r>
              <a:rPr lang="en-GB" b="1" dirty="0" smtClean="0"/>
              <a:t>Person Centric Practice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11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dirty="0" smtClean="0"/>
              <a:t>Critical </a:t>
            </a:r>
            <a:r>
              <a:rPr lang="en-GB" b="1" dirty="0" smtClean="0"/>
              <a:t>Reflection</a:t>
            </a:r>
            <a:r>
              <a:rPr lang="en-GB" b="1" dirty="0" smtClean="0"/>
              <a:t>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Suggested action:</a:t>
            </a:r>
          </a:p>
          <a:p>
            <a:pPr lvl="1"/>
            <a:r>
              <a:rPr lang="en-GB" dirty="0" smtClean="0"/>
              <a:t>Seek unfamiliar angles (in support of your clients needs)</a:t>
            </a:r>
          </a:p>
          <a:p>
            <a:r>
              <a:rPr lang="en-GB" b="1" dirty="0" smtClean="0"/>
              <a:t>Question</a:t>
            </a:r>
            <a:r>
              <a:rPr lang="en-GB" dirty="0" smtClean="0"/>
              <a:t>: Are we prisoners trapped within perceptual frameworks that determine how we view our experiences?</a:t>
            </a:r>
          </a:p>
          <a:p>
            <a:r>
              <a:rPr lang="en-GB" dirty="0" smtClean="0"/>
              <a:t>Discuss…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0943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Critical Incident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Becoming ‘Critically Reflective’ then requires advocates to:</a:t>
            </a:r>
          </a:p>
          <a:p>
            <a:pPr lvl="1"/>
            <a:r>
              <a:rPr lang="en-GB" dirty="0" smtClean="0"/>
              <a:t> Find a range of critically reflective lenses</a:t>
            </a:r>
          </a:p>
          <a:p>
            <a:pPr lvl="1"/>
            <a:r>
              <a:rPr lang="en-GB" dirty="0" smtClean="0"/>
              <a:t>Adaptable</a:t>
            </a:r>
          </a:p>
          <a:p>
            <a:pPr lvl="1"/>
            <a:r>
              <a:rPr lang="en-GB" dirty="0" smtClean="0"/>
              <a:t>Refocussing as required</a:t>
            </a:r>
          </a:p>
          <a:p>
            <a:pPr lvl="1"/>
            <a:r>
              <a:rPr lang="en-GB" dirty="0" smtClean="0"/>
              <a:t>Capability to Highlight a Picture </a:t>
            </a:r>
            <a:r>
              <a:rPr lang="en-GB" sz="1200" dirty="0" smtClean="0"/>
              <a:t>(of what we </a:t>
            </a:r>
            <a:r>
              <a:rPr lang="en-GB" sz="1200" dirty="0" smtClean="0"/>
              <a:t>intend </a:t>
            </a:r>
            <a:r>
              <a:rPr lang="en-GB" sz="1200" dirty="0" smtClean="0"/>
              <a:t>to do)</a:t>
            </a:r>
          </a:p>
          <a:p>
            <a:r>
              <a:rPr lang="en-GB" dirty="0" smtClean="0"/>
              <a:t>i.e. Brookfield's Four Lenses Approach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238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Autobiographies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Akin to </a:t>
            </a:r>
            <a:r>
              <a:rPr lang="en-GB" dirty="0" smtClean="0"/>
              <a:t>Empathy- </a:t>
            </a:r>
            <a:r>
              <a:rPr lang="en-GB" dirty="0" smtClean="0"/>
              <a:t>this allows us to:</a:t>
            </a:r>
          </a:p>
          <a:p>
            <a:pPr lvl="1"/>
            <a:r>
              <a:rPr lang="en-GB" dirty="0" smtClean="0"/>
              <a:t>Place ourselves in the clients position (understanding)</a:t>
            </a:r>
          </a:p>
          <a:p>
            <a:pPr lvl="1"/>
            <a:r>
              <a:rPr lang="en-GB" dirty="0" smtClean="0"/>
              <a:t>i.e. The Felt Experience(s)</a:t>
            </a:r>
          </a:p>
          <a:p>
            <a:pPr lvl="1"/>
            <a:r>
              <a:rPr lang="en-GB" dirty="0" smtClean="0"/>
              <a:t>Emotional, Substantial and Remarkable understanding</a:t>
            </a:r>
          </a:p>
          <a:p>
            <a:r>
              <a:rPr lang="en-GB" dirty="0" smtClean="0"/>
              <a:t>Allowing ‘us’ to begin to see:</a:t>
            </a:r>
          </a:p>
          <a:p>
            <a:pPr marL="0" indent="0" algn="ctr">
              <a:buNone/>
            </a:pPr>
            <a:r>
              <a:rPr lang="en-GB" i="1" dirty="0" smtClean="0"/>
              <a:t>‘see </a:t>
            </a:r>
            <a:r>
              <a:rPr lang="en-GB" i="1" dirty="0"/>
              <a:t>our practice from the point of view of what our </a:t>
            </a:r>
            <a:r>
              <a:rPr lang="en-GB" i="1" dirty="0" smtClean="0"/>
              <a:t>client experiences’</a:t>
            </a:r>
          </a:p>
          <a:p>
            <a:pPr marL="457200" lvl="1" indent="0" algn="r">
              <a:buNone/>
            </a:pPr>
            <a:r>
              <a:rPr lang="en-GB" sz="1200" dirty="0" smtClean="0"/>
              <a:t>(Brookfield, 1995)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33264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Autobiographies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Investigating ‘Autobiographies allows us to:</a:t>
            </a:r>
          </a:p>
          <a:p>
            <a:pPr lvl="1"/>
            <a:r>
              <a:rPr lang="en-GB" dirty="0" smtClean="0"/>
              <a:t>Find the logical ‘First Step’</a:t>
            </a:r>
          </a:p>
          <a:p>
            <a:pPr lvl="1"/>
            <a:r>
              <a:rPr lang="en-GB" dirty="0" smtClean="0"/>
              <a:t>Helps us ‘focus </a:t>
            </a:r>
            <a:r>
              <a:rPr lang="en-GB" dirty="0"/>
              <a:t>the instinctive </a:t>
            </a:r>
            <a:r>
              <a:rPr lang="en-GB" dirty="0" smtClean="0"/>
              <a:t>reasoning’</a:t>
            </a:r>
          </a:p>
          <a:p>
            <a:pPr lvl="1"/>
            <a:r>
              <a:rPr lang="en-GB" dirty="0" smtClean="0"/>
              <a:t>And test the ‘untested </a:t>
            </a:r>
            <a:r>
              <a:rPr lang="en-GB" dirty="0"/>
              <a:t>assumptions that may </a:t>
            </a:r>
            <a:r>
              <a:rPr lang="en-GB" dirty="0" smtClean="0"/>
              <a:t>need </a:t>
            </a:r>
            <a:r>
              <a:rPr lang="en-GB" dirty="0"/>
              <a:t>further </a:t>
            </a:r>
            <a:r>
              <a:rPr lang="en-GB" dirty="0" smtClean="0"/>
              <a:t>examination’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sz="1200" dirty="0"/>
              <a:t>(Brookfield, 1995)</a:t>
            </a:r>
          </a:p>
          <a:p>
            <a:pPr marL="457200" lvl="1" indent="0" algn="r"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903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Our Clients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Seeing ourselves from our </a:t>
            </a:r>
            <a:r>
              <a:rPr lang="en-GB" dirty="0" smtClean="0"/>
              <a:t>clients </a:t>
            </a:r>
            <a:r>
              <a:rPr lang="en-GB" dirty="0"/>
              <a:t>perspectives </a:t>
            </a:r>
            <a:endParaRPr lang="en-GB" dirty="0" smtClean="0"/>
          </a:p>
          <a:p>
            <a:pPr marL="0" indent="0" algn="ctr">
              <a:buNone/>
            </a:pPr>
            <a:r>
              <a:rPr lang="en-GB" i="1" dirty="0" smtClean="0"/>
              <a:t>‘can </a:t>
            </a:r>
            <a:r>
              <a:rPr lang="en-GB" i="1" dirty="0"/>
              <a:t>lead </a:t>
            </a:r>
            <a:r>
              <a:rPr lang="en-GB" i="1" dirty="0" smtClean="0"/>
              <a:t>to many </a:t>
            </a:r>
            <a:r>
              <a:rPr lang="en-GB" i="1" dirty="0"/>
              <a:t>welcome and not so </a:t>
            </a:r>
            <a:r>
              <a:rPr lang="en-GB" i="1" dirty="0" smtClean="0"/>
              <a:t>welcome surprises’ </a:t>
            </a:r>
          </a:p>
          <a:p>
            <a:r>
              <a:rPr lang="en-GB" dirty="0"/>
              <a:t>Questioning if our clients are:</a:t>
            </a:r>
          </a:p>
          <a:p>
            <a:pPr lvl="1"/>
            <a:r>
              <a:rPr lang="en-GB" dirty="0" smtClean="0"/>
              <a:t>Reassured</a:t>
            </a:r>
          </a:p>
          <a:p>
            <a:pPr lvl="1"/>
            <a:r>
              <a:rPr lang="en-GB" dirty="0" smtClean="0"/>
              <a:t>Interpreting </a:t>
            </a:r>
            <a:r>
              <a:rPr lang="en-GB" dirty="0"/>
              <a:t>and </a:t>
            </a:r>
            <a:endParaRPr lang="en-GB" dirty="0" smtClean="0"/>
          </a:p>
          <a:p>
            <a:pPr lvl="1"/>
            <a:r>
              <a:rPr lang="en-GB" dirty="0" smtClean="0"/>
              <a:t>Understand (in </a:t>
            </a:r>
            <a:r>
              <a:rPr lang="en-GB" dirty="0"/>
              <a:t>just the way we </a:t>
            </a:r>
            <a:r>
              <a:rPr lang="en-GB" dirty="0" smtClean="0"/>
              <a:t>anticipated)</a:t>
            </a:r>
          </a:p>
          <a:p>
            <a:pPr marL="914400" lvl="2" indent="0" algn="r">
              <a:buNone/>
            </a:pPr>
            <a:r>
              <a:rPr lang="en-GB" sz="1200" dirty="0"/>
              <a:t>(Brookfield, 1995)</a:t>
            </a:r>
          </a:p>
          <a:p>
            <a:pPr marL="914400" lvl="2" indent="0" algn="r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936436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Clients…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Asking – Do our clients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nterpret </a:t>
            </a:r>
            <a:r>
              <a:rPr lang="en-GB" dirty="0"/>
              <a:t>our actions and make </a:t>
            </a:r>
            <a:r>
              <a:rPr lang="en-GB" dirty="0" smtClean="0"/>
              <a:t>meanings (In the way we intended?)</a:t>
            </a:r>
          </a:p>
          <a:p>
            <a:pPr marL="457200" lvl="1" indent="0">
              <a:buNone/>
            </a:pPr>
            <a:r>
              <a:rPr lang="en-GB" dirty="0" smtClean="0"/>
              <a:t>Client feedback is…</a:t>
            </a:r>
          </a:p>
          <a:p>
            <a:pPr lvl="1"/>
            <a:r>
              <a:rPr lang="en-GB" dirty="0" smtClean="0"/>
              <a:t>useful but might</a:t>
            </a:r>
          </a:p>
          <a:p>
            <a:pPr lvl="1"/>
            <a:r>
              <a:rPr lang="en-GB" dirty="0" smtClean="0"/>
              <a:t>Challenge </a:t>
            </a:r>
            <a:r>
              <a:rPr lang="en-GB" dirty="0"/>
              <a:t>to </a:t>
            </a:r>
            <a:r>
              <a:rPr lang="en-GB" dirty="0" smtClean="0"/>
              <a:t>achieve more (more than we can actually </a:t>
            </a:r>
            <a:r>
              <a:rPr lang="en-GB" dirty="0" smtClean="0"/>
              <a:t>deliver)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46246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Clients…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8856" y="3197012"/>
            <a:ext cx="9601196" cy="3318936"/>
          </a:xfrm>
        </p:spPr>
        <p:txBody>
          <a:bodyPr/>
          <a:lstStyle/>
          <a:p>
            <a:r>
              <a:rPr lang="en-GB" dirty="0"/>
              <a:t>Professional boundaries and management of expectation(s):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sz="3200" dirty="0" smtClean="0"/>
              <a:t> Discussion…  </a:t>
            </a: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601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Listening?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we prepared to?</a:t>
            </a:r>
          </a:p>
          <a:p>
            <a:r>
              <a:rPr lang="en-GB" dirty="0" smtClean="0"/>
              <a:t>Hear their voice?</a:t>
            </a:r>
          </a:p>
          <a:p>
            <a:r>
              <a:rPr lang="en-GB" dirty="0" smtClean="0"/>
              <a:t>Not allow our own motivations to affect judgment (ours/theirs/others)</a:t>
            </a:r>
          </a:p>
          <a:p>
            <a:r>
              <a:rPr lang="en-GB" dirty="0" smtClean="0"/>
              <a:t>Do we know where our Moral Compass points towards? </a:t>
            </a:r>
            <a:r>
              <a:rPr lang="en-GB" sz="1600" dirty="0" smtClean="0"/>
              <a:t>(True North?)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234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Our Colleagues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Fostering critical </a:t>
            </a:r>
            <a:r>
              <a:rPr lang="en-GB" dirty="0" smtClean="0"/>
              <a:t>conversations</a:t>
            </a:r>
          </a:p>
          <a:p>
            <a:r>
              <a:rPr lang="en-GB" dirty="0" smtClean="0"/>
              <a:t>Crucial Conversations</a:t>
            </a:r>
          </a:p>
          <a:p>
            <a:r>
              <a:rPr lang="en-GB" dirty="0" smtClean="0"/>
              <a:t>Does this engender trust?</a:t>
            </a:r>
          </a:p>
          <a:p>
            <a:r>
              <a:rPr lang="en-GB" dirty="0" smtClean="0"/>
              <a:t>Does this break down the ‘Shroud of Silence within which our practice is wrapped’ and according to Brookfield (1995),</a:t>
            </a:r>
          </a:p>
          <a:p>
            <a:pPr marL="0" indent="0" algn="ctr">
              <a:buNone/>
            </a:pPr>
            <a:r>
              <a:rPr lang="en-GB" i="1" dirty="0" smtClean="0"/>
              <a:t>‘Our clients experiencing </a:t>
            </a:r>
            <a:r>
              <a:rPr lang="en-GB" i="1" dirty="0"/>
              <a:t>experiences will often be broadly similar even while they differ from ours </a:t>
            </a:r>
            <a:r>
              <a:rPr lang="en-GB" i="1" dirty="0" smtClean="0"/>
              <a:t>in detail’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45937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Understanding Reached </a:t>
            </a:r>
            <a:r>
              <a:rPr lang="en-GB" sz="2800" b="1" dirty="0" smtClean="0"/>
              <a:t>(Common Goals?)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/>
              <a:t>clients sense of </a:t>
            </a:r>
            <a:r>
              <a:rPr lang="en-GB" dirty="0" smtClean="0"/>
              <a:t>diversity becomes </a:t>
            </a:r>
            <a:r>
              <a:rPr lang="en-GB" dirty="0" smtClean="0"/>
              <a:t>apparent </a:t>
            </a:r>
            <a:endParaRPr lang="en-GB" dirty="0" smtClean="0"/>
          </a:p>
          <a:p>
            <a:r>
              <a:rPr lang="en-GB" sz="1800" dirty="0" smtClean="0"/>
              <a:t>(that </a:t>
            </a:r>
            <a:r>
              <a:rPr lang="en-GB" sz="1800" dirty="0" smtClean="0"/>
              <a:t>can only be helpful to us as Advocates)</a:t>
            </a:r>
          </a:p>
          <a:p>
            <a:r>
              <a:rPr lang="en-GB" dirty="0"/>
              <a:t>E</a:t>
            </a:r>
            <a:r>
              <a:rPr lang="en-GB" dirty="0" smtClean="0"/>
              <a:t>xploring </a:t>
            </a:r>
            <a:r>
              <a:rPr lang="en-GB" dirty="0"/>
              <a:t>alternatives </a:t>
            </a:r>
            <a:r>
              <a:rPr lang="en-GB" dirty="0" smtClean="0"/>
              <a:t>then</a:t>
            </a:r>
          </a:p>
          <a:p>
            <a:pPr lvl="1"/>
            <a:r>
              <a:rPr lang="en-GB" dirty="0" smtClean="0"/>
              <a:t>Opening </a:t>
            </a:r>
            <a:r>
              <a:rPr lang="en-GB" dirty="0"/>
              <a:t>new ways of </a:t>
            </a:r>
            <a:r>
              <a:rPr lang="en-GB" dirty="0" smtClean="0"/>
              <a:t>seeing </a:t>
            </a:r>
            <a:r>
              <a:rPr lang="en-GB" dirty="0"/>
              <a:t>and </a:t>
            </a:r>
            <a:r>
              <a:rPr lang="en-GB" dirty="0" smtClean="0"/>
              <a:t>thinking </a:t>
            </a:r>
            <a:r>
              <a:rPr lang="en-GB" dirty="0"/>
              <a:t>about practice.</a:t>
            </a:r>
          </a:p>
        </p:txBody>
      </p:sp>
    </p:spTree>
    <p:extLst>
      <p:ext uri="{BB962C8B-B14F-4D97-AF65-F5344CB8AC3E}">
        <p14:creationId xmlns:p14="http://schemas.microsoft.com/office/powerpoint/2010/main" val="1852848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Our Theoretical Knowledge </a:t>
            </a:r>
            <a:r>
              <a:rPr lang="en-GB" sz="2800" b="1" dirty="0" smtClean="0"/>
              <a:t>(Position</a:t>
            </a:r>
            <a:r>
              <a:rPr lang="en-GB" sz="2800" b="1" dirty="0" smtClean="0"/>
              <a:t>)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According to Brookfield (1995)</a:t>
            </a:r>
          </a:p>
          <a:p>
            <a:r>
              <a:rPr lang="en-GB" dirty="0"/>
              <a:t>The literature and </a:t>
            </a:r>
            <a:r>
              <a:rPr lang="en-GB" dirty="0" smtClean="0"/>
              <a:t>theory</a:t>
            </a:r>
          </a:p>
          <a:p>
            <a:r>
              <a:rPr lang="en-GB" dirty="0" smtClean="0"/>
              <a:t>‘Can… E</a:t>
            </a:r>
            <a:r>
              <a:rPr lang="en-GB" dirty="0" smtClean="0"/>
              <a:t>quip </a:t>
            </a:r>
            <a:r>
              <a:rPr lang="en-GB" dirty="0"/>
              <a:t>us with an enlarged vocabulary to describe and understand our </a:t>
            </a:r>
            <a:r>
              <a:rPr lang="en-GB" dirty="0" smtClean="0"/>
              <a:t>practice’.</a:t>
            </a:r>
            <a:endParaRPr lang="en-GB" dirty="0" smtClean="0"/>
          </a:p>
          <a:p>
            <a:r>
              <a:rPr lang="en-GB" dirty="0" smtClean="0"/>
              <a:t>Is this helpful when used in discussions with clients?</a:t>
            </a:r>
          </a:p>
          <a:p>
            <a:r>
              <a:rPr lang="en-GB" dirty="0"/>
              <a:t>Is this helpful when used in discussions </a:t>
            </a:r>
            <a:r>
              <a:rPr lang="en-GB" dirty="0" smtClean="0"/>
              <a:t>within a multi-agency group?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169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1196" cy="1303867"/>
          </a:xfrm>
        </p:spPr>
        <p:txBody>
          <a:bodyPr/>
          <a:lstStyle/>
          <a:p>
            <a:r>
              <a:rPr lang="en-GB" b="1" dirty="0"/>
              <a:t>Our Theoretical Knowledge </a:t>
            </a:r>
            <a:r>
              <a:rPr lang="en-GB" sz="2800" b="1" dirty="0" smtClean="0"/>
              <a:t>(Position</a:t>
            </a:r>
            <a:r>
              <a:rPr lang="en-GB" sz="2800" b="1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Brookfield (pp. 37-38) claims that it…</a:t>
            </a:r>
          </a:p>
          <a:p>
            <a:r>
              <a:rPr lang="en-GB" dirty="0" smtClean="0"/>
              <a:t>‘offers </a:t>
            </a:r>
            <a:r>
              <a:rPr lang="en-GB" dirty="0"/>
              <a:t>multiple perspectives on familiar </a:t>
            </a:r>
            <a:r>
              <a:rPr lang="en-GB" dirty="0" smtClean="0"/>
              <a:t>situations’.</a:t>
            </a:r>
          </a:p>
          <a:p>
            <a:pPr marL="0" indent="0">
              <a:buNone/>
            </a:pPr>
            <a:r>
              <a:rPr lang="en-GB" dirty="0" smtClean="0"/>
              <a:t>Consulting </a:t>
            </a:r>
            <a:r>
              <a:rPr lang="en-GB" dirty="0"/>
              <a:t>the literature can </a:t>
            </a:r>
            <a:r>
              <a:rPr lang="en-GB" dirty="0" smtClean="0"/>
              <a:t>support…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psychological and political survival </a:t>
            </a:r>
            <a:r>
              <a:rPr lang="en-GB" dirty="0" smtClean="0"/>
              <a:t>necessity</a:t>
            </a:r>
          </a:p>
          <a:p>
            <a:r>
              <a:rPr lang="en-GB" dirty="0" smtClean="0"/>
              <a:t>Through </a:t>
            </a:r>
            <a:r>
              <a:rPr lang="en-GB" dirty="0"/>
              <a:t>which </a:t>
            </a:r>
            <a:r>
              <a:rPr lang="en-GB" dirty="0" smtClean="0"/>
              <a:t>Advocates understand </a:t>
            </a:r>
            <a:r>
              <a:rPr lang="en-GB" dirty="0"/>
              <a:t>the link between </a:t>
            </a: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‘their </a:t>
            </a:r>
            <a:r>
              <a:rPr lang="en-GB" dirty="0"/>
              <a:t>private troubles and broader political </a:t>
            </a:r>
            <a:r>
              <a:rPr lang="en-GB" dirty="0" smtClean="0"/>
              <a:t>processes’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4548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Summary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How do you think that reflective practice relates to Advocacy and PCP?</a:t>
            </a:r>
          </a:p>
          <a:p>
            <a:r>
              <a:rPr lang="en-GB" sz="3200" b="1" dirty="0" smtClean="0"/>
              <a:t>Discuss…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418080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295402" y="2427316"/>
            <a:ext cx="918802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Atkins, </a:t>
            </a:r>
            <a:r>
              <a:rPr lang="en-GB" sz="1600" dirty="0" smtClean="0"/>
              <a:t>S. </a:t>
            </a:r>
            <a:r>
              <a:rPr lang="en-GB" sz="1600" dirty="0"/>
              <a:t>and Murphy, </a:t>
            </a:r>
            <a:r>
              <a:rPr lang="en-GB" sz="1600" dirty="0" smtClean="0"/>
              <a:t>K. </a:t>
            </a:r>
            <a:r>
              <a:rPr lang="en-GB" sz="1600" dirty="0"/>
              <a:t>(1993) </a:t>
            </a:r>
            <a:r>
              <a:rPr lang="en-GB" sz="1600" dirty="0" smtClean="0"/>
              <a:t>‘Reflective practice’. </a:t>
            </a:r>
            <a:r>
              <a:rPr lang="en-GB" sz="1600" i="1" dirty="0"/>
              <a:t>Nursing Standard </a:t>
            </a:r>
            <a:r>
              <a:rPr lang="en-GB" sz="1600" dirty="0"/>
              <a:t>9 (45): </a:t>
            </a:r>
            <a:r>
              <a:rPr lang="en-GB" sz="1600" dirty="0" smtClean="0"/>
              <a:t>pp. 31–7</a:t>
            </a:r>
            <a:endParaRPr lang="en-GB" sz="1600" dirty="0" smtClean="0"/>
          </a:p>
          <a:p>
            <a:r>
              <a:rPr lang="en-GB" sz="1600" dirty="0" smtClean="0"/>
              <a:t>Bolton, G. (2010) </a:t>
            </a:r>
            <a:r>
              <a:rPr lang="en-GB" sz="1600" i="1" dirty="0"/>
              <a:t>Reflective Practice: Writing and Professional </a:t>
            </a:r>
            <a:r>
              <a:rPr lang="en-GB" sz="1600" i="1" dirty="0" smtClean="0"/>
              <a:t>Development. </a:t>
            </a:r>
            <a:r>
              <a:rPr lang="en-GB" sz="1600" dirty="0" smtClean="0"/>
              <a:t>3</a:t>
            </a:r>
            <a:r>
              <a:rPr lang="en-GB" sz="1600" baseline="30000" dirty="0" smtClean="0"/>
              <a:t>rd</a:t>
            </a:r>
            <a:r>
              <a:rPr lang="en-GB" sz="1600" dirty="0" smtClean="0"/>
              <a:t> </a:t>
            </a:r>
            <a:r>
              <a:rPr lang="en-GB" sz="1600" dirty="0" err="1" smtClean="0"/>
              <a:t>edn</a:t>
            </a:r>
            <a:r>
              <a:rPr lang="en-GB" sz="1600" dirty="0" smtClean="0"/>
              <a:t>. London: Sage.</a:t>
            </a:r>
            <a:r>
              <a:rPr lang="en-GB" sz="1600" i="1" dirty="0" smtClean="0"/>
              <a:t> </a:t>
            </a:r>
            <a:endParaRPr lang="en-GB" sz="1600" b="1" i="1" dirty="0"/>
          </a:p>
          <a:p>
            <a:r>
              <a:rPr lang="en-GB" sz="1600" dirty="0" smtClean="0"/>
              <a:t>Brookfield</a:t>
            </a:r>
            <a:r>
              <a:rPr lang="en-GB" sz="1600" dirty="0" smtClean="0"/>
              <a:t>, (1995) </a:t>
            </a:r>
            <a:r>
              <a:rPr lang="en-GB" sz="1600" i="1" dirty="0" smtClean="0"/>
              <a:t>Four Lenses</a:t>
            </a:r>
            <a:r>
              <a:rPr lang="en-GB" sz="1600" dirty="0" smtClean="0"/>
              <a:t>. </a:t>
            </a:r>
            <a:r>
              <a:rPr lang="en-GB" sz="1600" dirty="0"/>
              <a:t>Available </a:t>
            </a:r>
            <a:r>
              <a:rPr lang="en-GB" sz="1600" dirty="0" smtClean="0"/>
              <a:t>at: </a:t>
            </a:r>
            <a:r>
              <a:rPr lang="en-GB" sz="1600" dirty="0"/>
              <a:t>https://</a:t>
            </a:r>
            <a:r>
              <a:rPr lang="en-GB" sz="1600" dirty="0" smtClean="0"/>
              <a:t>www.learning.ox.ac.uk/media/global/wwwadminoxacuk/localsites/oxfordlearninginstitute/documents/supportresources/lecturersteachingstaff/resources/resources/CriticallyReflectiveTeaching.pdf </a:t>
            </a:r>
            <a:r>
              <a:rPr lang="en-GB" sz="1600" dirty="0" smtClean="0">
                <a:solidFill>
                  <a:schemeClr val="tx2"/>
                </a:solidFill>
              </a:rPr>
              <a:t>Accessed: 14 February 2019).</a:t>
            </a:r>
            <a:endParaRPr lang="en-GB" sz="1600" dirty="0" smtClean="0">
              <a:solidFill>
                <a:schemeClr val="tx2"/>
              </a:solidFill>
            </a:endParaRPr>
          </a:p>
          <a:p>
            <a:r>
              <a:rPr lang="en-GB" sz="1600" dirty="0" err="1" smtClean="0"/>
              <a:t>Brookfiled</a:t>
            </a:r>
            <a:r>
              <a:rPr lang="en-GB" sz="1600" dirty="0" smtClean="0"/>
              <a:t>, (2005) </a:t>
            </a:r>
            <a:r>
              <a:rPr lang="en-GB" sz="1600" i="1" dirty="0"/>
              <a:t>L</a:t>
            </a:r>
            <a:r>
              <a:rPr lang="en-GB" sz="1600" i="1" dirty="0" smtClean="0"/>
              <a:t>enses</a:t>
            </a:r>
            <a:r>
              <a:rPr lang="en-GB" sz="1600" dirty="0" smtClean="0"/>
              <a:t>. </a:t>
            </a:r>
            <a:r>
              <a:rPr lang="en-GB" sz="1600" dirty="0"/>
              <a:t>Available </a:t>
            </a:r>
            <a:r>
              <a:rPr lang="en-GB" sz="1600" dirty="0" smtClean="0"/>
              <a:t>at: </a:t>
            </a:r>
            <a:r>
              <a:rPr lang="en-GB" sz="1600" dirty="0">
                <a:hlinkClick r:id="rId2"/>
              </a:rPr>
              <a:t>https://radar.brookes.ac.uk/radar/items/8dfa1c7d-d4ca-457b-b52c-9568cfd8d867/1/?</a:t>
            </a:r>
            <a:r>
              <a:rPr lang="en-GB" sz="1600" dirty="0" smtClean="0">
                <a:hlinkClick r:id="rId2"/>
              </a:rPr>
              <a:t>atta</a:t>
            </a:r>
            <a:r>
              <a:rPr lang="en-GB" sz="1600" dirty="0" smtClean="0">
                <a:solidFill>
                  <a:schemeClr val="accent1"/>
                </a:solidFill>
                <a:hlinkClick r:id="rId2"/>
              </a:rPr>
              <a:t>chm</a:t>
            </a:r>
            <a:r>
              <a:rPr lang="en-GB" sz="1600" dirty="0" smtClean="0">
                <a:hlinkClick r:id="rId2"/>
              </a:rPr>
              <a:t>ent.uuid=2c1b0701-3ea1-43eb-b5af-206c7741a70d&amp;attachment.stream=true</a:t>
            </a:r>
            <a:endParaRPr lang="en-GB" sz="1600" dirty="0" smtClean="0"/>
          </a:p>
          <a:p>
            <a:r>
              <a:rPr lang="en-GB" sz="1600" dirty="0" smtClean="0"/>
              <a:t>(Accessed 14 February 2019)</a:t>
            </a:r>
          </a:p>
          <a:p>
            <a:r>
              <a:rPr lang="en-GB" sz="1600" dirty="0" smtClean="0"/>
              <a:t>Gibbs, G. </a:t>
            </a:r>
            <a:r>
              <a:rPr lang="en-GB" sz="1600" dirty="0"/>
              <a:t>(1988</a:t>
            </a:r>
            <a:r>
              <a:rPr lang="en-GB" sz="1600" i="1" dirty="0"/>
              <a:t>) Learning by Doing:</a:t>
            </a:r>
            <a:r>
              <a:rPr lang="en-GB" sz="1600" dirty="0"/>
              <a:t> </a:t>
            </a:r>
            <a:r>
              <a:rPr lang="en-GB" sz="1600" i="1" dirty="0"/>
              <a:t>A guide to teaching and learning methods</a:t>
            </a:r>
            <a:r>
              <a:rPr lang="en-GB" sz="1600" dirty="0"/>
              <a:t>. London: </a:t>
            </a:r>
            <a:r>
              <a:rPr lang="en-GB" sz="1600" dirty="0" smtClean="0"/>
              <a:t>FEU.</a:t>
            </a:r>
          </a:p>
          <a:p>
            <a:r>
              <a:rPr lang="en-GB" sz="1600" dirty="0"/>
              <a:t>Kolb, D. </a:t>
            </a:r>
            <a:r>
              <a:rPr lang="en-GB" sz="1600" dirty="0" smtClean="0"/>
              <a:t>(2015) </a:t>
            </a:r>
            <a:r>
              <a:rPr lang="en-GB" sz="1600" i="1" dirty="0"/>
              <a:t>Experiential Learning</a:t>
            </a:r>
            <a:r>
              <a:rPr lang="en-GB" sz="1600" dirty="0"/>
              <a:t>. New </a:t>
            </a:r>
            <a:r>
              <a:rPr lang="en-GB" sz="1600" dirty="0" smtClean="0"/>
              <a:t>Jersey: Pearson Education.</a:t>
            </a:r>
          </a:p>
          <a:p>
            <a:r>
              <a:rPr lang="en-GB" sz="1600" dirty="0" smtClean="0"/>
              <a:t>Lifelong Learning with OT, (2016) </a:t>
            </a:r>
            <a:r>
              <a:rPr lang="en-GB" sz="1600" i="1" dirty="0" smtClean="0"/>
              <a:t>Guide to models of reflection- when and why should you use different ones?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https://lifelonglearningwithot.wordpress.com/2016/05/02/different-models-of-reflection-using-them-to-help-me-reflect</a:t>
            </a:r>
            <a:r>
              <a:rPr lang="en-GB" sz="1600" dirty="0" smtClean="0">
                <a:hlinkClick r:id="rId3"/>
              </a:rPr>
              <a:t>/</a:t>
            </a:r>
            <a:r>
              <a:rPr lang="en-GB" sz="1600" dirty="0" smtClean="0"/>
              <a:t> (Accessed: 27 October 2019).</a:t>
            </a:r>
          </a:p>
          <a:p>
            <a:r>
              <a:rPr lang="en-GB" sz="1600" dirty="0" err="1"/>
              <a:t>Schon</a:t>
            </a:r>
            <a:r>
              <a:rPr lang="en-GB" sz="1600" dirty="0"/>
              <a:t>, D. (1983) </a:t>
            </a:r>
            <a:r>
              <a:rPr lang="en-GB" sz="1600" i="1" dirty="0"/>
              <a:t>The Reflective Practitioner. </a:t>
            </a:r>
            <a:r>
              <a:rPr lang="en-GB" sz="1600" dirty="0"/>
              <a:t>London: Temple </a:t>
            </a:r>
            <a:r>
              <a:rPr lang="en-GB" sz="1600" dirty="0" smtClean="0"/>
              <a:t>Smith.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51394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804</TotalTime>
  <Words>1541</Words>
  <Application>Microsoft Office PowerPoint</Application>
  <PresentationFormat>Widescreen</PresentationFormat>
  <Paragraphs>157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2" baseType="lpstr">
      <vt:lpstr>Arial</vt:lpstr>
      <vt:lpstr>Garamond</vt:lpstr>
      <vt:lpstr>Organic</vt:lpstr>
      <vt:lpstr>Reflective Practice in Advocacy &amp; PCP</vt:lpstr>
      <vt:lpstr>What is Reflective Practice?</vt:lpstr>
      <vt:lpstr>Reflection</vt:lpstr>
      <vt:lpstr>Reflexivity </vt:lpstr>
      <vt:lpstr>Reflective Practice in   Advocacy and Person Centred Practice</vt:lpstr>
      <vt:lpstr>Reflective Practice Models</vt:lpstr>
      <vt:lpstr>Reflective Practice Models</vt:lpstr>
      <vt:lpstr>Kolb Reflective Cycle (1984)</vt:lpstr>
      <vt:lpstr>Gibbs Reflective Cycle (1988)</vt:lpstr>
      <vt:lpstr>Schön model (1991)</vt:lpstr>
      <vt:lpstr>Brookfield Model (2005)</vt:lpstr>
      <vt:lpstr>Adapted from Brookfield (1995, 2005)</vt:lpstr>
      <vt:lpstr>Brookfield's Lenses</vt:lpstr>
      <vt:lpstr>Brookfield's Lenses</vt:lpstr>
      <vt:lpstr>Specific Focus</vt:lpstr>
      <vt:lpstr>Critical Reflection?</vt:lpstr>
      <vt:lpstr>Critical Incident</vt:lpstr>
      <vt:lpstr>Autobiographies</vt:lpstr>
      <vt:lpstr>Autobiographies</vt:lpstr>
      <vt:lpstr>Our Clients</vt:lpstr>
      <vt:lpstr>Clients…</vt:lpstr>
      <vt:lpstr>Clients…</vt:lpstr>
      <vt:lpstr>Listening?</vt:lpstr>
      <vt:lpstr>Our Colleagues</vt:lpstr>
      <vt:lpstr>Understanding Reached (Common Goals?)</vt:lpstr>
      <vt:lpstr>Our Theoretical Knowledge (Position)</vt:lpstr>
      <vt:lpstr>Our Theoretical Knowledge (Position)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Advocacy &amp; PCP</dc:title>
  <dc:creator>Phill Morgan</dc:creator>
  <cp:lastModifiedBy>Joanne Davies (Yr Athrofa)</cp:lastModifiedBy>
  <cp:revision>26</cp:revision>
  <dcterms:created xsi:type="dcterms:W3CDTF">2019-02-14T16:59:46Z</dcterms:created>
  <dcterms:modified xsi:type="dcterms:W3CDTF">2020-10-27T07:38:27Z</dcterms:modified>
</cp:coreProperties>
</file>