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1" r:id="rId4"/>
  </p:sldMasterIdLst>
  <p:notesMasterIdLst>
    <p:notesMasterId r:id="rId27"/>
  </p:notesMasterIdLst>
  <p:sldIdLst>
    <p:sldId id="256" r:id="rId5"/>
    <p:sldId id="264" r:id="rId6"/>
    <p:sldId id="286" r:id="rId7"/>
    <p:sldId id="284" r:id="rId8"/>
    <p:sldId id="296" r:id="rId9"/>
    <p:sldId id="298" r:id="rId10"/>
    <p:sldId id="281" r:id="rId11"/>
    <p:sldId id="287" r:id="rId12"/>
    <p:sldId id="295" r:id="rId13"/>
    <p:sldId id="297" r:id="rId14"/>
    <p:sldId id="300" r:id="rId15"/>
    <p:sldId id="293" r:id="rId16"/>
    <p:sldId id="291" r:id="rId17"/>
    <p:sldId id="294" r:id="rId18"/>
    <p:sldId id="285" r:id="rId19"/>
    <p:sldId id="263" r:id="rId20"/>
    <p:sldId id="268" r:id="rId21"/>
    <p:sldId id="299" r:id="rId22"/>
    <p:sldId id="274" r:id="rId23"/>
    <p:sldId id="275" r:id="rId24"/>
    <p:sldId id="276" r:id="rId25"/>
    <p:sldId id="290" r:id="rId26"/>
  </p:sldIdLst>
  <p:sldSz cx="12192000" cy="6858000"/>
  <p:notesSz cx="6858000" cy="99456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one, Jeremy (St Padarns)" initials="SJ(P" lastIdx="1" clrIdx="0">
    <p:extLst>
      <p:ext uri="{19B8F6BF-5375-455C-9EA6-DF929625EA0E}">
        <p15:presenceInfo xmlns:p15="http://schemas.microsoft.com/office/powerpoint/2012/main" userId="Stone, Jeremy (St Padarn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9317FF39-7281-47A1-8A48-A3AF05613546}" type="datetimeFigureOut">
              <a:rPr lang="en-GB"/>
              <a:t>23/02/2021</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E42BCF9C-0563-4CDD-A685-5F469DAB1EB6}" type="slidenum">
              <a:rPr lang="en-GB"/>
              <a:t>‹#›</a:t>
            </a:fld>
            <a:endParaRPr lang="en-GB"/>
          </a:p>
        </p:txBody>
      </p:sp>
    </p:spTree>
    <p:extLst>
      <p:ext uri="{BB962C8B-B14F-4D97-AF65-F5344CB8AC3E}">
        <p14:creationId xmlns:p14="http://schemas.microsoft.com/office/powerpoint/2010/main" val="12995972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as many of you know my Name is Gary Yates, and I am currently in my final year of the Youth and Community degree. Today I will be speaking about Period Poverty in Wales, as I believe this is a major issue which deserves major addressing of the uncertainty with in. I want to apologise for the nature of this talk and I appreciate there may be some shocking factors from within this presentation. Please make yourself comfortable as I will be delving quite deeply into this very important topic that is. Period Poverty, and finally please make sure if you have any questions or comments there will be a point at the end of the presentation to ask them. </a:t>
            </a:r>
          </a:p>
        </p:txBody>
      </p:sp>
      <p:sp>
        <p:nvSpPr>
          <p:cNvPr id="4" name="Slide Number Placeholder 3"/>
          <p:cNvSpPr>
            <a:spLocks noGrp="1"/>
          </p:cNvSpPr>
          <p:nvPr>
            <p:ph type="sldNum" sz="quarter" idx="5"/>
          </p:nvPr>
        </p:nvSpPr>
        <p:spPr/>
        <p:txBody>
          <a:bodyPr/>
          <a:lstStyle/>
          <a:p>
            <a:fld id="{E42BCF9C-0563-4CDD-A685-5F469DAB1EB6}" type="slidenum">
              <a:rPr lang="en-GB" smtClean="0"/>
              <a:t>1</a:t>
            </a:fld>
            <a:endParaRPr lang="en-GB"/>
          </a:p>
        </p:txBody>
      </p:sp>
    </p:spTree>
    <p:extLst>
      <p:ext uri="{BB962C8B-B14F-4D97-AF65-F5344CB8AC3E}">
        <p14:creationId xmlns:p14="http://schemas.microsoft.com/office/powerpoint/2010/main" val="1400050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Wales is the poorest Country There is a change in the nature of poverty. Ideas and measurements are often defined without speaking to those directly affected or measured exclusively on the basis of revenue according to All together in Dignity ATD Fourth World UK, this was carried out between 2016 to 2019. Further to this a charter for change: protecting Welsh children from the impact of poverty also commented saying The Welsh Government publishes a progress report on their child poverty strategy every three years, and with the last update published in 2016, we are now due a further progress report.</a:t>
            </a:r>
          </a:p>
        </p:txBody>
      </p:sp>
      <p:sp>
        <p:nvSpPr>
          <p:cNvPr id="4" name="Slide Number Placeholder 3"/>
          <p:cNvSpPr>
            <a:spLocks noGrp="1"/>
          </p:cNvSpPr>
          <p:nvPr>
            <p:ph type="sldNum" sz="quarter" idx="5"/>
          </p:nvPr>
        </p:nvSpPr>
        <p:spPr/>
        <p:txBody>
          <a:bodyPr/>
          <a:lstStyle/>
          <a:p>
            <a:fld id="{E42BCF9C-0563-4CDD-A685-5F469DAB1EB6}" type="slidenum">
              <a:rPr lang="en-GB" smtClean="0"/>
              <a:t>2</a:t>
            </a:fld>
            <a:endParaRPr lang="en-GB"/>
          </a:p>
        </p:txBody>
      </p:sp>
    </p:spTree>
    <p:extLst>
      <p:ext uri="{BB962C8B-B14F-4D97-AF65-F5344CB8AC3E}">
        <p14:creationId xmlns:p14="http://schemas.microsoft.com/office/powerpoint/2010/main" val="29334958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will not be going into major detail on this but I feel it fair to at least mention the poverty and the aces (adverse childhood experience). To draw this into a little bit of context I have chosen the pair of aces which is the adverse childhood experiences and also within that you have the adverse community environments so without going into it too deeply, I just like to point out that there are nine points on the adverse childhood experience side, and for the adverse community environments side there is six points that need addressing in order for a young person to have a fighting chance of mitigating those circumstances. This needs to be addressed in order to avoid such things like physical and emotional neglect mental illness poverty community disruption violence and so on.</a:t>
            </a:r>
            <a:endParaRPr lang="en-US" dirty="0"/>
          </a:p>
        </p:txBody>
      </p:sp>
      <p:sp>
        <p:nvSpPr>
          <p:cNvPr id="4" name="Slide Number Placeholder 3"/>
          <p:cNvSpPr>
            <a:spLocks noGrp="1"/>
          </p:cNvSpPr>
          <p:nvPr>
            <p:ph type="sldNum" sz="quarter" idx="5"/>
          </p:nvPr>
        </p:nvSpPr>
        <p:spPr/>
        <p:txBody>
          <a:bodyPr/>
          <a:lstStyle/>
          <a:p>
            <a:fld id="{E42BCF9C-0563-4CDD-A685-5F469DAB1EB6}" type="slidenum">
              <a:rPr lang="en-GB"/>
              <a:t>3</a:t>
            </a:fld>
            <a:endParaRPr lang="en-GB"/>
          </a:p>
        </p:txBody>
      </p:sp>
    </p:spTree>
    <p:extLst>
      <p:ext uri="{BB962C8B-B14F-4D97-AF65-F5344CB8AC3E}">
        <p14:creationId xmlns:p14="http://schemas.microsoft.com/office/powerpoint/2010/main" val="3456662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Finances </a:t>
            </a:r>
            <a:r>
              <a:rPr lang="en-GB" sz="1800" dirty="0">
                <a:effectLst/>
                <a:latin typeface="Times New Roman" panose="02020603050405020304" pitchFamily="18" charset="0"/>
                <a:ea typeface="Calibri" panose="020F0502020204030204" pitchFamily="34" charset="0"/>
              </a:rPr>
              <a:t>One thing we need to be aware of is that those aces can have impacts upon poverty in which young people are facing so to break this down a little bit I thought it would be appropriate to show just how much those different effects can seem to young people bearing in mind as youth workers we are dealing with those ages of 11 years through to 25 years predominantly. This can affect things like education, health and the communities so in order to break this down a bit more I feel that some young people may be missing out on certain things that perhaps their peers may have all the community has. </a:t>
            </a:r>
            <a:endParaRPr lang="en-GB" dirty="0"/>
          </a:p>
        </p:txBody>
      </p:sp>
      <p:sp>
        <p:nvSpPr>
          <p:cNvPr id="4" name="Slide Number Placeholder 3"/>
          <p:cNvSpPr>
            <a:spLocks noGrp="1"/>
          </p:cNvSpPr>
          <p:nvPr>
            <p:ph type="sldNum" sz="quarter" idx="5"/>
          </p:nvPr>
        </p:nvSpPr>
        <p:spPr/>
        <p:txBody>
          <a:bodyPr/>
          <a:lstStyle/>
          <a:p>
            <a:fld id="{E42BCF9C-0563-4CDD-A685-5F469DAB1EB6}" type="slidenum">
              <a:rPr lang="en-GB" smtClean="0"/>
              <a:t>4</a:t>
            </a:fld>
            <a:endParaRPr lang="en-GB"/>
          </a:p>
        </p:txBody>
      </p:sp>
    </p:spTree>
    <p:extLst>
      <p:ext uri="{BB962C8B-B14F-4D97-AF65-F5344CB8AC3E}">
        <p14:creationId xmlns:p14="http://schemas.microsoft.com/office/powerpoint/2010/main" val="4220278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will be repeating the 1 in 10 statistics in the UK. Read this slide and emphasise the importance of Period Poverty also remember to mention one in 10 girls can’t afford to buy menstrual products. One in four girls and young women across the UK said they felt unprepared for the state of their period and one in seven said they didn’t know what was happening this was taken back in July 2017. For the purpose of privacy, I will be using false names to protect the identities of young people. Young Pauline made a comment saying “it comes out between your thingy and your bottom” this young person was very young. A survey that was carried out in 2010 mentions that 44.5% of disabled people didn’t receive any sex education at school this was courtesy of Leonard Cheshire disability survey, 2010. Next Slide</a:t>
            </a:r>
          </a:p>
        </p:txBody>
      </p:sp>
      <p:sp>
        <p:nvSpPr>
          <p:cNvPr id="4" name="Slide Number Placeholder 3"/>
          <p:cNvSpPr>
            <a:spLocks noGrp="1"/>
          </p:cNvSpPr>
          <p:nvPr>
            <p:ph type="sldNum" sz="quarter" idx="5"/>
          </p:nvPr>
        </p:nvSpPr>
        <p:spPr/>
        <p:txBody>
          <a:bodyPr/>
          <a:lstStyle/>
          <a:p>
            <a:fld id="{E42BCF9C-0563-4CDD-A685-5F469DAB1EB6}" type="slidenum">
              <a:rPr lang="en-GB" smtClean="0"/>
              <a:t>5</a:t>
            </a:fld>
            <a:endParaRPr lang="en-GB"/>
          </a:p>
        </p:txBody>
      </p:sp>
    </p:spTree>
    <p:extLst>
      <p:ext uri="{BB962C8B-B14F-4D97-AF65-F5344CB8AC3E}">
        <p14:creationId xmlns:p14="http://schemas.microsoft.com/office/powerpoint/2010/main" val="3633705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I am now going to be throwing in some facts which might seem shocking and both alarming. Nearly 800 million women and girls menstruate daily worldwide. Period poverty encompasses the shame, guilt and cost barriers around access to sanitary products. One in 10 girls in the United Kingdom is unable to afford sanitary wear, resulting in detriment to their self-esteem, education and overall quality of life. Eliminating period poverty has often been the focus of non-profits and the U.K.’s government. </a:t>
            </a:r>
          </a:p>
          <a:p>
            <a:r>
              <a:rPr lang="en-GB" dirty="0"/>
              <a:t>•	12% of Girls PLAN International UK surveyed had been told NOT to talk about Periods in Front of their Mothers.</a:t>
            </a:r>
          </a:p>
          <a:p>
            <a:r>
              <a:rPr lang="en-GB" dirty="0"/>
              <a:t>•	11% of Girls surveyed had been told not to talk about their periods in front of their fathers.</a:t>
            </a:r>
          </a:p>
          <a:p>
            <a:endParaRPr lang="en-GB" dirty="0"/>
          </a:p>
        </p:txBody>
      </p:sp>
      <p:sp>
        <p:nvSpPr>
          <p:cNvPr id="4" name="Slide Number Placeholder 3"/>
          <p:cNvSpPr>
            <a:spLocks noGrp="1"/>
          </p:cNvSpPr>
          <p:nvPr>
            <p:ph type="sldNum" sz="quarter" idx="5"/>
          </p:nvPr>
        </p:nvSpPr>
        <p:spPr/>
        <p:txBody>
          <a:bodyPr/>
          <a:lstStyle/>
          <a:p>
            <a:fld id="{E42BCF9C-0563-4CDD-A685-5F469DAB1EB6}" type="slidenum">
              <a:rPr lang="en-GB" smtClean="0"/>
              <a:t>6</a:t>
            </a:fld>
            <a:endParaRPr lang="en-GB"/>
          </a:p>
        </p:txBody>
      </p:sp>
    </p:spTree>
    <p:extLst>
      <p:ext uri="{BB962C8B-B14F-4D97-AF65-F5344CB8AC3E}">
        <p14:creationId xmlns:p14="http://schemas.microsoft.com/office/powerpoint/2010/main" val="4588973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2017, period poverty gained exposure in the media after a teacher in Leeds contacted a local charity after becoming concerned that girls were missing school because they couldn’t afford period products. Elara (2019), First Minister Mark Drakeford has announced that free sanitary products will be available in schools across Wales with £ 2.3 million in funding from the Welsh Government. The First Minister, Mark Drakeford, said: we are committed to supporting period dignity and maintaining our investment in schools to help bring period poverty to an end. In March, we declared free sanitary products would be available to all women in Wales’ hospitals – it is only just that the same happens across our schools. It is essential ample sanitary products, as well as good facilities, are available to all female learners so they can manage their periods with confidence and remove what is an unnecessary barrier to their education.</a:t>
            </a:r>
          </a:p>
        </p:txBody>
      </p:sp>
      <p:sp>
        <p:nvSpPr>
          <p:cNvPr id="4" name="Slide Number Placeholder 3"/>
          <p:cNvSpPr>
            <a:spLocks noGrp="1"/>
          </p:cNvSpPr>
          <p:nvPr>
            <p:ph type="sldNum" sz="quarter" idx="5"/>
          </p:nvPr>
        </p:nvSpPr>
        <p:spPr/>
        <p:txBody>
          <a:bodyPr/>
          <a:lstStyle/>
          <a:p>
            <a:fld id="{E42BCF9C-0563-4CDD-A685-5F469DAB1EB6}" type="slidenum">
              <a:rPr lang="en-GB" smtClean="0"/>
              <a:t>7</a:t>
            </a:fld>
            <a:endParaRPr lang="en-GB"/>
          </a:p>
        </p:txBody>
      </p:sp>
    </p:spTree>
    <p:extLst>
      <p:ext uri="{BB962C8B-B14F-4D97-AF65-F5344CB8AC3E}">
        <p14:creationId xmlns:p14="http://schemas.microsoft.com/office/powerpoint/2010/main" val="7072812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Period poverty is often misunderstood as simply the lack of affordability of menstrual supplies. While this is a huge part of the issue, period poverty or menstrual health also incorporates the far wider issues of stigma, shame, lack of education and lack of access to both products and information. While menstrual stigma causes women and girls* to internalise feelings of shame, disgust and embarrassment at their own healthy bodies, the lack of access to products and guidance causes girls to drop out of school and to strive for fewer opportunities.</a:t>
            </a:r>
          </a:p>
          <a:p>
            <a:r>
              <a:rPr lang="en-GB" dirty="0"/>
              <a:t>Irregular Periods</a:t>
            </a:r>
          </a:p>
          <a:p>
            <a:r>
              <a:rPr lang="en-GB" dirty="0"/>
              <a:t>Heavy Periods</a:t>
            </a:r>
          </a:p>
          <a:p>
            <a:r>
              <a:rPr lang="en-GB" dirty="0"/>
              <a:t>Painful Periods</a:t>
            </a:r>
          </a:p>
          <a:p>
            <a:r>
              <a:rPr lang="en-GB" dirty="0"/>
              <a:t>Acne</a:t>
            </a:r>
          </a:p>
          <a:p>
            <a:endParaRPr lang="en-GB" dirty="0"/>
          </a:p>
        </p:txBody>
      </p:sp>
      <p:sp>
        <p:nvSpPr>
          <p:cNvPr id="4" name="Slide Number Placeholder 3"/>
          <p:cNvSpPr>
            <a:spLocks noGrp="1"/>
          </p:cNvSpPr>
          <p:nvPr>
            <p:ph type="sldNum" sz="quarter" idx="5"/>
          </p:nvPr>
        </p:nvSpPr>
        <p:spPr/>
        <p:txBody>
          <a:bodyPr/>
          <a:lstStyle/>
          <a:p>
            <a:fld id="{E42BCF9C-0563-4CDD-A685-5F469DAB1EB6}" type="slidenum">
              <a:rPr lang="en-GB" smtClean="0"/>
              <a:t>8</a:t>
            </a:fld>
            <a:endParaRPr lang="en-GB"/>
          </a:p>
        </p:txBody>
      </p:sp>
    </p:spTree>
    <p:extLst>
      <p:ext uri="{BB962C8B-B14F-4D97-AF65-F5344CB8AC3E}">
        <p14:creationId xmlns:p14="http://schemas.microsoft.com/office/powerpoint/2010/main" val="4150112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Furthermore, to this the effects that this is having on young girls and women in general is that it is keeping girls from achieving in life and thus making education not very good. Embarrassment, Shame</a:t>
            </a:r>
          </a:p>
        </p:txBody>
      </p:sp>
      <p:sp>
        <p:nvSpPr>
          <p:cNvPr id="4" name="Slide Number Placeholder 3"/>
          <p:cNvSpPr>
            <a:spLocks noGrp="1"/>
          </p:cNvSpPr>
          <p:nvPr>
            <p:ph type="sldNum" sz="quarter" idx="5"/>
          </p:nvPr>
        </p:nvSpPr>
        <p:spPr/>
        <p:txBody>
          <a:bodyPr/>
          <a:lstStyle/>
          <a:p>
            <a:fld id="{E42BCF9C-0563-4CDD-A685-5F469DAB1EB6}" type="slidenum">
              <a:rPr lang="en-GB" smtClean="0"/>
              <a:t>9</a:t>
            </a:fld>
            <a:endParaRPr lang="en-GB"/>
          </a:p>
        </p:txBody>
      </p:sp>
    </p:spTree>
    <p:extLst>
      <p:ext uri="{BB962C8B-B14F-4D97-AF65-F5344CB8AC3E}">
        <p14:creationId xmlns:p14="http://schemas.microsoft.com/office/powerpoint/2010/main" val="3439300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Bodyform.co.uk, P41 Break the Barriers Stigma BBC Ireland Period poverty is an issue facing too many girls when they should instead concentrate on their class work - 40 percent of girls in the UK have used toilet roll because they could not afford feminine hygiene products and 68 percent said they felt less attentive during menstruation in school or college. So, why is it so tough to talk about menstruation? </a:t>
            </a:r>
          </a:p>
          <a:p>
            <a:r>
              <a:rPr lang="en-GB" dirty="0"/>
              <a:t>Claire Best, a volunteer for The Red Box Project NI, told BBC News NI, "If you're a girl who lives in a single-parent family with your dad, you could be too embarrassed to ask about your period or for sanitary products," </a:t>
            </a:r>
          </a:p>
          <a:p>
            <a:r>
              <a:rPr lang="en-GB" dirty="0"/>
              <a:t>For people, especially for younger girls, periods can be really difficult.</a:t>
            </a:r>
          </a:p>
          <a:p>
            <a:endParaRPr lang="en-GB" dirty="0"/>
          </a:p>
        </p:txBody>
      </p:sp>
      <p:sp>
        <p:nvSpPr>
          <p:cNvPr id="4" name="Slide Number Placeholder 3"/>
          <p:cNvSpPr>
            <a:spLocks noGrp="1"/>
          </p:cNvSpPr>
          <p:nvPr>
            <p:ph type="sldNum" sz="quarter" idx="5"/>
          </p:nvPr>
        </p:nvSpPr>
        <p:spPr/>
        <p:txBody>
          <a:bodyPr/>
          <a:lstStyle/>
          <a:p>
            <a:fld id="{E42BCF9C-0563-4CDD-A685-5F469DAB1EB6}" type="slidenum">
              <a:rPr lang="en-GB" smtClean="0"/>
              <a:t>10</a:t>
            </a:fld>
            <a:endParaRPr lang="en-GB"/>
          </a:p>
        </p:txBody>
      </p:sp>
    </p:spTree>
    <p:extLst>
      <p:ext uri="{BB962C8B-B14F-4D97-AF65-F5344CB8AC3E}">
        <p14:creationId xmlns:p14="http://schemas.microsoft.com/office/powerpoint/2010/main" val="2867806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American Poet and Feminist This is a powerful quote by Judy </a:t>
            </a:r>
            <a:r>
              <a:rPr lang="en-GB" dirty="0" err="1"/>
              <a:t>Grahn</a:t>
            </a:r>
            <a:r>
              <a:rPr lang="en-GB" dirty="0"/>
              <a:t> who is an American poet and a feminist and this strikes as a powerful and very true statement which I believe is very true</a:t>
            </a:r>
          </a:p>
        </p:txBody>
      </p:sp>
      <p:sp>
        <p:nvSpPr>
          <p:cNvPr id="4" name="Slide Number Placeholder 3"/>
          <p:cNvSpPr>
            <a:spLocks noGrp="1"/>
          </p:cNvSpPr>
          <p:nvPr>
            <p:ph type="sldNum" sz="quarter" idx="5"/>
          </p:nvPr>
        </p:nvSpPr>
        <p:spPr/>
        <p:txBody>
          <a:bodyPr/>
          <a:lstStyle/>
          <a:p>
            <a:fld id="{E42BCF9C-0563-4CDD-A685-5F469DAB1EB6}" type="slidenum">
              <a:rPr lang="en-GB" smtClean="0"/>
              <a:t>11</a:t>
            </a:fld>
            <a:endParaRPr lang="en-GB"/>
          </a:p>
        </p:txBody>
      </p:sp>
    </p:spTree>
    <p:extLst>
      <p:ext uri="{BB962C8B-B14F-4D97-AF65-F5344CB8AC3E}">
        <p14:creationId xmlns:p14="http://schemas.microsoft.com/office/powerpoint/2010/main" val="25837103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Scotland becomes the first country in the world to make period products free for all On Tuesday, following its first introduction in 2017, members of the Scottish Parliament (MSPs) passed the Period Products (Free Provision) (Scotland) Bill unanimously.</a:t>
            </a:r>
          </a:p>
        </p:txBody>
      </p:sp>
      <p:sp>
        <p:nvSpPr>
          <p:cNvPr id="4" name="Slide Number Placeholder 3"/>
          <p:cNvSpPr>
            <a:spLocks noGrp="1"/>
          </p:cNvSpPr>
          <p:nvPr>
            <p:ph type="sldNum" sz="quarter" idx="5"/>
          </p:nvPr>
        </p:nvSpPr>
        <p:spPr/>
        <p:txBody>
          <a:bodyPr/>
          <a:lstStyle/>
          <a:p>
            <a:fld id="{E42BCF9C-0563-4CDD-A685-5F469DAB1EB6}" type="slidenum">
              <a:rPr lang="en-GB" smtClean="0"/>
              <a:t>12</a:t>
            </a:fld>
            <a:endParaRPr lang="en-GB"/>
          </a:p>
        </p:txBody>
      </p:sp>
    </p:spTree>
    <p:extLst>
      <p:ext uri="{BB962C8B-B14F-4D97-AF65-F5344CB8AC3E}">
        <p14:creationId xmlns:p14="http://schemas.microsoft.com/office/powerpoint/2010/main" val="973971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Welsh Government has recently in the beginning of 2020 given much needed input for the urgent need to provide sanitary pads and tampons, however there only seems to be provision for secondary schools and perhaps colleges</a:t>
            </a:r>
          </a:p>
        </p:txBody>
      </p:sp>
      <p:sp>
        <p:nvSpPr>
          <p:cNvPr id="4" name="Slide Number Placeholder 3"/>
          <p:cNvSpPr>
            <a:spLocks noGrp="1"/>
          </p:cNvSpPr>
          <p:nvPr>
            <p:ph type="sldNum" sz="quarter" idx="5"/>
          </p:nvPr>
        </p:nvSpPr>
        <p:spPr/>
        <p:txBody>
          <a:bodyPr/>
          <a:lstStyle/>
          <a:p>
            <a:fld id="{E42BCF9C-0563-4CDD-A685-5F469DAB1EB6}" type="slidenum">
              <a:rPr lang="en-GB" smtClean="0"/>
              <a:t>13</a:t>
            </a:fld>
            <a:endParaRPr lang="en-GB"/>
          </a:p>
        </p:txBody>
      </p:sp>
    </p:spTree>
    <p:extLst>
      <p:ext uri="{BB962C8B-B14F-4D97-AF65-F5344CB8AC3E}">
        <p14:creationId xmlns:p14="http://schemas.microsoft.com/office/powerpoint/2010/main" val="34639225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 a local level Two young girls from Carmarthen have been out making sure that all schools and colleges and the university were aware of the huge impact this could make on the young people on a local level</a:t>
            </a:r>
          </a:p>
        </p:txBody>
      </p:sp>
      <p:sp>
        <p:nvSpPr>
          <p:cNvPr id="4" name="Slide Number Placeholder 3"/>
          <p:cNvSpPr>
            <a:spLocks noGrp="1"/>
          </p:cNvSpPr>
          <p:nvPr>
            <p:ph type="sldNum" sz="quarter" idx="5"/>
          </p:nvPr>
        </p:nvSpPr>
        <p:spPr/>
        <p:txBody>
          <a:bodyPr/>
          <a:lstStyle/>
          <a:p>
            <a:fld id="{E42BCF9C-0563-4CDD-A685-5F469DAB1EB6}" type="slidenum">
              <a:rPr lang="en-GB" smtClean="0"/>
              <a:t>14</a:t>
            </a:fld>
            <a:endParaRPr lang="en-GB"/>
          </a:p>
        </p:txBody>
      </p:sp>
    </p:spTree>
    <p:extLst>
      <p:ext uri="{BB962C8B-B14F-4D97-AF65-F5344CB8AC3E}">
        <p14:creationId xmlns:p14="http://schemas.microsoft.com/office/powerpoint/2010/main" val="29611028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UNCRC articles </a:t>
            </a:r>
          </a:p>
          <a:p>
            <a:r>
              <a:rPr lang="en-GB" dirty="0"/>
              <a:t>•	Poverty </a:t>
            </a:r>
          </a:p>
          <a:p>
            <a:r>
              <a:rPr lang="en-GB" dirty="0"/>
              <a:t>the Welsh Government should:</a:t>
            </a:r>
          </a:p>
          <a:p>
            <a:r>
              <a:rPr lang="en-GB" dirty="0"/>
              <a:t>•	Provide clear and strong leadership on tackling child poverty to ensure all children in Wales are able to reach their full potential, by engaging with the UK Government, public bodies in Wales and with all sectors including employers</a:t>
            </a:r>
          </a:p>
          <a:p>
            <a:r>
              <a:rPr lang="en-GB" dirty="0"/>
              <a:t>•	Put in place and monitor a specific child poverty delivery plan with ambitious milestones and targets, to drive the implementation of national strategy, which promotes evidenced programmes and services to ensure that no child is disadvantaged in realising their rights under the UNCRC because of family income</a:t>
            </a:r>
          </a:p>
          <a:p>
            <a:r>
              <a:rPr lang="en-GB" dirty="0"/>
              <a:t>•	Ensure that tackling child poverty remains a priority within new arrangements under the Wellbeing of Future Generations (Wales) Act and that clear accountability measures are in place</a:t>
            </a:r>
          </a:p>
          <a:p>
            <a:endParaRPr lang="en-GB" dirty="0"/>
          </a:p>
        </p:txBody>
      </p:sp>
      <p:sp>
        <p:nvSpPr>
          <p:cNvPr id="4" name="Slide Number Placeholder 3"/>
          <p:cNvSpPr>
            <a:spLocks noGrp="1"/>
          </p:cNvSpPr>
          <p:nvPr>
            <p:ph type="sldNum" sz="quarter" idx="5"/>
          </p:nvPr>
        </p:nvSpPr>
        <p:spPr/>
        <p:txBody>
          <a:bodyPr/>
          <a:lstStyle/>
          <a:p>
            <a:fld id="{E42BCF9C-0563-4CDD-A685-5F469DAB1EB6}" type="slidenum">
              <a:rPr lang="en-GB" smtClean="0"/>
              <a:t>15</a:t>
            </a:fld>
            <a:endParaRPr lang="en-GB"/>
          </a:p>
        </p:txBody>
      </p:sp>
    </p:spTree>
    <p:extLst>
      <p:ext uri="{BB962C8B-B14F-4D97-AF65-F5344CB8AC3E}">
        <p14:creationId xmlns:p14="http://schemas.microsoft.com/office/powerpoint/2010/main" val="16023115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the Welsh Government should:</a:t>
            </a:r>
          </a:p>
          <a:p>
            <a:r>
              <a:rPr lang="en-GB" dirty="0"/>
              <a:t>•	Provide clear and strong leadership on tackling child poverty to ensure all children in Wales are able to reach their full potential, by engaging with the UK Government, public bodies in Wales and with all sectors including employers</a:t>
            </a:r>
          </a:p>
          <a:p>
            <a:r>
              <a:rPr lang="en-GB" dirty="0"/>
              <a:t>•	Put in place and monitor a specific child poverty delivery plan with ambitious milestones and targets, to drive the implementation of national strategy, which promotes evidenced programmes and services to ensure that no child is disadvantaged in realising their rights under the UNCRC because of family income</a:t>
            </a:r>
          </a:p>
          <a:p>
            <a:r>
              <a:rPr lang="en-GB" dirty="0"/>
              <a:t>•	Ensure that tackling child poverty remains a priority within new arrangements under the Wellbeing of Future Generations (Wales) Act and that clear accountability measures are in place</a:t>
            </a:r>
          </a:p>
          <a:p>
            <a:endParaRPr lang="en-GB" dirty="0"/>
          </a:p>
        </p:txBody>
      </p:sp>
      <p:sp>
        <p:nvSpPr>
          <p:cNvPr id="4" name="Slide Number Placeholder 3"/>
          <p:cNvSpPr>
            <a:spLocks noGrp="1"/>
          </p:cNvSpPr>
          <p:nvPr>
            <p:ph type="sldNum" sz="quarter" idx="5"/>
          </p:nvPr>
        </p:nvSpPr>
        <p:spPr/>
        <p:txBody>
          <a:bodyPr/>
          <a:lstStyle/>
          <a:p>
            <a:fld id="{E42BCF9C-0563-4CDD-A685-5F469DAB1EB6}" type="slidenum">
              <a:rPr lang="en-GB" smtClean="0"/>
              <a:t>16</a:t>
            </a:fld>
            <a:endParaRPr lang="en-GB"/>
          </a:p>
        </p:txBody>
      </p:sp>
    </p:spTree>
    <p:extLst>
      <p:ext uri="{BB962C8B-B14F-4D97-AF65-F5344CB8AC3E}">
        <p14:creationId xmlns:p14="http://schemas.microsoft.com/office/powerpoint/2010/main" val="36708391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Fun Quizzes, Funding and collections for free products TUC</a:t>
            </a:r>
          </a:p>
        </p:txBody>
      </p:sp>
      <p:sp>
        <p:nvSpPr>
          <p:cNvPr id="4" name="Slide Number Placeholder 3"/>
          <p:cNvSpPr>
            <a:spLocks noGrp="1"/>
          </p:cNvSpPr>
          <p:nvPr>
            <p:ph type="sldNum" sz="quarter" idx="5"/>
          </p:nvPr>
        </p:nvSpPr>
        <p:spPr/>
        <p:txBody>
          <a:bodyPr/>
          <a:lstStyle/>
          <a:p>
            <a:fld id="{E42BCF9C-0563-4CDD-A685-5F469DAB1EB6}" type="slidenum">
              <a:rPr lang="en-GB" smtClean="0"/>
              <a:t>18</a:t>
            </a:fld>
            <a:endParaRPr lang="en-GB"/>
          </a:p>
        </p:txBody>
      </p:sp>
    </p:spTree>
    <p:extLst>
      <p:ext uri="{BB962C8B-B14F-4D97-AF65-F5344CB8AC3E}">
        <p14:creationId xmlns:p14="http://schemas.microsoft.com/office/powerpoint/2010/main" val="2177920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D993542B-AA86-4260-91D7-5F18B4AE3E05}"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35281618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993542B-AA86-4260-91D7-5F18B4AE3E05}"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1241198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993542B-AA86-4260-91D7-5F18B4AE3E05}"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15341603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D993542B-AA86-4260-91D7-5F18B4AE3E05}" type="datetimeFigureOut">
              <a:rPr lang="en-GB" smtClean="0"/>
              <a:t>23/02/2021</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3060259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p:cNvSpPr>
            <a:spLocks noGrp="1"/>
          </p:cNvSpPr>
          <p:nvPr>
            <p:ph type="dt" sz="half" idx="10"/>
          </p:nvPr>
        </p:nvSpPr>
        <p:spPr/>
        <p:txBody>
          <a:bodyPr/>
          <a:lstStyle/>
          <a:p>
            <a:fld id="{D993542B-AA86-4260-91D7-5F18B4AE3E05}" type="datetimeFigureOut">
              <a:rPr lang="en-GB" smtClean="0"/>
              <a:t>23/02/2021</a:t>
            </a:fld>
            <a:endParaRPr lang="en-GB"/>
          </a:p>
        </p:txBody>
      </p:sp>
      <p:sp>
        <p:nvSpPr>
          <p:cNvPr id="11" name="Footer Placeholder 10"/>
          <p:cNvSpPr>
            <a:spLocks noGrp="1"/>
          </p:cNvSpPr>
          <p:nvPr>
            <p:ph type="ftr" sz="quarter" idx="11"/>
          </p:nvPr>
        </p:nvSpPr>
        <p:spPr/>
        <p:txBody>
          <a:bodyPr/>
          <a:lstStyle/>
          <a:p>
            <a:endParaRPr lang="en-GB"/>
          </a:p>
        </p:txBody>
      </p:sp>
      <p:sp>
        <p:nvSpPr>
          <p:cNvPr id="12" name="Slide Number Placeholder 11"/>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11707869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D993542B-AA86-4260-91D7-5F18B4AE3E05}" type="datetimeFigureOut">
              <a:rPr lang="en-GB" smtClean="0"/>
              <a:t>23/02/2021</a:t>
            </a:fld>
            <a:endParaRPr lang="en-GB"/>
          </a:p>
        </p:txBody>
      </p:sp>
      <p:sp>
        <p:nvSpPr>
          <p:cNvPr id="7" name="Footer Placeholder 6"/>
          <p:cNvSpPr>
            <a:spLocks noGrp="1"/>
          </p:cNvSpPr>
          <p:nvPr>
            <p:ph type="ftr" sz="quarter" idx="11"/>
          </p:nvPr>
        </p:nvSpPr>
        <p:spPr/>
        <p:txBody>
          <a:bodyPr/>
          <a:lstStyle/>
          <a:p>
            <a:endParaRPr lang="en-GB"/>
          </a:p>
        </p:txBody>
      </p:sp>
      <p:sp>
        <p:nvSpPr>
          <p:cNvPr id="8" name="Slide Number Placeholder 7"/>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1471295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D993542B-AA86-4260-91D7-5F18B4AE3E05}"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3266006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D993542B-AA86-4260-91D7-5F18B4AE3E05}" type="datetimeFigureOut">
              <a:rPr lang="en-GB" smtClean="0"/>
              <a:t>23/02/2021</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15565961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D993542B-AA86-4260-91D7-5F18B4AE3E05}" type="datetimeFigureOut">
              <a:rPr lang="en-GB" smtClean="0"/>
              <a:t>23/02/2021</a:t>
            </a:fld>
            <a:endParaRPr lang="en-GB"/>
          </a:p>
        </p:txBody>
      </p:sp>
      <p:sp>
        <p:nvSpPr>
          <p:cNvPr id="9" name="Footer Placeholder 8"/>
          <p:cNvSpPr>
            <a:spLocks noGrp="1"/>
          </p:cNvSpPr>
          <p:nvPr>
            <p:ph type="ftr" sz="quarter" idx="11"/>
          </p:nvPr>
        </p:nvSpPr>
        <p:spPr>
          <a:xfrm>
            <a:off x="3499101" y="6356350"/>
            <a:ext cx="5911517" cy="365125"/>
          </a:xfrm>
        </p:spPr>
        <p:txBody>
          <a:bodyPr/>
          <a:lstStyle/>
          <a:p>
            <a:endParaRPr lang="en-US"/>
          </a:p>
        </p:txBody>
      </p:sp>
      <p:sp>
        <p:nvSpPr>
          <p:cNvPr id="10" name="Slide Number Placeholder 9"/>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1287596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993542B-AA86-4260-91D7-5F18B4AE3E05}" type="datetimeFigureOut">
              <a:rPr lang="en-GB" smtClean="0"/>
              <a:t>23/02/2021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3593130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993542B-AA86-4260-91D7-5F18B4AE3E05}" type="datetimeFigureOut">
              <a:rPr lang="en-GB" smtClean="0"/>
              <a:t>23/02/2021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287575-7754-437D-B340-06C8FF9330A5}" type="slidenum">
              <a:rPr lang="en-GB" smtClean="0"/>
              <a:t>‹#›</a:t>
            </a:fld>
            <a:endParaRPr lang="en-GB"/>
          </a:p>
        </p:txBody>
      </p:sp>
    </p:spTree>
    <p:extLst>
      <p:ext uri="{BB962C8B-B14F-4D97-AF65-F5344CB8AC3E}">
        <p14:creationId xmlns:p14="http://schemas.microsoft.com/office/powerpoint/2010/main" val="282576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D993542B-AA86-4260-91D7-5F18B4AE3E05}" type="datetimeFigureOut">
              <a:rPr lang="en-GB" smtClean="0"/>
              <a:t>23/02/2021</a:t>
            </a:fld>
            <a:endParaRPr lang="en-GB"/>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24287575-7754-437D-B340-06C8FF9330A5}" type="slidenum">
              <a:rPr lang="en-GB" smtClean="0"/>
              <a:t>‹#›</a:t>
            </a:fld>
            <a:endParaRPr lang="en-GB"/>
          </a:p>
        </p:txBody>
      </p:sp>
    </p:spTree>
    <p:extLst>
      <p:ext uri="{BB962C8B-B14F-4D97-AF65-F5344CB8AC3E}">
        <p14:creationId xmlns:p14="http://schemas.microsoft.com/office/powerpoint/2010/main" val="2180651626"/>
      </p:ext>
    </p:extLst>
  </p:cSld>
  <p:clrMap bg1="lt1" tx1="dk1" bg2="lt2" tx2="dk2" accent1="accent1" accent2="accent2" accent3="accent3" accent4="accent4" accent5="accent5" accent6="accent6" hlink="hlink" folHlink="folHlink"/>
  <p:sldLayoutIdLst>
    <p:sldLayoutId id="2147483782" r:id="rId1"/>
    <p:sldLayoutId id="2147483783" r:id="rId2"/>
    <p:sldLayoutId id="2147483784" r:id="rId3"/>
    <p:sldLayoutId id="2147483785" r:id="rId4"/>
    <p:sldLayoutId id="2147483786" r:id="rId5"/>
    <p:sldLayoutId id="2147483787" r:id="rId6"/>
    <p:sldLayoutId id="2147483788" r:id="rId7"/>
    <p:sldLayoutId id="2147483789" r:id="rId8"/>
    <p:sldLayoutId id="2147483790" r:id="rId9"/>
    <p:sldLayoutId id="2147483791" r:id="rId10"/>
    <p:sldLayoutId id="2147483792"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children1st.org.uk/who-we-are/news/blog/poverty-and-adverse-childhood-experiences-aces/#:~:text=Families%20living%20in%20poverty%20affected%20by%20ACEs%20are,services%20including%20health%2C%20housing%2C%20financial%20and%20family%20"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childreninwales.org.uk/our-work/poverty/end-child-poverty-network-cymru/"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hyperlink" Target="https://www.childreninwales.org.uk/our-work/poverty/"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663483" y="4423967"/>
            <a:ext cx="2441214" cy="881607"/>
          </a:xfrm>
        </p:spPr>
        <p:txBody>
          <a:bodyPr>
            <a:normAutofit/>
          </a:bodyPr>
          <a:lstStyle/>
          <a:p>
            <a:endParaRPr lang="en-GB">
              <a:ln w="0"/>
              <a:solidFill>
                <a:schemeClr val="tx1"/>
              </a:solidFill>
              <a:effectLst>
                <a:glow rad="228600">
                  <a:schemeClr val="accent1">
                    <a:satMod val="175000"/>
                    <a:alpha val="40000"/>
                  </a:schemeClr>
                </a:glow>
                <a:outerShdw blurRad="38100" dist="19050" dir="2700000" algn="tl" rotWithShape="0">
                  <a:schemeClr val="dk1">
                    <a:alpha val="40000"/>
                  </a:schemeClr>
                </a:outerShdw>
              </a:effectLst>
            </a:endParaRPr>
          </a:p>
          <a:p>
            <a:pPr algn="ctr"/>
            <a:endParaRPr lang="en-GB">
              <a:ln w="0"/>
              <a:solidFill>
                <a:schemeClr val="tx1"/>
              </a:solidFill>
              <a:effectLst>
                <a:glow rad="228600">
                  <a:schemeClr val="accent1">
                    <a:satMod val="175000"/>
                    <a:alpha val="40000"/>
                  </a:schemeClr>
                </a:glow>
                <a:outerShdw blurRad="38100" dist="19050" dir="2700000" algn="tl" rotWithShape="0">
                  <a:schemeClr val="dk1">
                    <a:alpha val="40000"/>
                  </a:schemeClr>
                </a:outerShdw>
              </a:effectLst>
            </a:endParaRPr>
          </a:p>
        </p:txBody>
      </p:sp>
      <p:sp>
        <p:nvSpPr>
          <p:cNvPr id="5" name="Rectangle 4"/>
          <p:cNvSpPr/>
          <p:nvPr/>
        </p:nvSpPr>
        <p:spPr>
          <a:xfrm>
            <a:off x="0" y="1123407"/>
            <a:ext cx="9144000" cy="923330"/>
          </a:xfrm>
          <a:prstGeom prst="rect">
            <a:avLst/>
          </a:prstGeom>
          <a:noFill/>
        </p:spPr>
        <p:txBody>
          <a:bodyPr wrap="square" lIns="91440" tIns="45720" rIns="91440" bIns="45720">
            <a:spAutoFit/>
          </a:bodyPr>
          <a:lstStyle/>
          <a:p>
            <a:pPr algn="ctr"/>
            <a:endParaRPr lang="en-US" sz="5400" b="1">
              <a:ln w="10160">
                <a:solidFill>
                  <a:schemeClr val="accent5"/>
                </a:solidFill>
                <a:prstDash val="solid"/>
              </a:ln>
              <a:solidFill>
                <a:srgbClr val="FFFFFF"/>
              </a:solidFill>
              <a:effectLst>
                <a:outerShdw blurRad="38100" dist="22860" dir="5400000" algn="tl" rotWithShape="0">
                  <a:srgbClr val="000000">
                    <a:alpha val="30000"/>
                  </a:srgbClr>
                </a:outerShdw>
              </a:effectLst>
            </a:endParaRPr>
          </a:p>
        </p:txBody>
      </p:sp>
      <p:sp>
        <p:nvSpPr>
          <p:cNvPr id="6" name="TextBox 5"/>
          <p:cNvSpPr txBox="1"/>
          <p:nvPr/>
        </p:nvSpPr>
        <p:spPr>
          <a:xfrm>
            <a:off x="9470571" y="875211"/>
            <a:ext cx="2481943" cy="5355312"/>
          </a:xfrm>
          <a:prstGeom prst="rect">
            <a:avLst/>
          </a:prstGeom>
          <a:noFill/>
        </p:spPr>
        <p:txBody>
          <a:bodyPr wrap="square" rtlCol="0">
            <a:spAutoFit/>
          </a:bodyPr>
          <a:lstStyle/>
          <a:p>
            <a:r>
              <a:rPr lang="en-GB">
                <a:solidFill>
                  <a:srgbClr val="FF0000"/>
                </a:solidFill>
                <a:latin typeface="Arial Black" panose="020B0A04020102020204" pitchFamily="34" charset="0"/>
              </a:rPr>
              <a:t>Gary Yates</a:t>
            </a:r>
          </a:p>
          <a:p>
            <a:endParaRPr lang="en-GB">
              <a:solidFill>
                <a:srgbClr val="FF0000"/>
              </a:solidFill>
              <a:latin typeface="Arial Black" panose="020B0A04020102020204" pitchFamily="34" charset="0"/>
            </a:endParaRPr>
          </a:p>
          <a:p>
            <a:r>
              <a:rPr lang="en-GB">
                <a:solidFill>
                  <a:srgbClr val="FF0000"/>
                </a:solidFill>
                <a:latin typeface="Arial Black" panose="020B0A04020102020204" pitchFamily="34" charset="0"/>
              </a:rPr>
              <a:t>Student No: 1803568</a:t>
            </a: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endParaRPr lang="en-GB">
              <a:solidFill>
                <a:srgbClr val="FF0000"/>
              </a:solidFill>
              <a:latin typeface="Arial Black" panose="020B0A04020102020204" pitchFamily="34" charset="0"/>
            </a:endParaRPr>
          </a:p>
          <a:p>
            <a:r>
              <a:rPr lang="en-GB">
                <a:solidFill>
                  <a:srgbClr val="FF0000"/>
                </a:solidFill>
                <a:latin typeface="Arial Black" panose="020B0A04020102020204" pitchFamily="34" charset="0"/>
              </a:rPr>
              <a:t>ECYW6003</a:t>
            </a:r>
          </a:p>
        </p:txBody>
      </p:sp>
      <p:sp>
        <p:nvSpPr>
          <p:cNvPr id="2" name="Rectangle 1">
            <a:extLst>
              <a:ext uri="{FF2B5EF4-FFF2-40B4-BE49-F238E27FC236}">
                <a16:creationId xmlns:a16="http://schemas.microsoft.com/office/drawing/2014/main" id="{3C302B5B-1A38-4F2B-842A-6CAC07D78021}"/>
              </a:ext>
            </a:extLst>
          </p:cNvPr>
          <p:cNvSpPr/>
          <p:nvPr/>
        </p:nvSpPr>
        <p:spPr>
          <a:xfrm>
            <a:off x="2144884" y="1855987"/>
            <a:ext cx="4525984" cy="2585323"/>
          </a:xfrm>
          <a:prstGeom prst="rect">
            <a:avLst/>
          </a:prstGeom>
          <a:noFill/>
        </p:spPr>
        <p:txBody>
          <a:bodyPr wrap="square" lIns="91440" tIns="45720" rIns="91440" bIns="45720">
            <a:spAutoFit/>
          </a:bodyPr>
          <a:lstStyle/>
          <a:p>
            <a:pPr algn="ctr"/>
            <a:r>
              <a:rPr lang="en-US" sz="5400" b="1" spc="50" dirty="0">
                <a:ln w="9525" cmpd="sng">
                  <a:solidFill>
                    <a:schemeClr val="accent1"/>
                  </a:solidFill>
                  <a:prstDash val="solid"/>
                </a:ln>
                <a:solidFill>
                  <a:srgbClr val="FF0000"/>
                </a:solidFill>
                <a:effectLst>
                  <a:glow rad="38100">
                    <a:schemeClr val="accent1">
                      <a:alpha val="40000"/>
                    </a:schemeClr>
                  </a:glow>
                </a:effectLst>
                <a:latin typeface="Arial Black" panose="020B0A04020102020204" pitchFamily="34" charset="0"/>
              </a:rPr>
              <a:t>Period Poverty in Wales</a:t>
            </a:r>
            <a:endParaRPr lang="en-US" sz="5400" b="1" cap="none" spc="50" dirty="0">
              <a:ln w="9525" cmpd="sng">
                <a:solidFill>
                  <a:schemeClr val="accent1"/>
                </a:solidFill>
                <a:prstDash val="solid"/>
              </a:ln>
              <a:solidFill>
                <a:srgbClr val="FF0000"/>
              </a:solidFill>
              <a:effectLst>
                <a:glow rad="38100">
                  <a:schemeClr val="accent1">
                    <a:alpha val="40000"/>
                  </a:schemeClr>
                </a:glow>
              </a:effectLst>
              <a:latin typeface="Arial Black" panose="020B0A04020102020204" pitchFamily="34" charset="0"/>
            </a:endParaRPr>
          </a:p>
        </p:txBody>
      </p:sp>
      <p:pic>
        <p:nvPicPr>
          <p:cNvPr id="4" name="Picture 3">
            <a:extLst>
              <a:ext uri="{FF2B5EF4-FFF2-40B4-BE49-F238E27FC236}">
                <a16:creationId xmlns:a16="http://schemas.microsoft.com/office/drawing/2014/main" id="{5833F908-7212-43FC-B409-BB8D99C1DD8B}"/>
              </a:ext>
            </a:extLst>
          </p:cNvPr>
          <p:cNvPicPr>
            <a:picLocks noChangeAspect="1"/>
          </p:cNvPicPr>
          <p:nvPr/>
        </p:nvPicPr>
        <p:blipFill>
          <a:blip r:embed="rId3"/>
          <a:stretch>
            <a:fillRect/>
          </a:stretch>
        </p:blipFill>
        <p:spPr>
          <a:xfrm>
            <a:off x="3331028" y="4498888"/>
            <a:ext cx="2481943" cy="1551214"/>
          </a:xfrm>
          <a:prstGeom prst="rect">
            <a:avLst/>
          </a:prstGeom>
        </p:spPr>
      </p:pic>
    </p:spTree>
    <p:extLst>
      <p:ext uri="{BB962C8B-B14F-4D97-AF65-F5344CB8AC3E}">
        <p14:creationId xmlns:p14="http://schemas.microsoft.com/office/powerpoint/2010/main" val="1669170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787" y="2229174"/>
            <a:ext cx="2512381" cy="2489431"/>
          </a:xfrm>
        </p:spPr>
        <p:txBody>
          <a:bodyPr>
            <a:normAutofit fontScale="90000"/>
          </a:bodyPr>
          <a:lstStyle/>
          <a:p>
            <a:r>
              <a:rPr lang="en-GB" dirty="0">
                <a:solidFill>
                  <a:srgbClr val="002060"/>
                </a:solidFill>
              </a:rPr>
              <a:t>Children in Poverty experiences of adolescence</a:t>
            </a:r>
            <a:br>
              <a:rPr lang="en-GB" dirty="0">
                <a:solidFill>
                  <a:srgbClr val="002060"/>
                </a:solidFill>
              </a:rPr>
            </a:br>
            <a:br>
              <a:rPr lang="en-GB" dirty="0">
                <a:solidFill>
                  <a:srgbClr val="002060"/>
                </a:solidFill>
              </a:rPr>
            </a:br>
            <a:r>
              <a:rPr lang="en-GB" dirty="0">
                <a:solidFill>
                  <a:srgbClr val="002060"/>
                </a:solidFill>
              </a:rPr>
              <a:t> </a:t>
            </a:r>
            <a:br>
              <a:rPr lang="en-GB" dirty="0">
                <a:solidFill>
                  <a:srgbClr val="FF0000"/>
                </a:solidFill>
              </a:rPr>
            </a:br>
            <a:endParaRPr lang="en-GB" dirty="0">
              <a:solidFill>
                <a:srgbClr val="FF0000"/>
              </a:solidFill>
            </a:endParaRPr>
          </a:p>
        </p:txBody>
      </p:sp>
      <p:sp>
        <p:nvSpPr>
          <p:cNvPr id="6" name="TextBox 5">
            <a:extLst>
              <a:ext uri="{FF2B5EF4-FFF2-40B4-BE49-F238E27FC236}">
                <a16:creationId xmlns:a16="http://schemas.microsoft.com/office/drawing/2014/main" id="{C00704B1-1A2A-42B3-B5C3-69E54465F05D}"/>
              </a:ext>
            </a:extLst>
          </p:cNvPr>
          <p:cNvSpPr txBox="1"/>
          <p:nvPr/>
        </p:nvSpPr>
        <p:spPr>
          <a:xfrm>
            <a:off x="3502722" y="956886"/>
            <a:ext cx="4621739" cy="2554545"/>
          </a:xfrm>
          <a:prstGeom prst="rect">
            <a:avLst/>
          </a:prstGeom>
          <a:noFill/>
        </p:spPr>
        <p:txBody>
          <a:bodyPr wrap="square" lIns="91440" tIns="45720" rIns="91440" bIns="45720" rtlCol="0" anchor="t">
            <a:spAutoFit/>
          </a:bodyPr>
          <a:lstStyle/>
          <a:p>
            <a:r>
              <a:rPr lang="en-GB" sz="2000">
                <a:latin typeface="Arial"/>
                <a:cs typeface="Arial"/>
              </a:rPr>
              <a:t>Around 200,000 children are living in poverty in Wales, or one in three of the total, according to a new report from Save the Children charity. In addition, as many as 90,000 live in severe poverty. On both counts, Wales has the highest rate of child poverty of any nation in the UK.</a:t>
            </a:r>
          </a:p>
        </p:txBody>
      </p:sp>
      <p:sp>
        <p:nvSpPr>
          <p:cNvPr id="8" name="TextBox 7">
            <a:extLst>
              <a:ext uri="{FF2B5EF4-FFF2-40B4-BE49-F238E27FC236}">
                <a16:creationId xmlns:a16="http://schemas.microsoft.com/office/drawing/2014/main" id="{C750DF4F-FA38-4BBA-A99D-9FA55DBA44B5}"/>
              </a:ext>
            </a:extLst>
          </p:cNvPr>
          <p:cNvSpPr txBox="1"/>
          <p:nvPr/>
        </p:nvSpPr>
        <p:spPr>
          <a:xfrm>
            <a:off x="-66718" y="66172"/>
            <a:ext cx="5823015" cy="584775"/>
          </a:xfrm>
          <a:prstGeom prst="rect">
            <a:avLst/>
          </a:prstGeom>
          <a:noFill/>
        </p:spPr>
        <p:txBody>
          <a:bodyPr wrap="square" lIns="91440" tIns="45720" rIns="91440" bIns="45720" rtlCol="0" anchor="t">
            <a:spAutoFit/>
          </a:bodyPr>
          <a:lstStyle/>
          <a:p>
            <a:r>
              <a:rPr lang="en-GB" sz="1600">
                <a:latin typeface="Arial"/>
                <a:cs typeface="Arial"/>
              </a:rPr>
              <a:t>A child is any person aged 0 – 18 including Youth according to the UN convention rights of the child</a:t>
            </a:r>
          </a:p>
        </p:txBody>
      </p:sp>
      <p:sp>
        <p:nvSpPr>
          <p:cNvPr id="9" name="TextBox 8">
            <a:extLst>
              <a:ext uri="{FF2B5EF4-FFF2-40B4-BE49-F238E27FC236}">
                <a16:creationId xmlns:a16="http://schemas.microsoft.com/office/drawing/2014/main" id="{F7ADA566-1330-4EC5-A00E-13CFDF76E958}"/>
              </a:ext>
            </a:extLst>
          </p:cNvPr>
          <p:cNvSpPr txBox="1"/>
          <p:nvPr/>
        </p:nvSpPr>
        <p:spPr>
          <a:xfrm>
            <a:off x="3505713" y="3311385"/>
            <a:ext cx="3834455" cy="369332"/>
          </a:xfrm>
          <a:prstGeom prst="rect">
            <a:avLst/>
          </a:prstGeom>
          <a:noFill/>
        </p:spPr>
        <p:txBody>
          <a:bodyPr wrap="square" lIns="91440" tIns="45720" rIns="91440" bIns="45720" anchor="t">
            <a:spAutoFit/>
          </a:bodyPr>
          <a:lstStyle/>
          <a:p>
            <a:r>
              <a:rPr lang="en-GB" u="sng"/>
              <a:t>Chamberlain, R </a:t>
            </a:r>
            <a:r>
              <a:rPr lang="en-GB" u="sng" err="1"/>
              <a:t>Mullineux</a:t>
            </a:r>
            <a:r>
              <a:rPr lang="en-GB" u="sng"/>
              <a:t>, R. (2012). </a:t>
            </a:r>
          </a:p>
        </p:txBody>
      </p:sp>
      <p:pic>
        <p:nvPicPr>
          <p:cNvPr id="5" name="Picture 4">
            <a:extLst>
              <a:ext uri="{FF2B5EF4-FFF2-40B4-BE49-F238E27FC236}">
                <a16:creationId xmlns:a16="http://schemas.microsoft.com/office/drawing/2014/main" id="{CBFCD45A-D8B0-4ECD-8D6A-253BFA3F4D29}"/>
              </a:ext>
            </a:extLst>
          </p:cNvPr>
          <p:cNvPicPr>
            <a:picLocks noChangeAspect="1"/>
          </p:cNvPicPr>
          <p:nvPr/>
        </p:nvPicPr>
        <p:blipFill>
          <a:blip r:embed="rId3"/>
          <a:stretch>
            <a:fillRect/>
          </a:stretch>
        </p:blipFill>
        <p:spPr>
          <a:xfrm>
            <a:off x="3218455" y="4431091"/>
            <a:ext cx="3715072" cy="2000086"/>
          </a:xfrm>
          <a:prstGeom prst="rect">
            <a:avLst/>
          </a:prstGeom>
        </p:spPr>
      </p:pic>
      <p:sp>
        <p:nvSpPr>
          <p:cNvPr id="13" name="TextBox 12">
            <a:extLst>
              <a:ext uri="{FF2B5EF4-FFF2-40B4-BE49-F238E27FC236}">
                <a16:creationId xmlns:a16="http://schemas.microsoft.com/office/drawing/2014/main" id="{3C50B8EE-2847-4CD0-958D-438039188B4D}"/>
              </a:ext>
            </a:extLst>
          </p:cNvPr>
          <p:cNvSpPr txBox="1"/>
          <p:nvPr/>
        </p:nvSpPr>
        <p:spPr>
          <a:xfrm>
            <a:off x="6102279" y="6095483"/>
            <a:ext cx="899918" cy="215444"/>
          </a:xfrm>
          <a:prstGeom prst="rect">
            <a:avLst/>
          </a:prstGeom>
          <a:noFill/>
        </p:spPr>
        <p:txBody>
          <a:bodyPr wrap="square" lIns="91440" tIns="45720" rIns="91440" bIns="45720" anchor="t">
            <a:spAutoFit/>
          </a:bodyPr>
          <a:lstStyle/>
          <a:p>
            <a:r>
              <a:rPr lang="en-GB" sz="800">
                <a:solidFill>
                  <a:schemeClr val="bg1"/>
                </a:solidFill>
              </a:rPr>
              <a:t>(O'Grady, 2018)</a:t>
            </a:r>
          </a:p>
        </p:txBody>
      </p:sp>
    </p:spTree>
    <p:extLst>
      <p:ext uri="{BB962C8B-B14F-4D97-AF65-F5344CB8AC3E}">
        <p14:creationId xmlns:p14="http://schemas.microsoft.com/office/powerpoint/2010/main" val="1944837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Poverty and ACE’s: The Pair of ACE's</a:t>
            </a:r>
            <a:br>
              <a:rPr lang="en-GB"/>
            </a:br>
            <a:r>
              <a:rPr lang="en-GB"/>
              <a:t>(Ellis and Dietz, 2017)</a:t>
            </a:r>
          </a:p>
        </p:txBody>
      </p:sp>
      <p:sp>
        <p:nvSpPr>
          <p:cNvPr id="3" name="Content Placeholder 2"/>
          <p:cNvSpPr>
            <a:spLocks noGrp="1"/>
          </p:cNvSpPr>
          <p:nvPr>
            <p:ph idx="1"/>
          </p:nvPr>
        </p:nvSpPr>
        <p:spPr>
          <a:xfrm>
            <a:off x="3193533" y="4990408"/>
            <a:ext cx="8724181" cy="2705245"/>
          </a:xfrm>
        </p:spPr>
        <p:txBody>
          <a:bodyPr>
            <a:normAutofit fontScale="85000" lnSpcReduction="10000"/>
          </a:bodyPr>
          <a:lstStyle/>
          <a:p>
            <a:r>
              <a:rPr lang="en-GB" sz="1800">
                <a:latin typeface="Arial"/>
                <a:cs typeface="Arial"/>
                <a:hlinkClick r:id="rId3"/>
              </a:rPr>
              <a:t>Poverty is not an Adverse Childhood Experience .</a:t>
            </a:r>
            <a:endParaRPr lang="en-GB" sz="1800">
              <a:latin typeface="Arial"/>
              <a:cs typeface="Arial"/>
            </a:endParaRPr>
          </a:p>
          <a:p>
            <a:r>
              <a:rPr lang="en-GB" sz="1800">
                <a:latin typeface="Arial"/>
                <a:ea typeface="+mn-lt"/>
                <a:cs typeface="+mn-lt"/>
              </a:rPr>
              <a:t>poverty and socioeconomic inequality considered potential “causes” of ACEs</a:t>
            </a:r>
            <a:r>
              <a:rPr lang="en-GB" sz="1800">
                <a:latin typeface="Arial"/>
                <a:cs typeface="Arial"/>
              </a:rPr>
              <a:t> (Walsh et al, 2019)</a:t>
            </a:r>
          </a:p>
          <a:p>
            <a:endParaRPr lang="en-GB" sz="1600"/>
          </a:p>
          <a:p>
            <a:r>
              <a:rPr lang="en-GB" sz="1800">
                <a:latin typeface="Arial"/>
                <a:cs typeface="Arial"/>
              </a:rPr>
              <a:t>In a study of the relationship between abuse/neglect and poverty, Bywaters et al, (2016) show that many</a:t>
            </a:r>
            <a:r>
              <a:rPr lang="en-GB" sz="1800">
                <a:latin typeface="Arial"/>
                <a:ea typeface="+mn-lt"/>
                <a:cs typeface="+mn-lt"/>
              </a:rPr>
              <a:t> children who are not from families in poverty will experience abuse or neglect, and that  most children in families who are living in poverty will not experience it. </a:t>
            </a:r>
          </a:p>
          <a:p>
            <a:r>
              <a:rPr lang="en-GB" sz="1800">
                <a:latin typeface="Arial"/>
                <a:ea typeface="+mn-lt"/>
                <a:cs typeface="+mn-lt"/>
              </a:rPr>
              <a:t> is caused by many interlocking factors. </a:t>
            </a:r>
          </a:p>
          <a:p>
            <a:r>
              <a:rPr lang="en-GB" sz="1800" b="1" i="1">
                <a:latin typeface="Arial"/>
                <a:ea typeface="+mn-lt"/>
                <a:cs typeface="+mn-lt"/>
              </a:rPr>
              <a:t>direct effec</a:t>
            </a:r>
            <a:r>
              <a:rPr lang="en-GB" sz="1800" b="1">
                <a:latin typeface="Arial"/>
                <a:ea typeface="+mn-lt"/>
                <a:cs typeface="+mn-lt"/>
              </a:rPr>
              <a:t>t -</a:t>
            </a:r>
            <a:r>
              <a:rPr lang="en-GB" sz="1800">
                <a:latin typeface="Arial"/>
                <a:ea typeface="+mn-lt"/>
                <a:cs typeface="+mn-lt"/>
              </a:rPr>
              <a:t> through material hardship or lack of money to buy in support</a:t>
            </a:r>
            <a:endParaRPr lang="en-GB" sz="1800">
              <a:latin typeface="Arial"/>
              <a:cs typeface="Arial"/>
            </a:endParaRPr>
          </a:p>
          <a:p>
            <a:r>
              <a:rPr lang="en-GB" sz="1800" b="1" i="1">
                <a:latin typeface="Arial"/>
                <a:cs typeface="Arial"/>
              </a:rPr>
              <a:t>Indirect effect</a:t>
            </a:r>
            <a:r>
              <a:rPr lang="en-GB" sz="1800">
                <a:latin typeface="Arial"/>
                <a:cs typeface="Arial"/>
              </a:rPr>
              <a:t> -</a:t>
            </a:r>
            <a:r>
              <a:rPr lang="en-GB" sz="1800">
                <a:latin typeface="Arial"/>
                <a:ea typeface="+mn-lt"/>
                <a:cs typeface="+mn-lt"/>
              </a:rPr>
              <a:t>parental stress and neighbourhood conditions</a:t>
            </a:r>
            <a:endParaRPr lang="en-GB" sz="1800">
              <a:latin typeface="Arial"/>
            </a:endParaRPr>
          </a:p>
          <a:p>
            <a:endParaRPr lang="en-GB" sz="1600"/>
          </a:p>
          <a:p>
            <a:endParaRPr lang="en-GB">
              <a:hlinkClick r:id="rId3"/>
            </a:endParaRPr>
          </a:p>
          <a:p>
            <a:endParaRPr lang="en-GB">
              <a:hlinkClick r:id="rId3"/>
            </a:endParaRPr>
          </a:p>
          <a:p>
            <a:endParaRPr lang="en-GB"/>
          </a:p>
          <a:p>
            <a:endParaRPr lang="en-GB"/>
          </a:p>
        </p:txBody>
      </p:sp>
      <p:pic>
        <p:nvPicPr>
          <p:cNvPr id="4" name="Picture 4" descr="Diagram&#10;&#10;Description automatically generated">
            <a:extLst>
              <a:ext uri="{FF2B5EF4-FFF2-40B4-BE49-F238E27FC236}">
                <a16:creationId xmlns:a16="http://schemas.microsoft.com/office/drawing/2014/main" id="{F39C618F-8213-4FAF-84E7-E77E98BB40A8}"/>
              </a:ext>
            </a:extLst>
          </p:cNvPr>
          <p:cNvPicPr>
            <a:picLocks noChangeAspect="1"/>
          </p:cNvPicPr>
          <p:nvPr/>
        </p:nvPicPr>
        <p:blipFill>
          <a:blip r:embed="rId4"/>
          <a:stretch>
            <a:fillRect/>
          </a:stretch>
        </p:blipFill>
        <p:spPr>
          <a:xfrm>
            <a:off x="5515154" y="147204"/>
            <a:ext cx="5949351" cy="3961292"/>
          </a:xfrm>
          <a:prstGeom prst="rect">
            <a:avLst/>
          </a:prstGeom>
        </p:spPr>
      </p:pic>
      <p:sp>
        <p:nvSpPr>
          <p:cNvPr id="5" name="TextBox 4">
            <a:extLst>
              <a:ext uri="{FF2B5EF4-FFF2-40B4-BE49-F238E27FC236}">
                <a16:creationId xmlns:a16="http://schemas.microsoft.com/office/drawing/2014/main" id="{C192552F-0122-4329-A129-F8A86FC1BE6F}"/>
              </a:ext>
            </a:extLst>
          </p:cNvPr>
          <p:cNvSpPr txBox="1"/>
          <p:nvPr/>
        </p:nvSpPr>
        <p:spPr>
          <a:xfrm>
            <a:off x="10302815" y="3818626"/>
            <a:ext cx="274320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t>(Hartley, 2020)</a:t>
            </a:r>
          </a:p>
        </p:txBody>
      </p:sp>
    </p:spTree>
    <p:extLst>
      <p:ext uri="{BB962C8B-B14F-4D97-AF65-F5344CB8AC3E}">
        <p14:creationId xmlns:p14="http://schemas.microsoft.com/office/powerpoint/2010/main" val="2793391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2C38B-D672-4015-ADCB-B7F83EA63CFD}"/>
              </a:ext>
            </a:extLst>
          </p:cNvPr>
          <p:cNvSpPr>
            <a:spLocks noGrp="1"/>
          </p:cNvSpPr>
          <p:nvPr>
            <p:ph type="title"/>
          </p:nvPr>
        </p:nvSpPr>
        <p:spPr/>
        <p:txBody>
          <a:bodyPr/>
          <a:lstStyle/>
          <a:p>
            <a:r>
              <a:rPr lang="en-GB" dirty="0"/>
              <a:t>Impacts of Poverty on young people</a:t>
            </a:r>
          </a:p>
        </p:txBody>
      </p:sp>
      <p:pic>
        <p:nvPicPr>
          <p:cNvPr id="5" name="Picture 4">
            <a:extLst>
              <a:ext uri="{FF2B5EF4-FFF2-40B4-BE49-F238E27FC236}">
                <a16:creationId xmlns:a16="http://schemas.microsoft.com/office/drawing/2014/main" id="{A2BE2EEE-6296-4CD0-A348-A4E944839545}"/>
              </a:ext>
            </a:extLst>
          </p:cNvPr>
          <p:cNvPicPr>
            <a:picLocks noChangeAspect="1"/>
          </p:cNvPicPr>
          <p:nvPr/>
        </p:nvPicPr>
        <p:blipFill>
          <a:blip r:embed="rId3"/>
          <a:stretch>
            <a:fillRect/>
          </a:stretch>
        </p:blipFill>
        <p:spPr>
          <a:xfrm>
            <a:off x="3863078" y="197516"/>
            <a:ext cx="7321389" cy="4871634"/>
          </a:xfrm>
          <a:prstGeom prst="rect">
            <a:avLst/>
          </a:prstGeom>
        </p:spPr>
      </p:pic>
      <p:sp>
        <p:nvSpPr>
          <p:cNvPr id="7" name="TextBox 6">
            <a:extLst>
              <a:ext uri="{FF2B5EF4-FFF2-40B4-BE49-F238E27FC236}">
                <a16:creationId xmlns:a16="http://schemas.microsoft.com/office/drawing/2014/main" id="{24FA1563-3F77-49B9-916D-2C07EDDB0474}"/>
              </a:ext>
            </a:extLst>
          </p:cNvPr>
          <p:cNvSpPr txBox="1"/>
          <p:nvPr/>
        </p:nvSpPr>
        <p:spPr>
          <a:xfrm>
            <a:off x="3766143" y="5071369"/>
            <a:ext cx="6098958" cy="369332"/>
          </a:xfrm>
          <a:prstGeom prst="rect">
            <a:avLst/>
          </a:prstGeom>
          <a:noFill/>
        </p:spPr>
        <p:txBody>
          <a:bodyPr wrap="square">
            <a:spAutoFit/>
          </a:bodyPr>
          <a:lstStyle/>
          <a:p>
            <a:r>
              <a:rPr lang="en-GB" dirty="0"/>
              <a:t>(https://cpag.org.uk/child-poverty/effects-poverty)</a:t>
            </a:r>
          </a:p>
        </p:txBody>
      </p:sp>
      <p:sp>
        <p:nvSpPr>
          <p:cNvPr id="4" name="TextBox 3">
            <a:extLst>
              <a:ext uri="{FF2B5EF4-FFF2-40B4-BE49-F238E27FC236}">
                <a16:creationId xmlns:a16="http://schemas.microsoft.com/office/drawing/2014/main" id="{F43BC46C-DFFF-4F53-B750-A9B9CCBE5796}"/>
              </a:ext>
            </a:extLst>
          </p:cNvPr>
          <p:cNvSpPr txBox="1"/>
          <p:nvPr/>
        </p:nvSpPr>
        <p:spPr>
          <a:xfrm>
            <a:off x="9568730" y="4700928"/>
            <a:ext cx="1615737"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CPAG, (2021)</a:t>
            </a:r>
          </a:p>
        </p:txBody>
      </p:sp>
    </p:spTree>
    <p:extLst>
      <p:ext uri="{BB962C8B-B14F-4D97-AF65-F5344CB8AC3E}">
        <p14:creationId xmlns:p14="http://schemas.microsoft.com/office/powerpoint/2010/main" val="1995232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ABAFA-6073-4102-8612-D5B9694523D5}"/>
              </a:ext>
            </a:extLst>
          </p:cNvPr>
          <p:cNvSpPr>
            <a:spLocks noGrp="1"/>
          </p:cNvSpPr>
          <p:nvPr>
            <p:ph type="title"/>
          </p:nvPr>
        </p:nvSpPr>
        <p:spPr/>
        <p:txBody>
          <a:bodyPr/>
          <a:lstStyle/>
          <a:p>
            <a:r>
              <a:rPr lang="en-GB" dirty="0"/>
              <a:t>What is Period Poverty?</a:t>
            </a:r>
          </a:p>
        </p:txBody>
      </p:sp>
      <p:sp>
        <p:nvSpPr>
          <p:cNvPr id="3" name="Content Placeholder 2">
            <a:extLst>
              <a:ext uri="{FF2B5EF4-FFF2-40B4-BE49-F238E27FC236}">
                <a16:creationId xmlns:a16="http://schemas.microsoft.com/office/drawing/2014/main" id="{09F1F855-D4B8-4AF9-9175-AE51AED88333}"/>
              </a:ext>
            </a:extLst>
          </p:cNvPr>
          <p:cNvSpPr>
            <a:spLocks noGrp="1"/>
          </p:cNvSpPr>
          <p:nvPr>
            <p:ph idx="1"/>
          </p:nvPr>
        </p:nvSpPr>
        <p:spPr/>
        <p:txBody>
          <a:bodyPr/>
          <a:lstStyle/>
          <a:p>
            <a:r>
              <a:rPr lang="en-GB" dirty="0"/>
              <a:t>Period poverty’ means being unable to access sanitary products and having a poor knowledge of menstruation often due to financial constraints. In the UK, 1 in 10 girls can’t afford to buy menstrual products, while 1 in 7 have struggled to afford them, according to a representative survey of 1,000 girls and young women aged 14-21 by Plan International UK.</a:t>
            </a:r>
          </a:p>
        </p:txBody>
      </p:sp>
    </p:spTree>
    <p:extLst>
      <p:ext uri="{BB962C8B-B14F-4D97-AF65-F5344CB8AC3E}">
        <p14:creationId xmlns:p14="http://schemas.microsoft.com/office/powerpoint/2010/main" val="913040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37A6D-F236-4906-AB41-8979E807DEBF}"/>
              </a:ext>
            </a:extLst>
          </p:cNvPr>
          <p:cNvSpPr>
            <a:spLocks noGrp="1"/>
          </p:cNvSpPr>
          <p:nvPr>
            <p:ph type="title"/>
          </p:nvPr>
        </p:nvSpPr>
        <p:spPr/>
        <p:txBody>
          <a:bodyPr/>
          <a:lstStyle/>
          <a:p>
            <a:r>
              <a:rPr lang="en-GB" dirty="0"/>
              <a:t>UK Period Poverty Shocking Statistics </a:t>
            </a:r>
          </a:p>
        </p:txBody>
      </p:sp>
      <p:pic>
        <p:nvPicPr>
          <p:cNvPr id="4" name="Content Placeholder 3">
            <a:extLst>
              <a:ext uri="{FF2B5EF4-FFF2-40B4-BE49-F238E27FC236}">
                <a16:creationId xmlns:a16="http://schemas.microsoft.com/office/drawing/2014/main" id="{BB3EC740-404F-483D-A806-C5C590F37C21}"/>
              </a:ext>
            </a:extLst>
          </p:cNvPr>
          <p:cNvPicPr>
            <a:picLocks noGrp="1" noChangeAspect="1"/>
          </p:cNvPicPr>
          <p:nvPr>
            <p:ph idx="1"/>
          </p:nvPr>
        </p:nvPicPr>
        <p:blipFill>
          <a:blip r:embed="rId3"/>
          <a:stretch>
            <a:fillRect/>
          </a:stretch>
        </p:blipFill>
        <p:spPr>
          <a:xfrm>
            <a:off x="4890550" y="470144"/>
            <a:ext cx="6127604" cy="6127604"/>
          </a:xfrm>
          <a:prstGeom prst="rect">
            <a:avLst/>
          </a:prstGeom>
        </p:spPr>
      </p:pic>
      <p:sp>
        <p:nvSpPr>
          <p:cNvPr id="5" name="Rectangle 4">
            <a:extLst>
              <a:ext uri="{FF2B5EF4-FFF2-40B4-BE49-F238E27FC236}">
                <a16:creationId xmlns:a16="http://schemas.microsoft.com/office/drawing/2014/main" id="{7AAEB005-B63F-426B-9E51-E94788186C27}"/>
              </a:ext>
            </a:extLst>
          </p:cNvPr>
          <p:cNvSpPr/>
          <p:nvPr/>
        </p:nvSpPr>
        <p:spPr>
          <a:xfrm>
            <a:off x="5692408" y="100812"/>
            <a:ext cx="5634556" cy="369332"/>
          </a:xfrm>
          <a:prstGeom prst="rect">
            <a:avLst/>
          </a:prstGeom>
        </p:spPr>
        <p:txBody>
          <a:bodyPr wrap="none">
            <a:spAutoFit/>
          </a:bodyPr>
          <a:lstStyle/>
          <a:p>
            <a:r>
              <a:rPr lang="en-GB" dirty="0"/>
              <a:t>https://www.sjun.org.uk/st-johns-tackles-period-poverty/</a:t>
            </a:r>
          </a:p>
        </p:txBody>
      </p:sp>
    </p:spTree>
    <p:extLst>
      <p:ext uri="{BB962C8B-B14F-4D97-AF65-F5344CB8AC3E}">
        <p14:creationId xmlns:p14="http://schemas.microsoft.com/office/powerpoint/2010/main" val="3502307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3FAB2-C447-4844-9BA1-F55AB3CFDD8B}"/>
              </a:ext>
            </a:extLst>
          </p:cNvPr>
          <p:cNvSpPr>
            <a:spLocks noGrp="1"/>
          </p:cNvSpPr>
          <p:nvPr>
            <p:ph type="title"/>
          </p:nvPr>
        </p:nvSpPr>
        <p:spPr/>
        <p:txBody>
          <a:bodyPr/>
          <a:lstStyle/>
          <a:p>
            <a:r>
              <a:rPr lang="en-GB"/>
              <a:t>Period Poverty</a:t>
            </a:r>
          </a:p>
        </p:txBody>
      </p:sp>
      <p:pic>
        <p:nvPicPr>
          <p:cNvPr id="3074" name="Picture 2" descr="Image result for period poverty uk">
            <a:extLst>
              <a:ext uri="{FF2B5EF4-FFF2-40B4-BE49-F238E27FC236}">
                <a16:creationId xmlns:a16="http://schemas.microsoft.com/office/drawing/2014/main" id="{393881F9-9761-42C9-8698-4CD71A004EEC}"/>
              </a:ext>
            </a:extLst>
          </p:cNvPr>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3622511" y="124132"/>
            <a:ext cx="2947482" cy="16579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8E155B2-6D66-4BDC-A258-64817CEA556D}"/>
              </a:ext>
            </a:extLst>
          </p:cNvPr>
          <p:cNvPicPr>
            <a:picLocks noChangeAspect="1"/>
          </p:cNvPicPr>
          <p:nvPr/>
        </p:nvPicPr>
        <p:blipFill>
          <a:blip r:embed="rId4"/>
          <a:stretch>
            <a:fillRect/>
          </a:stretch>
        </p:blipFill>
        <p:spPr>
          <a:xfrm>
            <a:off x="7522662" y="124133"/>
            <a:ext cx="3315915" cy="1657958"/>
          </a:xfrm>
          <a:prstGeom prst="rect">
            <a:avLst/>
          </a:prstGeom>
        </p:spPr>
      </p:pic>
      <p:sp>
        <p:nvSpPr>
          <p:cNvPr id="6" name="TextBox 5">
            <a:extLst>
              <a:ext uri="{FF2B5EF4-FFF2-40B4-BE49-F238E27FC236}">
                <a16:creationId xmlns:a16="http://schemas.microsoft.com/office/drawing/2014/main" id="{C1FA741F-188F-483C-8390-4FCA6176D360}"/>
              </a:ext>
            </a:extLst>
          </p:cNvPr>
          <p:cNvSpPr txBox="1"/>
          <p:nvPr/>
        </p:nvSpPr>
        <p:spPr>
          <a:xfrm>
            <a:off x="7795301" y="1895804"/>
            <a:ext cx="3315916" cy="646331"/>
          </a:xfrm>
          <a:prstGeom prst="rect">
            <a:avLst/>
          </a:prstGeom>
          <a:noFill/>
        </p:spPr>
        <p:txBody>
          <a:bodyPr wrap="square">
            <a:spAutoFit/>
          </a:bodyPr>
          <a:lstStyle/>
          <a:p>
            <a:r>
              <a:rPr lang="en-GB"/>
              <a:t>https://twitter.com/plaid_cymru/status/1029650534704275457</a:t>
            </a:r>
          </a:p>
        </p:txBody>
      </p:sp>
      <p:sp>
        <p:nvSpPr>
          <p:cNvPr id="8" name="TextBox 7">
            <a:extLst>
              <a:ext uri="{FF2B5EF4-FFF2-40B4-BE49-F238E27FC236}">
                <a16:creationId xmlns:a16="http://schemas.microsoft.com/office/drawing/2014/main" id="{0BDDA200-67AA-4520-A976-831BABC88906}"/>
              </a:ext>
            </a:extLst>
          </p:cNvPr>
          <p:cNvSpPr txBox="1"/>
          <p:nvPr/>
        </p:nvSpPr>
        <p:spPr>
          <a:xfrm>
            <a:off x="3622511" y="1895804"/>
            <a:ext cx="2588004" cy="1200329"/>
          </a:xfrm>
          <a:prstGeom prst="rect">
            <a:avLst/>
          </a:prstGeom>
          <a:noFill/>
        </p:spPr>
        <p:txBody>
          <a:bodyPr wrap="square">
            <a:spAutoFit/>
          </a:bodyPr>
          <a:lstStyle/>
          <a:p>
            <a:r>
              <a:rPr lang="en-GB" dirty="0"/>
              <a:t>https://elara.care/culture/period-poverty-everything-you-need-to-know/</a:t>
            </a:r>
          </a:p>
        </p:txBody>
      </p:sp>
      <p:sp>
        <p:nvSpPr>
          <p:cNvPr id="10" name="TextBox 9">
            <a:extLst>
              <a:ext uri="{FF2B5EF4-FFF2-40B4-BE49-F238E27FC236}">
                <a16:creationId xmlns:a16="http://schemas.microsoft.com/office/drawing/2014/main" id="{465AAB77-D721-465B-AC80-21DF17B92AA3}"/>
              </a:ext>
            </a:extLst>
          </p:cNvPr>
          <p:cNvSpPr txBox="1"/>
          <p:nvPr/>
        </p:nvSpPr>
        <p:spPr>
          <a:xfrm>
            <a:off x="3520595" y="3096133"/>
            <a:ext cx="6098796" cy="923330"/>
          </a:xfrm>
          <a:prstGeom prst="rect">
            <a:avLst/>
          </a:prstGeom>
          <a:noFill/>
        </p:spPr>
        <p:txBody>
          <a:bodyPr wrap="square">
            <a:spAutoFit/>
          </a:bodyPr>
          <a:lstStyle/>
          <a:p>
            <a:r>
              <a:rPr lang="en-GB"/>
              <a:t>The Period Dignity Grant for Schools will provide over 141,000 girls in Welsh primary and secondary schools with a range of sanitary products.</a:t>
            </a:r>
          </a:p>
        </p:txBody>
      </p:sp>
      <p:sp>
        <p:nvSpPr>
          <p:cNvPr id="12" name="TextBox 11">
            <a:extLst>
              <a:ext uri="{FF2B5EF4-FFF2-40B4-BE49-F238E27FC236}">
                <a16:creationId xmlns:a16="http://schemas.microsoft.com/office/drawing/2014/main" id="{1B1516EE-48A2-44BD-87C0-B22AF7830C42}"/>
              </a:ext>
            </a:extLst>
          </p:cNvPr>
          <p:cNvSpPr txBox="1"/>
          <p:nvPr/>
        </p:nvSpPr>
        <p:spPr>
          <a:xfrm>
            <a:off x="3520595" y="4133176"/>
            <a:ext cx="6098796" cy="1200329"/>
          </a:xfrm>
          <a:prstGeom prst="rect">
            <a:avLst/>
          </a:prstGeom>
          <a:noFill/>
        </p:spPr>
        <p:txBody>
          <a:bodyPr wrap="square">
            <a:spAutoFit/>
          </a:bodyPr>
          <a:lstStyle/>
          <a:p>
            <a:r>
              <a:rPr lang="en-GB"/>
              <a:t>Local authorities up until 2020 to provide sanitary products through schools, food banks and shelters to those who may otherwise struggle to afford them and £700,000 to improve school toilet facilities.</a:t>
            </a:r>
          </a:p>
        </p:txBody>
      </p:sp>
      <p:sp>
        <p:nvSpPr>
          <p:cNvPr id="14" name="TextBox 13">
            <a:extLst>
              <a:ext uri="{FF2B5EF4-FFF2-40B4-BE49-F238E27FC236}">
                <a16:creationId xmlns:a16="http://schemas.microsoft.com/office/drawing/2014/main" id="{CE85ACC6-DEB0-4FBD-8614-AAF53B09910A}"/>
              </a:ext>
            </a:extLst>
          </p:cNvPr>
          <p:cNvSpPr txBox="1"/>
          <p:nvPr/>
        </p:nvSpPr>
        <p:spPr>
          <a:xfrm>
            <a:off x="3538786" y="5532350"/>
            <a:ext cx="6098796" cy="646331"/>
          </a:xfrm>
          <a:prstGeom prst="rect">
            <a:avLst/>
          </a:prstGeom>
          <a:noFill/>
        </p:spPr>
        <p:txBody>
          <a:bodyPr wrap="square">
            <a:spAutoFit/>
          </a:bodyPr>
          <a:lstStyle/>
          <a:p>
            <a:r>
              <a:rPr lang="en-GB" dirty="0"/>
              <a:t>https://gov.wales/period-dignity-thousands-benefit-multi-million-pound-funding-schools</a:t>
            </a:r>
          </a:p>
        </p:txBody>
      </p:sp>
    </p:spTree>
    <p:extLst>
      <p:ext uri="{BB962C8B-B14F-4D97-AF65-F5344CB8AC3E}">
        <p14:creationId xmlns:p14="http://schemas.microsoft.com/office/powerpoint/2010/main" val="2378198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AC05D-E29C-48BE-8F6F-347508847EE3}"/>
              </a:ext>
            </a:extLst>
          </p:cNvPr>
          <p:cNvSpPr>
            <a:spLocks noGrp="1"/>
          </p:cNvSpPr>
          <p:nvPr>
            <p:ph type="title"/>
          </p:nvPr>
        </p:nvSpPr>
        <p:spPr/>
        <p:txBody>
          <a:bodyPr>
            <a:normAutofit fontScale="90000"/>
          </a:bodyPr>
          <a:lstStyle/>
          <a:p>
            <a:r>
              <a:rPr lang="en-GB" dirty="0"/>
              <a:t>Effects of Period Poverty</a:t>
            </a:r>
            <a:br>
              <a:rPr lang="en-GB" dirty="0"/>
            </a:br>
            <a:r>
              <a:rPr lang="en-GB" dirty="0"/>
              <a:t>on Young Females</a:t>
            </a:r>
            <a:br>
              <a:rPr lang="en-GB" dirty="0"/>
            </a:br>
            <a:br>
              <a:rPr lang="en-GB" dirty="0"/>
            </a:br>
            <a:r>
              <a:rPr lang="en-GB" dirty="0"/>
              <a:t>Impacts/ Exclusion/ Oppression and ACE’s</a:t>
            </a:r>
            <a:br>
              <a:rPr lang="en-GB" dirty="0"/>
            </a:br>
            <a:br>
              <a:rPr lang="en-GB" dirty="0"/>
            </a:br>
            <a:endParaRPr lang="en-GB" dirty="0"/>
          </a:p>
        </p:txBody>
      </p:sp>
      <p:pic>
        <p:nvPicPr>
          <p:cNvPr id="4" name="Content Placeholder 3">
            <a:extLst>
              <a:ext uri="{FF2B5EF4-FFF2-40B4-BE49-F238E27FC236}">
                <a16:creationId xmlns:a16="http://schemas.microsoft.com/office/drawing/2014/main" id="{B0575BF1-8F7A-408D-9A62-75D2CDA1CDDF}"/>
              </a:ext>
            </a:extLst>
          </p:cNvPr>
          <p:cNvPicPr>
            <a:picLocks noGrp="1" noChangeAspect="1"/>
          </p:cNvPicPr>
          <p:nvPr>
            <p:ph idx="1"/>
          </p:nvPr>
        </p:nvPicPr>
        <p:blipFill>
          <a:blip r:embed="rId3"/>
          <a:stretch>
            <a:fillRect/>
          </a:stretch>
        </p:blipFill>
        <p:spPr>
          <a:xfrm>
            <a:off x="3768061" y="282149"/>
            <a:ext cx="3711701" cy="2470963"/>
          </a:xfrm>
          <a:prstGeom prst="rect">
            <a:avLst/>
          </a:prstGeom>
        </p:spPr>
      </p:pic>
      <p:sp>
        <p:nvSpPr>
          <p:cNvPr id="6" name="TextBox 5">
            <a:extLst>
              <a:ext uri="{FF2B5EF4-FFF2-40B4-BE49-F238E27FC236}">
                <a16:creationId xmlns:a16="http://schemas.microsoft.com/office/drawing/2014/main" id="{47F7C8D2-5F6B-4E3B-B645-5E1A18E364C7}"/>
              </a:ext>
            </a:extLst>
          </p:cNvPr>
          <p:cNvSpPr txBox="1"/>
          <p:nvPr/>
        </p:nvSpPr>
        <p:spPr>
          <a:xfrm>
            <a:off x="4146970" y="1703277"/>
            <a:ext cx="3332792" cy="1754326"/>
          </a:xfrm>
          <a:prstGeom prst="rect">
            <a:avLst/>
          </a:prstGeom>
          <a:noFill/>
        </p:spPr>
        <p:txBody>
          <a:bodyPr wrap="square">
            <a:spAutoFit/>
          </a:bodyPr>
          <a:lstStyle/>
          <a:p>
            <a:r>
              <a:rPr lang="en-GB" dirty="0">
                <a:solidFill>
                  <a:schemeClr val="bg1"/>
                </a:solidFill>
              </a:rPr>
              <a:t>https://www.nationwidechildrens.org/family-resources-education/700childrens/2020/10/period-problems-4-common-menstrual-issues-for-young-women</a:t>
            </a:r>
          </a:p>
        </p:txBody>
      </p:sp>
      <p:pic>
        <p:nvPicPr>
          <p:cNvPr id="3" name="Picture 2">
            <a:extLst>
              <a:ext uri="{FF2B5EF4-FFF2-40B4-BE49-F238E27FC236}">
                <a16:creationId xmlns:a16="http://schemas.microsoft.com/office/drawing/2014/main" id="{404DFCBF-17EB-48CB-BBA4-8A9B31095CDC}"/>
              </a:ext>
            </a:extLst>
          </p:cNvPr>
          <p:cNvPicPr>
            <a:picLocks noChangeAspect="1"/>
          </p:cNvPicPr>
          <p:nvPr/>
        </p:nvPicPr>
        <p:blipFill>
          <a:blip r:embed="rId4"/>
          <a:stretch>
            <a:fillRect/>
          </a:stretch>
        </p:blipFill>
        <p:spPr>
          <a:xfrm>
            <a:off x="8383704" y="246044"/>
            <a:ext cx="2455931" cy="2543175"/>
          </a:xfrm>
          <a:prstGeom prst="rect">
            <a:avLst/>
          </a:prstGeom>
        </p:spPr>
      </p:pic>
      <p:sp>
        <p:nvSpPr>
          <p:cNvPr id="7" name="TextBox 6">
            <a:extLst>
              <a:ext uri="{FF2B5EF4-FFF2-40B4-BE49-F238E27FC236}">
                <a16:creationId xmlns:a16="http://schemas.microsoft.com/office/drawing/2014/main" id="{831BAF94-BE1D-4A9E-9FEF-5A14803EEE12}"/>
              </a:ext>
            </a:extLst>
          </p:cNvPr>
          <p:cNvSpPr txBox="1"/>
          <p:nvPr/>
        </p:nvSpPr>
        <p:spPr>
          <a:xfrm>
            <a:off x="8284127" y="2785198"/>
            <a:ext cx="3502404" cy="1200329"/>
          </a:xfrm>
          <a:prstGeom prst="rect">
            <a:avLst/>
          </a:prstGeom>
          <a:noFill/>
        </p:spPr>
        <p:txBody>
          <a:bodyPr wrap="square">
            <a:spAutoFit/>
          </a:bodyPr>
          <a:lstStyle/>
          <a:p>
            <a:r>
              <a:rPr lang="en-GB"/>
              <a:t>https://plan-uk.org/file/plan-uk-break-the-barriers-report-032018pdf/download?token=Fs-HYP3v</a:t>
            </a:r>
          </a:p>
        </p:txBody>
      </p:sp>
      <p:pic>
        <p:nvPicPr>
          <p:cNvPr id="8" name="Picture 7">
            <a:extLst>
              <a:ext uri="{FF2B5EF4-FFF2-40B4-BE49-F238E27FC236}">
                <a16:creationId xmlns:a16="http://schemas.microsoft.com/office/drawing/2014/main" id="{82FABD25-9458-4784-8E3D-4C0EB9160656}"/>
              </a:ext>
            </a:extLst>
          </p:cNvPr>
          <p:cNvPicPr>
            <a:picLocks noChangeAspect="1"/>
          </p:cNvPicPr>
          <p:nvPr/>
        </p:nvPicPr>
        <p:blipFill>
          <a:blip r:embed="rId5"/>
          <a:stretch>
            <a:fillRect/>
          </a:stretch>
        </p:blipFill>
        <p:spPr>
          <a:xfrm>
            <a:off x="3768061" y="4277560"/>
            <a:ext cx="3711701" cy="2242948"/>
          </a:xfrm>
          <a:prstGeom prst="rect">
            <a:avLst/>
          </a:prstGeom>
        </p:spPr>
      </p:pic>
      <p:sp>
        <p:nvSpPr>
          <p:cNvPr id="10" name="TextBox 9">
            <a:extLst>
              <a:ext uri="{FF2B5EF4-FFF2-40B4-BE49-F238E27FC236}">
                <a16:creationId xmlns:a16="http://schemas.microsoft.com/office/drawing/2014/main" id="{AA4AC17F-9631-435B-83D9-AF645A64CC79}"/>
              </a:ext>
            </a:extLst>
          </p:cNvPr>
          <p:cNvSpPr txBox="1"/>
          <p:nvPr/>
        </p:nvSpPr>
        <p:spPr>
          <a:xfrm>
            <a:off x="4793039" y="5633329"/>
            <a:ext cx="2605921" cy="1200329"/>
          </a:xfrm>
          <a:prstGeom prst="rect">
            <a:avLst/>
          </a:prstGeom>
          <a:noFill/>
        </p:spPr>
        <p:txBody>
          <a:bodyPr wrap="square">
            <a:spAutoFit/>
          </a:bodyPr>
          <a:lstStyle/>
          <a:p>
            <a:r>
              <a:rPr lang="en-GB" dirty="0">
                <a:solidFill>
                  <a:schemeClr val="bg1"/>
                </a:solidFill>
              </a:rPr>
              <a:t>https://eco-age.com/resources/why-we-need-to-talk-about-period-poverty/</a:t>
            </a:r>
          </a:p>
        </p:txBody>
      </p:sp>
      <p:pic>
        <p:nvPicPr>
          <p:cNvPr id="11" name="Picture 10">
            <a:extLst>
              <a:ext uri="{FF2B5EF4-FFF2-40B4-BE49-F238E27FC236}">
                <a16:creationId xmlns:a16="http://schemas.microsoft.com/office/drawing/2014/main" id="{325FD6F2-2B01-4C7E-8DB5-2C6551AF5F75}"/>
              </a:ext>
            </a:extLst>
          </p:cNvPr>
          <p:cNvPicPr>
            <a:picLocks noChangeAspect="1"/>
          </p:cNvPicPr>
          <p:nvPr/>
        </p:nvPicPr>
        <p:blipFill>
          <a:blip r:embed="rId6"/>
          <a:stretch>
            <a:fillRect/>
          </a:stretch>
        </p:blipFill>
        <p:spPr>
          <a:xfrm>
            <a:off x="8383704" y="4068782"/>
            <a:ext cx="2781417" cy="1564547"/>
          </a:xfrm>
          <a:prstGeom prst="rect">
            <a:avLst/>
          </a:prstGeom>
        </p:spPr>
      </p:pic>
      <p:sp>
        <p:nvSpPr>
          <p:cNvPr id="13" name="TextBox 12">
            <a:extLst>
              <a:ext uri="{FF2B5EF4-FFF2-40B4-BE49-F238E27FC236}">
                <a16:creationId xmlns:a16="http://schemas.microsoft.com/office/drawing/2014/main" id="{E7BEB381-1ECC-4F4C-894F-212BD6C5D428}"/>
              </a:ext>
            </a:extLst>
          </p:cNvPr>
          <p:cNvSpPr txBox="1"/>
          <p:nvPr/>
        </p:nvSpPr>
        <p:spPr>
          <a:xfrm>
            <a:off x="8258102" y="5657671"/>
            <a:ext cx="3032619" cy="1200329"/>
          </a:xfrm>
          <a:prstGeom prst="rect">
            <a:avLst/>
          </a:prstGeom>
          <a:noFill/>
        </p:spPr>
        <p:txBody>
          <a:bodyPr wrap="square">
            <a:spAutoFit/>
          </a:bodyPr>
          <a:lstStyle/>
          <a:p>
            <a:r>
              <a:rPr lang="en-GB"/>
              <a:t>https://www.walesonline.co.uk/news/wales-news/love-your-period-cardiff-molly-17635219</a:t>
            </a:r>
          </a:p>
        </p:txBody>
      </p:sp>
    </p:spTree>
    <p:extLst>
      <p:ext uri="{BB962C8B-B14F-4D97-AF65-F5344CB8AC3E}">
        <p14:creationId xmlns:p14="http://schemas.microsoft.com/office/powerpoint/2010/main" val="41127685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87708-59A9-4C48-AFDE-0B88D36AC064}"/>
              </a:ext>
            </a:extLst>
          </p:cNvPr>
          <p:cNvSpPr>
            <a:spLocks noGrp="1"/>
          </p:cNvSpPr>
          <p:nvPr>
            <p:ph type="title"/>
          </p:nvPr>
        </p:nvSpPr>
        <p:spPr/>
        <p:txBody>
          <a:bodyPr/>
          <a:lstStyle/>
          <a:p>
            <a:r>
              <a:rPr lang="en-GB"/>
              <a:t> More adverse effects from Period Poverty</a:t>
            </a:r>
            <a:endParaRPr lang="en-GB" dirty="0"/>
          </a:p>
        </p:txBody>
      </p:sp>
      <p:sp>
        <p:nvSpPr>
          <p:cNvPr id="3" name="Content Placeholder 2">
            <a:extLst>
              <a:ext uri="{FF2B5EF4-FFF2-40B4-BE49-F238E27FC236}">
                <a16:creationId xmlns:a16="http://schemas.microsoft.com/office/drawing/2014/main" id="{0D267C74-2D06-4F2F-8EE8-38F0664D02F9}"/>
              </a:ext>
            </a:extLst>
          </p:cNvPr>
          <p:cNvSpPr>
            <a:spLocks noGrp="1"/>
          </p:cNvSpPr>
          <p:nvPr>
            <p:ph idx="1"/>
          </p:nvPr>
        </p:nvSpPr>
        <p:spPr/>
        <p:txBody>
          <a:bodyPr/>
          <a:lstStyle/>
          <a:p>
            <a:pPr marL="0" indent="0">
              <a:buNone/>
            </a:pPr>
            <a:endParaRPr lang="en-GB"/>
          </a:p>
          <a:p>
            <a:pPr marL="0" indent="0">
              <a:buNone/>
            </a:pPr>
            <a:endParaRPr lang="en-GB"/>
          </a:p>
          <a:p>
            <a:pPr marL="0" indent="0">
              <a:buNone/>
            </a:pPr>
            <a:endParaRPr lang="en-GB" dirty="0"/>
          </a:p>
        </p:txBody>
      </p:sp>
      <p:pic>
        <p:nvPicPr>
          <p:cNvPr id="4" name="Picture 3">
            <a:extLst>
              <a:ext uri="{FF2B5EF4-FFF2-40B4-BE49-F238E27FC236}">
                <a16:creationId xmlns:a16="http://schemas.microsoft.com/office/drawing/2014/main" id="{50512F99-E899-4918-B62B-7F4068FDEB6E}"/>
              </a:ext>
            </a:extLst>
          </p:cNvPr>
          <p:cNvPicPr>
            <a:picLocks noChangeAspect="1"/>
          </p:cNvPicPr>
          <p:nvPr/>
        </p:nvPicPr>
        <p:blipFill>
          <a:blip r:embed="rId3"/>
          <a:stretch>
            <a:fillRect/>
          </a:stretch>
        </p:blipFill>
        <p:spPr>
          <a:xfrm>
            <a:off x="8848462" y="349578"/>
            <a:ext cx="2682472" cy="774259"/>
          </a:xfrm>
          <a:prstGeom prst="rect">
            <a:avLst/>
          </a:prstGeom>
        </p:spPr>
      </p:pic>
      <p:pic>
        <p:nvPicPr>
          <p:cNvPr id="5" name="Picture 4">
            <a:extLst>
              <a:ext uri="{FF2B5EF4-FFF2-40B4-BE49-F238E27FC236}">
                <a16:creationId xmlns:a16="http://schemas.microsoft.com/office/drawing/2014/main" id="{7CD97C96-4B14-4416-A714-8CEB09E29C8D}"/>
              </a:ext>
            </a:extLst>
          </p:cNvPr>
          <p:cNvPicPr>
            <a:picLocks noChangeAspect="1"/>
          </p:cNvPicPr>
          <p:nvPr/>
        </p:nvPicPr>
        <p:blipFill>
          <a:blip r:embed="rId4"/>
          <a:stretch>
            <a:fillRect/>
          </a:stretch>
        </p:blipFill>
        <p:spPr>
          <a:xfrm>
            <a:off x="8577166" y="1238354"/>
            <a:ext cx="3225064" cy="1652159"/>
          </a:xfrm>
          <a:prstGeom prst="rect">
            <a:avLst/>
          </a:prstGeom>
        </p:spPr>
      </p:pic>
      <p:pic>
        <p:nvPicPr>
          <p:cNvPr id="6" name="Picture 5">
            <a:extLst>
              <a:ext uri="{FF2B5EF4-FFF2-40B4-BE49-F238E27FC236}">
                <a16:creationId xmlns:a16="http://schemas.microsoft.com/office/drawing/2014/main" id="{37ED709C-C395-4EE9-A991-A92EA13A192F}"/>
              </a:ext>
            </a:extLst>
          </p:cNvPr>
          <p:cNvPicPr>
            <a:picLocks noChangeAspect="1"/>
          </p:cNvPicPr>
          <p:nvPr/>
        </p:nvPicPr>
        <p:blipFill>
          <a:blip r:embed="rId5"/>
          <a:stretch>
            <a:fillRect/>
          </a:stretch>
        </p:blipFill>
        <p:spPr>
          <a:xfrm>
            <a:off x="8356534" y="3106559"/>
            <a:ext cx="3328704" cy="3401863"/>
          </a:xfrm>
          <a:prstGeom prst="rect">
            <a:avLst/>
          </a:prstGeom>
        </p:spPr>
      </p:pic>
      <p:sp>
        <p:nvSpPr>
          <p:cNvPr id="8" name="Rectangle 7">
            <a:extLst>
              <a:ext uri="{FF2B5EF4-FFF2-40B4-BE49-F238E27FC236}">
                <a16:creationId xmlns:a16="http://schemas.microsoft.com/office/drawing/2014/main" id="{1005F9BA-5251-464D-B345-71FF48980B2B}"/>
              </a:ext>
            </a:extLst>
          </p:cNvPr>
          <p:cNvSpPr/>
          <p:nvPr/>
        </p:nvSpPr>
        <p:spPr>
          <a:xfrm>
            <a:off x="2149442" y="6176112"/>
            <a:ext cx="6096000" cy="646331"/>
          </a:xfrm>
          <a:prstGeom prst="rect">
            <a:avLst/>
          </a:prstGeom>
        </p:spPr>
        <p:txBody>
          <a:bodyPr>
            <a:spAutoFit/>
          </a:bodyPr>
          <a:lstStyle/>
          <a:p>
            <a:r>
              <a:rPr lang="en-GB" dirty="0"/>
              <a:t>https://stories.plancanada.ca/a-bloody-shame-6-reasons-why-menstruation-is-keeping-girls-out-of-school/</a:t>
            </a:r>
          </a:p>
        </p:txBody>
      </p:sp>
      <p:pic>
        <p:nvPicPr>
          <p:cNvPr id="9" name="Picture 8">
            <a:extLst>
              <a:ext uri="{FF2B5EF4-FFF2-40B4-BE49-F238E27FC236}">
                <a16:creationId xmlns:a16="http://schemas.microsoft.com/office/drawing/2014/main" id="{156CF188-119B-472C-AB36-E249C65E15BE}"/>
              </a:ext>
            </a:extLst>
          </p:cNvPr>
          <p:cNvPicPr>
            <a:picLocks noChangeAspect="1"/>
          </p:cNvPicPr>
          <p:nvPr/>
        </p:nvPicPr>
        <p:blipFill>
          <a:blip r:embed="rId6"/>
          <a:stretch>
            <a:fillRect/>
          </a:stretch>
        </p:blipFill>
        <p:spPr>
          <a:xfrm>
            <a:off x="4057650" y="1123950"/>
            <a:ext cx="4076700" cy="4610100"/>
          </a:xfrm>
          <a:prstGeom prst="rect">
            <a:avLst/>
          </a:prstGeom>
        </p:spPr>
      </p:pic>
    </p:spTree>
    <p:extLst>
      <p:ext uri="{BB962C8B-B14F-4D97-AF65-F5344CB8AC3E}">
        <p14:creationId xmlns:p14="http://schemas.microsoft.com/office/powerpoint/2010/main" val="1778372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29CA-9AB1-45F5-9A30-EA661DBA134C}"/>
              </a:ext>
            </a:extLst>
          </p:cNvPr>
          <p:cNvSpPr>
            <a:spLocks noGrp="1"/>
          </p:cNvSpPr>
          <p:nvPr>
            <p:ph type="title"/>
          </p:nvPr>
        </p:nvSpPr>
        <p:spPr/>
        <p:txBody>
          <a:bodyPr/>
          <a:lstStyle/>
          <a:p>
            <a:r>
              <a:rPr lang="en-GB" dirty="0"/>
              <a:t>Stigma surrounding menstruation</a:t>
            </a:r>
          </a:p>
        </p:txBody>
      </p:sp>
      <p:sp>
        <p:nvSpPr>
          <p:cNvPr id="3" name="Content Placeholder 2">
            <a:extLst>
              <a:ext uri="{FF2B5EF4-FFF2-40B4-BE49-F238E27FC236}">
                <a16:creationId xmlns:a16="http://schemas.microsoft.com/office/drawing/2014/main" id="{F7ACBF71-7E24-4046-966B-02D0C8A50B04}"/>
              </a:ext>
            </a:extLst>
          </p:cNvPr>
          <p:cNvSpPr>
            <a:spLocks noGrp="1"/>
          </p:cNvSpPr>
          <p:nvPr>
            <p:ph idx="1"/>
          </p:nvPr>
        </p:nvSpPr>
        <p:spPr/>
        <p:txBody>
          <a:bodyPr/>
          <a:lstStyle/>
          <a:p>
            <a:pPr marL="0" indent="0">
              <a:buNone/>
            </a:pPr>
            <a:endParaRPr lang="en-GB" dirty="0"/>
          </a:p>
          <a:p>
            <a:endParaRPr lang="en-GB" dirty="0"/>
          </a:p>
          <a:p>
            <a:pPr marL="0" indent="0">
              <a:buNone/>
            </a:pPr>
            <a:endParaRPr lang="en-GB" dirty="0"/>
          </a:p>
        </p:txBody>
      </p:sp>
      <p:pic>
        <p:nvPicPr>
          <p:cNvPr id="5" name="Picture 4">
            <a:extLst>
              <a:ext uri="{FF2B5EF4-FFF2-40B4-BE49-F238E27FC236}">
                <a16:creationId xmlns:a16="http://schemas.microsoft.com/office/drawing/2014/main" id="{42755EAB-C959-4126-8CF6-9D69229829B3}"/>
              </a:ext>
            </a:extLst>
          </p:cNvPr>
          <p:cNvPicPr>
            <a:picLocks noChangeAspect="1"/>
          </p:cNvPicPr>
          <p:nvPr/>
        </p:nvPicPr>
        <p:blipFill>
          <a:blip r:embed="rId3"/>
          <a:stretch>
            <a:fillRect/>
          </a:stretch>
        </p:blipFill>
        <p:spPr>
          <a:xfrm>
            <a:off x="3888934" y="814387"/>
            <a:ext cx="6855266" cy="3856087"/>
          </a:xfrm>
          <a:prstGeom prst="rect">
            <a:avLst/>
          </a:prstGeom>
        </p:spPr>
      </p:pic>
      <p:sp>
        <p:nvSpPr>
          <p:cNvPr id="6" name="TextBox 5">
            <a:extLst>
              <a:ext uri="{FF2B5EF4-FFF2-40B4-BE49-F238E27FC236}">
                <a16:creationId xmlns:a16="http://schemas.microsoft.com/office/drawing/2014/main" id="{66400C33-F3F8-420E-9298-14D26819008C}"/>
              </a:ext>
            </a:extLst>
          </p:cNvPr>
          <p:cNvSpPr txBox="1"/>
          <p:nvPr/>
        </p:nvSpPr>
        <p:spPr>
          <a:xfrm>
            <a:off x="4645242" y="5057597"/>
            <a:ext cx="6098958" cy="369332"/>
          </a:xfrm>
          <a:prstGeom prst="rect">
            <a:avLst/>
          </a:prstGeom>
          <a:noFill/>
        </p:spPr>
        <p:txBody>
          <a:bodyPr wrap="square">
            <a:spAutoFit/>
          </a:bodyPr>
          <a:lstStyle/>
          <a:p>
            <a:r>
              <a:rPr lang="en-GB" dirty="0"/>
              <a:t>Period taboo: Why can't we talk about menstruation?</a:t>
            </a:r>
          </a:p>
        </p:txBody>
      </p:sp>
    </p:spTree>
    <p:extLst>
      <p:ext uri="{BB962C8B-B14F-4D97-AF65-F5344CB8AC3E}">
        <p14:creationId xmlns:p14="http://schemas.microsoft.com/office/powerpoint/2010/main" val="4423265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B3848-C01D-4CA9-9B20-443DD35FE635}"/>
              </a:ext>
            </a:extLst>
          </p:cNvPr>
          <p:cNvSpPr>
            <a:spLocks noGrp="1"/>
          </p:cNvSpPr>
          <p:nvPr>
            <p:ph type="title"/>
          </p:nvPr>
        </p:nvSpPr>
        <p:spPr/>
        <p:txBody>
          <a:bodyPr/>
          <a:lstStyle/>
          <a:p>
            <a:r>
              <a:rPr lang="en-GB" dirty="0"/>
              <a:t>Quote </a:t>
            </a:r>
            <a:r>
              <a:rPr lang="en-GB"/>
              <a:t>on Menstruation </a:t>
            </a:r>
            <a:endParaRPr lang="en-GB" dirty="0"/>
          </a:p>
        </p:txBody>
      </p:sp>
      <p:pic>
        <p:nvPicPr>
          <p:cNvPr id="4" name="Content Placeholder 3">
            <a:extLst>
              <a:ext uri="{FF2B5EF4-FFF2-40B4-BE49-F238E27FC236}">
                <a16:creationId xmlns:a16="http://schemas.microsoft.com/office/drawing/2014/main" id="{C9891811-6ED8-4436-8FBC-3C8D347DB7B7}"/>
              </a:ext>
            </a:extLst>
          </p:cNvPr>
          <p:cNvPicPr>
            <a:picLocks noGrp="1" noChangeAspect="1"/>
          </p:cNvPicPr>
          <p:nvPr>
            <p:ph idx="1"/>
          </p:nvPr>
        </p:nvPicPr>
        <p:blipFill>
          <a:blip r:embed="rId3"/>
          <a:stretch>
            <a:fillRect/>
          </a:stretch>
        </p:blipFill>
        <p:spPr>
          <a:xfrm>
            <a:off x="3868738" y="1703014"/>
            <a:ext cx="7315200" cy="3442447"/>
          </a:xfrm>
          <a:prstGeom prst="rect">
            <a:avLst/>
          </a:prstGeom>
        </p:spPr>
      </p:pic>
    </p:spTree>
    <p:extLst>
      <p:ext uri="{BB962C8B-B14F-4D97-AF65-F5344CB8AC3E}">
        <p14:creationId xmlns:p14="http://schemas.microsoft.com/office/powerpoint/2010/main" val="1765229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3A877-E6A2-4434-8ADF-CAF3CE5707E3}"/>
              </a:ext>
            </a:extLst>
          </p:cNvPr>
          <p:cNvSpPr>
            <a:spLocks noGrp="1"/>
          </p:cNvSpPr>
          <p:nvPr>
            <p:ph type="title"/>
          </p:nvPr>
        </p:nvSpPr>
        <p:spPr/>
        <p:txBody>
          <a:bodyPr/>
          <a:lstStyle/>
          <a:p>
            <a:r>
              <a:rPr lang="en-GB" dirty="0"/>
              <a:t>Scotland becomes the first country in the world to make period products free for all</a:t>
            </a:r>
          </a:p>
        </p:txBody>
      </p:sp>
      <p:pic>
        <p:nvPicPr>
          <p:cNvPr id="4" name="Content Placeholder 3">
            <a:extLst>
              <a:ext uri="{FF2B5EF4-FFF2-40B4-BE49-F238E27FC236}">
                <a16:creationId xmlns:a16="http://schemas.microsoft.com/office/drawing/2014/main" id="{846E4AEC-E70F-4F43-AB12-E3EAD8D59F5A}"/>
              </a:ext>
            </a:extLst>
          </p:cNvPr>
          <p:cNvPicPr>
            <a:picLocks noGrp="1" noChangeAspect="1"/>
          </p:cNvPicPr>
          <p:nvPr>
            <p:ph idx="1"/>
          </p:nvPr>
        </p:nvPicPr>
        <p:blipFill>
          <a:blip r:embed="rId3"/>
          <a:stretch>
            <a:fillRect/>
          </a:stretch>
        </p:blipFill>
        <p:spPr>
          <a:xfrm>
            <a:off x="3868738" y="1365733"/>
            <a:ext cx="7315200" cy="4117008"/>
          </a:xfrm>
          <a:prstGeom prst="rect">
            <a:avLst/>
          </a:prstGeom>
        </p:spPr>
      </p:pic>
      <p:sp>
        <p:nvSpPr>
          <p:cNvPr id="5" name="Rectangle 4">
            <a:extLst>
              <a:ext uri="{FF2B5EF4-FFF2-40B4-BE49-F238E27FC236}">
                <a16:creationId xmlns:a16="http://schemas.microsoft.com/office/drawing/2014/main" id="{FD9424DE-07E7-4448-88CC-EA958D6B2DDC}"/>
              </a:ext>
            </a:extLst>
          </p:cNvPr>
          <p:cNvSpPr/>
          <p:nvPr/>
        </p:nvSpPr>
        <p:spPr>
          <a:xfrm>
            <a:off x="5214425" y="5725020"/>
            <a:ext cx="6096000" cy="646331"/>
          </a:xfrm>
          <a:prstGeom prst="rect">
            <a:avLst/>
          </a:prstGeom>
        </p:spPr>
        <p:txBody>
          <a:bodyPr>
            <a:spAutoFit/>
          </a:bodyPr>
          <a:lstStyle/>
          <a:p>
            <a:r>
              <a:rPr lang="en-GB" dirty="0"/>
              <a:t>https://www.abc.net.au/news/2020-11-25/scotland-becomes-first-nation-to-offer-period-products-for-free/12917880</a:t>
            </a:r>
          </a:p>
        </p:txBody>
      </p:sp>
    </p:spTree>
    <p:extLst>
      <p:ext uri="{BB962C8B-B14F-4D97-AF65-F5344CB8AC3E}">
        <p14:creationId xmlns:p14="http://schemas.microsoft.com/office/powerpoint/2010/main" val="8262318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19C649-3CD0-467E-BC1C-26B6A6344AAE}"/>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In Wales</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Period poverty is  to be helped with £3.3m for   free sanitary products</a:t>
            </a:r>
          </a:p>
        </p:txBody>
      </p:sp>
      <p:pic>
        <p:nvPicPr>
          <p:cNvPr id="4" name="Content Placeholder 3">
            <a:extLst>
              <a:ext uri="{FF2B5EF4-FFF2-40B4-BE49-F238E27FC236}">
                <a16:creationId xmlns:a16="http://schemas.microsoft.com/office/drawing/2014/main" id="{D1F9E503-6BCC-4BDB-B36E-F7FD4B2B3993}"/>
              </a:ext>
            </a:extLst>
          </p:cNvPr>
          <p:cNvPicPr>
            <a:picLocks noGrp="1" noChangeAspect="1"/>
          </p:cNvPicPr>
          <p:nvPr>
            <p:ph idx="1"/>
          </p:nvPr>
        </p:nvPicPr>
        <p:blipFill>
          <a:blip r:embed="rId3"/>
          <a:stretch>
            <a:fillRect/>
          </a:stretch>
        </p:blipFill>
        <p:spPr>
          <a:xfrm>
            <a:off x="3868738" y="1366837"/>
            <a:ext cx="7315200" cy="4114800"/>
          </a:xfrm>
          <a:prstGeom prst="rect">
            <a:avLst/>
          </a:prstGeom>
        </p:spPr>
      </p:pic>
    </p:spTree>
    <p:extLst>
      <p:ext uri="{BB962C8B-B14F-4D97-AF65-F5344CB8AC3E}">
        <p14:creationId xmlns:p14="http://schemas.microsoft.com/office/powerpoint/2010/main" val="17011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643BD-3022-42DF-838D-91A3C06BD813}"/>
              </a:ext>
            </a:extLst>
          </p:cNvPr>
          <p:cNvSpPr>
            <a:spLocks noGrp="1"/>
          </p:cNvSpPr>
          <p:nvPr>
            <p:ph type="title"/>
          </p:nvPr>
        </p:nvSpPr>
        <p:spPr/>
        <p:txBody>
          <a:bodyPr>
            <a:normAutofit/>
          </a:bodyPr>
          <a:lstStyle/>
          <a:p>
            <a:r>
              <a:rPr lang="en-GB" sz="2800" dirty="0"/>
              <a:t>Two young girls from Carmarthenshire have started this campaign</a:t>
            </a:r>
          </a:p>
        </p:txBody>
      </p:sp>
      <p:pic>
        <p:nvPicPr>
          <p:cNvPr id="4" name="Content Placeholder 3">
            <a:extLst>
              <a:ext uri="{FF2B5EF4-FFF2-40B4-BE49-F238E27FC236}">
                <a16:creationId xmlns:a16="http://schemas.microsoft.com/office/drawing/2014/main" id="{0E75B666-7847-4337-B528-BF59C0630D6C}"/>
              </a:ext>
            </a:extLst>
          </p:cNvPr>
          <p:cNvPicPr>
            <a:picLocks noGrp="1" noChangeAspect="1"/>
          </p:cNvPicPr>
          <p:nvPr>
            <p:ph idx="1"/>
          </p:nvPr>
        </p:nvPicPr>
        <p:blipFill>
          <a:blip r:embed="rId3"/>
          <a:stretch>
            <a:fillRect/>
          </a:stretch>
        </p:blipFill>
        <p:spPr>
          <a:xfrm>
            <a:off x="3868738" y="1366837"/>
            <a:ext cx="7315200" cy="4114800"/>
          </a:xfrm>
          <a:prstGeom prst="rect">
            <a:avLst/>
          </a:prstGeom>
        </p:spPr>
      </p:pic>
    </p:spTree>
    <p:extLst>
      <p:ext uri="{BB962C8B-B14F-4D97-AF65-F5344CB8AC3E}">
        <p14:creationId xmlns:p14="http://schemas.microsoft.com/office/powerpoint/2010/main" val="3240869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Children in Wales</a:t>
            </a:r>
            <a:br>
              <a:rPr lang="en-GB"/>
            </a:br>
            <a:r>
              <a:rPr lang="en-GB"/>
              <a:t>(National Umbrella Body representing child rights)</a:t>
            </a:r>
          </a:p>
        </p:txBody>
      </p:sp>
      <p:sp>
        <p:nvSpPr>
          <p:cNvPr id="3" name="Content Placeholder 2"/>
          <p:cNvSpPr>
            <a:spLocks noGrp="1"/>
          </p:cNvSpPr>
          <p:nvPr>
            <p:ph idx="1"/>
          </p:nvPr>
        </p:nvSpPr>
        <p:spPr>
          <a:xfrm>
            <a:off x="3578322" y="143672"/>
            <a:ext cx="7315200" cy="5120640"/>
          </a:xfrm>
        </p:spPr>
        <p:txBody>
          <a:bodyPr>
            <a:normAutofit fontScale="70000" lnSpcReduction="20000"/>
          </a:bodyPr>
          <a:lstStyle/>
          <a:p>
            <a:pPr>
              <a:buFont typeface="Arial" panose="020B0604020202020204" pitchFamily="34" charset="0"/>
              <a:buChar char="•"/>
            </a:pPr>
            <a:r>
              <a:rPr lang="en-GB" dirty="0">
                <a:solidFill>
                  <a:srgbClr val="000000"/>
                </a:solidFill>
                <a:latin typeface="Open Sans"/>
              </a:rPr>
              <a:t>Annual survey on child poverty in Wales.</a:t>
            </a:r>
          </a:p>
          <a:p>
            <a:pPr>
              <a:buFont typeface="Arial" panose="020B0604020202020204" pitchFamily="34" charset="0"/>
              <a:buChar char="•"/>
            </a:pPr>
            <a:r>
              <a:rPr lang="en-GB" dirty="0">
                <a:solidFill>
                  <a:srgbClr val="000000"/>
                </a:solidFill>
                <a:latin typeface="Open Sans"/>
              </a:rPr>
              <a:t>Managing and co-ordinating the </a:t>
            </a:r>
            <a:r>
              <a:rPr lang="en-GB" dirty="0">
                <a:solidFill>
                  <a:srgbClr val="F2402E"/>
                </a:solidFill>
                <a:latin typeface="Open Sans"/>
                <a:hlinkClick r:id="rId3">
                  <a:extLst>
                    <a:ext uri="{A12FA001-AC4F-418D-AE19-62706E023703}">
                      <ahyp:hlinkClr xmlns:ahyp="http://schemas.microsoft.com/office/drawing/2018/hyperlinkcolor" val="tx"/>
                    </a:ext>
                  </a:extLst>
                </a:hlinkClick>
              </a:rPr>
              <a:t>End Child Poverty Network Cymru</a:t>
            </a:r>
            <a:r>
              <a:rPr lang="en-GB" dirty="0">
                <a:solidFill>
                  <a:srgbClr val="F2402E"/>
                </a:solidFill>
                <a:latin typeface="Open Sans"/>
              </a:rPr>
              <a:t>.</a:t>
            </a:r>
            <a:endParaRPr lang="en-GB" dirty="0">
              <a:solidFill>
                <a:srgbClr val="000000"/>
              </a:solidFill>
              <a:latin typeface="Open Sans"/>
            </a:endParaRPr>
          </a:p>
          <a:p>
            <a:pPr>
              <a:buFont typeface="Arial" panose="020B0604020202020204" pitchFamily="34" charset="0"/>
              <a:buChar char="•"/>
            </a:pPr>
            <a:r>
              <a:rPr lang="en-GB" dirty="0">
                <a:solidFill>
                  <a:srgbClr val="000000"/>
                </a:solidFill>
                <a:latin typeface="Open Sans"/>
              </a:rPr>
              <a:t>Proactively engaging with Welsh Government members in the development and delivery of legislation and policies relating to child poverty.</a:t>
            </a:r>
          </a:p>
          <a:p>
            <a:pPr>
              <a:buFont typeface="Arial" panose="020B0604020202020204" pitchFamily="34" charset="0"/>
              <a:buChar char="•"/>
            </a:pPr>
            <a:r>
              <a:rPr lang="en-GB" dirty="0">
                <a:solidFill>
                  <a:srgbClr val="000000"/>
                </a:solidFill>
                <a:latin typeface="Open Sans"/>
              </a:rPr>
              <a:t>Organising National and regional child poverty events.</a:t>
            </a:r>
          </a:p>
          <a:p>
            <a:pPr>
              <a:buFont typeface="Arial" panose="020B0604020202020204" pitchFamily="34" charset="0"/>
              <a:buChar char="•"/>
            </a:pPr>
            <a:r>
              <a:rPr lang="en-GB" dirty="0">
                <a:solidFill>
                  <a:srgbClr val="000000"/>
                </a:solidFill>
                <a:latin typeface="Open Sans"/>
              </a:rPr>
              <a:t>Representing Wales on the UK Social Mobility and Child Poverty Commission.</a:t>
            </a:r>
          </a:p>
          <a:p>
            <a:pPr>
              <a:buFont typeface="Arial" panose="020B0604020202020204" pitchFamily="34" charset="0"/>
              <a:buChar char="•"/>
            </a:pPr>
            <a:r>
              <a:rPr lang="en-GB" dirty="0">
                <a:solidFill>
                  <a:srgbClr val="000000"/>
                </a:solidFill>
                <a:latin typeface="Open Sans"/>
              </a:rPr>
              <a:t>Lobbying the UK Government around non-devolved matters, including welfare reform.</a:t>
            </a:r>
          </a:p>
          <a:p>
            <a:pPr>
              <a:buFont typeface="Arial" panose="020B0604020202020204" pitchFamily="34" charset="0"/>
              <a:buChar char="•"/>
            </a:pPr>
            <a:r>
              <a:rPr lang="en-GB" dirty="0">
                <a:solidFill>
                  <a:srgbClr val="000000"/>
                </a:solidFill>
                <a:latin typeface="Open Sans"/>
              </a:rPr>
              <a:t>Engage with the work programmes of other working groups and forums which focus on the wider poverty agenda or specific policy issues.</a:t>
            </a:r>
          </a:p>
          <a:p>
            <a:pPr>
              <a:buFont typeface="Arial" panose="020B0604020202020204" pitchFamily="34" charset="0"/>
              <a:buChar char="•"/>
            </a:pPr>
            <a:r>
              <a:rPr lang="en-GB" dirty="0">
                <a:solidFill>
                  <a:srgbClr val="000000"/>
                </a:solidFill>
                <a:latin typeface="Open Sans"/>
              </a:rPr>
              <a:t>Engage with and lobby local partners to help ensure that policies and programmes are in place locally which tackle child poverty.</a:t>
            </a:r>
          </a:p>
          <a:p>
            <a:pPr>
              <a:buFont typeface="Arial" panose="020B0604020202020204" pitchFamily="34" charset="0"/>
              <a:buChar char="•"/>
            </a:pPr>
            <a:r>
              <a:rPr lang="en-GB" dirty="0">
                <a:solidFill>
                  <a:srgbClr val="000000"/>
                </a:solidFill>
                <a:latin typeface="Open Sans"/>
              </a:rPr>
              <a:t>Engage on the issues relating to child poverty at a European level and promote the work and approach taken in Wales through our work with </a:t>
            </a:r>
            <a:r>
              <a:rPr lang="en-GB" dirty="0" err="1">
                <a:solidFill>
                  <a:srgbClr val="000000"/>
                </a:solidFill>
                <a:latin typeface="Open Sans"/>
              </a:rPr>
              <a:t>Eurochild</a:t>
            </a:r>
            <a:r>
              <a:rPr lang="en-GB" dirty="0">
                <a:solidFill>
                  <a:srgbClr val="000000"/>
                </a:solidFill>
                <a:latin typeface="Open Sans"/>
              </a:rPr>
              <a:t>.</a:t>
            </a:r>
          </a:p>
          <a:p>
            <a:pPr>
              <a:buFont typeface="Arial" panose="020B0604020202020204" pitchFamily="34" charset="0"/>
              <a:buChar char="•"/>
            </a:pPr>
            <a:r>
              <a:rPr lang="en-GB" dirty="0">
                <a:solidFill>
                  <a:srgbClr val="000000"/>
                </a:solidFill>
                <a:latin typeface="Open Sans"/>
              </a:rPr>
              <a:t>Produced consultation responses, identify policy priorities and develop written reports and publications.</a:t>
            </a:r>
          </a:p>
          <a:p>
            <a:pPr>
              <a:buFont typeface="Arial" panose="020B0604020202020204" pitchFamily="34" charset="0"/>
              <a:buChar char="•"/>
            </a:pPr>
            <a:r>
              <a:rPr lang="en-GB" dirty="0">
                <a:solidFill>
                  <a:srgbClr val="000000"/>
                </a:solidFill>
                <a:latin typeface="Open Sans"/>
              </a:rPr>
              <a:t>Providing information, advice and a signposting service for our member organisations in relation to external services and policies.</a:t>
            </a:r>
          </a:p>
          <a:p>
            <a:endParaRPr lang="en-GB" dirty="0"/>
          </a:p>
          <a:p>
            <a:r>
              <a:rPr lang="en-GB" dirty="0">
                <a:hlinkClick r:id="rId4"/>
              </a:rPr>
              <a:t>Poverty - Children in Wales</a:t>
            </a:r>
            <a:endParaRPr lang="en-GB" dirty="0"/>
          </a:p>
          <a:p>
            <a:endParaRPr lang="en-GB" dirty="0"/>
          </a:p>
        </p:txBody>
      </p:sp>
      <p:pic>
        <p:nvPicPr>
          <p:cNvPr id="4" name="Picture 3"/>
          <p:cNvPicPr>
            <a:picLocks noChangeAspect="1"/>
          </p:cNvPicPr>
          <p:nvPr/>
        </p:nvPicPr>
        <p:blipFill>
          <a:blip r:embed="rId5"/>
          <a:stretch>
            <a:fillRect/>
          </a:stretch>
        </p:blipFill>
        <p:spPr>
          <a:xfrm>
            <a:off x="8063346" y="4540371"/>
            <a:ext cx="3487056" cy="2083260"/>
          </a:xfrm>
          <a:prstGeom prst="rect">
            <a:avLst/>
          </a:prstGeom>
        </p:spPr>
      </p:pic>
      <p:sp>
        <p:nvSpPr>
          <p:cNvPr id="5" name="Rectangle 4"/>
          <p:cNvSpPr/>
          <p:nvPr/>
        </p:nvSpPr>
        <p:spPr>
          <a:xfrm>
            <a:off x="7235922" y="6581001"/>
            <a:ext cx="6096000" cy="276999"/>
          </a:xfrm>
          <a:prstGeom prst="rect">
            <a:avLst/>
          </a:prstGeom>
        </p:spPr>
        <p:txBody>
          <a:bodyPr>
            <a:spAutoFit/>
          </a:bodyPr>
          <a:lstStyle/>
          <a:p>
            <a:r>
              <a:rPr lang="en-GB" sz="1200"/>
              <a:t>Child poverty strategy: assessment of progress 2019 e (</a:t>
            </a:r>
            <a:r>
              <a:rPr lang="en-GB" sz="1200" err="1"/>
              <a:t>senedd.wales</a:t>
            </a:r>
            <a:r>
              <a:rPr lang="en-GB" sz="1200"/>
              <a:t>)</a:t>
            </a:r>
          </a:p>
        </p:txBody>
      </p:sp>
    </p:spTree>
    <p:extLst>
      <p:ext uri="{BB962C8B-B14F-4D97-AF65-F5344CB8AC3E}">
        <p14:creationId xmlns:p14="http://schemas.microsoft.com/office/powerpoint/2010/main" val="30747989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Impact into Adulthood and Cost of ACE's</a:t>
            </a:r>
          </a:p>
        </p:txBody>
      </p:sp>
      <p:pic>
        <p:nvPicPr>
          <p:cNvPr id="4" name="Picture 3">
            <a:extLst>
              <a:ext uri="{FF2B5EF4-FFF2-40B4-BE49-F238E27FC236}">
                <a16:creationId xmlns:a16="http://schemas.microsoft.com/office/drawing/2014/main" id="{D6EBBB86-B22D-4F56-93F7-FD6F850E4639}"/>
              </a:ext>
            </a:extLst>
          </p:cNvPr>
          <p:cNvPicPr>
            <a:picLocks noChangeAspect="1"/>
          </p:cNvPicPr>
          <p:nvPr/>
        </p:nvPicPr>
        <p:blipFill>
          <a:blip r:embed="rId3"/>
          <a:stretch>
            <a:fillRect/>
          </a:stretch>
        </p:blipFill>
        <p:spPr>
          <a:xfrm>
            <a:off x="3515473" y="4293648"/>
            <a:ext cx="6533624" cy="1805776"/>
          </a:xfrm>
          <a:prstGeom prst="rect">
            <a:avLst/>
          </a:prstGeom>
        </p:spPr>
      </p:pic>
      <p:pic>
        <p:nvPicPr>
          <p:cNvPr id="5" name="Picture 4">
            <a:extLst>
              <a:ext uri="{FF2B5EF4-FFF2-40B4-BE49-F238E27FC236}">
                <a16:creationId xmlns:a16="http://schemas.microsoft.com/office/drawing/2014/main" id="{D5E46F44-2875-491A-96C7-33D10D16B0AC}"/>
              </a:ext>
            </a:extLst>
          </p:cNvPr>
          <p:cNvPicPr>
            <a:picLocks noChangeAspect="1"/>
          </p:cNvPicPr>
          <p:nvPr/>
        </p:nvPicPr>
        <p:blipFill>
          <a:blip r:embed="rId4"/>
          <a:stretch>
            <a:fillRect/>
          </a:stretch>
        </p:blipFill>
        <p:spPr>
          <a:xfrm>
            <a:off x="3515473" y="758576"/>
            <a:ext cx="4635115" cy="2790386"/>
          </a:xfrm>
          <a:prstGeom prst="rect">
            <a:avLst/>
          </a:prstGeom>
        </p:spPr>
      </p:pic>
      <p:sp>
        <p:nvSpPr>
          <p:cNvPr id="6" name="TextBox 5">
            <a:extLst>
              <a:ext uri="{FF2B5EF4-FFF2-40B4-BE49-F238E27FC236}">
                <a16:creationId xmlns:a16="http://schemas.microsoft.com/office/drawing/2014/main" id="{80E01D3D-0827-40CF-9022-7CB35779104A}"/>
              </a:ext>
            </a:extLst>
          </p:cNvPr>
          <p:cNvSpPr txBox="1"/>
          <p:nvPr/>
        </p:nvSpPr>
        <p:spPr>
          <a:xfrm>
            <a:off x="3852825" y="3551973"/>
            <a:ext cx="6098958" cy="369332"/>
          </a:xfrm>
          <a:prstGeom prst="rect">
            <a:avLst/>
          </a:prstGeom>
          <a:noFill/>
        </p:spPr>
        <p:txBody>
          <a:bodyPr wrap="square">
            <a:spAutoFit/>
          </a:bodyPr>
          <a:lstStyle/>
          <a:p>
            <a:r>
              <a:rPr lang="en-GB" dirty="0"/>
              <a:t>https://www.cdc.gov/vitalsigns/aces/data-visualization.html</a:t>
            </a:r>
          </a:p>
        </p:txBody>
      </p:sp>
      <p:sp>
        <p:nvSpPr>
          <p:cNvPr id="8" name="TextBox 7">
            <a:extLst>
              <a:ext uri="{FF2B5EF4-FFF2-40B4-BE49-F238E27FC236}">
                <a16:creationId xmlns:a16="http://schemas.microsoft.com/office/drawing/2014/main" id="{0A25CFE8-92AD-49E7-BF9F-AF2EC84446F1}"/>
              </a:ext>
            </a:extLst>
          </p:cNvPr>
          <p:cNvSpPr txBox="1"/>
          <p:nvPr/>
        </p:nvSpPr>
        <p:spPr>
          <a:xfrm>
            <a:off x="3515473" y="6157807"/>
            <a:ext cx="6098958" cy="369332"/>
          </a:xfrm>
          <a:prstGeom prst="rect">
            <a:avLst/>
          </a:prstGeom>
          <a:noFill/>
        </p:spPr>
        <p:txBody>
          <a:bodyPr wrap="square">
            <a:spAutoFit/>
          </a:bodyPr>
          <a:lstStyle/>
          <a:p>
            <a:r>
              <a:rPr lang="en-GB" dirty="0"/>
              <a:t>https://www.cdc.gov/vitalsigns/aces/data-visualization.html</a:t>
            </a:r>
          </a:p>
        </p:txBody>
      </p:sp>
    </p:spTree>
    <p:extLst>
      <p:ext uri="{BB962C8B-B14F-4D97-AF65-F5344CB8AC3E}">
        <p14:creationId xmlns:p14="http://schemas.microsoft.com/office/powerpoint/2010/main" val="271173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C0C8E-1859-46AC-89AA-50077FA0A81A}"/>
              </a:ext>
            </a:extLst>
          </p:cNvPr>
          <p:cNvSpPr>
            <a:spLocks noGrp="1"/>
          </p:cNvSpPr>
          <p:nvPr>
            <p:ph type="title"/>
          </p:nvPr>
        </p:nvSpPr>
        <p:spPr/>
        <p:txBody>
          <a:bodyPr/>
          <a:lstStyle/>
          <a:p>
            <a:pPr algn="ctr"/>
            <a:r>
              <a:rPr lang="en-GB" dirty="0"/>
              <a:t>Interventions to help raise awareness of period poverty</a:t>
            </a:r>
          </a:p>
        </p:txBody>
      </p:sp>
      <p:sp>
        <p:nvSpPr>
          <p:cNvPr id="6" name="TextBox 5">
            <a:extLst>
              <a:ext uri="{FF2B5EF4-FFF2-40B4-BE49-F238E27FC236}">
                <a16:creationId xmlns:a16="http://schemas.microsoft.com/office/drawing/2014/main" id="{C6A39779-FCC4-4342-B5C4-12C573CBCC28}"/>
              </a:ext>
            </a:extLst>
          </p:cNvPr>
          <p:cNvSpPr txBox="1"/>
          <p:nvPr/>
        </p:nvSpPr>
        <p:spPr>
          <a:xfrm>
            <a:off x="3431220" y="702206"/>
            <a:ext cx="6098958" cy="646331"/>
          </a:xfrm>
          <a:prstGeom prst="rect">
            <a:avLst/>
          </a:prstGeom>
          <a:noFill/>
        </p:spPr>
        <p:txBody>
          <a:bodyPr wrap="square">
            <a:spAutoFit/>
          </a:bodyPr>
          <a:lstStyle/>
          <a:p>
            <a:r>
              <a:rPr lang="en-GB" dirty="0"/>
              <a:t>How could the National Occupational Standards for Youth Work aim to support Children in Period Poverty?</a:t>
            </a:r>
          </a:p>
        </p:txBody>
      </p:sp>
      <p:sp>
        <p:nvSpPr>
          <p:cNvPr id="7" name="TextBox 6">
            <a:extLst>
              <a:ext uri="{FF2B5EF4-FFF2-40B4-BE49-F238E27FC236}">
                <a16:creationId xmlns:a16="http://schemas.microsoft.com/office/drawing/2014/main" id="{B1559FEB-2B3C-4990-8C7B-0BECC701BB42}"/>
              </a:ext>
            </a:extLst>
          </p:cNvPr>
          <p:cNvSpPr txBox="1"/>
          <p:nvPr/>
        </p:nvSpPr>
        <p:spPr>
          <a:xfrm>
            <a:off x="3497802" y="2010256"/>
            <a:ext cx="8273988" cy="3785652"/>
          </a:xfrm>
          <a:prstGeom prst="rect">
            <a:avLst/>
          </a:prstGeom>
          <a:noFill/>
        </p:spPr>
        <p:txBody>
          <a:bodyPr wrap="square" rtlCol="0">
            <a:spAutoFit/>
          </a:bodyPr>
          <a:lstStyle/>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YW10 Advocate with and on behalf of young people so that their interests are represented.</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YW13 Access information with and for young people for informed decision making.</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YW 18 Engage with Young People to Promote their emotional Wellbeing and Mental Health</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YW19 Develop a culture and ethos that promotes inclusion and values diversity </a:t>
            </a: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600" dirty="0">
                <a:latin typeface="Arial" panose="020B0604020202020204" pitchFamily="34" charset="0"/>
                <a:cs typeface="Arial" panose="020B0604020202020204" pitchFamily="34" charset="0"/>
              </a:rPr>
              <a:t>YW21 Secure funding and resources for youth work</a:t>
            </a:r>
          </a:p>
          <a:p>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65097AE2-AC91-4152-A5C0-7C49EFB8C3F6}"/>
              </a:ext>
            </a:extLst>
          </p:cNvPr>
          <p:cNvPicPr>
            <a:picLocks noChangeAspect="1"/>
          </p:cNvPicPr>
          <p:nvPr/>
        </p:nvPicPr>
        <p:blipFill>
          <a:blip r:embed="rId2"/>
          <a:stretch>
            <a:fillRect/>
          </a:stretch>
        </p:blipFill>
        <p:spPr>
          <a:xfrm>
            <a:off x="9704490" y="304856"/>
            <a:ext cx="1775493" cy="1043681"/>
          </a:xfrm>
          <a:prstGeom prst="rect">
            <a:avLst/>
          </a:prstGeom>
        </p:spPr>
      </p:pic>
    </p:spTree>
    <p:extLst>
      <p:ext uri="{BB962C8B-B14F-4D97-AF65-F5344CB8AC3E}">
        <p14:creationId xmlns:p14="http://schemas.microsoft.com/office/powerpoint/2010/main" val="13348037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A1ED8-45D7-415B-892C-3928E679375F}"/>
              </a:ext>
            </a:extLst>
          </p:cNvPr>
          <p:cNvSpPr>
            <a:spLocks noGrp="1"/>
          </p:cNvSpPr>
          <p:nvPr>
            <p:ph type="title"/>
          </p:nvPr>
        </p:nvSpPr>
        <p:spPr/>
        <p:txBody>
          <a:bodyPr/>
          <a:lstStyle/>
          <a:p>
            <a:r>
              <a:rPr lang="en-GB" dirty="0"/>
              <a:t>Youth Work breaking down barriers to  Period Poverty and Stigma</a:t>
            </a:r>
          </a:p>
        </p:txBody>
      </p:sp>
      <p:sp>
        <p:nvSpPr>
          <p:cNvPr id="3" name="Content Placeholder 2">
            <a:extLst>
              <a:ext uri="{FF2B5EF4-FFF2-40B4-BE49-F238E27FC236}">
                <a16:creationId xmlns:a16="http://schemas.microsoft.com/office/drawing/2014/main" id="{95E7E3AD-1FE5-43B0-A0A0-34D9041A4F81}"/>
              </a:ext>
            </a:extLst>
          </p:cNvPr>
          <p:cNvSpPr>
            <a:spLocks noGrp="1"/>
          </p:cNvSpPr>
          <p:nvPr>
            <p:ph idx="1"/>
          </p:nvPr>
        </p:nvSpPr>
        <p:spPr/>
        <p:txBody>
          <a:bodyPr/>
          <a:lstStyle/>
          <a:p>
            <a:r>
              <a:rPr lang="en-GB" dirty="0"/>
              <a:t>Quiz</a:t>
            </a:r>
          </a:p>
          <a:p>
            <a:r>
              <a:rPr lang="en-GB" dirty="0"/>
              <a:t>Workshops</a:t>
            </a:r>
          </a:p>
          <a:p>
            <a:r>
              <a:rPr lang="en-GB" dirty="0"/>
              <a:t>Let’s talk menstruation and breaking the stigma and taboos</a:t>
            </a:r>
          </a:p>
          <a:p>
            <a:r>
              <a:rPr lang="en-GB" dirty="0"/>
              <a:t>Straight talking and drop the euphemisms I.E aunty flow is here</a:t>
            </a:r>
          </a:p>
          <a:p>
            <a:r>
              <a:rPr lang="en-GB" dirty="0"/>
              <a:t>Educate young people on the stigma that surrounds this very real issue!</a:t>
            </a:r>
          </a:p>
        </p:txBody>
      </p:sp>
    </p:spTree>
    <p:extLst>
      <p:ext uri="{BB962C8B-B14F-4D97-AF65-F5344CB8AC3E}">
        <p14:creationId xmlns:p14="http://schemas.microsoft.com/office/powerpoint/2010/main" val="1552052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7A988-8A42-4DD0-BDAE-098CFA9BD78E}"/>
              </a:ext>
            </a:extLst>
          </p:cNvPr>
          <p:cNvSpPr>
            <a:spLocks noGrp="1"/>
          </p:cNvSpPr>
          <p:nvPr>
            <p:ph type="title"/>
          </p:nvPr>
        </p:nvSpPr>
        <p:spPr/>
        <p:txBody>
          <a:bodyPr/>
          <a:lstStyle/>
          <a:p>
            <a:pPr algn="ctr"/>
            <a:r>
              <a:rPr lang="en-GB" u="sng">
                <a:latin typeface="Arial Black" panose="020B0A04020102020204" pitchFamily="34" charset="0"/>
              </a:rPr>
              <a:t>Thank You </a:t>
            </a:r>
          </a:p>
        </p:txBody>
      </p:sp>
      <p:sp>
        <p:nvSpPr>
          <p:cNvPr id="3" name="Content Placeholder 2">
            <a:extLst>
              <a:ext uri="{FF2B5EF4-FFF2-40B4-BE49-F238E27FC236}">
                <a16:creationId xmlns:a16="http://schemas.microsoft.com/office/drawing/2014/main" id="{724B156B-06F7-487D-9BF2-14DC9ACDFA25}"/>
              </a:ext>
            </a:extLst>
          </p:cNvPr>
          <p:cNvSpPr>
            <a:spLocks noGrp="1"/>
          </p:cNvSpPr>
          <p:nvPr>
            <p:ph idx="1"/>
          </p:nvPr>
        </p:nvSpPr>
        <p:spPr/>
        <p:txBody>
          <a:bodyPr/>
          <a:lstStyle/>
          <a:p>
            <a:r>
              <a:rPr lang="en-GB">
                <a:latin typeface="Arial" panose="020B0604020202020204" pitchFamily="34" charset="0"/>
                <a:cs typeface="Arial" panose="020B0604020202020204" pitchFamily="34" charset="0"/>
              </a:rPr>
              <a:t>Thank you for listening, and if you have any questions please feel free to ask them now!</a:t>
            </a:r>
          </a:p>
        </p:txBody>
      </p:sp>
    </p:spTree>
    <p:extLst>
      <p:ext uri="{BB962C8B-B14F-4D97-AF65-F5344CB8AC3E}">
        <p14:creationId xmlns:p14="http://schemas.microsoft.com/office/powerpoint/2010/main" val="4309944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1F7E0-36DB-466F-B562-3CB0BAB29995}"/>
              </a:ext>
            </a:extLst>
          </p:cNvPr>
          <p:cNvSpPr>
            <a:spLocks noGrp="1"/>
          </p:cNvSpPr>
          <p:nvPr>
            <p:ph type="title"/>
          </p:nvPr>
        </p:nvSpPr>
        <p:spPr/>
        <p:txBody>
          <a:bodyPr/>
          <a:lstStyle/>
          <a:p>
            <a:pPr algn="ctr"/>
            <a:r>
              <a:rPr lang="en-GB" u="sng">
                <a:latin typeface="Comic Sans MS" panose="030F0702030302020204" pitchFamily="66" charset="0"/>
              </a:rPr>
              <a:t>References</a:t>
            </a:r>
          </a:p>
        </p:txBody>
      </p:sp>
      <p:sp>
        <p:nvSpPr>
          <p:cNvPr id="3" name="Content Placeholder 2">
            <a:extLst>
              <a:ext uri="{FF2B5EF4-FFF2-40B4-BE49-F238E27FC236}">
                <a16:creationId xmlns:a16="http://schemas.microsoft.com/office/drawing/2014/main" id="{1183773E-DA9B-432B-BFBD-4BBC7CB9A0AB}"/>
              </a:ext>
            </a:extLst>
          </p:cNvPr>
          <p:cNvSpPr>
            <a:spLocks noGrp="1"/>
          </p:cNvSpPr>
          <p:nvPr>
            <p:ph idx="1"/>
          </p:nvPr>
        </p:nvSpPr>
        <p:spPr>
          <a:xfrm>
            <a:off x="3366061" y="1468"/>
            <a:ext cx="8580407" cy="5983280"/>
          </a:xfrm>
        </p:spPr>
        <p:txBody>
          <a:bodyPr>
            <a:normAutofit/>
          </a:bodyPr>
          <a:lstStyle/>
          <a:p>
            <a:r>
              <a:rPr lang="en-GB" sz="1000" dirty="0">
                <a:latin typeface="Arial"/>
                <a:cs typeface="Arial"/>
              </a:rPr>
              <a:t>Sheridan, M.A. and McLaughlin, K.A., 2016. Neurobiological models of the impact of adversity on education. </a:t>
            </a:r>
            <a:r>
              <a:rPr lang="en-GB" sz="1000" i="1" dirty="0">
                <a:latin typeface="Arial"/>
                <a:cs typeface="Arial"/>
              </a:rPr>
              <a:t>Current Opinion in </a:t>
            </a:r>
            <a:r>
              <a:rPr lang="en-GB" sz="1000" i="1" dirty="0" err="1">
                <a:latin typeface="Arial"/>
                <a:cs typeface="Arial"/>
              </a:rPr>
              <a:t>Behavioral</a:t>
            </a:r>
            <a:r>
              <a:rPr lang="en-GB" sz="1000" i="1" dirty="0">
                <a:latin typeface="Arial"/>
                <a:cs typeface="Arial"/>
              </a:rPr>
              <a:t> Sciences</a:t>
            </a:r>
            <a:r>
              <a:rPr lang="en-GB" sz="1000" dirty="0">
                <a:latin typeface="Arial"/>
                <a:cs typeface="Arial"/>
              </a:rPr>
              <a:t>, </a:t>
            </a:r>
            <a:r>
              <a:rPr lang="en-GB" sz="1000" i="1" dirty="0">
                <a:latin typeface="Arial"/>
                <a:cs typeface="Arial"/>
              </a:rPr>
              <a:t>10</a:t>
            </a:r>
            <a:r>
              <a:rPr lang="en-GB" sz="1000" dirty="0">
                <a:latin typeface="Arial"/>
                <a:cs typeface="Arial"/>
              </a:rPr>
              <a:t>, pp.108-113.</a:t>
            </a:r>
          </a:p>
          <a:p>
            <a:r>
              <a:rPr lang="en-GB" sz="1000" b="0" i="0" dirty="0">
                <a:solidFill>
                  <a:srgbClr val="000000"/>
                </a:solidFill>
                <a:effectLst/>
                <a:latin typeface="Arial"/>
                <a:cs typeface="Arial"/>
              </a:rPr>
              <a:t>Chamberlain, R </a:t>
            </a:r>
            <a:r>
              <a:rPr lang="en-GB" sz="1000" b="0" i="0" dirty="0" err="1">
                <a:solidFill>
                  <a:srgbClr val="000000"/>
                </a:solidFill>
                <a:effectLst/>
                <a:latin typeface="Arial"/>
                <a:cs typeface="Arial"/>
              </a:rPr>
              <a:t>Mullineux</a:t>
            </a:r>
            <a:r>
              <a:rPr lang="en-GB" sz="1000" b="0" i="0" dirty="0">
                <a:solidFill>
                  <a:srgbClr val="000000"/>
                </a:solidFill>
                <a:effectLst/>
                <a:latin typeface="Arial"/>
                <a:cs typeface="Arial"/>
              </a:rPr>
              <a:t>, R. (2012). </a:t>
            </a:r>
            <a:r>
              <a:rPr lang="en-GB" sz="1000" b="0" i="1" dirty="0">
                <a:solidFill>
                  <a:srgbClr val="000000"/>
                </a:solidFill>
                <a:effectLst/>
                <a:latin typeface="Arial"/>
                <a:cs typeface="Arial"/>
              </a:rPr>
              <a:t>Wales has worst child poverty in UK.</a:t>
            </a:r>
            <a:r>
              <a:rPr lang="en-GB" sz="1000" b="0" i="0" dirty="0">
                <a:solidFill>
                  <a:srgbClr val="000000"/>
                </a:solidFill>
                <a:effectLst/>
                <a:latin typeface="Arial"/>
                <a:cs typeface="Arial"/>
              </a:rPr>
              <a:t> Available: https://www.poverty.ac.uk/report-wales-child-poverty/wales-has-worst-child-poverty-uk. Last accessed 15th Feb 2020.</a:t>
            </a:r>
            <a:r>
              <a:rPr lang="en-GB" sz="1000" dirty="0">
                <a:solidFill>
                  <a:srgbClr val="000000"/>
                </a:solidFill>
                <a:latin typeface="Arial"/>
                <a:cs typeface="Arial"/>
              </a:rPr>
              <a:t> </a:t>
            </a:r>
            <a:endParaRPr lang="en-GB" sz="1000" b="0" i="0" dirty="0">
              <a:solidFill>
                <a:srgbClr val="000000"/>
              </a:solidFill>
              <a:effectLst/>
              <a:latin typeface="Arial"/>
              <a:cs typeface="Arial"/>
            </a:endParaRPr>
          </a:p>
          <a:p>
            <a:r>
              <a:rPr lang="en-GB" sz="1000" b="0" i="0" dirty="0">
                <a:solidFill>
                  <a:srgbClr val="000000"/>
                </a:solidFill>
                <a:effectLst/>
                <a:latin typeface="verdana"/>
                <a:ea typeface="verdana"/>
              </a:rPr>
              <a:t>Hood, A, Waters, T.. (2017). </a:t>
            </a:r>
            <a:r>
              <a:rPr lang="en-GB" sz="1000" b="0" i="1" dirty="0">
                <a:solidFill>
                  <a:srgbClr val="000000"/>
                </a:solidFill>
                <a:effectLst/>
                <a:latin typeface="verdana"/>
                <a:ea typeface="verdana"/>
              </a:rPr>
              <a:t>Benefit cuts set to increase child poverty, with biggest rises likely in North East and Wales.</a:t>
            </a:r>
            <a:r>
              <a:rPr lang="en-GB" sz="1000" b="0" i="0" dirty="0">
                <a:solidFill>
                  <a:srgbClr val="000000"/>
                </a:solidFill>
                <a:effectLst/>
                <a:latin typeface="verdana"/>
                <a:ea typeface="verdana"/>
              </a:rPr>
              <a:t> Available: https://www.ifs.org.uk/publications/10029. Last accessed 15th Feb 2020.</a:t>
            </a:r>
            <a:r>
              <a:rPr lang="en-GB" sz="1000" dirty="0">
                <a:solidFill>
                  <a:srgbClr val="000000"/>
                </a:solidFill>
                <a:latin typeface="verdana"/>
                <a:ea typeface="verdana"/>
              </a:rPr>
              <a:t> </a:t>
            </a:r>
            <a:endParaRPr lang="en-GB" sz="1000" dirty="0">
              <a:solidFill>
                <a:srgbClr val="595959"/>
              </a:solidFill>
              <a:latin typeface="verdana"/>
              <a:ea typeface="verdana"/>
              <a:cs typeface="Arial" panose="020B0604020202020204" pitchFamily="34" charset="0"/>
            </a:endParaRPr>
          </a:p>
          <a:p>
            <a:r>
              <a:rPr lang="en-GB" sz="1000" dirty="0">
                <a:ea typeface="+mn-lt"/>
                <a:cs typeface="+mn-lt"/>
              </a:rPr>
              <a:t>O'Grady, S., 2018. </a:t>
            </a:r>
            <a:r>
              <a:rPr lang="en-GB" sz="1000" i="1" dirty="0">
                <a:ea typeface="+mn-lt"/>
                <a:cs typeface="+mn-lt"/>
              </a:rPr>
              <a:t>Social Anxiety Disorder: When Fear Leads to Isolation</a:t>
            </a:r>
            <a:r>
              <a:rPr lang="en-GB" sz="1000" dirty="0">
                <a:ea typeface="+mn-lt"/>
                <a:cs typeface="+mn-lt"/>
              </a:rPr>
              <a:t>. [online] WebMD. Available at: &lt;https://blogs.webmd.com/mental-health/20180830/social-anxiety-disorder-when-fear-leads-to-isolation&gt; [Accessed 19 February 2021].</a:t>
            </a:r>
          </a:p>
          <a:p>
            <a:r>
              <a:rPr lang="en-GB" sz="1000" dirty="0">
                <a:ea typeface="+mn-lt"/>
                <a:cs typeface="+mn-lt"/>
              </a:rPr>
              <a:t>Tingle, C., 2018. </a:t>
            </a:r>
            <a:r>
              <a:rPr lang="en-GB" sz="1000" i="1" dirty="0">
                <a:ea typeface="+mn-lt"/>
                <a:cs typeface="+mn-lt"/>
              </a:rPr>
              <a:t>Break the Barriers: Girls' Experiences of Menstruation in the UK</a:t>
            </a:r>
            <a:r>
              <a:rPr lang="en-GB" sz="1000" dirty="0">
                <a:ea typeface="+mn-lt"/>
                <a:cs typeface="+mn-lt"/>
              </a:rPr>
              <a:t>. Plan International UK.</a:t>
            </a:r>
            <a:endParaRPr lang="en-GB" sz="1000" dirty="0">
              <a:solidFill>
                <a:srgbClr val="595959"/>
              </a:solidFill>
              <a:latin typeface="Corbel"/>
              <a:ea typeface="verdana"/>
              <a:cs typeface="Arial" panose="020B0604020202020204" pitchFamily="34" charset="0"/>
            </a:endParaRPr>
          </a:p>
          <a:p>
            <a:r>
              <a:rPr lang="en-GB" sz="1000" dirty="0">
                <a:ea typeface="+mn-lt"/>
                <a:cs typeface="+mn-lt"/>
              </a:rPr>
              <a:t>NSPCC, 2020. </a:t>
            </a:r>
            <a:r>
              <a:rPr lang="en-GB" sz="1000" i="1" dirty="0">
                <a:ea typeface="+mn-lt"/>
                <a:cs typeface="+mn-lt"/>
              </a:rPr>
              <a:t>Children and the law | NSPCC Learning</a:t>
            </a:r>
            <a:r>
              <a:rPr lang="en-GB" sz="1000" dirty="0">
                <a:ea typeface="+mn-lt"/>
                <a:cs typeface="+mn-lt"/>
              </a:rPr>
              <a:t>. [online] NSPCC Learning. Available at: &lt;https://learning.nspcc.org.uk/child-protection-system/children-the-law#heading-top&gt; [Accessed 19 February 2021].</a:t>
            </a:r>
            <a:endParaRPr lang="en-GB" sz="1000" dirty="0">
              <a:solidFill>
                <a:srgbClr val="595959"/>
              </a:solidFill>
              <a:latin typeface="Corbel"/>
              <a:ea typeface="verdana"/>
              <a:cs typeface="Arial" panose="020B0604020202020204" pitchFamily="34" charset="0"/>
            </a:endParaRPr>
          </a:p>
          <a:p>
            <a:r>
              <a:rPr lang="en-GB" sz="1000" dirty="0">
                <a:ea typeface="+mn-lt"/>
                <a:cs typeface="+mn-lt"/>
              </a:rPr>
              <a:t>Hartley, J., 2020. </a:t>
            </a:r>
            <a:r>
              <a:rPr lang="en-GB" sz="1000" i="1" dirty="0">
                <a:ea typeface="+mn-lt"/>
                <a:cs typeface="+mn-lt"/>
              </a:rPr>
              <a:t>If You Want Better Fruit, You've </a:t>
            </a:r>
            <a:r>
              <a:rPr lang="en-GB" sz="1000" i="1" dirty="0" err="1">
                <a:ea typeface="+mn-lt"/>
                <a:cs typeface="+mn-lt"/>
              </a:rPr>
              <a:t>Gotta</a:t>
            </a:r>
            <a:r>
              <a:rPr lang="en-GB" sz="1000" i="1" dirty="0">
                <a:ea typeface="+mn-lt"/>
                <a:cs typeface="+mn-lt"/>
              </a:rPr>
              <a:t> to Deal with Roots</a:t>
            </a:r>
            <a:r>
              <a:rPr lang="en-GB" sz="1000" dirty="0">
                <a:ea typeface="+mn-lt"/>
                <a:cs typeface="+mn-lt"/>
              </a:rPr>
              <a:t>. [online] New Orleans ACEs Connection (LA). Available at: &lt;https://www.acesconnection.com/g/new-orleans-aces-connection-la/blog/building-community-resilience-through-systemic-awareness&gt; [Accessed 19 February 2021].</a:t>
            </a:r>
          </a:p>
          <a:p>
            <a:endParaRPr lang="en-GB" sz="1000" dirty="0">
              <a:ea typeface="+mn-lt"/>
              <a:cs typeface="+mn-lt"/>
            </a:endParaRPr>
          </a:p>
          <a:p>
            <a:endParaRPr lang="en-GB" sz="1000" dirty="0">
              <a:ea typeface="+mn-lt"/>
              <a:cs typeface="+mn-lt"/>
            </a:endParaRPr>
          </a:p>
          <a:p>
            <a:endParaRPr lang="en-GB" sz="1000" dirty="0">
              <a:solidFill>
                <a:srgbClr val="595959"/>
              </a:solidFill>
              <a:latin typeface="Corbel"/>
              <a:ea typeface="verdana"/>
              <a:cs typeface="Arial" panose="020B0604020202020204" pitchFamily="34" charset="0"/>
            </a:endParaRPr>
          </a:p>
          <a:p>
            <a:endParaRPr lang="en-GB" sz="1000" dirty="0">
              <a:solidFill>
                <a:srgbClr val="595959"/>
              </a:solidFill>
              <a:latin typeface="Corbel"/>
              <a:ea typeface="verdana"/>
              <a:cs typeface="Arial" panose="020B0604020202020204" pitchFamily="34" charset="0"/>
            </a:endParaRPr>
          </a:p>
          <a:p>
            <a:endParaRPr lang="en-GB" dirty="0">
              <a:solidFill>
                <a:srgbClr val="595959"/>
              </a:solidFill>
              <a:latin typeface="Corbel"/>
              <a:ea typeface="verdana"/>
              <a:cs typeface="Arial" panose="020B0604020202020204" pitchFamily="34" charset="0"/>
            </a:endParaRPr>
          </a:p>
          <a:p>
            <a:endParaRPr lang="en-GB" dirty="0">
              <a:solidFill>
                <a:srgbClr val="595959"/>
              </a:solidFill>
              <a:latin typeface="Corbel"/>
              <a:ea typeface="verdana"/>
              <a:cs typeface="Arial" panose="020B0604020202020204" pitchFamily="34" charset="0"/>
            </a:endParaRPr>
          </a:p>
          <a:p>
            <a:endParaRPr lang="en-GB" dirty="0">
              <a:solidFill>
                <a:srgbClr val="595959"/>
              </a:solidFill>
              <a:latin typeface="Corbel"/>
              <a:ea typeface="verdana"/>
              <a:cs typeface="Arial" panose="020B0604020202020204" pitchFamily="34" charset="0"/>
            </a:endParaRPr>
          </a:p>
        </p:txBody>
      </p:sp>
      <p:sp>
        <p:nvSpPr>
          <p:cNvPr id="5" name="Rectangle 1">
            <a:extLst>
              <a:ext uri="{FF2B5EF4-FFF2-40B4-BE49-F238E27FC236}">
                <a16:creationId xmlns:a16="http://schemas.microsoft.com/office/drawing/2014/main" id="{CF0FBE25-4D27-494D-B254-9B4E3580FCE8}"/>
              </a:ext>
            </a:extLst>
          </p:cNvPr>
          <p:cNvSpPr>
            <a:spLocks noChangeArrowheads="1"/>
          </p:cNvSpPr>
          <p:nvPr/>
        </p:nvSpPr>
        <p:spPr bwMode="auto">
          <a:xfrm>
            <a:off x="4502819" y="398469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7" name="Table 6">
            <a:extLst>
              <a:ext uri="{FF2B5EF4-FFF2-40B4-BE49-F238E27FC236}">
                <a16:creationId xmlns:a16="http://schemas.microsoft.com/office/drawing/2014/main" id="{3A761F1B-61F9-4B74-8B5C-0DB30A8792E7}"/>
              </a:ext>
            </a:extLst>
          </p:cNvPr>
          <p:cNvGraphicFramePr>
            <a:graphicFrameLocks noGrp="1"/>
          </p:cNvGraphicFramePr>
          <p:nvPr>
            <p:extLst>
              <p:ext uri="{D42A27DB-BD31-4B8C-83A1-F6EECF244321}">
                <p14:modId xmlns:p14="http://schemas.microsoft.com/office/powerpoint/2010/main" val="111906027"/>
              </p:ext>
            </p:extLst>
          </p:nvPr>
        </p:nvGraphicFramePr>
        <p:xfrm>
          <a:off x="3515025" y="3362618"/>
          <a:ext cx="4762500" cy="1036320"/>
        </p:xfrm>
        <a:graphic>
          <a:graphicData uri="http://schemas.openxmlformats.org/drawingml/2006/table">
            <a:tbl>
              <a:tblPr/>
              <a:tblGrid>
                <a:gridCol w="4762500">
                  <a:extLst>
                    <a:ext uri="{9D8B030D-6E8A-4147-A177-3AD203B41FA5}">
                      <a16:colId xmlns:a16="http://schemas.microsoft.com/office/drawing/2014/main" val="2044944583"/>
                    </a:ext>
                  </a:extLst>
                </a:gridCol>
              </a:tblGrid>
              <a:tr h="0">
                <a:tc>
                  <a:txBody>
                    <a:bodyPr/>
                    <a:lstStyle/>
                    <a:p>
                      <a:pPr algn="ctr"/>
                      <a:r>
                        <a:rPr lang="en-GB" sz="1000" dirty="0">
                          <a:effectLst/>
                          <a:latin typeface="verdana" panose="020B0604030504040204" pitchFamily="34" charset="0"/>
                        </a:rPr>
                        <a:t>Welsh Government. (2015). </a:t>
                      </a:r>
                      <a:r>
                        <a:rPr lang="en-GB" sz="1000" i="1" dirty="0">
                          <a:effectLst/>
                          <a:latin typeface="verdana" panose="020B0604030504040204" pitchFamily="34" charset="0"/>
                        </a:rPr>
                        <a:t>Programme for Children and Young People.</a:t>
                      </a:r>
                      <a:r>
                        <a:rPr lang="en-GB" sz="1000" dirty="0">
                          <a:effectLst/>
                          <a:latin typeface="verdana" panose="020B0604030504040204" pitchFamily="34" charset="0"/>
                        </a:rPr>
                        <a:t> Available: https://gov.wales/sites/default/files/publications/2019-06/seven-core-aims-for-children-and-young-people.pdf. Last accessed 15th Feb 2020.</a:t>
                      </a:r>
                    </a:p>
                    <a:p>
                      <a:pPr algn="ctr"/>
                      <a:br>
                        <a:rPr lang="en-GB" dirty="0"/>
                      </a:br>
                      <a:endParaRPr lang="en-GB" sz="1000" dirty="0">
                        <a:effectLst/>
                        <a:latin typeface="verdana" panose="020B0604030504040204" pitchFamily="34" charset="0"/>
                      </a:endParaRPr>
                    </a:p>
                  </a:txBody>
                  <a:tcPr marL="0" marR="0" marT="0" marB="0" anchor="ctr">
                    <a:lnL>
                      <a:noFill/>
                    </a:lnL>
                    <a:lnR>
                      <a:noFill/>
                    </a:lnR>
                    <a:lnT>
                      <a:noFill/>
                    </a:lnT>
                    <a:lnB>
                      <a:noFill/>
                    </a:lnB>
                  </a:tcPr>
                </a:tc>
                <a:extLst>
                  <a:ext uri="{0D108BD9-81ED-4DB2-BD59-A6C34878D82A}">
                    <a16:rowId xmlns:a16="http://schemas.microsoft.com/office/drawing/2014/main" val="3597298632"/>
                  </a:ext>
                </a:extLst>
              </a:tr>
            </a:tbl>
          </a:graphicData>
        </a:graphic>
      </p:graphicFrame>
      <p:sp>
        <p:nvSpPr>
          <p:cNvPr id="8" name="Rectangle 2">
            <a:extLst>
              <a:ext uri="{FF2B5EF4-FFF2-40B4-BE49-F238E27FC236}">
                <a16:creationId xmlns:a16="http://schemas.microsoft.com/office/drawing/2014/main" id="{70C37E06-A301-40BB-A1C8-F09C3263840B}"/>
              </a:ext>
            </a:extLst>
          </p:cNvPr>
          <p:cNvSpPr>
            <a:spLocks noChangeArrowheads="1"/>
          </p:cNvSpPr>
          <p:nvPr/>
        </p:nvSpPr>
        <p:spPr bwMode="auto">
          <a:xfrm>
            <a:off x="3515025" y="336325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9" name="Table 8">
            <a:extLst>
              <a:ext uri="{FF2B5EF4-FFF2-40B4-BE49-F238E27FC236}">
                <a16:creationId xmlns:a16="http://schemas.microsoft.com/office/drawing/2014/main" id="{EBA1F3B8-F258-4078-A4A6-3F6C11E50B84}"/>
              </a:ext>
            </a:extLst>
          </p:cNvPr>
          <p:cNvGraphicFramePr>
            <a:graphicFrameLocks noGrp="1"/>
          </p:cNvGraphicFramePr>
          <p:nvPr>
            <p:extLst>
              <p:ext uri="{D42A27DB-BD31-4B8C-83A1-F6EECF244321}">
                <p14:modId xmlns:p14="http://schemas.microsoft.com/office/powerpoint/2010/main" val="354404223"/>
              </p:ext>
            </p:extLst>
          </p:nvPr>
        </p:nvGraphicFramePr>
        <p:xfrm>
          <a:off x="3586222" y="4100800"/>
          <a:ext cx="4762500" cy="883920"/>
        </p:xfrm>
        <a:graphic>
          <a:graphicData uri="http://schemas.openxmlformats.org/drawingml/2006/table">
            <a:tbl>
              <a:tblPr/>
              <a:tblGrid>
                <a:gridCol w="4762500">
                  <a:extLst>
                    <a:ext uri="{9D8B030D-6E8A-4147-A177-3AD203B41FA5}">
                      <a16:colId xmlns:a16="http://schemas.microsoft.com/office/drawing/2014/main" val="3064097203"/>
                    </a:ext>
                  </a:extLst>
                </a:gridCol>
              </a:tblGrid>
              <a:tr h="0">
                <a:tc>
                  <a:txBody>
                    <a:bodyPr/>
                    <a:lstStyle/>
                    <a:p>
                      <a:pPr algn="ctr"/>
                      <a:r>
                        <a:rPr lang="en-GB" sz="1000" dirty="0">
                          <a:effectLst/>
                          <a:latin typeface="verdana" panose="020B0604030504040204" pitchFamily="34" charset="0"/>
                        </a:rPr>
                        <a:t>N/A. (2015). </a:t>
                      </a:r>
                      <a:r>
                        <a:rPr lang="en-GB" sz="1000" i="1" dirty="0">
                          <a:effectLst/>
                          <a:latin typeface="verdana" panose="020B0604030504040204" pitchFamily="34" charset="0"/>
                        </a:rPr>
                        <a:t>Programme for Children and Young People.</a:t>
                      </a:r>
                      <a:r>
                        <a:rPr lang="en-GB" sz="1000" dirty="0">
                          <a:effectLst/>
                          <a:latin typeface="verdana" panose="020B0604030504040204" pitchFamily="34" charset="0"/>
                        </a:rPr>
                        <a:t> Available: https://gov.wales/sites/default/files/publications/2019-06/seven-core-aims-for-children-and-young-people.pdf. Last accessed 15th Feb 2020.</a:t>
                      </a:r>
                    </a:p>
                    <a:p>
                      <a:pPr algn="ctr"/>
                      <a:br>
                        <a:rPr lang="en-GB" dirty="0"/>
                      </a:br>
                      <a:endParaRPr lang="en-GB" sz="1000" dirty="0">
                        <a:effectLst/>
                        <a:latin typeface="verdana" panose="020B0604030504040204" pitchFamily="34" charset="0"/>
                      </a:endParaRPr>
                    </a:p>
                  </a:txBody>
                  <a:tcPr marL="0" marR="0" marT="0" marB="0" anchor="ctr">
                    <a:lnL>
                      <a:noFill/>
                    </a:lnL>
                    <a:lnR>
                      <a:noFill/>
                    </a:lnR>
                    <a:lnT>
                      <a:noFill/>
                    </a:lnT>
                    <a:lnB>
                      <a:noFill/>
                    </a:lnB>
                  </a:tcPr>
                </a:tc>
                <a:extLst>
                  <a:ext uri="{0D108BD9-81ED-4DB2-BD59-A6C34878D82A}">
                    <a16:rowId xmlns:a16="http://schemas.microsoft.com/office/drawing/2014/main" val="169186584"/>
                  </a:ext>
                </a:extLst>
              </a:tr>
            </a:tbl>
          </a:graphicData>
        </a:graphic>
      </p:graphicFrame>
      <p:sp>
        <p:nvSpPr>
          <p:cNvPr id="10" name="Rectangle 3">
            <a:extLst>
              <a:ext uri="{FF2B5EF4-FFF2-40B4-BE49-F238E27FC236}">
                <a16:creationId xmlns:a16="http://schemas.microsoft.com/office/drawing/2014/main" id="{28A19133-15A3-4BD3-B7F1-6CA01E8BF15C}"/>
              </a:ext>
            </a:extLst>
          </p:cNvPr>
          <p:cNvSpPr>
            <a:spLocks noChangeArrowheads="1"/>
          </p:cNvSpPr>
          <p:nvPr/>
        </p:nvSpPr>
        <p:spPr bwMode="auto">
          <a:xfrm>
            <a:off x="3586222" y="4101436"/>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22160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758FF-9D4F-4E27-A782-86974CFE633C}"/>
              </a:ext>
            </a:extLst>
          </p:cNvPr>
          <p:cNvSpPr>
            <a:spLocks noGrp="1"/>
          </p:cNvSpPr>
          <p:nvPr>
            <p:ph type="title"/>
          </p:nvPr>
        </p:nvSpPr>
        <p:spPr/>
        <p:txBody>
          <a:bodyPr/>
          <a:lstStyle/>
          <a:p>
            <a:r>
              <a:rPr lang="en-GB"/>
              <a:t>References Continued    </a:t>
            </a:r>
          </a:p>
        </p:txBody>
      </p:sp>
      <p:sp>
        <p:nvSpPr>
          <p:cNvPr id="3" name="Content Placeholder 2">
            <a:extLst>
              <a:ext uri="{FF2B5EF4-FFF2-40B4-BE49-F238E27FC236}">
                <a16:creationId xmlns:a16="http://schemas.microsoft.com/office/drawing/2014/main" id="{9B92118D-14BA-4053-B5EC-009449732DDC}"/>
              </a:ext>
            </a:extLst>
          </p:cNvPr>
          <p:cNvSpPr>
            <a:spLocks noGrp="1"/>
          </p:cNvSpPr>
          <p:nvPr>
            <p:ph idx="1"/>
          </p:nvPr>
        </p:nvSpPr>
        <p:spPr/>
        <p:txBody>
          <a:bodyPr/>
          <a:lstStyle/>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Ellis, W.R. and Dietz, W.H., 2017. A new framework for addressing adverse childhood and community experiences: The building community resilience model. </a:t>
            </a:r>
            <a:r>
              <a:rPr kumimoji="0" lang="en-GB" sz="1000" b="0" i="1"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Academic </a:t>
            </a:r>
            <a:r>
              <a:rPr kumimoji="0" lang="en-GB" sz="1000" b="0" i="1" u="none" strike="noStrike" kern="1200" cap="none" spc="0" normalizeH="0" baseline="0" noProof="0" dirty="0" err="1">
                <a:ln>
                  <a:noFill/>
                </a:ln>
                <a:solidFill>
                  <a:prstClr val="black">
                    <a:lumMod val="65000"/>
                    <a:lumOff val="35000"/>
                  </a:prstClr>
                </a:solidFill>
                <a:effectLst/>
                <a:uLnTx/>
                <a:uFillTx/>
                <a:latin typeface="Corbel" panose="020B0503020204020204"/>
                <a:ea typeface="+mn-lt"/>
                <a:cs typeface="+mn-lt"/>
              </a:rPr>
              <a:t>Pediatrics</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a:t>
            </a:r>
            <a:r>
              <a:rPr kumimoji="0" lang="en-GB" sz="1000" b="0" i="1"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17</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(7), pp.S86-S93.</a:t>
            </a:r>
            <a:endParaRPr kumimoji="0" lang="en-GB" sz="1000" b="0" i="0" u="none" strike="noStrike" kern="1200" cap="none" spc="0" normalizeH="0" baseline="0" noProof="0" dirty="0">
              <a:ln>
                <a:noFill/>
              </a:ln>
              <a:solidFill>
                <a:srgbClr val="595959"/>
              </a:solidFill>
              <a:effectLst/>
              <a:uLnTx/>
              <a:uFillTx/>
              <a:latin typeface="Corbel"/>
              <a:ea typeface="verdana"/>
              <a:cs typeface="Arial" panose="020B0604020202020204" pitchFamily="34" charset="0"/>
            </a:endParaRPr>
          </a:p>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Walsh, D., McCartney, G., Smith, M., &amp; Armour, G. (2019). Relationship between childhood socioeconomic position and adverse childhood experiences (ACEs): A systematic review. Journal of Epidemiology &amp; Community Health, 73(12), 1087–1093.</a:t>
            </a:r>
            <a:endParaRPr kumimoji="0" lang="en-GB" sz="1000" b="0" i="0" u="none" strike="noStrike" kern="1200" cap="none" spc="0" normalizeH="0" baseline="0" noProof="0" dirty="0">
              <a:ln>
                <a:noFill/>
              </a:ln>
              <a:solidFill>
                <a:srgbClr val="595959"/>
              </a:solidFill>
              <a:effectLst/>
              <a:uLnTx/>
              <a:uFillTx/>
              <a:latin typeface="Corbel"/>
              <a:ea typeface="verdana"/>
              <a:cs typeface="Arial" panose="020B0604020202020204" pitchFamily="34" charset="0"/>
            </a:endParaRPr>
          </a:p>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1000" b="0" i="0" u="none" strike="noStrike" kern="1200" cap="none" spc="0" normalizeH="0" baseline="0" noProof="0" dirty="0" err="1">
                <a:ln>
                  <a:noFill/>
                </a:ln>
                <a:solidFill>
                  <a:prstClr val="black">
                    <a:lumMod val="65000"/>
                    <a:lumOff val="35000"/>
                  </a:prstClr>
                </a:solidFill>
                <a:effectLst/>
                <a:uLnTx/>
                <a:uFillTx/>
                <a:latin typeface="Corbel" panose="020B0503020204020204"/>
                <a:ea typeface="+mn-lt"/>
                <a:cs typeface="+mn-lt"/>
              </a:rPr>
              <a:t>Bywaters</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P., Bunting, L., Davidson, G., Hanratty, J., Mason, W., McCartan, C. and </a:t>
            </a:r>
            <a:r>
              <a:rPr kumimoji="0" lang="en-GB" sz="1000" b="0" i="0" u="none" strike="noStrike" kern="1200" cap="none" spc="0" normalizeH="0" baseline="0" noProof="0" dirty="0" err="1">
                <a:ln>
                  <a:noFill/>
                </a:ln>
                <a:solidFill>
                  <a:prstClr val="black">
                    <a:lumMod val="65000"/>
                    <a:lumOff val="35000"/>
                  </a:prstClr>
                </a:solidFill>
                <a:effectLst/>
                <a:uLnTx/>
                <a:uFillTx/>
                <a:latin typeface="Corbel" panose="020B0503020204020204"/>
                <a:ea typeface="+mn-lt"/>
                <a:cs typeface="+mn-lt"/>
              </a:rPr>
              <a:t>Steils</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N., 2016. The relationship between poverty, child abuse and neglect: an evidence review. </a:t>
            </a:r>
            <a:r>
              <a:rPr kumimoji="0" lang="en-GB" sz="1000" b="0" i="1"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York: Joseph Rowntree Foundation</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a:t>
            </a:r>
          </a:p>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Williamson, D., 2015. </a:t>
            </a:r>
            <a:r>
              <a:rPr kumimoji="0" lang="en-GB" sz="1000" b="0" i="1"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Wales suffers the joint-highest rate of child poverty in the UK</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[online] </a:t>
            </a:r>
            <a:r>
              <a:rPr kumimoji="0" lang="en-GB" sz="1000" b="0" i="0" u="none" strike="noStrike" kern="1200" cap="none" spc="0" normalizeH="0" baseline="0" noProof="0" dirty="0" err="1">
                <a:ln>
                  <a:noFill/>
                </a:ln>
                <a:solidFill>
                  <a:prstClr val="black">
                    <a:lumMod val="65000"/>
                    <a:lumOff val="35000"/>
                  </a:prstClr>
                </a:solidFill>
                <a:effectLst/>
                <a:uLnTx/>
                <a:uFillTx/>
                <a:latin typeface="Corbel" panose="020B0503020204020204"/>
                <a:ea typeface="+mn-lt"/>
                <a:cs typeface="+mn-lt"/>
              </a:rPr>
              <a:t>WalesOnline</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Available at: &lt;https://www.walesonline.co.uk/news/wales-news/fifth-welsh-children-now-living-9524140&gt; [Accessed 19 February 2021].</a:t>
            </a:r>
            <a:endParaRPr kumimoji="0" lang="en-GB" sz="1000" b="0" i="0" u="none" strike="noStrike" kern="1200" cap="none" spc="0" normalizeH="0" baseline="0" noProof="0" dirty="0">
              <a:ln>
                <a:noFill/>
              </a:ln>
              <a:solidFill>
                <a:srgbClr val="595959"/>
              </a:solidFill>
              <a:effectLst/>
              <a:uLnTx/>
              <a:uFillTx/>
              <a:latin typeface="Corbel"/>
              <a:ea typeface="verdana"/>
              <a:cs typeface="Arial" panose="020B0604020202020204" pitchFamily="34" charset="0"/>
            </a:endParaRPr>
          </a:p>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1000" b="0" i="0" u="none" strike="noStrike" kern="1200" cap="none" spc="0" normalizeH="0" baseline="0" noProof="0" dirty="0" err="1">
                <a:ln>
                  <a:noFill/>
                </a:ln>
                <a:solidFill>
                  <a:prstClr val="black">
                    <a:lumMod val="65000"/>
                    <a:lumOff val="35000"/>
                  </a:prstClr>
                </a:solidFill>
                <a:effectLst/>
                <a:uLnTx/>
                <a:uFillTx/>
                <a:latin typeface="Corbel" panose="020B0503020204020204"/>
                <a:ea typeface="+mn-lt"/>
                <a:cs typeface="+mn-lt"/>
              </a:rPr>
              <a:t>Cuthrell</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K., Stapleton, J. and Ledford, C., 2009. Examining the culture of poverty: Promising practices. </a:t>
            </a:r>
            <a:r>
              <a:rPr kumimoji="0" lang="en-GB" sz="1000" b="0" i="1"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Preventing School Failure: Alternative Education for Children and Youth</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 </a:t>
            </a:r>
            <a:r>
              <a:rPr kumimoji="0" lang="en-GB" sz="1000" b="0" i="1"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54</a:t>
            </a:r>
            <a:r>
              <a:rPr kumimoji="0" lang="en-GB" sz="1000" b="0" i="0" u="none" strike="noStrike" kern="1200" cap="none" spc="0" normalizeH="0" baseline="0" noProof="0" dirty="0">
                <a:ln>
                  <a:noFill/>
                </a:ln>
                <a:solidFill>
                  <a:prstClr val="black">
                    <a:lumMod val="65000"/>
                    <a:lumOff val="35000"/>
                  </a:prstClr>
                </a:solidFill>
                <a:effectLst/>
                <a:uLnTx/>
                <a:uFillTx/>
                <a:latin typeface="Corbel" panose="020B0503020204020204"/>
                <a:ea typeface="+mn-lt"/>
                <a:cs typeface="+mn-lt"/>
              </a:rPr>
              <a:t>(2), pp.104-110.</a:t>
            </a:r>
            <a:endParaRPr kumimoji="0" lang="en-GB" sz="1000" b="0" i="0" u="none" strike="noStrike" kern="1200" cap="none" spc="0" normalizeH="0" baseline="0" noProof="0" dirty="0">
              <a:ln>
                <a:noFill/>
              </a:ln>
              <a:solidFill>
                <a:srgbClr val="595959"/>
              </a:solidFill>
              <a:effectLst/>
              <a:uLnTx/>
              <a:uFillTx/>
              <a:latin typeface="Corbel"/>
              <a:ea typeface="verdana"/>
              <a:cs typeface="Arial" panose="020B0604020202020204" pitchFamily="34" charset="0"/>
            </a:endParaRPr>
          </a:p>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9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N/A. (2015). </a:t>
            </a:r>
            <a:r>
              <a:rPr kumimoji="0" lang="en-GB" sz="900" b="0" i="1"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Keeping Young People in School - Alternatives to Exclusion Selwyn College, University of Cambridge.</a:t>
            </a:r>
            <a:r>
              <a:rPr kumimoji="0" lang="en-GB" sz="9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 Available: https://www.vrc.crim.cam.ac.uk/files/images/Sadteenagerbbc.jpg. Last accessed 15th Feb 2020.</a:t>
            </a:r>
            <a:endParaRPr kumimoji="0" lang="en-GB" sz="1000" b="0" i="0" u="none" strike="noStrike" kern="1200" cap="none" spc="0" normalizeH="0" baseline="0" noProof="0" dirty="0">
              <a:ln>
                <a:noFill/>
              </a:ln>
              <a:solidFill>
                <a:srgbClr val="595959"/>
              </a:solidFill>
              <a:effectLst/>
              <a:uLnTx/>
              <a:uFillTx/>
              <a:latin typeface="Corbel"/>
              <a:ea typeface="verdana"/>
              <a:cs typeface="Arial" panose="020B0604020202020204" pitchFamily="34" charset="0"/>
            </a:endParaRPr>
          </a:p>
          <a:p>
            <a:pPr marL="182880" marR="0" lvl="0" indent="-182880" algn="l" defTabSz="914400" rtl="0" eaLnBrk="1" fontAlgn="auto" latinLnBrk="0" hangingPunct="1">
              <a:lnSpc>
                <a:spcPct val="90000"/>
              </a:lnSpc>
              <a:spcBef>
                <a:spcPts val="1200"/>
              </a:spcBef>
              <a:spcAft>
                <a:spcPts val="0"/>
              </a:spcAft>
              <a:buClr>
                <a:srgbClr val="F0A22E"/>
              </a:buClr>
              <a:buSzTx/>
              <a:buFont typeface="Wingdings 2" pitchFamily="18" charset="2"/>
              <a:buChar char=""/>
              <a:tabLst/>
              <a:defRPr/>
            </a:pPr>
            <a:r>
              <a:rPr kumimoji="0" lang="en-GB" sz="9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Conroy, Bacon Jr. (2020). </a:t>
            </a:r>
            <a:r>
              <a:rPr kumimoji="0" lang="en-GB" sz="900" b="0" i="1"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There’s A Huge Gap In How Republicans And Democrats See Discrimination.</a:t>
            </a:r>
            <a:r>
              <a:rPr kumimoji="0" lang="en-GB" sz="900" b="0" i="0" u="none" strike="noStrike" kern="1200" cap="none" spc="0" normalizeH="0" baseline="0" noProof="0" dirty="0">
                <a:ln>
                  <a:noFill/>
                </a:ln>
                <a:solidFill>
                  <a:srgbClr val="000000"/>
                </a:solidFill>
                <a:effectLst/>
                <a:uLnTx/>
                <a:uFillTx/>
                <a:latin typeface="verdana" panose="020B0604030504040204" pitchFamily="34" charset="0"/>
                <a:ea typeface="+mn-ea"/>
                <a:cs typeface="+mn-cs"/>
              </a:rPr>
              <a:t> Available: https://fivethirtyeight.com/features/theres-still-a-huge-partisan-gap-in-how-americans-see-discrimination/. Last accessed 15th Feb 2020.</a:t>
            </a:r>
            <a:endParaRPr kumimoji="0" lang="en-GB" sz="1000" b="0" i="0" u="none" strike="noStrike" kern="1200" cap="none" spc="0" normalizeH="0" baseline="0" noProof="0" dirty="0">
              <a:ln>
                <a:noFill/>
              </a:ln>
              <a:solidFill>
                <a:srgbClr val="595959"/>
              </a:solidFill>
              <a:effectLst/>
              <a:uLnTx/>
              <a:uFillTx/>
              <a:latin typeface="Corbel"/>
              <a:ea typeface="verdana"/>
              <a:cs typeface="Arial" panose="020B0604020202020204" pitchFamily="34" charset="0"/>
            </a:endParaRPr>
          </a:p>
          <a:p>
            <a:r>
              <a:rPr lang="en-GB" sz="1000" b="0" i="0" dirty="0">
                <a:solidFill>
                  <a:srgbClr val="000000"/>
                </a:solidFill>
                <a:effectLst/>
                <a:latin typeface="Corbel" panose="020B0503020204020204" pitchFamily="34" charset="0"/>
              </a:rPr>
              <a:t>Youth.Gov. (2011). </a:t>
            </a:r>
            <a:r>
              <a:rPr lang="en-GB" sz="1000" b="0" i="1" dirty="0">
                <a:solidFill>
                  <a:srgbClr val="000000"/>
                </a:solidFill>
                <a:effectLst/>
                <a:latin typeface="Corbel" panose="020B0503020204020204" pitchFamily="34" charset="0"/>
              </a:rPr>
              <a:t>Risks and Protective Factors.</a:t>
            </a:r>
            <a:r>
              <a:rPr lang="en-GB" sz="1000" b="0" i="0" dirty="0">
                <a:solidFill>
                  <a:srgbClr val="000000"/>
                </a:solidFill>
                <a:effectLst/>
                <a:latin typeface="Corbel" panose="020B0503020204020204" pitchFamily="34" charset="0"/>
              </a:rPr>
              <a:t> Available: https://youth.gov/youth-topics/tag/about-tag/risks-protective-factors. Last accessed 15th Feb 2020.</a:t>
            </a:r>
          </a:p>
          <a:p>
            <a:r>
              <a:rPr lang="en-GB" sz="900" b="0" i="0" dirty="0">
                <a:solidFill>
                  <a:srgbClr val="000000"/>
                </a:solidFill>
                <a:effectLst/>
                <a:latin typeface="verdana" panose="020B0604030504040204" pitchFamily="34" charset="0"/>
              </a:rPr>
              <a:t>N/A. (2019). </a:t>
            </a:r>
            <a:r>
              <a:rPr lang="en-GB" sz="900" b="0" i="1" dirty="0">
                <a:solidFill>
                  <a:srgbClr val="000000"/>
                </a:solidFill>
                <a:effectLst/>
                <a:latin typeface="verdana" panose="020B0604030504040204" pitchFamily="34" charset="0"/>
              </a:rPr>
              <a:t>Data Visualization: Preventing ACEs could reduce a large number of health conditions..</a:t>
            </a:r>
            <a:r>
              <a:rPr lang="en-GB" sz="900" b="0" i="0" dirty="0">
                <a:solidFill>
                  <a:srgbClr val="000000"/>
                </a:solidFill>
                <a:effectLst/>
                <a:latin typeface="verdana" panose="020B0604030504040204" pitchFamily="34" charset="0"/>
              </a:rPr>
              <a:t> Available: https://www.cdc.gov/vitalsigns/aces/data-visualization.html. Last accessed 15th Feb 2020.</a:t>
            </a:r>
          </a:p>
          <a:p>
            <a:r>
              <a:rPr lang="en-GB" sz="900" b="0" i="0" dirty="0">
                <a:solidFill>
                  <a:srgbClr val="000000"/>
                </a:solidFill>
                <a:effectLst/>
                <a:latin typeface="verdana" panose="020B0604030504040204" pitchFamily="34" charset="0"/>
              </a:rPr>
              <a:t>N/A. (2019). </a:t>
            </a:r>
            <a:r>
              <a:rPr lang="en-GB" sz="900" b="0" i="1" dirty="0">
                <a:solidFill>
                  <a:srgbClr val="000000"/>
                </a:solidFill>
                <a:effectLst/>
                <a:latin typeface="verdana" panose="020B0604030504040204" pitchFamily="34" charset="0"/>
              </a:rPr>
              <a:t>New child-friendly version of the UNCRC published by UNICEF.</a:t>
            </a:r>
            <a:r>
              <a:rPr lang="en-GB" sz="900" b="0" i="0" dirty="0">
                <a:solidFill>
                  <a:srgbClr val="000000"/>
                </a:solidFill>
                <a:effectLst/>
                <a:latin typeface="verdana" panose="020B0604030504040204" pitchFamily="34" charset="0"/>
              </a:rPr>
              <a:t> Available: https://www.togetherscotland.org.uk/news-and-events/news/2019/08/new-child-friendly-version-of-the-uncrc-published-by-unicef/. Last accessed 15th Feb 2020.</a:t>
            </a:r>
            <a:endParaRPr lang="en-GB" sz="1000" dirty="0">
              <a:latin typeface="Corbel" panose="020B0503020204020204" pitchFamily="34" charset="0"/>
            </a:endParaRPr>
          </a:p>
        </p:txBody>
      </p:sp>
    </p:spTree>
    <p:extLst>
      <p:ext uri="{BB962C8B-B14F-4D97-AF65-F5344CB8AC3E}">
        <p14:creationId xmlns:p14="http://schemas.microsoft.com/office/powerpoint/2010/main" val="9376614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41B02-3BD8-47A1-A391-5385E1EB94CF}"/>
              </a:ext>
            </a:extLst>
          </p:cNvPr>
          <p:cNvSpPr>
            <a:spLocks noGrp="1"/>
          </p:cNvSpPr>
          <p:nvPr>
            <p:ph type="title"/>
          </p:nvPr>
        </p:nvSpPr>
        <p:spPr/>
        <p:txBody>
          <a:bodyPr/>
          <a:lstStyle/>
          <a:p>
            <a:r>
              <a:rPr lang="en-GB" dirty="0"/>
              <a:t>References Continued</a:t>
            </a:r>
          </a:p>
        </p:txBody>
      </p:sp>
      <p:sp>
        <p:nvSpPr>
          <p:cNvPr id="3" name="Content Placeholder 2">
            <a:extLst>
              <a:ext uri="{FF2B5EF4-FFF2-40B4-BE49-F238E27FC236}">
                <a16:creationId xmlns:a16="http://schemas.microsoft.com/office/drawing/2014/main" id="{5DE9219F-4827-43B7-AF8C-83B6F6FABD1A}"/>
              </a:ext>
            </a:extLst>
          </p:cNvPr>
          <p:cNvSpPr>
            <a:spLocks noGrp="1"/>
          </p:cNvSpPr>
          <p:nvPr>
            <p:ph idx="1"/>
          </p:nvPr>
        </p:nvSpPr>
        <p:spPr/>
        <p:txBody>
          <a:bodyPr>
            <a:normAutofit/>
          </a:bodyPr>
          <a:lstStyle/>
          <a:p>
            <a:r>
              <a:rPr lang="en-GB" sz="1200" dirty="0">
                <a:latin typeface="Arial" panose="020B0604020202020204" pitchFamily="34" charset="0"/>
                <a:cs typeface="Arial" panose="020B0604020202020204" pitchFamily="34" charset="0"/>
              </a:rPr>
              <a:t>N/A. (2020). The UK’s National Occupational Standards (NOS) for IT, Cyber Security and Analytics. Available: https://www.tpdegrees.com/news/have-your-say-nos-for-it-cyber-security-and-analytics/. Last accessed 15th Feb 2020.</a:t>
            </a:r>
          </a:p>
        </p:txBody>
      </p:sp>
    </p:spTree>
    <p:extLst>
      <p:ext uri="{BB962C8B-B14F-4D97-AF65-F5344CB8AC3E}">
        <p14:creationId xmlns:p14="http://schemas.microsoft.com/office/powerpoint/2010/main" val="376345984"/>
      </p:ext>
    </p:extLst>
  </p:cSld>
  <p:clrMapOvr>
    <a:masterClrMapping/>
  </p:clrMapOvr>
</p:sld>
</file>

<file path=ppt/theme/theme1.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CDFCBBBA200248B32B2A626FE8B273" ma:contentTypeVersion="7" ma:contentTypeDescription="Create a new document." ma:contentTypeScope="" ma:versionID="bd170cb4e422965ee698b9a9a5e20995">
  <xsd:schema xmlns:xsd="http://www.w3.org/2001/XMLSchema" xmlns:xs="http://www.w3.org/2001/XMLSchema" xmlns:p="http://schemas.microsoft.com/office/2006/metadata/properties" xmlns:ns3="ada16477-4a9e-4f32-8a2f-23c8ffb0c900" xmlns:ns4="09ebbee8-2921-4cc3-be77-564d5a35cca5" targetNamespace="http://schemas.microsoft.com/office/2006/metadata/properties" ma:root="true" ma:fieldsID="3050ac3b509962e26cfad84a0983bd3d" ns3:_="" ns4:_="">
    <xsd:import namespace="ada16477-4a9e-4f32-8a2f-23c8ffb0c900"/>
    <xsd:import namespace="09ebbee8-2921-4cc3-be77-564d5a35cca5"/>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a16477-4a9e-4f32-8a2f-23c8ffb0c90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9ebbee8-2921-4cc3-be77-564d5a35cca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86EAF28-017B-4F65-B9E5-212DF1992E23}">
  <ds:schemaRefs>
    <ds:schemaRef ds:uri="09ebbee8-2921-4cc3-be77-564d5a35cca5"/>
    <ds:schemaRef ds:uri="ada16477-4a9e-4f32-8a2f-23c8ffb0c90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4077B65-D036-4829-A1B8-4AB6D3404DEC}">
  <ds:schemaRefs>
    <ds:schemaRef ds:uri="http://www.w3.org/XML/1998/namespace"/>
    <ds:schemaRef ds:uri="ada16477-4a9e-4f32-8a2f-23c8ffb0c900"/>
    <ds:schemaRef ds:uri="http://purl.org/dc/dcmitype/"/>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09ebbee8-2921-4cc3-be77-564d5a35cca5"/>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48747448-7C3B-4DE8-AD84-29813FD4993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608</TotalTime>
  <Words>3581</Words>
  <Application>Microsoft Office PowerPoint</Application>
  <PresentationFormat>Widescreen</PresentationFormat>
  <Paragraphs>187</Paragraphs>
  <Slides>22</Slides>
  <Notes>17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vt:lpstr>
      <vt:lpstr>Arial Black</vt:lpstr>
      <vt:lpstr>Calibri</vt:lpstr>
      <vt:lpstr>Comic Sans MS</vt:lpstr>
      <vt:lpstr>Corbel</vt:lpstr>
      <vt:lpstr>Open Sans</vt:lpstr>
      <vt:lpstr>Times New Roman</vt:lpstr>
      <vt:lpstr>verdana</vt:lpstr>
      <vt:lpstr>Wingdings 2</vt:lpstr>
      <vt:lpstr>Frame</vt:lpstr>
      <vt:lpstr>PowerPoint Presentation</vt:lpstr>
      <vt:lpstr>Children in Poverty experiences of adolescence    </vt:lpstr>
      <vt:lpstr>Poverty and ACE’s: The Pair of ACE's (Ellis and Dietz, 2017)</vt:lpstr>
      <vt:lpstr>Impacts of Poverty on young people</vt:lpstr>
      <vt:lpstr>What is Period Poverty?</vt:lpstr>
      <vt:lpstr>UK Period Poverty Shocking Statistics </vt:lpstr>
      <vt:lpstr>Period Poverty</vt:lpstr>
      <vt:lpstr>Effects of Period Poverty on Young Females  Impacts/ Exclusion/ Oppression and ACE’s  </vt:lpstr>
      <vt:lpstr> More adverse effects from Period Poverty</vt:lpstr>
      <vt:lpstr>Stigma surrounding menstruation</vt:lpstr>
      <vt:lpstr>Quote on Menstruation </vt:lpstr>
      <vt:lpstr>Scotland becomes the first country in the world to make period products free for all</vt:lpstr>
      <vt:lpstr>In Wales Period poverty is  to be helped with £3.3m for   free sanitary products</vt:lpstr>
      <vt:lpstr>Two young girls from Carmarthenshire have started this campaign</vt:lpstr>
      <vt:lpstr>Children in Wales (National Umbrella Body representing child rights)</vt:lpstr>
      <vt:lpstr>Impact into Adulthood and Cost of ACE's</vt:lpstr>
      <vt:lpstr>Interventions to help raise awareness of period poverty</vt:lpstr>
      <vt:lpstr>Youth Work breaking down barriers to  Period Poverty and Stigma</vt:lpstr>
      <vt:lpstr>Thank You </vt:lpstr>
      <vt:lpstr>References</vt:lpstr>
      <vt:lpstr>References Continued    </vt:lpstr>
      <vt:lpstr>References 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Gary Yates (1803568)</dc:creator>
  <cp:lastModifiedBy>Gary Yates</cp:lastModifiedBy>
  <cp:revision>24</cp:revision>
  <cp:lastPrinted>2021-02-22T20:39:12Z</cp:lastPrinted>
  <dcterms:created xsi:type="dcterms:W3CDTF">2021-02-15T17:02:50Z</dcterms:created>
  <dcterms:modified xsi:type="dcterms:W3CDTF">2021-02-23T10:40:07Z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0x0101000CCDFCBBBA200248B32B2A626FE8B273</vt:lpwstr>
  </property>
</Properties>
</file>