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heme" Target="theme/theme1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viewProps" Target="viewProp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12/14/2025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A1C8E-651A-0424-BAED-46B7379BF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53216" y="160149"/>
            <a:ext cx="8557309" cy="3465139"/>
          </a:xfrm>
        </p:spPr>
        <p:txBody>
          <a:bodyPr/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i="1" u="sng" dirty="0">
                <a:solidFill>
                  <a:schemeClr val="accent2"/>
                </a:solidFill>
                <a:effectLst/>
              </a:rPr>
              <a:t> Case Study Analysis</a:t>
            </a:r>
            <a:br>
              <a:rPr lang="en-GB" sz="3200" i="1" u="sng" dirty="0">
                <a:solidFill>
                  <a:schemeClr val="accent2"/>
                </a:solidFill>
              </a:rPr>
            </a:br>
            <a:r>
              <a:rPr lang="en-GB" sz="3200" i="1" u="sng" dirty="0">
                <a:solidFill>
                  <a:schemeClr val="accent2"/>
                </a:solidFill>
                <a:effectLst/>
              </a:rPr>
              <a:t>Green Haven Florists</a:t>
            </a:r>
            <a:br>
              <a:rPr lang="en-GB" sz="3200" i="1" u="sng" dirty="0">
                <a:solidFill>
                  <a:schemeClr val="accent2"/>
                </a:solidFill>
              </a:rPr>
            </a:br>
            <a:r>
              <a:rPr lang="en-GB" sz="2000" i="1" u="sng" dirty="0">
                <a:solidFill>
                  <a:srgbClr val="FF0000"/>
                </a:solidFill>
                <a:effectLst/>
              </a:rPr>
              <a:t>Student Name</a:t>
            </a:r>
            <a:br>
              <a:rPr lang="en-GB" sz="2000" i="1" u="sng" dirty="0">
                <a:solidFill>
                  <a:srgbClr val="FF0000"/>
                </a:solidFill>
              </a:rPr>
            </a:br>
            <a:r>
              <a:rPr lang="en-GB" sz="2000" i="1" u="sng" dirty="0">
                <a:solidFill>
                  <a:srgbClr val="FF0000"/>
                </a:solidFill>
                <a:effectLst/>
              </a:rPr>
              <a:t>Student ID</a:t>
            </a:r>
            <a:br>
              <a:rPr lang="en-GB" sz="2000" i="1" u="sng" dirty="0">
                <a:solidFill>
                  <a:srgbClr val="FF0000"/>
                </a:solidFill>
              </a:rPr>
            </a:br>
            <a:r>
              <a:rPr lang="en-GB" sz="2000" i="1" u="sng" dirty="0">
                <a:solidFill>
                  <a:srgbClr val="FF0000"/>
                </a:solidFill>
                <a:effectLst/>
              </a:rPr>
              <a:t>Module Name</a:t>
            </a:r>
            <a:br>
              <a:rPr lang="en-GB" sz="2000" i="1" u="sng" dirty="0">
                <a:solidFill>
                  <a:srgbClr val="FF0000"/>
                </a:solidFill>
              </a:rPr>
            </a:br>
            <a:r>
              <a:rPr lang="en-GB" sz="2000" i="1" u="sng" dirty="0">
                <a:solidFill>
                  <a:srgbClr val="FF0000"/>
                </a:solidFill>
                <a:effectLst/>
              </a:rPr>
              <a:t>Module Code</a:t>
            </a:r>
            <a:br>
              <a:rPr lang="en-GB" sz="2000" i="1" u="sng" dirty="0">
                <a:solidFill>
                  <a:srgbClr val="FF0000"/>
                </a:solidFill>
              </a:rPr>
            </a:br>
            <a:r>
              <a:rPr lang="en-GB" sz="2000" i="1" u="sng" dirty="0">
                <a:solidFill>
                  <a:srgbClr val="FF0000"/>
                </a:solidFill>
                <a:effectLst/>
              </a:rPr>
              <a:t>Lecturer’s Name</a:t>
            </a:r>
            <a:br>
              <a:rPr lang="en-GB" sz="2000" i="1" u="sng" dirty="0">
                <a:solidFill>
                  <a:srgbClr val="FF0000"/>
                </a:solidFill>
              </a:rPr>
            </a:br>
            <a:r>
              <a:rPr lang="en-GB" sz="2000" i="1" u="sng" dirty="0">
                <a:solidFill>
                  <a:srgbClr val="FF0000"/>
                </a:solidFill>
                <a:effectLst/>
              </a:rPr>
              <a:t>Submission Date</a:t>
            </a:r>
            <a:endParaRPr lang="en-US" sz="2000" i="1" u="sng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FC9669-770C-A662-A5EB-EA8C25E8000E}"/>
              </a:ext>
            </a:extLst>
          </p:cNvPr>
          <p:cNvSpPr txBox="1"/>
          <p:nvPr/>
        </p:nvSpPr>
        <p:spPr>
          <a:xfrm>
            <a:off x="5121834" y="2021146"/>
            <a:ext cx="336475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ro-RO" dirty="0"/>
              <a:t>2441397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F457AF-B906-9E81-843B-8A890B102B1A}"/>
              </a:ext>
            </a:extLst>
          </p:cNvPr>
          <p:cNvSpPr txBox="1"/>
          <p:nvPr/>
        </p:nvSpPr>
        <p:spPr>
          <a:xfrm>
            <a:off x="4911148" y="1685541"/>
            <a:ext cx="4313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dirty="0"/>
              <a:t>Ionut Emanuel Cheptanariu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FD74DD-4AEA-036F-72F7-77C160D3B0E3}"/>
              </a:ext>
            </a:extLst>
          </p:cNvPr>
          <p:cNvSpPr txBox="1"/>
          <p:nvPr/>
        </p:nvSpPr>
        <p:spPr>
          <a:xfrm>
            <a:off x="5121834" y="2395262"/>
            <a:ext cx="5062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dirty="0"/>
              <a:t>Probkem solving and decision making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C34A1D-403F-FC53-016A-A19EAB490AB4}"/>
              </a:ext>
            </a:extLst>
          </p:cNvPr>
          <p:cNvSpPr txBox="1"/>
          <p:nvPr/>
        </p:nvSpPr>
        <p:spPr>
          <a:xfrm>
            <a:off x="5121834" y="267758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dirty="0"/>
              <a:t>LCLM4004_LON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225044-FDB7-4EEA-B561-D7D438C200DF}"/>
              </a:ext>
            </a:extLst>
          </p:cNvPr>
          <p:cNvSpPr txBox="1"/>
          <p:nvPr/>
        </p:nvSpPr>
        <p:spPr>
          <a:xfrm>
            <a:off x="5121834" y="2949927"/>
            <a:ext cx="4313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>
                <a:solidFill>
                  <a:srgbClr val="242130"/>
                </a:solidFill>
                <a:effectLst/>
                <a:latin typeface="Source Sans Pro" panose="020B0503030403020204" pitchFamily="34" charset="0"/>
              </a:rPr>
              <a:t>Richard Ashaye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FEB882-0403-7042-B8E3-EF93664758EA}"/>
              </a:ext>
            </a:extLst>
          </p:cNvPr>
          <p:cNvSpPr txBox="1"/>
          <p:nvPr/>
        </p:nvSpPr>
        <p:spPr>
          <a:xfrm>
            <a:off x="5121834" y="3251806"/>
            <a:ext cx="5223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16 December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234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C95D2-A124-A983-147C-25916D9C9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Overviw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0BCB6-4B14-E3D1-7C84-91CBB7887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</a:rPr>
              <a:t>• Introduction</a:t>
            </a:r>
            <a:br>
              <a:rPr lang="en-GB" dirty="0"/>
            </a:br>
            <a:r>
              <a:rPr lang="en-GB" dirty="0">
                <a:effectLst/>
              </a:rPr>
              <a:t>• Business Overview</a:t>
            </a:r>
            <a:br>
              <a:rPr lang="en-GB" dirty="0"/>
            </a:br>
            <a:r>
              <a:rPr lang="en-GB" dirty="0">
                <a:effectLst/>
              </a:rPr>
              <a:t>• Business Problem</a:t>
            </a:r>
            <a:br>
              <a:rPr lang="en-GB" dirty="0"/>
            </a:br>
            <a:r>
              <a:rPr lang="en-GB" dirty="0">
                <a:effectLst/>
              </a:rPr>
              <a:t>• Causes of the Problem</a:t>
            </a:r>
            <a:br>
              <a:rPr lang="en-GB" dirty="0"/>
            </a:br>
            <a:r>
              <a:rPr lang="en-GB" dirty="0">
                <a:effectLst/>
              </a:rPr>
              <a:t>• Impact on the Business</a:t>
            </a:r>
            <a:br>
              <a:rPr lang="en-GB" dirty="0"/>
            </a:br>
            <a:r>
              <a:rPr lang="en-GB" dirty="0">
                <a:effectLst/>
              </a:rPr>
              <a:t>• Alternative Solution 1</a:t>
            </a:r>
            <a:br>
              <a:rPr lang="en-GB" dirty="0"/>
            </a:br>
            <a:r>
              <a:rPr lang="en-GB" dirty="0">
                <a:effectLst/>
              </a:rPr>
              <a:t>• Alternative Solution 2</a:t>
            </a:r>
            <a:br>
              <a:rPr lang="en-GB" dirty="0"/>
            </a:br>
            <a:r>
              <a:rPr lang="en-GB" dirty="0">
                <a:effectLst/>
              </a:rPr>
              <a:t>• Evaluation Using PMI</a:t>
            </a:r>
            <a:br>
              <a:rPr lang="en-GB" dirty="0"/>
            </a:br>
            <a:r>
              <a:rPr lang="en-GB" dirty="0">
                <a:effectLst/>
              </a:rPr>
              <a:t>• Chosen Solution</a:t>
            </a:r>
            <a:br>
              <a:rPr lang="en-GB" dirty="0"/>
            </a:br>
            <a:r>
              <a:rPr lang="en-GB" dirty="0">
                <a:effectLst/>
              </a:rPr>
              <a:t>• Risk Analysis</a:t>
            </a:r>
            <a:br>
              <a:rPr lang="en-GB" dirty="0"/>
            </a:br>
            <a:r>
              <a:rPr lang="en-GB" dirty="0">
                <a:effectLst/>
              </a:rPr>
              <a:t>• Action Plan</a:t>
            </a:r>
            <a:br>
              <a:rPr lang="en-GB" dirty="0"/>
            </a:br>
            <a:r>
              <a:rPr lang="en-GB" dirty="0">
                <a:effectLst/>
              </a:rPr>
              <a:t>• Measuring Effectiveness</a:t>
            </a:r>
            <a:br>
              <a:rPr lang="en-GB" dirty="0"/>
            </a:br>
            <a:r>
              <a:rPr lang="en-GB" dirty="0">
                <a:effectLst/>
              </a:rPr>
              <a:t>• 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775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03DF8-9D35-383D-B289-2A6749392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5D151-A730-3CC9-C0F4-CA931DC69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816" y="1930400"/>
            <a:ext cx="8596668" cy="3880773"/>
          </a:xfrm>
        </p:spPr>
        <p:txBody>
          <a:bodyPr/>
          <a:lstStyle/>
          <a:p>
            <a:br>
              <a:rPr lang="en-GB" dirty="0"/>
            </a:br>
            <a:r>
              <a:rPr lang="en-GB" dirty="0">
                <a:effectLst/>
              </a:rPr>
              <a:t>Purpose of the Presentation</a:t>
            </a:r>
            <a:br>
              <a:rPr lang="en-GB" dirty="0"/>
            </a:br>
            <a:r>
              <a:rPr lang="en-GB" dirty="0">
                <a:effectLst/>
              </a:rPr>
              <a:t>• To analyse the key business problem facing Green Haven Florists</a:t>
            </a:r>
            <a:br>
              <a:rPr lang="en-GB" dirty="0"/>
            </a:br>
            <a:r>
              <a:rPr lang="en-GB" dirty="0">
                <a:effectLst/>
              </a:rPr>
              <a:t>• To evaluate two alternative solutions using a decision-making tool</a:t>
            </a:r>
            <a:br>
              <a:rPr lang="en-GB" dirty="0"/>
            </a:br>
            <a:r>
              <a:rPr lang="en-GB" dirty="0">
                <a:effectLst/>
              </a:rPr>
              <a:t>• To recommend the most appropriate solution and outline its implementation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871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B881B-6D5D-12B1-86A9-EA112EEB7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/>
              </a:rPr>
              <a:t>Business Overview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A535E-AE1A-62D4-3CC3-F665419174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Green Haven Florists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Independent florist located in Norwich, UK</a:t>
            </a:r>
            <a:br>
              <a:rPr lang="en-GB" dirty="0"/>
            </a:br>
            <a:r>
              <a:rPr lang="en-GB" dirty="0">
                <a:effectLst/>
              </a:rPr>
              <a:t>• Established in 2016 by Liam and </a:t>
            </a:r>
            <a:r>
              <a:rPr lang="en-GB" dirty="0" err="1">
                <a:effectLst/>
              </a:rPr>
              <a:t>Priya</a:t>
            </a:r>
            <a:r>
              <a:rPr lang="en-GB" dirty="0">
                <a:effectLst/>
              </a:rPr>
              <a:t> Patel</a:t>
            </a:r>
            <a:br>
              <a:rPr lang="en-GB" dirty="0"/>
            </a:br>
            <a:r>
              <a:rPr lang="en-GB" dirty="0">
                <a:effectLst/>
              </a:rPr>
              <a:t>• Known for bespoke floral designs and eco-friendly practices</a:t>
            </a:r>
            <a:br>
              <a:rPr lang="en-GB" dirty="0"/>
            </a:br>
            <a:r>
              <a:rPr lang="en-GB" dirty="0">
                <a:effectLst/>
              </a:rPr>
              <a:t>• Serves walk-in customers, corporate clients, and weddings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618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2ED60-FCB4-9501-2EBB-5AC447F49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/>
              </a:rPr>
              <a:t>Business Problem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5F71A-3FD0-99EB-25CA-D0B855079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7761442" cy="3880773"/>
          </a:xfrm>
        </p:spPr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Identifying the Core Problem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30% decline in in-store sales over the last 12 months</a:t>
            </a:r>
            <a:br>
              <a:rPr lang="en-GB" dirty="0"/>
            </a:br>
            <a:r>
              <a:rPr lang="en-GB" dirty="0">
                <a:effectLst/>
              </a:rPr>
              <a:t>• Reduced foot traffic on the local high street</a:t>
            </a:r>
            <a:br>
              <a:rPr lang="en-GB" dirty="0"/>
            </a:br>
            <a:r>
              <a:rPr lang="en-GB" dirty="0">
                <a:effectLst/>
              </a:rPr>
              <a:t>• Increased competition from online flower retailers</a:t>
            </a:r>
            <a:br>
              <a:rPr lang="en-GB" dirty="0"/>
            </a:br>
            <a:r>
              <a:rPr lang="en-GB" dirty="0">
                <a:effectLst/>
              </a:rPr>
              <a:t>• Rising operational and supply costs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647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1E9D7-9297-DEDD-4CF0-2AE396B0E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/>
              </a:rPr>
              <a:t> Causes of the Problem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D05C0-5907-B21E-0CB8-66E203849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Key Contributing Factors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Shift in consumer behaviour towards online shopping</a:t>
            </a:r>
            <a:br>
              <a:rPr lang="en-GB" dirty="0"/>
            </a:br>
            <a:r>
              <a:rPr lang="en-GB" dirty="0">
                <a:effectLst/>
              </a:rPr>
              <a:t>• Outdated website and weak digital presence</a:t>
            </a:r>
            <a:br>
              <a:rPr lang="en-GB" dirty="0"/>
            </a:br>
            <a:r>
              <a:rPr lang="en-GB" dirty="0">
                <a:effectLst/>
              </a:rPr>
              <a:t>• Inflation and supply chain disruptions increasing costs</a:t>
            </a:r>
            <a:br>
              <a:rPr lang="en-GB" dirty="0"/>
            </a:br>
            <a:r>
              <a:rPr lang="en-GB" dirty="0">
                <a:effectLst/>
              </a:rPr>
              <a:t>• Entry of new local and national competitors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665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08824-7095-1BCA-9D6C-001FE56D0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/>
              </a:rPr>
              <a:t>Impact on the Business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B519D-E8A0-1C1F-FB1B-D7B0151A3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Business Implications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Declining revenue and reduced profitability</a:t>
            </a:r>
            <a:br>
              <a:rPr lang="en-GB" dirty="0"/>
            </a:br>
            <a:r>
              <a:rPr lang="en-GB" dirty="0">
                <a:effectLst/>
              </a:rPr>
              <a:t>• Increased pressure on sustainability commitments</a:t>
            </a:r>
            <a:br>
              <a:rPr lang="en-GB" dirty="0"/>
            </a:br>
            <a:r>
              <a:rPr lang="en-GB" dirty="0">
                <a:effectLst/>
              </a:rPr>
              <a:t>• Risk to long-term business viability</a:t>
            </a:r>
            <a:br>
              <a:rPr lang="en-GB" dirty="0"/>
            </a:br>
            <a:r>
              <a:rPr lang="en-GB" dirty="0">
                <a:effectLst/>
              </a:rPr>
              <a:t>• Loss of competitive position in the local market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50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17F84-3248-593B-DD62-D8EB537AA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/>
              </a:rPr>
              <a:t>Alternative Solution 1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C7448-8AC5-E3B4-906B-0E2B1CEF7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ffectLst/>
              </a:rPr>
              <a:t> Digital Transformation Strategy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Redesign of the business website</a:t>
            </a:r>
            <a:br>
              <a:rPr lang="en-GB" dirty="0"/>
            </a:br>
            <a:r>
              <a:rPr lang="en-GB" dirty="0">
                <a:effectLst/>
              </a:rPr>
              <a:t>• Introduction of an online ordering system</a:t>
            </a:r>
            <a:br>
              <a:rPr lang="en-GB" dirty="0"/>
            </a:br>
            <a:r>
              <a:rPr lang="en-GB" dirty="0">
                <a:effectLst/>
              </a:rPr>
              <a:t>• Subscription-based flower services</a:t>
            </a:r>
            <a:br>
              <a:rPr lang="en-GB" dirty="0"/>
            </a:br>
            <a:r>
              <a:rPr lang="en-GB" dirty="0">
                <a:effectLst/>
              </a:rPr>
              <a:t>• Improved delivery options</a:t>
            </a:r>
            <a:br>
              <a:rPr lang="en-GB" dirty="0"/>
            </a:br>
            <a:r>
              <a:rPr lang="en-GB" dirty="0">
                <a:effectLst/>
              </a:rPr>
              <a:t>• Increased use of social media marketing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354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FF3FD-4962-F7CC-192D-18D2AEE9E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/>
              </a:rPr>
              <a:t>Alternative Solution 2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EED39-5683-017B-1F5B-02E382A77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ffectLst/>
              </a:rPr>
              <a:t> Differentiation &amp; Community Engagement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Hosting workshops and in-store events</a:t>
            </a:r>
            <a:br>
              <a:rPr lang="en-GB" dirty="0"/>
            </a:br>
            <a:r>
              <a:rPr lang="en-GB" dirty="0">
                <a:effectLst/>
              </a:rPr>
              <a:t>• Partnering with local businesses</a:t>
            </a:r>
            <a:br>
              <a:rPr lang="en-GB" dirty="0"/>
            </a:br>
            <a:r>
              <a:rPr lang="en-GB" dirty="0">
                <a:effectLst/>
              </a:rPr>
              <a:t>• Strengthening premium eco-friendly branding</a:t>
            </a:r>
            <a:br>
              <a:rPr lang="en-GB" dirty="0"/>
            </a:br>
            <a:r>
              <a:rPr lang="en-GB" dirty="0">
                <a:effectLst/>
              </a:rPr>
              <a:t>• Enhancing in-store customer experience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896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07D9C-B2C2-63C4-0976-998BBF6BA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/>
              </a:rPr>
              <a:t>Evaluation Method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C1276-41FC-52F0-C02D-A8403B286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689537" cy="440157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effectLst/>
              </a:rPr>
              <a:t> </a:t>
            </a:r>
            <a:br>
              <a:rPr lang="en-GB" dirty="0"/>
            </a:br>
            <a:r>
              <a:rPr lang="en-GB" dirty="0">
                <a:effectLst/>
              </a:rPr>
              <a:t>Decision-Making Tool Used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PMI Analysis (Plus, Minus, Implications)</a:t>
            </a:r>
            <a:br>
              <a:rPr lang="en-GB" dirty="0"/>
            </a:br>
            <a:r>
              <a:rPr lang="en-GB" dirty="0">
                <a:effectLst/>
              </a:rPr>
              <a:t>• Comparison of both alternative solutions</a:t>
            </a:r>
            <a:br>
              <a:rPr lang="en-GB" dirty="0"/>
            </a:br>
            <a:r>
              <a:rPr lang="en-GB" dirty="0">
                <a:effectLst/>
              </a:rPr>
              <a:t>• Focus on feasibility, sustainability, and growth potential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489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C909D-F749-7E14-7547-75346A841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 Evaluation 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77028-27D2-833E-0AEC-5F72A1938F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Key Findings from PMI Analysis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Digital transformation offers wider reach and scalability</a:t>
            </a:r>
            <a:br>
              <a:rPr lang="en-GB" dirty="0"/>
            </a:br>
            <a:r>
              <a:rPr lang="en-GB" dirty="0">
                <a:effectLst/>
              </a:rPr>
              <a:t>• Requires higher initial investment and new skills</a:t>
            </a:r>
            <a:br>
              <a:rPr lang="en-GB" dirty="0"/>
            </a:br>
            <a:r>
              <a:rPr lang="en-GB" dirty="0">
                <a:effectLst/>
              </a:rPr>
              <a:t>• Community engagement strengthens loyalty but limits growth</a:t>
            </a:r>
            <a:br>
              <a:rPr lang="en-GB" dirty="0"/>
            </a:br>
            <a:r>
              <a:rPr lang="en-GB" dirty="0">
                <a:effectLst/>
              </a:rPr>
              <a:t>• Detailed PMI analysis provided in the Appendix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338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7CB5D-3DD4-F432-D8D5-8E57D72C9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/>
              </a:rPr>
              <a:t>Chosen Solution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0B951-E30B-0189-016A-AEAFA3CEC9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ffectLst/>
              </a:rPr>
              <a:t> </a:t>
            </a:r>
            <a:br>
              <a:rPr lang="en-GB" dirty="0"/>
            </a:br>
            <a:r>
              <a:rPr lang="en-GB" dirty="0">
                <a:effectLst/>
              </a:rPr>
              <a:t>Selected Strategy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Digital Transformation and Online Expansion</a:t>
            </a:r>
            <a:br>
              <a:rPr lang="en-GB" dirty="0"/>
            </a:br>
            <a:r>
              <a:rPr lang="en-GB" dirty="0">
                <a:effectLst/>
              </a:rPr>
              <a:t>Reason for Selection</a:t>
            </a:r>
            <a:br>
              <a:rPr lang="en-GB" dirty="0"/>
            </a:br>
            <a:r>
              <a:rPr lang="en-GB" dirty="0">
                <a:effectLst/>
              </a:rPr>
              <a:t>• Better aligns with changing consumer behaviour</a:t>
            </a:r>
            <a:br>
              <a:rPr lang="en-GB" dirty="0"/>
            </a:br>
            <a:r>
              <a:rPr lang="en-GB" dirty="0">
                <a:effectLst/>
              </a:rPr>
              <a:t>• Supports long-term revenue growth</a:t>
            </a:r>
            <a:br>
              <a:rPr lang="en-GB" dirty="0"/>
            </a:br>
            <a:r>
              <a:rPr lang="en-GB" dirty="0">
                <a:effectLst/>
              </a:rPr>
              <a:t>• Enhances competitiveness against online retailers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837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44042-C99B-0315-CA6F-03C29272A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Justification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D8C1E-87B4-DA5F-2722-A4A8EE53E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ffectLst/>
              </a:rPr>
              <a:t> </a:t>
            </a:r>
            <a:br>
              <a:rPr lang="en-GB" dirty="0"/>
            </a:br>
            <a:r>
              <a:rPr lang="en-GB" dirty="0">
                <a:effectLst/>
              </a:rPr>
              <a:t>Why This Is the Most Appropriate Solution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Expands market reach beyond local foot traffic</a:t>
            </a:r>
            <a:br>
              <a:rPr lang="en-GB" dirty="0"/>
            </a:br>
            <a:r>
              <a:rPr lang="en-GB" dirty="0">
                <a:effectLst/>
              </a:rPr>
              <a:t>• Diversifies revenue through online sales and subscriptions</a:t>
            </a:r>
            <a:br>
              <a:rPr lang="en-GB" dirty="0"/>
            </a:br>
            <a:r>
              <a:rPr lang="en-GB" dirty="0">
                <a:effectLst/>
              </a:rPr>
              <a:t>• Improves customer convenience and accessibility</a:t>
            </a:r>
            <a:br>
              <a:rPr lang="en-GB" dirty="0"/>
            </a:br>
            <a:r>
              <a:rPr lang="en-GB" dirty="0">
                <a:effectLst/>
              </a:rPr>
              <a:t>• Supports sustainable business growth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852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68135-CE29-096E-93D3-3A6BFDC30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Risk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517E9-DC8B-5130-7E81-1DD6C4484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ffectLst/>
              </a:rPr>
              <a:t> </a:t>
            </a:r>
            <a:br>
              <a:rPr lang="en-GB" dirty="0"/>
            </a:br>
            <a:r>
              <a:rPr lang="en-GB" dirty="0">
                <a:effectLst/>
              </a:rPr>
              <a:t>Key Risks Identified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High initial financial investment</a:t>
            </a:r>
            <a:br>
              <a:rPr lang="en-GB" dirty="0"/>
            </a:br>
            <a:r>
              <a:rPr lang="en-GB" dirty="0">
                <a:effectLst/>
              </a:rPr>
              <a:t>• Limited internal digital marketing skills</a:t>
            </a:r>
            <a:br>
              <a:rPr lang="en-GB" dirty="0"/>
            </a:br>
            <a:r>
              <a:rPr lang="en-GB" dirty="0">
                <a:effectLst/>
              </a:rPr>
              <a:t>• Uncertainty around customer adoption of online services</a:t>
            </a:r>
            <a:br>
              <a:rPr lang="en-GB" dirty="0"/>
            </a:br>
            <a:r>
              <a:rPr lang="en-GB" dirty="0">
                <a:effectLst/>
              </a:rPr>
              <a:t>• Full risk analysis included in the Appendix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8235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172FF-D872-1F98-AA11-E68180FBA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Risk Mitigation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A4B32-19B6-9761-1B87-0E034284D2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ffectLst/>
              </a:rPr>
              <a:t> </a:t>
            </a:r>
            <a:br>
              <a:rPr lang="en-GB" dirty="0"/>
            </a:br>
            <a:r>
              <a:rPr lang="en-GB" dirty="0">
                <a:effectLst/>
              </a:rPr>
              <a:t>Managing the Risks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ffectLst/>
              </a:rPr>
              <a:t>• Phased implementation to control costs</a:t>
            </a:r>
            <a:br>
              <a:rPr lang="en-GB" dirty="0"/>
            </a:br>
            <a:r>
              <a:rPr lang="en-GB" dirty="0">
                <a:effectLst/>
              </a:rPr>
              <a:t>• Staff training or outsourcing digital expertise</a:t>
            </a:r>
            <a:br>
              <a:rPr lang="en-GB" dirty="0"/>
            </a:br>
            <a:r>
              <a:rPr lang="en-GB" dirty="0">
                <a:effectLst/>
              </a:rPr>
              <a:t>• Ongoing monitoring and customer feedback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1926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43510-A012-7727-C542-FFB0F2B4F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Action Plan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43DF-192D-4CDA-4509-F46574EFF5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Implementation Overview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Develop and launch a new website</a:t>
            </a:r>
            <a:br>
              <a:rPr lang="en-GB" dirty="0"/>
            </a:br>
            <a:r>
              <a:rPr lang="en-GB" dirty="0">
                <a:effectLst/>
              </a:rPr>
              <a:t>• Introduce online ordering and delivery services</a:t>
            </a:r>
            <a:br>
              <a:rPr lang="en-GB" dirty="0"/>
            </a:br>
            <a:r>
              <a:rPr lang="en-GB" dirty="0">
                <a:effectLst/>
              </a:rPr>
              <a:t>• Roll out a digital marketing campaign</a:t>
            </a:r>
            <a:br>
              <a:rPr lang="en-GB" dirty="0"/>
            </a:br>
            <a:r>
              <a:rPr lang="en-GB" dirty="0">
                <a:effectLst/>
              </a:rPr>
              <a:t>• Assign responsibilities and timelines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641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7E335-6B7C-8143-D18B-E84B8CDCD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 Measuring Effectiveness</a:t>
            </a:r>
            <a:br>
              <a:rPr lang="en-GB" dirty="0"/>
            </a:b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1FD143-C00D-A5D5-1989-B841CBB859D1}"/>
              </a:ext>
            </a:extLst>
          </p:cNvPr>
          <p:cNvSpPr txBox="1"/>
          <p:nvPr/>
        </p:nvSpPr>
        <p:spPr>
          <a:xfrm>
            <a:off x="802890" y="1930400"/>
            <a:ext cx="610197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effectLst/>
              </a:rPr>
              <a:t>Key Performance Indicators (KPIs)</a:t>
            </a:r>
          </a:p>
          <a:p>
            <a:br>
              <a:rPr lang="en-GB" dirty="0"/>
            </a:br>
            <a:r>
              <a:rPr lang="en-GB" dirty="0">
                <a:effectLst/>
              </a:rPr>
              <a:t>• Growth in online sales revenue</a:t>
            </a:r>
            <a:br>
              <a:rPr lang="en-GB" dirty="0"/>
            </a:br>
            <a:r>
              <a:rPr lang="en-GB" dirty="0">
                <a:effectLst/>
              </a:rPr>
              <a:t>• Website traffic and conversion rates</a:t>
            </a:r>
            <a:br>
              <a:rPr lang="en-GB" dirty="0"/>
            </a:br>
            <a:r>
              <a:rPr lang="en-GB" dirty="0">
                <a:effectLst/>
              </a:rPr>
              <a:t>• Customer retention and repeat purchases</a:t>
            </a:r>
            <a:br>
              <a:rPr lang="en-GB" dirty="0"/>
            </a:br>
            <a:r>
              <a:rPr lang="en-GB" dirty="0">
                <a:effectLst/>
              </a:rPr>
              <a:t>• Social media engagement levels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3241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EC840-E882-6FC6-E43B-C7F71A4D1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Review Process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4A3BD-55DF-49E2-8FF4-AAF92E9231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Ongoing Evaluation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• Monthly performance reviews</a:t>
            </a:r>
            <a:br>
              <a:rPr lang="en-GB" dirty="0"/>
            </a:br>
            <a:r>
              <a:rPr lang="en-GB" dirty="0">
                <a:effectLst/>
              </a:rPr>
              <a:t>• KPI monitoring and analysis</a:t>
            </a:r>
            <a:br>
              <a:rPr lang="en-GB" dirty="0"/>
            </a:br>
            <a:r>
              <a:rPr lang="en-GB" dirty="0">
                <a:effectLst/>
              </a:rPr>
              <a:t>• Adjustments to strategy where necessary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174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52635-826D-215D-2548-761445BC9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4708-2FE3-11D7-6831-A7C416FE6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Summary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ffectLst/>
              </a:rPr>
              <a:t>• A clear business problem was identified</a:t>
            </a:r>
            <a:br>
              <a:rPr lang="en-GB" dirty="0"/>
            </a:br>
            <a:r>
              <a:rPr lang="en-GB" dirty="0">
                <a:effectLst/>
              </a:rPr>
              <a:t>• Two realistic solutions were evaluated</a:t>
            </a:r>
            <a:br>
              <a:rPr lang="en-GB" dirty="0"/>
            </a:br>
            <a:r>
              <a:rPr lang="en-GB" dirty="0">
                <a:effectLst/>
              </a:rPr>
              <a:t>• Digital transformation was selected as the best option</a:t>
            </a:r>
            <a:br>
              <a:rPr lang="en-GB" dirty="0"/>
            </a:br>
            <a:r>
              <a:rPr lang="en-GB" dirty="0">
                <a:effectLst/>
              </a:rPr>
              <a:t>• A structured implementation and monitoring plan was proposed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221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14ECA-CEFB-A15B-D022-E21B03DF6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D2FDA-C9F1-CB86-ED1F-5D9120256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br>
              <a:rPr lang="en-GB" dirty="0"/>
            </a:br>
            <a:r>
              <a:rPr lang="en-GB" dirty="0">
                <a:effectLst/>
              </a:rPr>
              <a:t>Baines, T., Fill, C. and Page, K. (2011) Marketing. 2nd </a:t>
            </a:r>
            <a:r>
              <a:rPr lang="en-GB" dirty="0" err="1">
                <a:effectLst/>
              </a:rPr>
              <a:t>edn</a:t>
            </a:r>
            <a:r>
              <a:rPr lang="en-GB" dirty="0">
                <a:effectLst/>
              </a:rPr>
              <a:t>. Oxford: Oxford University Press.</a:t>
            </a:r>
            <a:br>
              <a:rPr lang="en-GB" dirty="0"/>
            </a:br>
            <a:r>
              <a:rPr lang="en-GB" dirty="0">
                <a:effectLst/>
              </a:rPr>
              <a:t>Chaffey, D. and Ellis-Chadwick, F. (2019) Digital Marketing. 7th </a:t>
            </a:r>
            <a:r>
              <a:rPr lang="en-GB" dirty="0" err="1">
                <a:effectLst/>
              </a:rPr>
              <a:t>edn</a:t>
            </a:r>
            <a:r>
              <a:rPr lang="en-GB" dirty="0">
                <a:effectLst/>
              </a:rPr>
              <a:t>. Harlow: Pearson Education.</a:t>
            </a:r>
            <a:br>
              <a:rPr lang="en-GB" dirty="0"/>
            </a:br>
            <a:r>
              <a:rPr lang="en-GB" dirty="0">
                <a:effectLst/>
              </a:rPr>
              <a:t>Christopher, M. (2016) Logistics and Supply Chain Management. 5th </a:t>
            </a:r>
            <a:r>
              <a:rPr lang="en-GB" dirty="0" err="1">
                <a:effectLst/>
              </a:rPr>
              <a:t>edn</a:t>
            </a:r>
            <a:r>
              <a:rPr lang="en-GB" dirty="0">
                <a:effectLst/>
              </a:rPr>
              <a:t>. Harlow: Pearson Education.</a:t>
            </a:r>
            <a:br>
              <a:rPr lang="en-GB" dirty="0"/>
            </a:br>
            <a:r>
              <a:rPr lang="en-GB" dirty="0">
                <a:effectLst/>
              </a:rPr>
              <a:t>Johnson, G., Scholes, K. and Whittington, R. (2020) Exploring Strategy. 12th </a:t>
            </a:r>
            <a:r>
              <a:rPr lang="en-GB" dirty="0" err="1">
                <a:effectLst/>
              </a:rPr>
              <a:t>edn</a:t>
            </a:r>
            <a:r>
              <a:rPr lang="en-GB" dirty="0">
                <a:effectLst/>
              </a:rPr>
              <a:t>. Harlow: Pearson Education.</a:t>
            </a:r>
            <a:br>
              <a:rPr lang="en-GB" dirty="0"/>
            </a:br>
            <a:r>
              <a:rPr lang="en-GB" dirty="0">
                <a:effectLst/>
              </a:rPr>
              <a:t>Kotler, P., Keller, K.L., Brady, M., Goodman, M. and Hansen, T. (2019) Marketing Management. 4th European </a:t>
            </a:r>
            <a:r>
              <a:rPr lang="en-GB" dirty="0" err="1">
                <a:effectLst/>
              </a:rPr>
              <a:t>edn</a:t>
            </a:r>
            <a:r>
              <a:rPr lang="en-GB" dirty="0">
                <a:effectLst/>
              </a:rPr>
              <a:t>. Harlow: Pearson Education.</a:t>
            </a:r>
            <a:br>
              <a:rPr lang="en-GB" dirty="0"/>
            </a:br>
            <a:r>
              <a:rPr lang="en-GB" dirty="0">
                <a:effectLst/>
              </a:rPr>
              <a:t>Laudon, K.C. and </a:t>
            </a:r>
            <a:r>
              <a:rPr lang="en-GB" dirty="0" err="1">
                <a:effectLst/>
              </a:rPr>
              <a:t>Traver</a:t>
            </a:r>
            <a:r>
              <a:rPr lang="en-GB" dirty="0">
                <a:effectLst/>
              </a:rPr>
              <a:t>, C.G. (2021) E-commerce: Business, Technology, Society. 16th </a:t>
            </a:r>
            <a:r>
              <a:rPr lang="en-GB" dirty="0" err="1">
                <a:effectLst/>
              </a:rPr>
              <a:t>edn</a:t>
            </a:r>
            <a:r>
              <a:rPr lang="en-GB" dirty="0">
                <a:effectLst/>
              </a:rPr>
              <a:t>. Harlow: Pearson Education.</a:t>
            </a:r>
            <a:br>
              <a:rPr lang="en-GB" dirty="0"/>
            </a:br>
            <a:r>
              <a:rPr lang="en-GB" dirty="0">
                <a:effectLst/>
              </a:rPr>
              <a:t>McKinsey &amp; Company (2020) How COVID-19 has pushed companies over the technology tipping point. Available at: https://www.mckinsey.com (Accessed: 10 May 2024).</a:t>
            </a:r>
            <a:br>
              <a:rPr lang="en-GB" dirty="0"/>
            </a:br>
            <a:r>
              <a:rPr lang="en-GB" dirty="0">
                <a:effectLst/>
              </a:rPr>
              <a:t>Porter, M.E. (2008) ‘The five competitive forces that shape strategy’, Harvard Business Review, 86(1), pp. 78–93.</a:t>
            </a:r>
            <a:br>
              <a:rPr lang="en-GB" dirty="0"/>
            </a:br>
            <a:r>
              <a:rPr lang="en-GB" dirty="0">
                <a:effectLst/>
              </a:rPr>
              <a:t>Slack, N., Brandon-Jones, A. and Burgess, N. (2022) Operations Management. 10th </a:t>
            </a:r>
            <a:r>
              <a:rPr lang="en-GB" dirty="0" err="1">
                <a:effectLst/>
              </a:rPr>
              <a:t>edn</a:t>
            </a:r>
            <a:r>
              <a:rPr lang="en-GB" dirty="0">
                <a:effectLst/>
              </a:rPr>
              <a:t>. Harlow: Pearson Education.</a:t>
            </a:r>
            <a:br>
              <a:rPr lang="en-GB" dirty="0"/>
            </a:br>
            <a:r>
              <a:rPr lang="en-GB" dirty="0" err="1">
                <a:effectLst/>
              </a:rPr>
              <a:t>Tidd</a:t>
            </a:r>
            <a:r>
              <a:rPr lang="en-GB" dirty="0">
                <a:effectLst/>
              </a:rPr>
              <a:t>, J. and Bessant, J. (2020) Managing Innovation: Integrating Technological, Market and Organisational Change. 7th </a:t>
            </a:r>
            <a:r>
              <a:rPr lang="en-GB" dirty="0" err="1">
                <a:effectLst/>
              </a:rPr>
              <a:t>edn</a:t>
            </a:r>
            <a:r>
              <a:rPr lang="en-GB" dirty="0">
                <a:effectLst/>
              </a:rPr>
              <a:t>. Chichester: Wiley.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1648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Facet</vt:lpstr>
      <vt:lpstr> Case Study Analysis Green Haven Florists Student Name Student ID Module Name Module Code Lecturer’s Name Submission Date</vt:lpstr>
      <vt:lpstr>Overviw</vt:lpstr>
      <vt:lpstr>Introduction</vt:lpstr>
      <vt:lpstr>Business Overview </vt:lpstr>
      <vt:lpstr>Business Problem</vt:lpstr>
      <vt:lpstr> Causes of the Problem </vt:lpstr>
      <vt:lpstr>Impact on the Business</vt:lpstr>
      <vt:lpstr>Alternative Solution 1 </vt:lpstr>
      <vt:lpstr>Alternative Solution 2 </vt:lpstr>
      <vt:lpstr>Evaluation Method</vt:lpstr>
      <vt:lpstr> Evaluation Summary</vt:lpstr>
      <vt:lpstr>Chosen Solution</vt:lpstr>
      <vt:lpstr>Justification</vt:lpstr>
      <vt:lpstr>Risk Analysis</vt:lpstr>
      <vt:lpstr>Risk Mitigation</vt:lpstr>
      <vt:lpstr>Action Plan</vt:lpstr>
      <vt:lpstr> Measuring Effectiveness </vt:lpstr>
      <vt:lpstr>Review Process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Case Study Analysis Green Haven Florists Student Name Student ID Module Name Module Code Lecturer’s Name Submission Date</dc:title>
  <dc:creator>Kiki Ionut</dc:creator>
  <cp:lastModifiedBy>Kiki Ionut</cp:lastModifiedBy>
  <cp:revision>2</cp:revision>
  <dcterms:created xsi:type="dcterms:W3CDTF">2025-12-14T15:34:28Z</dcterms:created>
  <dcterms:modified xsi:type="dcterms:W3CDTF">2025-12-14T16:49:36Z</dcterms:modified>
</cp:coreProperties>
</file>