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8" r:id="rId2"/>
    <p:sldId id="269" r:id="rId3"/>
    <p:sldId id="270" r:id="rId4"/>
    <p:sldId id="256" r:id="rId5"/>
    <p:sldId id="257" r:id="rId6"/>
    <p:sldId id="259" r:id="rId7"/>
    <p:sldId id="263" r:id="rId8"/>
    <p:sldId id="264" r:id="rId9"/>
    <p:sldId id="258" r:id="rId10"/>
    <p:sldId id="261" r:id="rId11"/>
    <p:sldId id="260" r:id="rId12"/>
    <p:sldId id="262" r:id="rId13"/>
    <p:sldId id="265" r:id="rId14"/>
    <p:sldId id="266" r:id="rId15"/>
    <p:sldId id="271"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69"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2/8/2024</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5BA285-9698-1B45-8319-D90A8C63F150}" type="datetimeFigureOut">
              <a:rPr lang="en-US" dirty="0"/>
              <a:t>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CFCDFD-B4CF-A241-8D71-E814B10BEAF4}" type="datetimeFigureOut">
              <a:rPr lang="en-US" dirty="0"/>
              <a:t>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2/8/2024</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2/8/2024</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34EF5-93F9-4522-9E0D-7DC70130CE45}"/>
              </a:ext>
            </a:extLst>
          </p:cNvPr>
          <p:cNvSpPr>
            <a:spLocks noGrp="1"/>
          </p:cNvSpPr>
          <p:nvPr>
            <p:ph type="ctrTitle"/>
          </p:nvPr>
        </p:nvSpPr>
        <p:spPr>
          <a:xfrm>
            <a:off x="2688165" y="1594004"/>
            <a:ext cx="6815669" cy="943715"/>
          </a:xfrm>
        </p:spPr>
        <p:txBody>
          <a:bodyPr>
            <a:normAutofit fontScale="90000"/>
          </a:bodyPr>
          <a:lstStyle/>
          <a:p>
            <a:r>
              <a:rPr lang="en-GB" altLang="en-US" dirty="0">
                <a:solidFill>
                  <a:schemeClr val="tx1">
                    <a:lumMod val="85000"/>
                    <a:lumOff val="15000"/>
                  </a:schemeClr>
                </a:solidFill>
                <a:latin typeface="Arial" panose="020B0604020202020204" pitchFamily="34" charset="0"/>
                <a:cs typeface="Arial" panose="020B0604020202020204" pitchFamily="34" charset="0"/>
              </a:rPr>
              <a:t>ECYW4003</a:t>
            </a:r>
            <a:endParaRPr lang="en-GB"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7D01B159-C481-46B5-84D6-D4C0A97C7ABD}"/>
              </a:ext>
            </a:extLst>
          </p:cNvPr>
          <p:cNvSpPr>
            <a:spLocks noGrp="1" noChangeArrowheads="1"/>
          </p:cNvSpPr>
          <p:nvPr/>
        </p:nvSpPr>
        <p:spPr bwMode="auto">
          <a:xfrm>
            <a:off x="2216943" y="3029863"/>
            <a:ext cx="7758112"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lvl1pPr marL="0" indent="0" algn="ctr" defTabSz="457200" rtl="0" eaLnBrk="0" fontAlgn="base" hangingPunct="0">
              <a:spcBef>
                <a:spcPct val="20000"/>
              </a:spcBef>
              <a:spcAft>
                <a:spcPts val="600"/>
              </a:spcAft>
              <a:buClr>
                <a:schemeClr val="accent1"/>
              </a:buClr>
              <a:buSzPct val="115000"/>
              <a:buFont typeface="Arial" panose="020B0604020202020204" pitchFamily="34" charset="0"/>
              <a:buNone/>
              <a:defRPr sz="2000" kern="1200">
                <a:solidFill>
                  <a:schemeClr val="tx1"/>
                </a:solidFill>
                <a:latin typeface="+mn-lt"/>
                <a:ea typeface="+mn-ea"/>
                <a:cs typeface="+mn-cs"/>
              </a:defRPr>
            </a:lvl1pPr>
            <a:lvl2pPr marL="457200" indent="0" algn="ctr" defTabSz="457200" rtl="0" eaLnBrk="0" fontAlgn="base" hangingPunct="0">
              <a:spcBef>
                <a:spcPct val="20000"/>
              </a:spcBef>
              <a:spcAft>
                <a:spcPts val="600"/>
              </a:spcAft>
              <a:buClr>
                <a:schemeClr val="accent1"/>
              </a:buClr>
              <a:buSzPct val="115000"/>
              <a:buFont typeface="Arial" panose="020B0604020202020204" pitchFamily="34" charset="0"/>
              <a:buNone/>
              <a:defRPr sz="2000" kern="1200">
                <a:solidFill>
                  <a:schemeClr val="tx1">
                    <a:tint val="75000"/>
                  </a:schemeClr>
                </a:solidFill>
                <a:latin typeface="+mn-lt"/>
                <a:ea typeface="+mn-ea"/>
                <a:cs typeface="+mn-cs"/>
              </a:defRPr>
            </a:lvl2pPr>
            <a:lvl3pPr marL="914400" indent="0" algn="ctr" defTabSz="457200" rtl="0" eaLnBrk="0" fontAlgn="base" hangingPunct="0">
              <a:spcBef>
                <a:spcPct val="20000"/>
              </a:spcBef>
              <a:spcAft>
                <a:spcPts val="600"/>
              </a:spcAft>
              <a:buClr>
                <a:schemeClr val="accent1"/>
              </a:buClr>
              <a:buSzPct val="115000"/>
              <a:buFont typeface="Arial" panose="020B0604020202020204" pitchFamily="34" charset="0"/>
              <a:buNone/>
              <a:defRPr kern="1200">
                <a:solidFill>
                  <a:schemeClr val="tx1">
                    <a:tint val="75000"/>
                  </a:schemeClr>
                </a:solidFill>
                <a:latin typeface="+mn-lt"/>
                <a:ea typeface="+mn-ea"/>
                <a:cs typeface="+mn-cs"/>
              </a:defRPr>
            </a:lvl3pPr>
            <a:lvl4pPr marL="1371600" indent="0" algn="ctr" defTabSz="457200" rtl="0" eaLnBrk="0" fontAlgn="base" hangingPunct="0">
              <a:spcBef>
                <a:spcPct val="20000"/>
              </a:spcBef>
              <a:spcAft>
                <a:spcPts val="600"/>
              </a:spcAft>
              <a:buClr>
                <a:schemeClr val="accent1"/>
              </a:buClr>
              <a:buSzPct val="115000"/>
              <a:buFont typeface="Arial" panose="020B0604020202020204" pitchFamily="34" charset="0"/>
              <a:buNone/>
              <a:defRPr sz="1600" kern="1200">
                <a:solidFill>
                  <a:schemeClr val="tx1">
                    <a:tint val="75000"/>
                  </a:schemeClr>
                </a:solidFill>
                <a:latin typeface="+mn-lt"/>
                <a:ea typeface="+mn-ea"/>
                <a:cs typeface="+mn-cs"/>
              </a:defRPr>
            </a:lvl4pPr>
            <a:lvl5pPr marL="1828800" indent="0" algn="ctr" defTabSz="457200" rtl="0" eaLnBrk="0" fontAlgn="base" hangingPunct="0">
              <a:spcBef>
                <a:spcPct val="20000"/>
              </a:spcBef>
              <a:spcAft>
                <a:spcPts val="600"/>
              </a:spcAft>
              <a:buClr>
                <a:schemeClr val="accent1"/>
              </a:buClr>
              <a:buSzPct val="115000"/>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9pPr>
          </a:lstStyle>
          <a:p>
            <a:pPr eaLnBrk="1" fontAlgn="auto" hangingPunct="1">
              <a:lnSpc>
                <a:spcPct val="90000"/>
              </a:lnSpc>
              <a:spcAft>
                <a:spcPct val="0"/>
              </a:spcAft>
              <a:buFont typeface="Wingdings" panose="05000000000000000000" pitchFamily="2" charset="2"/>
              <a:buNone/>
              <a:defRPr/>
            </a:pPr>
            <a:r>
              <a:rPr lang="en-GB" altLang="en-US" sz="2400" b="1" dirty="0">
                <a:latin typeface="Arial" panose="020B0604020202020204" pitchFamily="34" charset="0"/>
                <a:cs typeface="Arial" panose="020B0604020202020204" pitchFamily="34" charset="0"/>
              </a:rPr>
              <a:t>Understanding Adolescence</a:t>
            </a:r>
          </a:p>
          <a:p>
            <a:pPr eaLnBrk="1" fontAlgn="auto" hangingPunct="1">
              <a:lnSpc>
                <a:spcPct val="90000"/>
              </a:lnSpc>
              <a:spcAft>
                <a:spcPct val="0"/>
              </a:spcAft>
              <a:buFont typeface="Wingdings" panose="05000000000000000000" pitchFamily="2" charset="2"/>
              <a:buNone/>
              <a:defRPr/>
            </a:pPr>
            <a:endParaRPr lang="en-GB" altLang="en-US" sz="2400" dirty="0">
              <a:latin typeface="Arial" panose="020B0604020202020204" pitchFamily="34" charset="0"/>
              <a:cs typeface="Arial" panose="020B0604020202020204" pitchFamily="34" charset="0"/>
            </a:endParaRPr>
          </a:p>
          <a:p>
            <a:pPr eaLnBrk="1" fontAlgn="auto" hangingPunct="1">
              <a:lnSpc>
                <a:spcPct val="90000"/>
              </a:lnSpc>
              <a:spcAft>
                <a:spcPct val="0"/>
              </a:spcAft>
              <a:buFont typeface="Wingdings" panose="05000000000000000000" pitchFamily="2" charset="2"/>
              <a:buNone/>
              <a:defRPr/>
            </a:pPr>
            <a:r>
              <a:rPr lang="en-GB" altLang="en-US" sz="2400" dirty="0">
                <a:latin typeface="Arial" panose="020B0604020202020204" pitchFamily="34" charset="0"/>
                <a:cs typeface="Arial" panose="020B0604020202020204" pitchFamily="34" charset="0"/>
              </a:rPr>
              <a:t>Lecture 3</a:t>
            </a:r>
          </a:p>
          <a:p>
            <a:pPr eaLnBrk="1" fontAlgn="auto" hangingPunct="1">
              <a:lnSpc>
                <a:spcPct val="90000"/>
              </a:lnSpc>
              <a:spcAft>
                <a:spcPct val="0"/>
              </a:spcAft>
              <a:buFont typeface="Wingdings" panose="05000000000000000000" pitchFamily="2" charset="2"/>
              <a:buNone/>
              <a:defRPr/>
            </a:pPr>
            <a:r>
              <a:rPr lang="en-GB" altLang="en-US" sz="2400" dirty="0" err="1">
                <a:latin typeface="Arial" panose="020B0604020202020204" pitchFamily="34" charset="0"/>
                <a:cs typeface="Arial" panose="020B0604020202020204" pitchFamily="34" charset="0"/>
              </a:rPr>
              <a:t>Kidulthood</a:t>
            </a:r>
            <a:r>
              <a:rPr lang="en-GB" altLang="en-US" sz="2400" dirty="0">
                <a:latin typeface="Arial" panose="020B0604020202020204" pitchFamily="34" charset="0"/>
                <a:cs typeface="Arial" panose="020B0604020202020204" pitchFamily="34" charset="0"/>
              </a:rPr>
              <a:t>: Directed Study</a:t>
            </a:r>
          </a:p>
          <a:p>
            <a:pPr eaLnBrk="1" fontAlgn="auto" hangingPunct="1">
              <a:lnSpc>
                <a:spcPct val="90000"/>
              </a:lnSpc>
              <a:spcAft>
                <a:spcPct val="0"/>
              </a:spcAft>
              <a:buFont typeface="Wingdings" panose="05000000000000000000" pitchFamily="2" charset="2"/>
              <a:buNone/>
              <a:defRPr/>
            </a:pPr>
            <a:r>
              <a:rPr lang="en-GB" altLang="en-US" sz="2400" dirty="0">
                <a:latin typeface="Arial" panose="020B0604020202020204" pitchFamily="34" charset="0"/>
                <a:cs typeface="Arial" panose="020B0604020202020204" pitchFamily="34" charset="0"/>
              </a:rPr>
              <a:t>Detailed Feedback Session</a:t>
            </a:r>
          </a:p>
          <a:p>
            <a:pPr eaLnBrk="1" fontAlgn="auto" hangingPunct="1">
              <a:lnSpc>
                <a:spcPct val="90000"/>
              </a:lnSpc>
              <a:spcAft>
                <a:spcPct val="0"/>
              </a:spcAft>
              <a:buFont typeface="Wingdings" panose="05000000000000000000" pitchFamily="2" charset="2"/>
              <a:buNone/>
              <a:defRPr/>
            </a:pPr>
            <a:endParaRPr lang="en-GB" altLang="en-US" sz="2400" b="1" dirty="0"/>
          </a:p>
        </p:txBody>
      </p:sp>
    </p:spTree>
    <p:extLst>
      <p:ext uri="{BB962C8B-B14F-4D97-AF65-F5344CB8AC3E}">
        <p14:creationId xmlns:p14="http://schemas.microsoft.com/office/powerpoint/2010/main" val="411786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980522-D9F3-40AC-A72E-F3A7652DA2A0}"/>
              </a:ext>
            </a:extLst>
          </p:cNvPr>
          <p:cNvSpPr>
            <a:spLocks noGrp="1"/>
          </p:cNvSpPr>
          <p:nvPr>
            <p:ph idx="1"/>
          </p:nvPr>
        </p:nvSpPr>
        <p:spPr/>
        <p:txBody>
          <a:bodyPr>
            <a:normAutofit/>
          </a:bodyPr>
          <a:lstStyle/>
          <a:p>
            <a:pPr marL="0" indent="0" eaLnBrk="1" hangingPunct="1">
              <a:buFont typeface="Arial" panose="020B0604020202020204" pitchFamily="34" charset="0"/>
              <a:buNone/>
            </a:pPr>
            <a:r>
              <a:rPr lang="en-GB" altLang="en-US" dirty="0">
                <a:latin typeface="Arial" panose="020B0604020202020204" pitchFamily="34" charset="0"/>
                <a:cs typeface="Arial" panose="020B0604020202020204" pitchFamily="34" charset="0"/>
              </a:rPr>
              <a:t> Individual Task </a:t>
            </a:r>
          </a:p>
          <a:p>
            <a:pPr lvl="1" eaLnBrk="1" hangingPunct="1"/>
            <a:r>
              <a:rPr lang="en-GB" altLang="en-US" dirty="0">
                <a:latin typeface="Arial" panose="020B0604020202020204" pitchFamily="34" charset="0"/>
                <a:cs typeface="Arial" panose="020B0604020202020204" pitchFamily="34" charset="0"/>
              </a:rPr>
              <a:t>Watch the film and make notes on some of the issues that are apparent to you.</a:t>
            </a:r>
          </a:p>
          <a:p>
            <a:pPr lvl="1" eaLnBrk="1" hangingPunct="1"/>
            <a:r>
              <a:rPr lang="en-GB" altLang="en-US" dirty="0">
                <a:latin typeface="Arial" panose="020B0604020202020204" pitchFamily="34" charset="0"/>
                <a:cs typeface="Arial" panose="020B0604020202020204" pitchFamily="34" charset="0"/>
              </a:rPr>
              <a:t>Consider some of the challenges young people face and whether this is a true reflection of young people’s lives.</a:t>
            </a:r>
          </a:p>
          <a:p>
            <a:pPr lvl="1" eaLnBrk="1" hangingPunct="1"/>
            <a:r>
              <a:rPr lang="en-GB" altLang="en-US" b="1" dirty="0">
                <a:latin typeface="Arial" panose="020B0604020202020204" pitchFamily="34" charset="0"/>
                <a:cs typeface="Arial" panose="020B0604020202020204" pitchFamily="34" charset="0"/>
              </a:rPr>
              <a:t>What</a:t>
            </a:r>
            <a:r>
              <a:rPr lang="en-GB" altLang="en-US" dirty="0">
                <a:latin typeface="Arial" panose="020B0604020202020204" pitchFamily="34" charset="0"/>
                <a:cs typeface="Arial" panose="020B0604020202020204" pitchFamily="34" charset="0"/>
              </a:rPr>
              <a:t> are the issues that are apparent and </a:t>
            </a:r>
            <a:r>
              <a:rPr lang="en-GB" altLang="en-US" b="1" dirty="0">
                <a:latin typeface="Arial" panose="020B0604020202020204" pitchFamily="34" charset="0"/>
                <a:cs typeface="Arial" panose="020B0604020202020204" pitchFamily="34" charset="0"/>
              </a:rPr>
              <a:t>how</a:t>
            </a:r>
            <a:r>
              <a:rPr lang="en-GB" altLang="en-US" dirty="0">
                <a:latin typeface="Arial" panose="020B0604020202020204" pitchFamily="34" charset="0"/>
                <a:cs typeface="Arial" panose="020B0604020202020204" pitchFamily="34" charset="0"/>
              </a:rPr>
              <a:t> do these effect the young people in the film? Does this have a wider effect on the family and the community in which they belong?</a:t>
            </a:r>
          </a:p>
          <a:p>
            <a:pPr lvl="1" eaLnBrk="1" hangingPunct="1"/>
            <a:r>
              <a:rPr lang="en-GB" altLang="en-US" dirty="0">
                <a:latin typeface="Arial" panose="020B0604020202020204" pitchFamily="34" charset="0"/>
                <a:cs typeface="Arial" panose="020B0604020202020204" pitchFamily="34" charset="0"/>
              </a:rPr>
              <a:t>Can you think of any youth work interventions that could be introduced?</a:t>
            </a:r>
          </a:p>
          <a:p>
            <a:pPr lvl="1" eaLnBrk="1" hangingPunct="1"/>
            <a:r>
              <a:rPr lang="en-GB" altLang="en-US" dirty="0">
                <a:latin typeface="Arial" panose="020B0604020202020204" pitchFamily="34" charset="0"/>
                <a:cs typeface="Arial" panose="020B0604020202020204" pitchFamily="34" charset="0"/>
              </a:rPr>
              <a:t>Feedback your observations and findings in the next lecture.</a:t>
            </a:r>
            <a:endParaRPr lang="en-GB" dirty="0"/>
          </a:p>
        </p:txBody>
      </p:sp>
      <p:sp>
        <p:nvSpPr>
          <p:cNvPr id="4" name="Title 1">
            <a:extLst>
              <a:ext uri="{FF2B5EF4-FFF2-40B4-BE49-F238E27FC236}">
                <a16:creationId xmlns:a16="http://schemas.microsoft.com/office/drawing/2014/main" id="{09344DCE-8266-427F-B807-0B1B8D8A4EA2}"/>
              </a:ext>
            </a:extLst>
          </p:cNvPr>
          <p:cNvSpPr>
            <a:spLocks noGrp="1"/>
          </p:cNvSpPr>
          <p:nvPr>
            <p:ph type="title"/>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lvl1pPr algn="ctr" defTabSz="457200" rtl="0" eaLnBrk="0" fontAlgn="base" hangingPunct="0">
              <a:spcBef>
                <a:spcPct val="0"/>
              </a:spcBef>
              <a:spcAft>
                <a:spcPct val="0"/>
              </a:spcAft>
              <a:defRPr sz="4000" kern="1200">
                <a:ln w="3175" cmpd="sng">
                  <a:noFill/>
                </a:ln>
                <a:solidFill>
                  <a:srgbClr val="262626"/>
                </a:solidFill>
                <a:latin typeface="+mj-lt"/>
                <a:ea typeface="+mj-ea"/>
                <a:cs typeface="+mj-cs"/>
              </a:defRPr>
            </a:lvl1pPr>
            <a:lvl2pPr algn="ctr" defTabSz="457200" rtl="0" eaLnBrk="0" fontAlgn="base" hangingPunct="0">
              <a:spcBef>
                <a:spcPct val="0"/>
              </a:spcBef>
              <a:spcAft>
                <a:spcPct val="0"/>
              </a:spcAft>
              <a:defRPr sz="4000">
                <a:solidFill>
                  <a:srgbClr val="262626"/>
                </a:solidFill>
                <a:latin typeface="Garamond" panose="02020404030301010803" pitchFamily="18" charset="0"/>
              </a:defRPr>
            </a:lvl2pPr>
            <a:lvl3pPr algn="ctr" defTabSz="457200" rtl="0" eaLnBrk="0" fontAlgn="base" hangingPunct="0">
              <a:spcBef>
                <a:spcPct val="0"/>
              </a:spcBef>
              <a:spcAft>
                <a:spcPct val="0"/>
              </a:spcAft>
              <a:defRPr sz="4000">
                <a:solidFill>
                  <a:srgbClr val="262626"/>
                </a:solidFill>
                <a:latin typeface="Garamond" panose="02020404030301010803" pitchFamily="18" charset="0"/>
              </a:defRPr>
            </a:lvl3pPr>
            <a:lvl4pPr algn="ctr" defTabSz="457200" rtl="0" eaLnBrk="0" fontAlgn="base" hangingPunct="0">
              <a:spcBef>
                <a:spcPct val="0"/>
              </a:spcBef>
              <a:spcAft>
                <a:spcPct val="0"/>
              </a:spcAft>
              <a:defRPr sz="4000">
                <a:solidFill>
                  <a:srgbClr val="262626"/>
                </a:solidFill>
                <a:latin typeface="Garamond" panose="02020404030301010803" pitchFamily="18" charset="0"/>
              </a:defRPr>
            </a:lvl4pPr>
            <a:lvl5pPr algn="ctr" defTabSz="457200" rtl="0" eaLnBrk="0" fontAlgn="base" hangingPunct="0">
              <a:spcBef>
                <a:spcPct val="0"/>
              </a:spcBef>
              <a:spcAft>
                <a:spcPct val="0"/>
              </a:spcAft>
              <a:defRPr sz="4000">
                <a:solidFill>
                  <a:srgbClr val="262626"/>
                </a:solidFill>
                <a:latin typeface="Garamond" panose="02020404030301010803"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eaLnBrk="1" fontAlgn="auto" hangingPunct="1">
              <a:spcAft>
                <a:spcPts val="0"/>
              </a:spcAft>
              <a:defRPr/>
            </a:pPr>
            <a:r>
              <a:rPr lang="en-GB" altLang="en-US" dirty="0" err="1">
                <a:ln>
                  <a:noFill/>
                </a:ln>
                <a:solidFill>
                  <a:schemeClr val="tx1">
                    <a:lumMod val="85000"/>
                    <a:lumOff val="15000"/>
                  </a:schemeClr>
                </a:solidFill>
                <a:latin typeface="Arial" panose="020B0604020202020204" pitchFamily="34" charset="0"/>
                <a:cs typeface="Arial" panose="020B0604020202020204" pitchFamily="34" charset="0"/>
              </a:rPr>
              <a:t>Kidulthood</a:t>
            </a:r>
            <a:endParaRPr lang="en-GB" altLang="en-US" dirty="0">
              <a:ln>
                <a:noFill/>
              </a:ln>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681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FAA5E-A77D-22AD-616F-E3A3AFD23135}"/>
              </a:ext>
            </a:extLst>
          </p:cNvPr>
          <p:cNvSpPr>
            <a:spLocks noGrp="1"/>
          </p:cNvSpPr>
          <p:nvPr>
            <p:ph type="title"/>
          </p:nvPr>
        </p:nvSpPr>
        <p:spPr/>
        <p:txBody>
          <a:bodyPr/>
          <a:lstStyle/>
          <a:p>
            <a:r>
              <a:rPr lang="en-GB" dirty="0"/>
              <a:t>Over to you…..</a:t>
            </a:r>
          </a:p>
        </p:txBody>
      </p:sp>
      <p:sp>
        <p:nvSpPr>
          <p:cNvPr id="3" name="Content Placeholder 2">
            <a:extLst>
              <a:ext uri="{FF2B5EF4-FFF2-40B4-BE49-F238E27FC236}">
                <a16:creationId xmlns:a16="http://schemas.microsoft.com/office/drawing/2014/main" id="{B3BE687F-8ED7-B50F-96FF-AC011AF641F7}"/>
              </a:ext>
            </a:extLst>
          </p:cNvPr>
          <p:cNvSpPr>
            <a:spLocks noGrp="1"/>
          </p:cNvSpPr>
          <p:nvPr>
            <p:ph idx="1"/>
          </p:nvPr>
        </p:nvSpPr>
        <p:spPr/>
        <p:txBody>
          <a:bodyPr/>
          <a:lstStyle/>
          <a:p>
            <a:r>
              <a:rPr lang="en-GB" dirty="0"/>
              <a:t>Feedback on task set</a:t>
            </a:r>
          </a:p>
        </p:txBody>
      </p:sp>
    </p:spTree>
    <p:extLst>
      <p:ext uri="{BB962C8B-B14F-4D97-AF65-F5344CB8AC3E}">
        <p14:creationId xmlns:p14="http://schemas.microsoft.com/office/powerpoint/2010/main" val="4223329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13C8-EB30-4EB3-88E6-58F4DC22CCBF}"/>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ECYW4003</a:t>
            </a:r>
          </a:p>
        </p:txBody>
      </p:sp>
      <p:sp>
        <p:nvSpPr>
          <p:cNvPr id="3" name="Subtitle 2">
            <a:extLst>
              <a:ext uri="{FF2B5EF4-FFF2-40B4-BE49-F238E27FC236}">
                <a16:creationId xmlns:a16="http://schemas.microsoft.com/office/drawing/2014/main" id="{184FE919-D8D7-4775-8878-A683830F04C9}"/>
              </a:ext>
            </a:extLst>
          </p:cNvPr>
          <p:cNvSpPr>
            <a:spLocks noGrp="1"/>
          </p:cNvSpPr>
          <p:nvPr>
            <p:ph type="subTitle" idx="1"/>
          </p:nvPr>
        </p:nvSpPr>
        <p:spPr/>
        <p:txBody>
          <a:bodyPr/>
          <a:lstStyle/>
          <a:p>
            <a:r>
              <a:rPr lang="en-GB" dirty="0">
                <a:latin typeface="Arial" panose="020B0604020202020204" pitchFamily="34" charset="0"/>
                <a:cs typeface="Arial" panose="020B0604020202020204" pitchFamily="34" charset="0"/>
              </a:rPr>
              <a:t>Assignment advice</a:t>
            </a:r>
          </a:p>
        </p:txBody>
      </p:sp>
    </p:spTree>
    <p:extLst>
      <p:ext uri="{BB962C8B-B14F-4D97-AF65-F5344CB8AC3E}">
        <p14:creationId xmlns:p14="http://schemas.microsoft.com/office/powerpoint/2010/main" val="1729880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a:extLst>
              <a:ext uri="{FF2B5EF4-FFF2-40B4-BE49-F238E27FC236}">
                <a16:creationId xmlns:a16="http://schemas.microsoft.com/office/drawing/2014/main" id="{2ECD3B0E-9551-41EE-A225-660DEE06E739}"/>
              </a:ext>
            </a:extLst>
          </p:cNvPr>
          <p:cNvSpPr>
            <a:spLocks noGrp="1" noChangeArrowheads="1"/>
          </p:cNvSpPr>
          <p:nvPr>
            <p:ph type="title"/>
          </p:nvPr>
        </p:nvSpPr>
        <p:spPr>
          <a:xfrm>
            <a:off x="1849272" y="889379"/>
            <a:ext cx="8229600" cy="1981200"/>
          </a:xfrm>
        </p:spPr>
        <p:txBody>
          <a:bodyPr rtlCol="0">
            <a:normAutofit fontScale="90000"/>
          </a:bodyPr>
          <a:lstStyle/>
          <a:p>
            <a:pPr eaLnBrk="1" fontAlgn="auto" hangingPunct="1">
              <a:spcAft>
                <a:spcPts val="0"/>
              </a:spcAft>
              <a:defRPr/>
            </a:pPr>
            <a:br>
              <a:rPr lang="en-GB" altLang="en-US" dirty="0">
                <a:solidFill>
                  <a:schemeClr val="tx1">
                    <a:lumMod val="85000"/>
                    <a:lumOff val="15000"/>
                  </a:schemeClr>
                </a:solidFill>
              </a:rPr>
            </a:br>
            <a:br>
              <a:rPr lang="en-GB" altLang="en-US" dirty="0">
                <a:solidFill>
                  <a:schemeClr val="tx1">
                    <a:lumMod val="85000"/>
                    <a:lumOff val="15000"/>
                  </a:schemeClr>
                </a:solidFill>
              </a:rPr>
            </a:br>
            <a:br>
              <a:rPr lang="en-GB" altLang="en-US" dirty="0">
                <a:solidFill>
                  <a:schemeClr val="tx1">
                    <a:lumMod val="85000"/>
                    <a:lumOff val="15000"/>
                  </a:schemeClr>
                </a:solidFill>
              </a:rPr>
            </a:br>
            <a:r>
              <a:rPr lang="en-GB" altLang="en-US" dirty="0">
                <a:solidFill>
                  <a:schemeClr val="tx1">
                    <a:lumMod val="85000"/>
                    <a:lumOff val="15000"/>
                  </a:schemeClr>
                </a:solidFill>
                <a:latin typeface="Arial" panose="020B0604020202020204" pitchFamily="34" charset="0"/>
                <a:cs typeface="Arial" panose="020B0604020202020204" pitchFamily="34" charset="0"/>
              </a:rPr>
              <a:t>Assessment Component 1 - 100% </a:t>
            </a:r>
            <a:br>
              <a:rPr lang="en-GB" altLang="en-US" dirty="0">
                <a:solidFill>
                  <a:schemeClr val="tx1">
                    <a:lumMod val="85000"/>
                    <a:lumOff val="15000"/>
                  </a:schemeClr>
                </a:solidFill>
                <a:latin typeface="Arial" panose="020B0604020202020204" pitchFamily="34" charset="0"/>
                <a:cs typeface="Arial" panose="020B0604020202020204" pitchFamily="34" charset="0"/>
              </a:rPr>
            </a:br>
            <a:r>
              <a:rPr lang="en-GB" altLang="en-US" dirty="0">
                <a:solidFill>
                  <a:schemeClr val="tx1">
                    <a:lumMod val="85000"/>
                    <a:lumOff val="15000"/>
                  </a:schemeClr>
                </a:solidFill>
                <a:latin typeface="Arial" panose="020B0604020202020204" pitchFamily="34" charset="0"/>
                <a:cs typeface="Arial" panose="020B0604020202020204" pitchFamily="34" charset="0"/>
              </a:rPr>
              <a:t>Observational Report    3000 words</a:t>
            </a:r>
            <a:br>
              <a:rPr lang="en-GB" altLang="en-US" dirty="0">
                <a:solidFill>
                  <a:schemeClr val="tx1">
                    <a:lumMod val="85000"/>
                    <a:lumOff val="15000"/>
                  </a:schemeClr>
                </a:solidFill>
                <a:latin typeface="Arial" panose="020B0604020202020204" pitchFamily="34" charset="0"/>
                <a:cs typeface="Arial" panose="020B0604020202020204" pitchFamily="34" charset="0"/>
              </a:rPr>
            </a:br>
            <a:r>
              <a:rPr lang="en-GB" altLang="en-US" dirty="0">
                <a:solidFill>
                  <a:schemeClr val="tx1">
                    <a:lumMod val="85000"/>
                    <a:lumOff val="15000"/>
                  </a:schemeClr>
                </a:solidFill>
                <a:latin typeface="Arial" panose="020B0604020202020204" pitchFamily="34" charset="0"/>
                <a:cs typeface="Arial" panose="020B0604020202020204" pitchFamily="34" charset="0"/>
              </a:rPr>
              <a:t>18</a:t>
            </a:r>
            <a:r>
              <a:rPr lang="en-GB" altLang="en-US" dirty="0">
                <a:latin typeface="Arial" panose="020B0604020202020204" pitchFamily="34" charset="0"/>
                <a:cs typeface="Arial" panose="020B0604020202020204" pitchFamily="34" charset="0"/>
              </a:rPr>
              <a:t>th</a:t>
            </a:r>
            <a:r>
              <a:rPr lang="en-GB" altLang="en-US" dirty="0">
                <a:solidFill>
                  <a:schemeClr val="tx1"/>
                </a:solidFill>
                <a:latin typeface="Arial" panose="020B0604020202020204" pitchFamily="34" charset="0"/>
                <a:cs typeface="Arial" panose="020B0604020202020204" pitchFamily="34" charset="0"/>
              </a:rPr>
              <a:t> April 2024</a:t>
            </a:r>
            <a:br>
              <a:rPr lang="en-GB" altLang="en-US" dirty="0">
                <a:solidFill>
                  <a:schemeClr val="tx1">
                    <a:lumMod val="85000"/>
                    <a:lumOff val="15000"/>
                  </a:schemeClr>
                </a:solidFill>
              </a:rPr>
            </a:br>
            <a:br>
              <a:rPr lang="en-GB" altLang="en-US" dirty="0">
                <a:solidFill>
                  <a:schemeClr val="tx1"/>
                </a:solidFill>
              </a:rPr>
            </a:br>
            <a:endParaRPr lang="en-GB" altLang="en-US" dirty="0">
              <a:solidFill>
                <a:schemeClr val="tx1"/>
              </a:solidFill>
            </a:endParaRPr>
          </a:p>
        </p:txBody>
      </p:sp>
      <p:sp>
        <p:nvSpPr>
          <p:cNvPr id="9" name="Content Placeholder 2">
            <a:extLst>
              <a:ext uri="{FF2B5EF4-FFF2-40B4-BE49-F238E27FC236}">
                <a16:creationId xmlns:a16="http://schemas.microsoft.com/office/drawing/2014/main" id="{1DFE9307-ADAF-4160-82C8-C1EA54233D74}"/>
              </a:ext>
            </a:extLst>
          </p:cNvPr>
          <p:cNvSpPr>
            <a:spLocks noGrp="1"/>
          </p:cNvSpPr>
          <p:nvPr>
            <p:ph idx="1"/>
          </p:nvPr>
        </p:nvSpPr>
        <p:spPr>
          <a:xfrm>
            <a:off x="1602935" y="2097619"/>
            <a:ext cx="9520158" cy="3450613"/>
          </a:xfrm>
        </p:spPr>
        <p:txBody>
          <a:bodyPr>
            <a:normAutofit fontScale="92500" lnSpcReduction="10000"/>
          </a:bodyPr>
          <a:lstStyle/>
          <a:p>
            <a:pPr marL="457200" indent="-457200" eaLnBrk="1" fontAlgn="auto" hangingPunct="1">
              <a:lnSpc>
                <a:spcPct val="80000"/>
              </a:lnSpc>
              <a:spcAft>
                <a:spcPts val="0"/>
              </a:spcAft>
              <a:buFont typeface="Wingdings" charset="2"/>
              <a:buNone/>
              <a:defRPr/>
            </a:pPr>
            <a:endParaRPr lang="en-GB" altLang="en-US" dirty="0">
              <a:solidFill>
                <a:schemeClr val="tx1">
                  <a:lumMod val="85000"/>
                  <a:lumOff val="15000"/>
                </a:schemeClr>
              </a:solidFill>
            </a:endParaRPr>
          </a:p>
          <a:p>
            <a:pPr eaLnBrk="1" fontAlgn="auto" hangingPunct="1">
              <a:buFont typeface="Arial"/>
              <a:buChar char="•"/>
              <a:defRPr/>
            </a:pPr>
            <a:r>
              <a:rPr lang="en-GB" sz="2000" dirty="0">
                <a:solidFill>
                  <a:schemeClr val="tx1">
                    <a:lumMod val="85000"/>
                    <a:lumOff val="15000"/>
                  </a:schemeClr>
                </a:solidFill>
                <a:latin typeface="Arial" panose="020B0604020202020204" pitchFamily="34" charset="0"/>
                <a:cs typeface="Arial" panose="020B0604020202020204" pitchFamily="34" charset="0"/>
              </a:rPr>
              <a:t>Students are required to view a documentary within the lecture, and this documentary should be used as a basis for the preparation of an observational report of the following: </a:t>
            </a:r>
          </a:p>
          <a:p>
            <a:pPr eaLnBrk="1" fontAlgn="auto" hangingPunct="1">
              <a:buFont typeface="Arial"/>
              <a:buChar char="•"/>
              <a:defRPr/>
            </a:pPr>
            <a:r>
              <a:rPr lang="en-GB" sz="2000" dirty="0">
                <a:solidFill>
                  <a:schemeClr val="tx1">
                    <a:lumMod val="85000"/>
                    <a:lumOff val="15000"/>
                  </a:schemeClr>
                </a:solidFill>
                <a:latin typeface="Arial" panose="020B0604020202020204" pitchFamily="34" charset="0"/>
                <a:cs typeface="Arial" panose="020B0604020202020204" pitchFamily="34" charset="0"/>
              </a:rPr>
              <a:t>The issues presented to them, and how these affect young people, their families and the community.  </a:t>
            </a:r>
          </a:p>
          <a:p>
            <a:pPr eaLnBrk="1" fontAlgn="auto" hangingPunct="1">
              <a:buFont typeface="Arial"/>
              <a:buChar char="•"/>
              <a:defRPr/>
            </a:pPr>
            <a:r>
              <a:rPr lang="en-GB" sz="2000" dirty="0">
                <a:solidFill>
                  <a:schemeClr val="tx1">
                    <a:lumMod val="85000"/>
                    <a:lumOff val="15000"/>
                  </a:schemeClr>
                </a:solidFill>
                <a:latin typeface="Arial" panose="020B0604020202020204" pitchFamily="34" charset="0"/>
                <a:cs typeface="Arial" panose="020B0604020202020204" pitchFamily="34" charset="0"/>
              </a:rPr>
              <a:t>The three main transitions that the young people are experiencing.</a:t>
            </a:r>
          </a:p>
          <a:p>
            <a:pPr eaLnBrk="1" fontAlgn="auto" hangingPunct="1">
              <a:buFont typeface="Arial"/>
              <a:buChar char="•"/>
              <a:defRPr/>
            </a:pPr>
            <a:r>
              <a:rPr lang="en-GB" sz="2000" dirty="0">
                <a:solidFill>
                  <a:schemeClr val="tx1">
                    <a:lumMod val="85000"/>
                    <a:lumOff val="15000"/>
                  </a:schemeClr>
                </a:solidFill>
                <a:latin typeface="Arial" panose="020B0604020202020204" pitchFamily="34" charset="0"/>
                <a:cs typeface="Arial" panose="020B0604020202020204" pitchFamily="34" charset="0"/>
              </a:rPr>
              <a:t>Students are expected to make links to theory and policy, and to consider the interventions that they would introduce should they be working in that community</a:t>
            </a:r>
            <a:r>
              <a:rPr lang="en-GB" sz="1200" dirty="0">
                <a:solidFill>
                  <a:schemeClr val="tx1">
                    <a:lumMod val="85000"/>
                    <a:lumOff val="15000"/>
                  </a:schemeClr>
                </a:solidFill>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1301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8A28-8C23-465C-831F-7D7AE1A340E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are the module aims?</a:t>
            </a:r>
          </a:p>
        </p:txBody>
      </p:sp>
      <p:sp>
        <p:nvSpPr>
          <p:cNvPr id="5" name="TextBox 4">
            <a:extLst>
              <a:ext uri="{FF2B5EF4-FFF2-40B4-BE49-F238E27FC236}">
                <a16:creationId xmlns:a16="http://schemas.microsoft.com/office/drawing/2014/main" id="{6EB93BDA-0DEE-4ABB-B2B9-3C35EF4A99E2}"/>
              </a:ext>
            </a:extLst>
          </p:cNvPr>
          <p:cNvSpPr txBox="1"/>
          <p:nvPr/>
        </p:nvSpPr>
        <p:spPr>
          <a:xfrm>
            <a:off x="1534695" y="2197290"/>
            <a:ext cx="7786725" cy="1785104"/>
          </a:xfrm>
          <a:prstGeom prst="rect">
            <a:avLst/>
          </a:prstGeom>
          <a:noFill/>
        </p:spPr>
        <p:txBody>
          <a:bodyPr wrap="square">
            <a:spAutoFit/>
          </a:bodyPr>
          <a:lstStyle/>
          <a:p>
            <a:pPr eaLnBrk="1" hangingPunct="1">
              <a:defRPr/>
            </a:pPr>
            <a:r>
              <a:rPr lang="en-GB" altLang="en-US" sz="2200" dirty="0">
                <a:latin typeface="Arial" panose="020B0604020202020204" pitchFamily="34" charset="0"/>
                <a:cs typeface="Arial" panose="020B0604020202020204" pitchFamily="34" charset="0"/>
              </a:rPr>
              <a:t>To introduce to students psychological and sociological perspectives, models and meanings of development through the life course of young people, and provide students with an understanding of the concept of youth within society and how this informs and enhances practice with young people.</a:t>
            </a:r>
          </a:p>
        </p:txBody>
      </p:sp>
    </p:spTree>
    <p:extLst>
      <p:ext uri="{BB962C8B-B14F-4D97-AF65-F5344CB8AC3E}">
        <p14:creationId xmlns:p14="http://schemas.microsoft.com/office/powerpoint/2010/main" val="1647951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8A28-8C23-465C-831F-7D7AE1A340E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are the learning outcomes?</a:t>
            </a:r>
          </a:p>
        </p:txBody>
      </p:sp>
      <p:sp>
        <p:nvSpPr>
          <p:cNvPr id="4" name="Rectangle 3">
            <a:extLst>
              <a:ext uri="{FF2B5EF4-FFF2-40B4-BE49-F238E27FC236}">
                <a16:creationId xmlns:a16="http://schemas.microsoft.com/office/drawing/2014/main" id="{5FCC09B2-1A46-4575-B27B-36475760A40E}"/>
              </a:ext>
            </a:extLst>
          </p:cNvPr>
          <p:cNvSpPr>
            <a:spLocks noGrp="1" noChangeArrowheads="1"/>
          </p:cNvSpPr>
          <p:nvPr>
            <p:ph sz="half" idx="1"/>
          </p:nvPr>
        </p:nvSpPr>
        <p:spPr>
          <a:xfrm>
            <a:off x="1351548" y="1758169"/>
            <a:ext cx="9886454" cy="4608512"/>
          </a:xfrm>
        </p:spPr>
        <p:txBody>
          <a:bodyPr rtlCol="0">
            <a:normAutofit/>
          </a:bodyPr>
          <a:lstStyle/>
          <a:p>
            <a:pPr marL="609600" indent="-609600" eaLnBrk="1" fontAlgn="auto" hangingPunct="1">
              <a:lnSpc>
                <a:spcPct val="90000"/>
              </a:lnSpc>
              <a:buFont typeface="Wingdings" panose="05000000000000000000" pitchFamily="2" charset="2"/>
              <a:buNone/>
              <a:defRPr/>
            </a:pPr>
            <a:endParaRPr lang="en-GB" altLang="en-US" dirty="0">
              <a:solidFill>
                <a:schemeClr val="tx1">
                  <a:lumMod val="85000"/>
                  <a:lumOff val="15000"/>
                </a:schemeClr>
              </a:solidFill>
              <a:latin typeface="Arial" panose="020B0604020202020204" pitchFamily="34" charset="0"/>
              <a:cs typeface="Arial" panose="020B0604020202020204" pitchFamily="34" charset="0"/>
            </a:endParaRPr>
          </a:p>
          <a:p>
            <a:pPr marL="0" indent="0" eaLnBrk="1" fontAlgn="auto" hangingPunct="1">
              <a:lnSpc>
                <a:spcPct val="90000"/>
              </a:lnSpc>
              <a:buFont typeface="Arial"/>
              <a:buNone/>
              <a:defRPr/>
            </a:pPr>
            <a:r>
              <a:rPr lang="en-GB" altLang="en-US" sz="2400" i="1" dirty="0">
                <a:solidFill>
                  <a:schemeClr val="tx1">
                    <a:lumMod val="85000"/>
                    <a:lumOff val="15000"/>
                  </a:schemeClr>
                </a:solidFill>
                <a:latin typeface="Arial" panose="020B0604020202020204" pitchFamily="34" charset="0"/>
                <a:cs typeface="Arial" panose="020B0604020202020204" pitchFamily="34" charset="0"/>
              </a:rPr>
              <a:t> By the end of this module students should be able to</a:t>
            </a:r>
            <a:r>
              <a:rPr lang="en-GB" altLang="en-US" sz="2400" dirty="0">
                <a:solidFill>
                  <a:schemeClr val="tx1">
                    <a:lumMod val="85000"/>
                    <a:lumOff val="15000"/>
                  </a:schemeClr>
                </a:solidFill>
                <a:latin typeface="Arial" panose="020B0604020202020204" pitchFamily="34" charset="0"/>
                <a:cs typeface="Arial" panose="020B0604020202020204" pitchFamily="34" charset="0"/>
              </a:rPr>
              <a:t>:</a:t>
            </a:r>
          </a:p>
          <a:p>
            <a:pPr marL="0" indent="0" eaLnBrk="1" fontAlgn="auto" hangingPunct="1">
              <a:lnSpc>
                <a:spcPct val="90000"/>
              </a:lnSpc>
              <a:buFont typeface="Arial"/>
              <a:buNone/>
              <a:defRPr/>
            </a:pPr>
            <a:endParaRPr lang="en-GB" altLang="en-US" sz="2400" dirty="0">
              <a:solidFill>
                <a:schemeClr val="tx1">
                  <a:lumMod val="85000"/>
                  <a:lumOff val="15000"/>
                </a:schemeClr>
              </a:solidFill>
              <a:latin typeface="Arial" panose="020B0604020202020204" pitchFamily="34" charset="0"/>
              <a:cs typeface="Arial" panose="020B0604020202020204" pitchFamily="34" charset="0"/>
            </a:endParaRPr>
          </a:p>
          <a:p>
            <a:pPr marL="0" indent="0" eaLnBrk="1" fontAlgn="auto" hangingPunct="1">
              <a:lnSpc>
                <a:spcPct val="90000"/>
              </a:lnSpc>
              <a:buFont typeface="Arial"/>
              <a:buNone/>
              <a:defRPr/>
            </a:pPr>
            <a:r>
              <a:rPr lang="en-GB" altLang="en-US" sz="2400" dirty="0">
                <a:solidFill>
                  <a:schemeClr val="tx1">
                    <a:lumMod val="85000"/>
                    <a:lumOff val="15000"/>
                  </a:schemeClr>
                </a:solidFill>
                <a:latin typeface="Arial" panose="020B0604020202020204" pitchFamily="34" charset="0"/>
                <a:cs typeface="Arial" panose="020B0604020202020204" pitchFamily="34" charset="0"/>
              </a:rPr>
              <a:t>• Demonstrate an understanding of the transitions that occur during adolescent development, and  examine the psychological nature of changes in relationships that occur within families, and the influence of peer group;</a:t>
            </a:r>
            <a:br>
              <a:rPr lang="en-GB" altLang="en-US" sz="2400" dirty="0">
                <a:solidFill>
                  <a:schemeClr val="tx1">
                    <a:lumMod val="85000"/>
                    <a:lumOff val="15000"/>
                  </a:schemeClr>
                </a:solidFill>
                <a:latin typeface="Arial" panose="020B0604020202020204" pitchFamily="34" charset="0"/>
                <a:cs typeface="Arial" panose="020B0604020202020204" pitchFamily="34" charset="0"/>
              </a:rPr>
            </a:br>
            <a:endParaRPr lang="en-GB" altLang="en-US" sz="2400" dirty="0">
              <a:solidFill>
                <a:schemeClr val="tx1">
                  <a:lumMod val="85000"/>
                  <a:lumOff val="15000"/>
                </a:schemeClr>
              </a:solidFill>
              <a:latin typeface="Arial" panose="020B0604020202020204" pitchFamily="34" charset="0"/>
              <a:cs typeface="Arial" panose="020B0604020202020204" pitchFamily="34" charset="0"/>
            </a:endParaRPr>
          </a:p>
          <a:p>
            <a:pPr marL="0" indent="0" eaLnBrk="1" fontAlgn="auto" hangingPunct="1">
              <a:lnSpc>
                <a:spcPct val="90000"/>
              </a:lnSpc>
              <a:buFont typeface="Arial"/>
              <a:buNone/>
              <a:defRPr/>
            </a:pPr>
            <a:r>
              <a:rPr lang="en-GB" altLang="en-US" sz="2400" dirty="0">
                <a:solidFill>
                  <a:schemeClr val="tx1">
                    <a:lumMod val="85000"/>
                    <a:lumOff val="15000"/>
                  </a:schemeClr>
                </a:solidFill>
                <a:latin typeface="Arial" panose="020B0604020202020204" pitchFamily="34" charset="0"/>
                <a:cs typeface="Arial" panose="020B0604020202020204" pitchFamily="34" charset="0"/>
              </a:rPr>
              <a:t>• Discuss social change and social pressures within society, such as unemployment and poverty, and their impact on young people and their communities;</a:t>
            </a:r>
          </a:p>
          <a:p>
            <a:pPr marL="609600" indent="-609600" eaLnBrk="1" fontAlgn="auto" hangingPunct="1">
              <a:lnSpc>
                <a:spcPct val="90000"/>
              </a:lnSpc>
              <a:buFont typeface="Arial"/>
              <a:buChar char="•"/>
              <a:defRPr/>
            </a:pPr>
            <a:endParaRPr lang="en-GB" altLang="en-US" dirty="0">
              <a:solidFill>
                <a:schemeClr val="tx1">
                  <a:lumMod val="85000"/>
                  <a:lumOff val="15000"/>
                </a:schemeClr>
              </a:solidFill>
            </a:endParaRPr>
          </a:p>
          <a:p>
            <a:pPr marL="609600" indent="-609600" eaLnBrk="1" fontAlgn="auto" hangingPunct="1">
              <a:lnSpc>
                <a:spcPct val="90000"/>
              </a:lnSpc>
              <a:buFont typeface="Arial"/>
              <a:buChar char="•"/>
              <a:defRPr/>
            </a:pPr>
            <a:endParaRPr lang="en-GB" altLang="en-US" dirty="0">
              <a:solidFill>
                <a:schemeClr val="tx1">
                  <a:lumMod val="85000"/>
                  <a:lumOff val="15000"/>
                </a:schemeClr>
              </a:solidFill>
            </a:endParaRPr>
          </a:p>
          <a:p>
            <a:pPr marL="609600" indent="-609600" eaLnBrk="1" fontAlgn="auto" hangingPunct="1">
              <a:lnSpc>
                <a:spcPct val="90000"/>
              </a:lnSpc>
              <a:buFont typeface="Wingdings" panose="05000000000000000000" pitchFamily="2" charset="2"/>
              <a:buNone/>
              <a:defRPr/>
            </a:pPr>
            <a:endParaRPr lang="en-GB" altLang="en-US" sz="2000" dirty="0">
              <a:solidFill>
                <a:schemeClr val="tx1">
                  <a:lumMod val="85000"/>
                  <a:lumOff val="15000"/>
                </a:schemeClr>
              </a:solidFill>
            </a:endParaRPr>
          </a:p>
          <a:p>
            <a:pPr marL="609600" indent="-609600" eaLnBrk="1" fontAlgn="auto" hangingPunct="1">
              <a:lnSpc>
                <a:spcPct val="90000"/>
              </a:lnSpc>
              <a:buFont typeface="Arial"/>
              <a:buChar char="•"/>
              <a:defRPr/>
            </a:pPr>
            <a:endParaRPr lang="en-GB" altLang="en-US" sz="2000" dirty="0">
              <a:solidFill>
                <a:schemeClr val="tx1">
                  <a:lumMod val="85000"/>
                  <a:lumOff val="15000"/>
                </a:schemeClr>
              </a:solidFill>
            </a:endParaRPr>
          </a:p>
        </p:txBody>
      </p:sp>
    </p:spTree>
    <p:extLst>
      <p:ext uri="{BB962C8B-B14F-4D97-AF65-F5344CB8AC3E}">
        <p14:creationId xmlns:p14="http://schemas.microsoft.com/office/powerpoint/2010/main" val="283031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8A28-8C23-465C-831F-7D7AE1A340E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are the learning outcomes?</a:t>
            </a:r>
          </a:p>
        </p:txBody>
      </p:sp>
      <p:sp>
        <p:nvSpPr>
          <p:cNvPr id="6" name="Rectangle 3">
            <a:extLst>
              <a:ext uri="{FF2B5EF4-FFF2-40B4-BE49-F238E27FC236}">
                <a16:creationId xmlns:a16="http://schemas.microsoft.com/office/drawing/2014/main" id="{140F7DD1-5576-4D5C-A7EA-83358EE5F820}"/>
              </a:ext>
            </a:extLst>
          </p:cNvPr>
          <p:cNvSpPr>
            <a:spLocks noGrp="1" noChangeArrowheads="1"/>
          </p:cNvSpPr>
          <p:nvPr>
            <p:ph sz="half" idx="1"/>
          </p:nvPr>
        </p:nvSpPr>
        <p:spPr>
          <a:xfrm>
            <a:off x="836583" y="2181012"/>
            <a:ext cx="10916384" cy="4968875"/>
          </a:xfrm>
        </p:spPr>
        <p:txBody>
          <a:bodyPr/>
          <a:lstStyle/>
          <a:p>
            <a:pPr lvl="1" eaLnBrk="1" hangingPunct="1">
              <a:buFontTx/>
              <a:buNone/>
            </a:pPr>
            <a:endParaRPr lang="en-GB" altLang="en-US" dirty="0"/>
          </a:p>
          <a:p>
            <a:pPr lvl="1" eaLnBrk="1" hangingPunct="1">
              <a:buFont typeface="Arial" panose="020B0604020202020204" pitchFamily="34" charset="0"/>
              <a:buNone/>
            </a:pPr>
            <a:r>
              <a:rPr lang="en-GB" altLang="en-US" dirty="0"/>
              <a:t>•	</a:t>
            </a:r>
            <a:r>
              <a:rPr lang="en-GB" altLang="en-US" sz="2400" dirty="0">
                <a:latin typeface="Arial" panose="020B0604020202020204" pitchFamily="34" charset="0"/>
                <a:cs typeface="Arial" panose="020B0604020202020204" pitchFamily="34" charset="0"/>
              </a:rPr>
              <a:t>Explore perceptions of youth in society, and the role of youth workers and other professionals in promoting young people’s positive roles, and how this can be applied in their work with young people;</a:t>
            </a:r>
          </a:p>
          <a:p>
            <a:pPr lvl="1" eaLnBrk="1" hangingPunct="1">
              <a:buFont typeface="Arial" panose="020B0604020202020204" pitchFamily="34" charset="0"/>
              <a:buNone/>
            </a:pPr>
            <a:r>
              <a:rPr lang="en-GB" altLang="en-US" sz="2400" dirty="0">
                <a:latin typeface="Arial" panose="020B0604020202020204" pitchFamily="34" charset="0"/>
                <a:cs typeface="Arial" panose="020B0604020202020204" pitchFamily="34" charset="0"/>
              </a:rPr>
              <a:t>•	Organise their knowledge and learning through the use of a range of information resources and present their work appropriately.</a:t>
            </a:r>
          </a:p>
          <a:p>
            <a:pPr lvl="1" eaLnBrk="1" hangingPunct="1">
              <a:buFontTx/>
              <a:buNone/>
            </a:pPr>
            <a:endParaRPr lang="en-GB" altLang="en-US" dirty="0"/>
          </a:p>
        </p:txBody>
      </p:sp>
    </p:spTree>
    <p:extLst>
      <p:ext uri="{BB962C8B-B14F-4D97-AF65-F5344CB8AC3E}">
        <p14:creationId xmlns:p14="http://schemas.microsoft.com/office/powerpoint/2010/main" val="1938183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EE820-0B19-468E-BE73-438664A63B2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08616669-99BC-41E3-87AB-1110F72AF6FF}"/>
              </a:ext>
            </a:extLst>
          </p:cNvPr>
          <p:cNvSpPr>
            <a:spLocks noGrp="1"/>
          </p:cNvSpPr>
          <p:nvPr>
            <p:ph sz="half" idx="1"/>
          </p:nvPr>
        </p:nvSpPr>
        <p:spPr>
          <a:xfrm>
            <a:off x="576943" y="2010877"/>
            <a:ext cx="10853057" cy="3834751"/>
          </a:xfrm>
        </p:spPr>
        <p:txBody>
          <a:bodyPr>
            <a:normAutofit/>
          </a:bodyPr>
          <a:lstStyle/>
          <a:p>
            <a:r>
              <a:rPr lang="en-GB" i="1" dirty="0">
                <a:latin typeface="Arial" panose="020B0604020202020204" pitchFamily="34" charset="0"/>
                <a:cs typeface="Arial" panose="020B0604020202020204" pitchFamily="34" charset="0"/>
              </a:rPr>
              <a:t>Approximately 300 words </a:t>
            </a:r>
          </a:p>
          <a:p>
            <a:r>
              <a:rPr lang="en-GB" dirty="0">
                <a:latin typeface="Arial" panose="020B0604020202020204" pitchFamily="34" charset="0"/>
                <a:cs typeface="Arial" panose="020B0604020202020204" pitchFamily="34" charset="0"/>
              </a:rPr>
              <a:t>Explain what you are going to be talking about for your assignment (observational report) and what your focusing is. </a:t>
            </a:r>
          </a:p>
          <a:p>
            <a:r>
              <a:rPr lang="en-GB" dirty="0">
                <a:latin typeface="Arial" panose="020B0604020202020204" pitchFamily="34" charset="0"/>
                <a:cs typeface="Arial" panose="020B0604020202020204" pitchFamily="34" charset="0"/>
              </a:rPr>
              <a:t>You may like to consider the issues as a whole, and how these affect young people as a general population, or you may like to provide a case study type of observational report and focus on one young person that was being affected in the film. </a:t>
            </a:r>
          </a:p>
          <a:p>
            <a:r>
              <a:rPr lang="en-GB" dirty="0">
                <a:latin typeface="Arial" panose="020B0604020202020204" pitchFamily="34" charset="0"/>
                <a:cs typeface="Arial" panose="020B0604020202020204" pitchFamily="34" charset="0"/>
              </a:rPr>
              <a:t>You may like to consider highlighting why ‘ professional observations’ and ‘observational reports’ are important tasks for youth workers. Reflective practice and emotional intelligence can be applied here. You could make links to the NOS and appropriate competencies. . </a:t>
            </a:r>
          </a:p>
        </p:txBody>
      </p:sp>
    </p:spTree>
    <p:extLst>
      <p:ext uri="{BB962C8B-B14F-4D97-AF65-F5344CB8AC3E}">
        <p14:creationId xmlns:p14="http://schemas.microsoft.com/office/powerpoint/2010/main" val="4248107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3F8CD-872B-4D63-8C56-8800B1919F4D}"/>
              </a:ext>
            </a:extLst>
          </p:cNvPr>
          <p:cNvSpPr>
            <a:spLocks noGrp="1"/>
          </p:cNvSpPr>
          <p:nvPr>
            <p:ph type="title"/>
          </p:nvPr>
        </p:nvSpPr>
        <p:spPr>
          <a:xfrm>
            <a:off x="1534696" y="228601"/>
            <a:ext cx="3793862" cy="1001485"/>
          </a:xfrm>
        </p:spPr>
        <p:txBody>
          <a:bodyPr/>
          <a:lstStyle/>
          <a:p>
            <a:r>
              <a:rPr lang="en-GB" dirty="0">
                <a:latin typeface="Arial" panose="020B0604020202020204" pitchFamily="34" charset="0"/>
                <a:cs typeface="Arial" panose="020B0604020202020204" pitchFamily="34" charset="0"/>
              </a:rPr>
              <a:t>Main body</a:t>
            </a:r>
          </a:p>
        </p:txBody>
      </p:sp>
      <p:sp>
        <p:nvSpPr>
          <p:cNvPr id="3" name="Content Placeholder 2">
            <a:extLst>
              <a:ext uri="{FF2B5EF4-FFF2-40B4-BE49-F238E27FC236}">
                <a16:creationId xmlns:a16="http://schemas.microsoft.com/office/drawing/2014/main" id="{99BAF73F-EFB7-4AC9-872D-87D8DB82EA44}"/>
              </a:ext>
            </a:extLst>
          </p:cNvPr>
          <p:cNvSpPr>
            <a:spLocks noGrp="1"/>
          </p:cNvSpPr>
          <p:nvPr>
            <p:ph sz="half" idx="1"/>
          </p:nvPr>
        </p:nvSpPr>
        <p:spPr>
          <a:xfrm>
            <a:off x="315686" y="2010878"/>
            <a:ext cx="4669971" cy="3438144"/>
          </a:xfrm>
        </p:spPr>
        <p:txBody>
          <a:bodyPr>
            <a:normAutofit fontScale="92500" lnSpcReduction="10000"/>
          </a:bodyPr>
          <a:lstStyle/>
          <a:p>
            <a:pPr marL="0" indent="0">
              <a:buNone/>
            </a:pPr>
            <a:r>
              <a:rPr lang="en-GB" sz="2800" i="1" dirty="0">
                <a:latin typeface="Arial" panose="020B0604020202020204" pitchFamily="34" charset="0"/>
                <a:cs typeface="Arial" panose="020B0604020202020204" pitchFamily="34" charset="0"/>
              </a:rPr>
              <a:t>3 main points - approximately 800 words each</a:t>
            </a:r>
          </a:p>
          <a:p>
            <a:pPr marL="0" indent="0">
              <a:buNone/>
            </a:pPr>
            <a:endParaRPr lang="en-GB" i="1"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D33C706-74DC-4D21-BA7A-3D60A89F83D4}"/>
              </a:ext>
            </a:extLst>
          </p:cNvPr>
          <p:cNvSpPr>
            <a:spLocks noGrp="1"/>
          </p:cNvSpPr>
          <p:nvPr>
            <p:ph sz="half" idx="2"/>
          </p:nvPr>
        </p:nvSpPr>
        <p:spPr>
          <a:xfrm>
            <a:off x="4849586" y="473529"/>
            <a:ext cx="6711043" cy="5780314"/>
          </a:xfrm>
        </p:spPr>
        <p:txBody>
          <a:bodyPr>
            <a:normAutofit fontScale="92500" lnSpcReduction="10000"/>
          </a:bodyPr>
          <a:lstStyle/>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For your first theme, discuss the issues that you are presented with from the film, </a:t>
            </a:r>
            <a:r>
              <a:rPr lang="en-GB" b="1" dirty="0">
                <a:solidFill>
                  <a:schemeClr val="tx1">
                    <a:lumMod val="85000"/>
                    <a:lumOff val="15000"/>
                  </a:schemeClr>
                </a:solidFill>
                <a:latin typeface="Arial" panose="020B0604020202020204" pitchFamily="34" charset="0"/>
                <a:cs typeface="Arial" panose="020B0604020202020204" pitchFamily="34" charset="0"/>
              </a:rPr>
              <a:t>what</a:t>
            </a:r>
            <a:r>
              <a:rPr lang="en-GB" dirty="0">
                <a:solidFill>
                  <a:schemeClr val="tx1">
                    <a:lumMod val="85000"/>
                    <a:lumOff val="15000"/>
                  </a:schemeClr>
                </a:solidFill>
                <a:latin typeface="Arial" panose="020B0604020202020204" pitchFamily="34" charset="0"/>
                <a:cs typeface="Arial" panose="020B0604020202020204" pitchFamily="34" charset="0"/>
              </a:rPr>
              <a:t> are the issues affecting the young people and </a:t>
            </a:r>
            <a:r>
              <a:rPr lang="en-GB" b="1" dirty="0">
                <a:solidFill>
                  <a:schemeClr val="tx1">
                    <a:lumMod val="85000"/>
                    <a:lumOff val="15000"/>
                  </a:schemeClr>
                </a:solidFill>
                <a:latin typeface="Arial" panose="020B0604020202020204" pitchFamily="34" charset="0"/>
                <a:cs typeface="Arial" panose="020B0604020202020204" pitchFamily="34" charset="0"/>
              </a:rPr>
              <a:t>how</a:t>
            </a:r>
            <a:r>
              <a:rPr lang="en-GB" dirty="0">
                <a:solidFill>
                  <a:schemeClr val="tx1">
                    <a:lumMod val="85000"/>
                    <a:lumOff val="15000"/>
                  </a:schemeClr>
                </a:solidFill>
                <a:latin typeface="Arial" panose="020B0604020202020204" pitchFamily="34" charset="0"/>
                <a:cs typeface="Arial" panose="020B0604020202020204" pitchFamily="34" charset="0"/>
              </a:rPr>
              <a:t> these affect young people, their families and the community.</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Think about young people’s personal and social development along with the three main transitions young people go through during adolescence (Social, Cognitive, and Biological). Consider future implications. </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For your second theme, discuss the three main transitions that the young people are experiencing (what are you seeing?).</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For your third theme, consider the interventions that they would introduce should they be working in that community. For example how could a SBYW help?</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Please remember that you are expected to make links to theory and policy throughout your Observational Report.</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9575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EE820-0B19-468E-BE73-438664A63B2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08616669-99BC-41E3-87AB-1110F72AF6FF}"/>
              </a:ext>
            </a:extLst>
          </p:cNvPr>
          <p:cNvSpPr>
            <a:spLocks noGrp="1"/>
          </p:cNvSpPr>
          <p:nvPr>
            <p:ph sz="half" idx="1"/>
          </p:nvPr>
        </p:nvSpPr>
        <p:spPr>
          <a:xfrm>
            <a:off x="1534694" y="2010878"/>
            <a:ext cx="9110559" cy="3438144"/>
          </a:xfrm>
        </p:spPr>
        <p:txBody>
          <a:bodyPr/>
          <a:lstStyle/>
          <a:p>
            <a:r>
              <a:rPr lang="en-GB" i="1" dirty="0">
                <a:latin typeface="Arial" panose="020B0604020202020204" pitchFamily="34" charset="0"/>
                <a:cs typeface="Arial" panose="020B0604020202020204" pitchFamily="34" charset="0"/>
              </a:rPr>
              <a:t>Approximately 300 words </a:t>
            </a:r>
          </a:p>
          <a:p>
            <a:r>
              <a:rPr lang="en-GB" dirty="0">
                <a:latin typeface="Arial" panose="020B0604020202020204" pitchFamily="34" charset="0"/>
                <a:cs typeface="Arial" panose="020B0604020202020204" pitchFamily="34" charset="0"/>
              </a:rPr>
              <a:t>Summarise your assignment – key points made and recap of your assignment discussion. </a:t>
            </a:r>
          </a:p>
        </p:txBody>
      </p:sp>
    </p:spTree>
    <p:extLst>
      <p:ext uri="{BB962C8B-B14F-4D97-AF65-F5344CB8AC3E}">
        <p14:creationId xmlns:p14="http://schemas.microsoft.com/office/powerpoint/2010/main" val="1429315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EE820-0B19-468E-BE73-438664A63B2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Making relevant links to theory</a:t>
            </a:r>
          </a:p>
        </p:txBody>
      </p:sp>
      <p:sp>
        <p:nvSpPr>
          <p:cNvPr id="3" name="Content Placeholder 2">
            <a:extLst>
              <a:ext uri="{FF2B5EF4-FFF2-40B4-BE49-F238E27FC236}">
                <a16:creationId xmlns:a16="http://schemas.microsoft.com/office/drawing/2014/main" id="{08616669-99BC-41E3-87AB-1110F72AF6FF}"/>
              </a:ext>
            </a:extLst>
          </p:cNvPr>
          <p:cNvSpPr>
            <a:spLocks noGrp="1"/>
          </p:cNvSpPr>
          <p:nvPr>
            <p:ph sz="half" idx="1"/>
          </p:nvPr>
        </p:nvSpPr>
        <p:spPr>
          <a:xfrm>
            <a:off x="1028700" y="1540329"/>
            <a:ext cx="9616553" cy="3908693"/>
          </a:xfrm>
        </p:spPr>
        <p:txBody>
          <a:bodyPr>
            <a:normAutofit/>
          </a:bodyPr>
          <a:lstStyle/>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Support what you are writing - make sure you’re linking your points to theory (literature). It may be useful to think that your discussions will be put on weighing scales – the more supporting evidence the more academic weight.</a:t>
            </a:r>
          </a:p>
          <a:p>
            <a:r>
              <a:rPr lang="en-GB" dirty="0">
                <a:latin typeface="Arial" panose="020B0604020202020204" pitchFamily="34" charset="0"/>
                <a:cs typeface="Arial" panose="020B0604020202020204" pitchFamily="34" charset="0"/>
              </a:rPr>
              <a:t>Examples of what I mean..</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7947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EE820-0B19-468E-BE73-438664A63B2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Points to consider</a:t>
            </a:r>
          </a:p>
        </p:txBody>
      </p:sp>
      <p:sp>
        <p:nvSpPr>
          <p:cNvPr id="3" name="Content Placeholder 2">
            <a:extLst>
              <a:ext uri="{FF2B5EF4-FFF2-40B4-BE49-F238E27FC236}">
                <a16:creationId xmlns:a16="http://schemas.microsoft.com/office/drawing/2014/main" id="{08616669-99BC-41E3-87AB-1110F72AF6FF}"/>
              </a:ext>
            </a:extLst>
          </p:cNvPr>
          <p:cNvSpPr>
            <a:spLocks noGrp="1"/>
          </p:cNvSpPr>
          <p:nvPr>
            <p:ph sz="half" idx="1"/>
          </p:nvPr>
        </p:nvSpPr>
        <p:spPr>
          <a:xfrm>
            <a:off x="1534694" y="2010878"/>
            <a:ext cx="9110559" cy="3438144"/>
          </a:xfrm>
        </p:spPr>
        <p:txBody>
          <a:bodyPr>
            <a:normAutofit fontScale="85000" lnSpcReduction="20000"/>
          </a:bodyPr>
          <a:lstStyle/>
          <a:p>
            <a:r>
              <a:rPr lang="en-GB" dirty="0">
                <a:latin typeface="Arial" panose="020B0604020202020204" pitchFamily="34" charset="0"/>
                <a:cs typeface="Arial" panose="020B0604020202020204" pitchFamily="34" charset="0"/>
              </a:rPr>
              <a:t>Study skills reminder – skills workshops run by the university</a:t>
            </a:r>
          </a:p>
          <a:p>
            <a:r>
              <a:rPr lang="en-GB" dirty="0">
                <a:latin typeface="Arial" panose="020B0604020202020204" pitchFamily="34" charset="0"/>
                <a:cs typeface="Arial" panose="020B0604020202020204" pitchFamily="34" charset="0"/>
              </a:rPr>
              <a:t>Leading sentence starters - covered in your study skills module</a:t>
            </a:r>
          </a:p>
          <a:p>
            <a:r>
              <a:rPr lang="en-GB" dirty="0">
                <a:latin typeface="Arial" panose="020B0604020202020204" pitchFamily="34" charset="0"/>
                <a:cs typeface="Arial" panose="020B0604020202020204" pitchFamily="34" charset="0"/>
              </a:rPr>
              <a:t>Remember the resources available to you </a:t>
            </a:r>
          </a:p>
          <a:p>
            <a:r>
              <a:rPr lang="en-GB" dirty="0">
                <a:latin typeface="Arial" panose="020B0604020202020204" pitchFamily="34" charset="0"/>
                <a:cs typeface="Arial" panose="020B0604020202020204" pitchFamily="34" charset="0"/>
              </a:rPr>
              <a:t>Library resources (online and on campus!)</a:t>
            </a:r>
          </a:p>
          <a:p>
            <a:r>
              <a:rPr lang="en-GB" dirty="0">
                <a:latin typeface="Arial" panose="020B0604020202020204" pitchFamily="34" charset="0"/>
                <a:cs typeface="Arial" panose="020B0604020202020204" pitchFamily="34" charset="0"/>
              </a:rPr>
              <a:t>Reading list for your module (available on Moodle - ECYW4003 tile)</a:t>
            </a:r>
          </a:p>
          <a:p>
            <a:r>
              <a:rPr lang="en-GB" dirty="0">
                <a:latin typeface="Arial" panose="020B0604020202020204" pitchFamily="34" charset="0"/>
                <a:cs typeface="Arial" panose="020B0604020202020204" pitchFamily="34" charset="0"/>
              </a:rPr>
              <a:t>Harvard referencing guide</a:t>
            </a:r>
          </a:p>
          <a:p>
            <a:r>
              <a:rPr lang="en-GB" dirty="0">
                <a:latin typeface="Arial" panose="020B0604020202020204" pitchFamily="34" charset="0"/>
                <a:cs typeface="Arial" panose="020B0604020202020204" pitchFamily="34" charset="0"/>
              </a:rPr>
              <a:t>Aims, learning outcomes and indicative content – marking criteria (all available on Moodle). </a:t>
            </a:r>
          </a:p>
          <a:p>
            <a:r>
              <a:rPr lang="en-GB" dirty="0">
                <a:latin typeface="Arial" panose="020B0604020202020204" pitchFamily="34" charset="0"/>
                <a:cs typeface="Arial" panose="020B0604020202020204" pitchFamily="34" charset="0"/>
              </a:rPr>
              <a:t>Tutorials </a:t>
            </a:r>
          </a:p>
        </p:txBody>
      </p:sp>
    </p:spTree>
    <p:extLst>
      <p:ext uri="{BB962C8B-B14F-4D97-AF65-F5344CB8AC3E}">
        <p14:creationId xmlns:p14="http://schemas.microsoft.com/office/powerpoint/2010/main" val="960829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616669-99BC-41E3-87AB-1110F72AF6FF}"/>
              </a:ext>
            </a:extLst>
          </p:cNvPr>
          <p:cNvSpPr>
            <a:spLocks noGrp="1"/>
          </p:cNvSpPr>
          <p:nvPr>
            <p:ph sz="half" idx="1"/>
          </p:nvPr>
        </p:nvSpPr>
        <p:spPr>
          <a:xfrm>
            <a:off x="1534694" y="2010878"/>
            <a:ext cx="9110559" cy="3438144"/>
          </a:xfrm>
        </p:spPr>
        <p:txBody>
          <a:bodyPr>
            <a:normAutofit lnSpcReduction="10000"/>
          </a:bodyPr>
          <a:lstStyle/>
          <a:p>
            <a:r>
              <a:rPr lang="en-GB" dirty="0">
                <a:latin typeface="Arial" panose="020B0604020202020204" pitchFamily="34" charset="0"/>
                <a:cs typeface="Arial" panose="020B0604020202020204" pitchFamily="34" charset="0"/>
              </a:rPr>
              <a:t>Please also view the detailed comments in your marked ECGE4003Q Portfolio of Activities assessment, and your ECYW4002 marked assignment. This is really important, so that you can work from the feedback given by Angharad. </a:t>
            </a:r>
          </a:p>
          <a:p>
            <a:r>
              <a:rPr lang="en-GB" dirty="0">
                <a:latin typeface="Arial" panose="020B0604020202020204" pitchFamily="34" charset="0"/>
                <a:cs typeface="Arial" panose="020B0604020202020204" pitchFamily="34" charset="0"/>
              </a:rPr>
              <a:t>To access your feedback, go back into the ‘Final’ links on Turnitin where you sent your work to be marked. You will see the provisional grade awarded, click on the box nearby and you can access the marked work. You will see inline comments and comments in speech bubbles within the marked essay, and you will also see overall comments on the right-hand side. </a:t>
            </a:r>
          </a:p>
        </p:txBody>
      </p:sp>
    </p:spTree>
    <p:extLst>
      <p:ext uri="{BB962C8B-B14F-4D97-AF65-F5344CB8AC3E}">
        <p14:creationId xmlns:p14="http://schemas.microsoft.com/office/powerpoint/2010/main" val="2535652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238BB-8DB9-9344-9629-25326C83C7B2}"/>
              </a:ext>
            </a:extLst>
          </p:cNvPr>
          <p:cNvSpPr>
            <a:spLocks noGrp="1"/>
          </p:cNvSpPr>
          <p:nvPr>
            <p:ph type="title"/>
          </p:nvPr>
        </p:nvSpPr>
        <p:spPr/>
        <p:txBody>
          <a:bodyPr/>
          <a:lstStyle/>
          <a:p>
            <a:r>
              <a:rPr lang="en-GB" dirty="0"/>
              <a:t>GA36 form and other Supporting Material.</a:t>
            </a:r>
          </a:p>
        </p:txBody>
      </p:sp>
      <p:sp>
        <p:nvSpPr>
          <p:cNvPr id="3" name="Content Placeholder 2">
            <a:extLst>
              <a:ext uri="{FF2B5EF4-FFF2-40B4-BE49-F238E27FC236}">
                <a16:creationId xmlns:a16="http://schemas.microsoft.com/office/drawing/2014/main" id="{6473AE0F-F09B-1B12-D2F0-FAEB50738BB7}"/>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B7197598-08C2-8F0E-21CA-4C1584C66948}"/>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81740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02DAB-9FA7-0702-E717-1935025CF1A3}"/>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9AED3A17-59DF-F232-47AF-3266BF806701}"/>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58C08E79-12B3-D385-BFEF-98F648D2F0CA}"/>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31216275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TM10001114[[fn=Gallery]]</Template>
  <TotalTime>93</TotalTime>
  <Words>959</Words>
  <Application>Microsoft Office PowerPoint</Application>
  <PresentationFormat>Widescreen</PresentationFormat>
  <Paragraphs>70</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Palatino Linotype</vt:lpstr>
      <vt:lpstr>Wingdings</vt:lpstr>
      <vt:lpstr>Gallery</vt:lpstr>
      <vt:lpstr>ECYW4003</vt:lpstr>
      <vt:lpstr>Kidulthood</vt:lpstr>
      <vt:lpstr>Over to you…..</vt:lpstr>
      <vt:lpstr>ECYW4003</vt:lpstr>
      <vt:lpstr>   Assessment Component 1 - 100%  Observational Report    3000 words 18th April 2024  </vt:lpstr>
      <vt:lpstr>What are the module aims?</vt:lpstr>
      <vt:lpstr>What are the learning outcomes?</vt:lpstr>
      <vt:lpstr>What are the learning outcomes?</vt:lpstr>
      <vt:lpstr>Introduction</vt:lpstr>
      <vt:lpstr>Main body</vt:lpstr>
      <vt:lpstr>Conclusion</vt:lpstr>
      <vt:lpstr>Making relevant links to theory</vt:lpstr>
      <vt:lpstr>Points to consider</vt:lpstr>
      <vt:lpstr>PowerPoint Presentation</vt:lpstr>
      <vt:lpstr>GA36 form and other Supporting Material.</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ECYW4003</dc:title>
  <dc:creator>Devion McKenzie</dc:creator>
  <cp:lastModifiedBy>Alana Enoch</cp:lastModifiedBy>
  <cp:revision>15</cp:revision>
  <dcterms:created xsi:type="dcterms:W3CDTF">2022-02-06T18:10:13Z</dcterms:created>
  <dcterms:modified xsi:type="dcterms:W3CDTF">2024-02-08T10:21:56Z</dcterms:modified>
</cp:coreProperties>
</file>