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3"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8" autoAdjust="0"/>
    <p:restoredTop sz="94660"/>
  </p:normalViewPr>
  <p:slideViewPr>
    <p:cSldViewPr snapToGrid="0">
      <p:cViewPr varScale="1">
        <p:scale>
          <a:sx n="83" d="100"/>
          <a:sy n="83" d="100"/>
        </p:scale>
        <p:origin x="45"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Impact force</c:v>
                </c:pt>
              </c:strCache>
            </c:strRef>
          </c:tx>
          <c:spPr>
            <a:solidFill>
              <a:schemeClr val="accent1"/>
            </a:solidFill>
            <a:ln>
              <a:noFill/>
            </a:ln>
            <a:effectLst/>
          </c:spPr>
          <c:invertIfNegative val="0"/>
          <c:cat>
            <c:strRef>
              <c:f>Sheet1!$A$2:$A$4</c:f>
              <c:strCache>
                <c:ptCount val="3"/>
                <c:pt idx="0">
                  <c:v>NS</c:v>
                </c:pt>
                <c:pt idx="1">
                  <c:v>TS</c:v>
                </c:pt>
                <c:pt idx="2">
                  <c:v>BF</c:v>
                </c:pt>
              </c:strCache>
            </c:strRef>
          </c:cat>
          <c:val>
            <c:numRef>
              <c:f>Sheet1!$B$2:$B$4</c:f>
              <c:numCache>
                <c:formatCode>General</c:formatCode>
                <c:ptCount val="3"/>
                <c:pt idx="0">
                  <c:v>2196</c:v>
                </c:pt>
                <c:pt idx="1">
                  <c:v>2763</c:v>
                </c:pt>
                <c:pt idx="2">
                  <c:v>2250</c:v>
                </c:pt>
              </c:numCache>
            </c:numRef>
          </c:val>
          <c:extLst>
            <c:ext xmlns:c16="http://schemas.microsoft.com/office/drawing/2014/chart" uri="{C3380CC4-5D6E-409C-BE32-E72D297353CC}">
              <c16:uniqueId val="{00000000-D165-4CB9-9169-623C924DD538}"/>
            </c:ext>
          </c:extLst>
        </c:ser>
        <c:dLbls>
          <c:showLegendKey val="0"/>
          <c:showVal val="0"/>
          <c:showCatName val="0"/>
          <c:showSerName val="0"/>
          <c:showPercent val="0"/>
          <c:showBubbleSize val="0"/>
        </c:dLbls>
        <c:gapWidth val="219"/>
        <c:overlap val="-27"/>
        <c:axId val="531413184"/>
        <c:axId val="531411872"/>
      </c:barChart>
      <c:catAx>
        <c:axId val="531413184"/>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Type of Foot ware</a:t>
                </a:r>
                <a:endParaRPr lang="en-GB" dirty="0"/>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1411872"/>
        <c:crosses val="autoZero"/>
        <c:auto val="1"/>
        <c:lblAlgn val="ctr"/>
        <c:lblOffset val="100"/>
        <c:noMultiLvlLbl val="0"/>
      </c:catAx>
      <c:valAx>
        <c:axId val="5314118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Force (N)</a:t>
                </a:r>
                <a:endParaRPr lang="en-GB" dirty="0"/>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14131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solidFill>
              <a:schemeClr val="accent1"/>
            </a:solidFill>
            <a:ln>
              <a:noFill/>
            </a:ln>
            <a:effectLst/>
          </c:spPr>
          <c:invertIfNegative val="0"/>
          <c:cat>
            <c:strRef>
              <c:f>Sheet1!$A$6:$A$8</c:f>
              <c:strCache>
                <c:ptCount val="3"/>
                <c:pt idx="0">
                  <c:v>NS</c:v>
                </c:pt>
                <c:pt idx="1">
                  <c:v>TS</c:v>
                </c:pt>
                <c:pt idx="2">
                  <c:v>BF</c:v>
                </c:pt>
              </c:strCache>
            </c:strRef>
          </c:cat>
          <c:val>
            <c:numRef>
              <c:f>Sheet1!$B$6:$B$8</c:f>
              <c:numCache>
                <c:formatCode>General</c:formatCode>
                <c:ptCount val="3"/>
                <c:pt idx="0">
                  <c:v>392</c:v>
                </c:pt>
                <c:pt idx="1">
                  <c:v>607</c:v>
                </c:pt>
                <c:pt idx="2">
                  <c:v>551</c:v>
                </c:pt>
              </c:numCache>
            </c:numRef>
          </c:val>
          <c:extLst>
            <c:ext xmlns:c16="http://schemas.microsoft.com/office/drawing/2014/chart" uri="{C3380CC4-5D6E-409C-BE32-E72D297353CC}">
              <c16:uniqueId val="{00000000-153B-44CE-B69B-3E9E172EB717}"/>
            </c:ext>
          </c:extLst>
        </c:ser>
        <c:dLbls>
          <c:showLegendKey val="0"/>
          <c:showVal val="0"/>
          <c:showCatName val="0"/>
          <c:showSerName val="0"/>
          <c:showPercent val="0"/>
          <c:showBubbleSize val="0"/>
        </c:dLbls>
        <c:gapWidth val="219"/>
        <c:overlap val="-27"/>
        <c:axId val="530300688"/>
        <c:axId val="530301672"/>
      </c:barChart>
      <c:catAx>
        <c:axId val="5303006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Foot ware</a:t>
                </a:r>
                <a:endParaRPr lang="en-GB" dirty="0"/>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0301672"/>
        <c:crosses val="autoZero"/>
        <c:auto val="1"/>
        <c:lblAlgn val="ctr"/>
        <c:lblOffset val="100"/>
        <c:noMultiLvlLbl val="0"/>
      </c:catAx>
      <c:valAx>
        <c:axId val="5303016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Force (N)</a:t>
                </a:r>
                <a:endParaRPr lang="en-GB" dirty="0"/>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030068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0A37E0C-1D4F-496E-B454-A018A979896E}"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3327569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A37E0C-1D4F-496E-B454-A018A979896E}"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4147347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0A37E0C-1D4F-496E-B454-A018A979896E}"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505577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0A37E0C-1D4F-496E-B454-A018A979896E}"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1257081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0A37E0C-1D4F-496E-B454-A018A979896E}" type="datetimeFigureOut">
              <a:rPr lang="en-GB" smtClean="0"/>
              <a:t>17/02/2021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2002732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0A37E0C-1D4F-496E-B454-A018A979896E}" type="datetimeFigureOut">
              <a:rPr lang="en-GB" smtClean="0"/>
              <a:t>17/02/2021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101543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A37E0C-1D4F-496E-B454-A018A979896E}" type="datetimeFigureOut">
              <a:rPr lang="en-GB" smtClean="0"/>
              <a:t>17/02/2021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30358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0A37E0C-1D4F-496E-B454-A018A979896E}"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3933704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0A37E0C-1D4F-496E-B454-A018A979896E}"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2520761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A37E0C-1D4F-496E-B454-A018A979896E}"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1631017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0A37E0C-1D4F-496E-B454-A018A979896E}"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2921-E9D7-4395-823F-975BCABFF8F5}" type="slidenum">
              <a:rPr lang="en-GB" smtClean="0"/>
              <a:t>‹#›</a:t>
            </a:fld>
            <a:endParaRPr lang="en-GB"/>
          </a:p>
        </p:txBody>
      </p:sp>
    </p:spTree>
    <p:extLst>
      <p:ext uri="{BB962C8B-B14F-4D97-AF65-F5344CB8AC3E}">
        <p14:creationId xmlns:p14="http://schemas.microsoft.com/office/powerpoint/2010/main" val="606495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A37E0C-1D4F-496E-B454-A018A979896E}" type="datetimeFigureOut">
              <a:rPr lang="en-GB" smtClean="0"/>
              <a:t>17/02/2021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152921-E9D7-4395-823F-975BCABFF8F5}" type="slidenum">
              <a:rPr lang="en-GB" smtClean="0"/>
              <a:t>‹#›</a:t>
            </a:fld>
            <a:endParaRPr lang="en-GB"/>
          </a:p>
        </p:txBody>
      </p:sp>
    </p:spTree>
    <p:extLst>
      <p:ext uri="{BB962C8B-B14F-4D97-AF65-F5344CB8AC3E}">
        <p14:creationId xmlns:p14="http://schemas.microsoft.com/office/powerpoint/2010/main" val="78522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The importance of netball shoes on ankle </a:t>
            </a:r>
            <a:r>
              <a:rPr lang="en-GB" dirty="0" smtClean="0"/>
              <a:t>stability</a:t>
            </a:r>
            <a:endParaRPr lang="en-GB" sz="3600" dirty="0"/>
          </a:p>
        </p:txBody>
      </p:sp>
      <p:sp>
        <p:nvSpPr>
          <p:cNvPr id="5" name="Content Placeholder 4"/>
          <p:cNvSpPr>
            <a:spLocks noGrp="1"/>
          </p:cNvSpPr>
          <p:nvPr>
            <p:ph idx="1"/>
          </p:nvPr>
        </p:nvSpPr>
        <p:spPr/>
        <p:txBody>
          <a:bodyPr/>
          <a:lstStyle/>
          <a:p>
            <a:pPr marL="0" indent="0">
              <a:buNone/>
            </a:pPr>
            <a:r>
              <a:rPr lang="en-GB" dirty="0" smtClean="0"/>
              <a:t> </a:t>
            </a:r>
            <a:r>
              <a:rPr lang="en-GB" dirty="0" smtClean="0"/>
              <a:t>10 </a:t>
            </a:r>
            <a:r>
              <a:rPr lang="en-GB" dirty="0"/>
              <a:t>elite female netball players were recruited to determine whether shoes specifically designed for netball provided greater ankle stability than generic training shoes and or bare feet.</a:t>
            </a:r>
          </a:p>
          <a:p>
            <a:pPr marL="0" indent="0">
              <a:buNone/>
            </a:pPr>
            <a:endParaRPr lang="en-GB" dirty="0" smtClean="0"/>
          </a:p>
          <a:p>
            <a:pPr marL="0" indent="0">
              <a:buNone/>
            </a:pPr>
            <a:r>
              <a:rPr lang="en-GB" dirty="0" smtClean="0"/>
              <a:t>Each </a:t>
            </a:r>
            <a:r>
              <a:rPr lang="en-GB" dirty="0"/>
              <a:t>participant performed 5 jump – landing assessments onto the force platform from 0.5m wearing the netball shoe, generic training and in bare feet. Forward backward (FB) and lateral (L) forces were measured and the means for each condition reported in table 1.</a:t>
            </a:r>
          </a:p>
          <a:p>
            <a:pPr marL="0" indent="0">
              <a:buNone/>
            </a:pPr>
            <a:endParaRPr lang="en-GB" dirty="0"/>
          </a:p>
        </p:txBody>
      </p:sp>
    </p:spTree>
    <p:extLst>
      <p:ext uri="{BB962C8B-B14F-4D97-AF65-F5344CB8AC3E}">
        <p14:creationId xmlns:p14="http://schemas.microsoft.com/office/powerpoint/2010/main" val="2264466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Results</a:t>
            </a:r>
            <a:endParaRPr lang="en-GB" dirty="0"/>
          </a:p>
        </p:txBody>
      </p:sp>
      <p:sp>
        <p:nvSpPr>
          <p:cNvPr id="5" name="Rectangle 4"/>
          <p:cNvSpPr/>
          <p:nvPr/>
        </p:nvSpPr>
        <p:spPr>
          <a:xfrm>
            <a:off x="908178" y="1496340"/>
            <a:ext cx="9535886" cy="375552"/>
          </a:xfrm>
          <a:prstGeom prst="rect">
            <a:avLst/>
          </a:prstGeom>
        </p:spPr>
        <p:txBody>
          <a:bodyPr wrap="square">
            <a:spAutoFit/>
          </a:bodyPr>
          <a:lstStyle/>
          <a:p>
            <a:pPr>
              <a:lnSpc>
                <a:spcPct val="107000"/>
              </a:lnSpc>
              <a:spcAft>
                <a:spcPts val="800"/>
              </a:spcAft>
            </a:pPr>
            <a:r>
              <a:rPr lang="en-GB" dirty="0"/>
              <a:t>Table 1: Mean directional force at impact of elite netball player</a:t>
            </a:r>
            <a:r>
              <a:rPr lang="en-GB" dirty="0" smtClean="0"/>
              <a:t>.</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1900656743"/>
              </p:ext>
            </p:extLst>
          </p:nvPr>
        </p:nvGraphicFramePr>
        <p:xfrm>
          <a:off x="1080097" y="2235602"/>
          <a:ext cx="8880536" cy="4136442"/>
        </p:xfrm>
        <a:graphic>
          <a:graphicData uri="http://schemas.openxmlformats.org/drawingml/2006/table">
            <a:tbl>
              <a:tblPr firstRow="1" firstCol="1" bandRow="1">
                <a:tableStyleId>{5C22544A-7EE6-4342-B048-85BDC9FD1C3A}</a:tableStyleId>
              </a:tblPr>
              <a:tblGrid>
                <a:gridCol w="1268368">
                  <a:extLst>
                    <a:ext uri="{9D8B030D-6E8A-4147-A177-3AD203B41FA5}">
                      <a16:colId xmlns:a16="http://schemas.microsoft.com/office/drawing/2014/main" val="3749222684"/>
                    </a:ext>
                  </a:extLst>
                </a:gridCol>
                <a:gridCol w="1268368">
                  <a:extLst>
                    <a:ext uri="{9D8B030D-6E8A-4147-A177-3AD203B41FA5}">
                      <a16:colId xmlns:a16="http://schemas.microsoft.com/office/drawing/2014/main" val="1030173987"/>
                    </a:ext>
                  </a:extLst>
                </a:gridCol>
                <a:gridCol w="1268368">
                  <a:extLst>
                    <a:ext uri="{9D8B030D-6E8A-4147-A177-3AD203B41FA5}">
                      <a16:colId xmlns:a16="http://schemas.microsoft.com/office/drawing/2014/main" val="2811365421"/>
                    </a:ext>
                  </a:extLst>
                </a:gridCol>
                <a:gridCol w="1269348">
                  <a:extLst>
                    <a:ext uri="{9D8B030D-6E8A-4147-A177-3AD203B41FA5}">
                      <a16:colId xmlns:a16="http://schemas.microsoft.com/office/drawing/2014/main" val="4168666091"/>
                    </a:ext>
                  </a:extLst>
                </a:gridCol>
                <a:gridCol w="1268368">
                  <a:extLst>
                    <a:ext uri="{9D8B030D-6E8A-4147-A177-3AD203B41FA5}">
                      <a16:colId xmlns:a16="http://schemas.microsoft.com/office/drawing/2014/main" val="1060777790"/>
                    </a:ext>
                  </a:extLst>
                </a:gridCol>
                <a:gridCol w="1268368">
                  <a:extLst>
                    <a:ext uri="{9D8B030D-6E8A-4147-A177-3AD203B41FA5}">
                      <a16:colId xmlns:a16="http://schemas.microsoft.com/office/drawing/2014/main" val="3606875419"/>
                    </a:ext>
                  </a:extLst>
                </a:gridCol>
                <a:gridCol w="1269348">
                  <a:extLst>
                    <a:ext uri="{9D8B030D-6E8A-4147-A177-3AD203B41FA5}">
                      <a16:colId xmlns:a16="http://schemas.microsoft.com/office/drawing/2014/main" val="663483628"/>
                    </a:ext>
                  </a:extLst>
                </a:gridCol>
              </a:tblGrid>
              <a:tr h="355720">
                <a:tc>
                  <a:txBody>
                    <a:bodyPr/>
                    <a:lstStyle/>
                    <a:p>
                      <a:pPr algn="ctr">
                        <a:lnSpc>
                          <a:spcPct val="107000"/>
                        </a:lnSpc>
                        <a:spcAft>
                          <a:spcPts val="0"/>
                        </a:spcAft>
                      </a:pPr>
                      <a:r>
                        <a:rPr lang="en-GB" sz="1800">
                          <a:effectLst/>
                        </a:rPr>
                        <a:t>Participant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gridSpan="2">
                  <a:txBody>
                    <a:bodyPr/>
                    <a:lstStyle/>
                    <a:p>
                      <a:pPr algn="ctr">
                        <a:lnSpc>
                          <a:spcPct val="107000"/>
                        </a:lnSpc>
                        <a:spcAft>
                          <a:spcPts val="0"/>
                        </a:spcAft>
                      </a:pPr>
                      <a:r>
                        <a:rPr lang="en-GB" sz="1800">
                          <a:effectLst/>
                        </a:rPr>
                        <a:t>Netball Shoe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gridSpan="2">
                  <a:txBody>
                    <a:bodyPr/>
                    <a:lstStyle/>
                    <a:p>
                      <a:pPr algn="ctr">
                        <a:lnSpc>
                          <a:spcPct val="107000"/>
                        </a:lnSpc>
                        <a:spcAft>
                          <a:spcPts val="0"/>
                        </a:spcAft>
                      </a:pPr>
                      <a:r>
                        <a:rPr lang="en-GB" sz="1800">
                          <a:effectLst/>
                        </a:rPr>
                        <a:t>Trainer</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gridSpan="2">
                  <a:txBody>
                    <a:bodyPr/>
                    <a:lstStyle/>
                    <a:p>
                      <a:pPr algn="ctr">
                        <a:lnSpc>
                          <a:spcPct val="107000"/>
                        </a:lnSpc>
                        <a:spcAft>
                          <a:spcPts val="0"/>
                        </a:spcAft>
                      </a:pPr>
                      <a:r>
                        <a:rPr lang="en-GB" sz="1800">
                          <a:effectLst/>
                        </a:rPr>
                        <a:t>Barefoot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extLst>
                  <a:ext uri="{0D108BD9-81ED-4DB2-BD59-A6C34878D82A}">
                    <a16:rowId xmlns:a16="http://schemas.microsoft.com/office/drawing/2014/main" val="3703532401"/>
                  </a:ext>
                </a:extLst>
              </a:tr>
              <a:tr h="343702">
                <a:tc>
                  <a:txBody>
                    <a:bodyPr/>
                    <a:lstStyle/>
                    <a:p>
                      <a:pPr algn="ctr">
                        <a:lnSpc>
                          <a:spcPct val="107000"/>
                        </a:lnSpc>
                        <a:spcAft>
                          <a:spcPts val="0"/>
                        </a:spcAft>
                      </a:pPr>
                      <a:r>
                        <a:rPr lang="en-GB" sz="18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FB forces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L forces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FB forces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L forces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FB forces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L forces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60605238"/>
                  </a:ext>
                </a:extLst>
              </a:tr>
              <a:tr h="343702">
                <a:tc>
                  <a:txBody>
                    <a:bodyPr/>
                    <a:lstStyle/>
                    <a:p>
                      <a:pPr algn="ctr">
                        <a:lnSpc>
                          <a:spcPct val="107000"/>
                        </a:lnSpc>
                        <a:spcAft>
                          <a:spcPts val="0"/>
                        </a:spcAft>
                      </a:pPr>
                      <a:r>
                        <a:rPr lang="en-GB" sz="1800">
                          <a:effectLst/>
                        </a:rPr>
                        <a:t>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2116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388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2651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608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2120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534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69633813"/>
                  </a:ext>
                </a:extLst>
              </a:tr>
              <a:tr h="343702">
                <a:tc>
                  <a:txBody>
                    <a:bodyPr/>
                    <a:lstStyle/>
                    <a:p>
                      <a:pPr algn="ctr">
                        <a:lnSpc>
                          <a:spcPct val="107000"/>
                        </a:lnSpc>
                        <a:spcAft>
                          <a:spcPts val="0"/>
                        </a:spcAft>
                      </a:pPr>
                      <a:r>
                        <a:rPr lang="en-GB" sz="1800">
                          <a:effectLst/>
                        </a:rPr>
                        <a:t>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2375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434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2670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717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2304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636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543523761"/>
                  </a:ext>
                </a:extLst>
              </a:tr>
              <a:tr h="343702">
                <a:tc>
                  <a:txBody>
                    <a:bodyPr/>
                    <a:lstStyle/>
                    <a:p>
                      <a:pPr algn="ctr">
                        <a:lnSpc>
                          <a:spcPct val="107000"/>
                        </a:lnSpc>
                        <a:spcAft>
                          <a:spcPts val="0"/>
                        </a:spcAft>
                      </a:pPr>
                      <a:r>
                        <a:rPr lang="en-GB" sz="1800">
                          <a:effectLst/>
                        </a:rPr>
                        <a:t>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2625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471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3341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735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2704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711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167160927"/>
                  </a:ext>
                </a:extLst>
              </a:tr>
              <a:tr h="343702">
                <a:tc>
                  <a:txBody>
                    <a:bodyPr/>
                    <a:lstStyle/>
                    <a:p>
                      <a:pPr algn="ctr">
                        <a:lnSpc>
                          <a:spcPct val="107000"/>
                        </a:lnSpc>
                        <a:spcAft>
                          <a:spcPts val="0"/>
                        </a:spcAft>
                      </a:pPr>
                      <a:r>
                        <a:rPr lang="en-GB" sz="1800">
                          <a:effectLst/>
                        </a:rPr>
                        <a:t>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1970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359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2545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499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2137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439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876552312"/>
                  </a:ext>
                </a:extLst>
              </a:tr>
              <a:tr h="343702">
                <a:tc>
                  <a:txBody>
                    <a:bodyPr/>
                    <a:lstStyle/>
                    <a:p>
                      <a:pPr algn="ctr">
                        <a:lnSpc>
                          <a:spcPct val="107000"/>
                        </a:lnSpc>
                        <a:spcAft>
                          <a:spcPts val="0"/>
                        </a:spcAft>
                      </a:pPr>
                      <a:r>
                        <a:rPr lang="en-GB" sz="1800">
                          <a:effectLst/>
                        </a:rPr>
                        <a:t>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2428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401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3117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566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2504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589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288516686"/>
                  </a:ext>
                </a:extLst>
              </a:tr>
              <a:tr h="343702">
                <a:tc>
                  <a:txBody>
                    <a:bodyPr/>
                    <a:lstStyle/>
                    <a:p>
                      <a:pPr algn="ctr">
                        <a:lnSpc>
                          <a:spcPct val="107000"/>
                        </a:lnSpc>
                        <a:spcAft>
                          <a:spcPts val="0"/>
                        </a:spcAft>
                      </a:pPr>
                      <a:r>
                        <a:rPr lang="en-GB" sz="1800">
                          <a:effectLst/>
                        </a:rPr>
                        <a:t>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1715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2370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450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1810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395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82201368"/>
                  </a:ext>
                </a:extLst>
              </a:tr>
              <a:tr h="343702">
                <a:tc>
                  <a:txBody>
                    <a:bodyPr/>
                    <a:lstStyle/>
                    <a:p>
                      <a:pPr algn="ctr">
                        <a:lnSpc>
                          <a:spcPct val="107000"/>
                        </a:lnSpc>
                        <a:spcAft>
                          <a:spcPts val="0"/>
                        </a:spcAft>
                      </a:pPr>
                      <a:r>
                        <a:rPr lang="en-GB" sz="1800">
                          <a:effectLst/>
                        </a:rPr>
                        <a:t>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2332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411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2901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597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2351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527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904143510"/>
                  </a:ext>
                </a:extLst>
              </a:tr>
              <a:tr h="343702">
                <a:tc>
                  <a:txBody>
                    <a:bodyPr/>
                    <a:lstStyle/>
                    <a:p>
                      <a:pPr algn="ctr">
                        <a:lnSpc>
                          <a:spcPct val="107000"/>
                        </a:lnSpc>
                        <a:spcAft>
                          <a:spcPts val="0"/>
                        </a:spcAft>
                      </a:pPr>
                      <a:r>
                        <a:rPr lang="en-GB" sz="1800">
                          <a:effectLst/>
                        </a:rPr>
                        <a:t>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2214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401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2805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628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2273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621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223130241"/>
                  </a:ext>
                </a:extLst>
              </a:tr>
              <a:tr h="343702">
                <a:tc>
                  <a:txBody>
                    <a:bodyPr/>
                    <a:lstStyle/>
                    <a:p>
                      <a:pPr algn="ctr">
                        <a:lnSpc>
                          <a:spcPct val="107000"/>
                        </a:lnSpc>
                        <a:spcAft>
                          <a:spcPts val="0"/>
                        </a:spcAft>
                      </a:pPr>
                      <a:r>
                        <a:rPr lang="en-GB" sz="1800">
                          <a:effectLst/>
                        </a:rPr>
                        <a:t>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2174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377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2690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658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2237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516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344722260"/>
                  </a:ext>
                </a:extLst>
              </a:tr>
              <a:tr h="343702">
                <a:tc>
                  <a:txBody>
                    <a:bodyPr/>
                    <a:lstStyle/>
                    <a:p>
                      <a:pPr algn="ctr">
                        <a:lnSpc>
                          <a:spcPct val="107000"/>
                        </a:lnSpc>
                        <a:spcAft>
                          <a:spcPts val="0"/>
                        </a:spcAft>
                      </a:pPr>
                      <a:r>
                        <a:rPr lang="en-GB" sz="1800">
                          <a:effectLst/>
                        </a:rPr>
                        <a:t>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800">
                          <a:effectLst/>
                        </a:rPr>
                        <a:t>2019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365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2547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609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a:effectLst/>
                        </a:rPr>
                        <a:t>2060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0"/>
                        </a:spcAft>
                      </a:pPr>
                      <a:r>
                        <a:rPr lang="en-GB" sz="1800" dirty="0">
                          <a:effectLst/>
                        </a:rPr>
                        <a:t>548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120322569"/>
                  </a:ext>
                </a:extLst>
              </a:tr>
            </a:tbl>
          </a:graphicData>
        </a:graphic>
      </p:graphicFrame>
    </p:spTree>
    <p:extLst>
      <p:ext uri="{BB962C8B-B14F-4D97-AF65-F5344CB8AC3E}">
        <p14:creationId xmlns:p14="http://schemas.microsoft.com/office/powerpoint/2010/main" val="45114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Descriptive statistics</a:t>
            </a:r>
            <a:endParaRPr lang="en-GB" dirty="0"/>
          </a:p>
        </p:txBody>
      </p:sp>
      <p:sp>
        <p:nvSpPr>
          <p:cNvPr id="3" name="Content Placeholder 2"/>
          <p:cNvSpPr>
            <a:spLocks noGrp="1"/>
          </p:cNvSpPr>
          <p:nvPr>
            <p:ph sz="half" idx="1"/>
          </p:nvPr>
        </p:nvSpPr>
        <p:spPr>
          <a:xfrm>
            <a:off x="838200" y="1825625"/>
            <a:ext cx="3771122" cy="4351338"/>
          </a:xfrm>
        </p:spPr>
        <p:txBody>
          <a:bodyPr>
            <a:normAutofit lnSpcReduction="10000"/>
          </a:bodyPr>
          <a:lstStyle/>
          <a:p>
            <a:pPr lvl="0"/>
            <a:r>
              <a:rPr lang="en-GB" dirty="0"/>
              <a:t>Mean ± SD</a:t>
            </a:r>
          </a:p>
          <a:p>
            <a:pPr lvl="0"/>
            <a:r>
              <a:rPr lang="en-GB" dirty="0"/>
              <a:t>Confidence intervals</a:t>
            </a:r>
          </a:p>
          <a:p>
            <a:pPr lvl="0"/>
            <a:r>
              <a:rPr lang="en-GB" dirty="0"/>
              <a:t>Standard </a:t>
            </a:r>
            <a:r>
              <a:rPr lang="en-GB" dirty="0" smtClean="0"/>
              <a:t>error</a:t>
            </a:r>
          </a:p>
          <a:p>
            <a:pPr lvl="0"/>
            <a:endParaRPr lang="en-GB" dirty="0"/>
          </a:p>
          <a:p>
            <a:pPr lvl="0"/>
            <a:r>
              <a:rPr lang="en-GB" dirty="0" smtClean="0"/>
              <a:t>Summarise the output data into a table</a:t>
            </a:r>
            <a:endParaRPr lang="en-GB" dirty="0"/>
          </a:p>
          <a:p>
            <a:pPr marL="0" indent="0">
              <a:buNone/>
            </a:pPr>
            <a:endParaRPr lang="en-GB" dirty="0"/>
          </a:p>
        </p:txBody>
      </p:sp>
      <p:sp>
        <p:nvSpPr>
          <p:cNvPr id="4" name="Content Placeholder 3"/>
          <p:cNvSpPr>
            <a:spLocks noGrp="1"/>
          </p:cNvSpPr>
          <p:nvPr>
            <p:ph sz="half" idx="2"/>
          </p:nvPr>
        </p:nvSpPr>
        <p:spPr>
          <a:xfrm>
            <a:off x="4746171" y="1825625"/>
            <a:ext cx="6607629" cy="4351338"/>
          </a:xfrm>
        </p:spPr>
        <p:txBody>
          <a:bodyPr>
            <a:normAutofit lnSpcReduction="10000"/>
          </a:bodyPr>
          <a:lstStyle/>
          <a:p>
            <a:pPr marL="0" indent="0">
              <a:buNone/>
            </a:pPr>
            <a:r>
              <a:rPr lang="en-GB" dirty="0" smtClean="0"/>
              <a:t>Set up the data in SPSS in Columns – as per the table.</a:t>
            </a:r>
            <a:endParaRPr lang="en-GB" dirty="0"/>
          </a:p>
          <a:p>
            <a:pPr marL="0" indent="0">
              <a:buNone/>
            </a:pPr>
            <a:r>
              <a:rPr lang="en-GB" dirty="0" smtClean="0"/>
              <a:t>Then:</a:t>
            </a:r>
          </a:p>
          <a:p>
            <a:pPr marL="514350" indent="-514350">
              <a:buFont typeface="+mj-lt"/>
              <a:buAutoNum type="arabicPeriod"/>
            </a:pPr>
            <a:r>
              <a:rPr lang="en-GB" dirty="0" smtClean="0"/>
              <a:t>Set up data in SPSS</a:t>
            </a:r>
          </a:p>
          <a:p>
            <a:pPr marL="514350" indent="-514350">
              <a:buFont typeface="+mj-lt"/>
              <a:buAutoNum type="arabicPeriod"/>
            </a:pPr>
            <a:r>
              <a:rPr lang="en-GB" dirty="0" smtClean="0"/>
              <a:t>Analyse</a:t>
            </a:r>
          </a:p>
          <a:p>
            <a:pPr marL="514350" indent="-514350">
              <a:buFont typeface="+mj-lt"/>
              <a:buAutoNum type="arabicPeriod"/>
            </a:pPr>
            <a:r>
              <a:rPr lang="en-GB" dirty="0" err="1" smtClean="0"/>
              <a:t>Descriptives</a:t>
            </a:r>
            <a:endParaRPr lang="en-GB" dirty="0" smtClean="0"/>
          </a:p>
          <a:p>
            <a:pPr marL="514350" indent="-514350">
              <a:buFont typeface="+mj-lt"/>
              <a:buAutoNum type="arabicPeriod"/>
            </a:pPr>
            <a:r>
              <a:rPr lang="en-GB" dirty="0" smtClean="0"/>
              <a:t>Explore</a:t>
            </a:r>
          </a:p>
          <a:p>
            <a:pPr marL="514350" indent="-514350">
              <a:buFont typeface="+mj-lt"/>
              <a:buAutoNum type="arabicPeriod"/>
            </a:pPr>
            <a:r>
              <a:rPr lang="en-GB" dirty="0" smtClean="0"/>
              <a:t>Move all across into dependent list</a:t>
            </a:r>
          </a:p>
          <a:p>
            <a:pPr marL="514350" indent="-514350">
              <a:buFont typeface="+mj-lt"/>
              <a:buAutoNum type="arabicPeriod"/>
            </a:pPr>
            <a:r>
              <a:rPr lang="en-GB" dirty="0" smtClean="0"/>
              <a:t>Ok</a:t>
            </a:r>
          </a:p>
          <a:p>
            <a:pPr marL="0" indent="0">
              <a:buNone/>
            </a:pPr>
            <a:endParaRPr lang="en-GB" dirty="0"/>
          </a:p>
        </p:txBody>
      </p:sp>
    </p:spTree>
    <p:extLst>
      <p:ext uri="{BB962C8B-B14F-4D97-AF65-F5344CB8AC3E}">
        <p14:creationId xmlns:p14="http://schemas.microsoft.com/office/powerpoint/2010/main" val="368421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887813793"/>
              </p:ext>
            </p:extLst>
          </p:nvPr>
        </p:nvGraphicFramePr>
        <p:xfrm>
          <a:off x="1008242" y="753345"/>
          <a:ext cx="9541569" cy="2095602"/>
        </p:xfrm>
        <a:graphic>
          <a:graphicData uri="http://schemas.openxmlformats.org/drawingml/2006/table">
            <a:tbl>
              <a:tblPr firstRow="1" firstCol="1" bandRow="1">
                <a:tableStyleId>{5C22544A-7EE6-4342-B048-85BDC9FD1C3A}</a:tableStyleId>
              </a:tblPr>
              <a:tblGrid>
                <a:gridCol w="3678777">
                  <a:extLst>
                    <a:ext uri="{9D8B030D-6E8A-4147-A177-3AD203B41FA5}">
                      <a16:colId xmlns:a16="http://schemas.microsoft.com/office/drawing/2014/main" val="1465413036"/>
                    </a:ext>
                  </a:extLst>
                </a:gridCol>
                <a:gridCol w="2122098">
                  <a:extLst>
                    <a:ext uri="{9D8B030D-6E8A-4147-A177-3AD203B41FA5}">
                      <a16:colId xmlns:a16="http://schemas.microsoft.com/office/drawing/2014/main" val="628793928"/>
                    </a:ext>
                  </a:extLst>
                </a:gridCol>
                <a:gridCol w="2036370">
                  <a:extLst>
                    <a:ext uri="{9D8B030D-6E8A-4147-A177-3AD203B41FA5}">
                      <a16:colId xmlns:a16="http://schemas.microsoft.com/office/drawing/2014/main" val="1289586338"/>
                    </a:ext>
                  </a:extLst>
                </a:gridCol>
                <a:gridCol w="1704324">
                  <a:extLst>
                    <a:ext uri="{9D8B030D-6E8A-4147-A177-3AD203B41FA5}">
                      <a16:colId xmlns:a16="http://schemas.microsoft.com/office/drawing/2014/main" val="760033448"/>
                    </a:ext>
                  </a:extLst>
                </a:gridCol>
              </a:tblGrid>
              <a:tr h="266802">
                <a:tc>
                  <a:txBody>
                    <a:bodyPr/>
                    <a:lstStyle/>
                    <a:p>
                      <a:pPr>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1600" dirty="0" smtClean="0">
                          <a:solidFill>
                            <a:schemeClr val="tx1"/>
                          </a:solidFill>
                          <a:effectLst/>
                        </a:rPr>
                        <a:t>Mean ± SD</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spcAft>
                          <a:spcPts val="0"/>
                        </a:spcAft>
                      </a:pPr>
                      <a:r>
                        <a:rPr lang="en-GB" sz="1600" dirty="0">
                          <a:solidFill>
                            <a:schemeClr val="tx1"/>
                          </a:solidFill>
                          <a:effectLst/>
                        </a:rPr>
                        <a:t>CI</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spcAft>
                          <a:spcPts val="0"/>
                        </a:spcAft>
                      </a:pPr>
                      <a:r>
                        <a:rPr lang="en-GB" sz="1600" dirty="0">
                          <a:solidFill>
                            <a:schemeClr val="tx1"/>
                          </a:solidFill>
                          <a:effectLst/>
                        </a:rPr>
                        <a:t>SE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76889059"/>
                  </a:ext>
                </a:extLst>
              </a:tr>
              <a:tr h="266802">
                <a:tc>
                  <a:txBody>
                    <a:bodyPr/>
                    <a:lstStyle/>
                    <a:p>
                      <a:pPr>
                        <a:spcAft>
                          <a:spcPts val="0"/>
                        </a:spcAft>
                      </a:pP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Netball shoes front back force (N)</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2196.8</a:t>
                      </a:r>
                      <a:r>
                        <a:rPr lang="en-GB" sz="2000" dirty="0" smtClean="0">
                          <a:solidFill>
                            <a:schemeClr val="tx1"/>
                          </a:solidFill>
                          <a:effectLst/>
                        </a:rPr>
                        <a:t>±260.2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2010.7- 2382.9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82.3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5512484"/>
                  </a:ext>
                </a:extLst>
              </a:tr>
              <a:tr h="266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Netball shoe lateral force (N)</a:t>
                      </a: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392.7</a:t>
                      </a:r>
                      <a:r>
                        <a:rPr lang="en-GB" sz="2000" dirty="0" smtClean="0">
                          <a:solidFill>
                            <a:schemeClr val="tx1"/>
                          </a:solidFill>
                          <a:effectLst/>
                        </a:rPr>
                        <a:t>±41.8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362.8-422.7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13.2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77594975"/>
                  </a:ext>
                </a:extLst>
              </a:tr>
              <a:tr h="266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Trainer </a:t>
                      </a: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shoes front back </a:t>
                      </a: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force (N)</a:t>
                      </a: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2763.7</a:t>
                      </a:r>
                      <a:r>
                        <a:rPr lang="en-GB" sz="2000" dirty="0" smtClean="0">
                          <a:solidFill>
                            <a:schemeClr val="tx1"/>
                          </a:solidFill>
                          <a:effectLst/>
                        </a:rPr>
                        <a:t>±289.7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2556.5-2970.9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91.6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66368001"/>
                  </a:ext>
                </a:extLst>
              </a:tr>
              <a:tr h="266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Trainer shoe </a:t>
                      </a: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lateral </a:t>
                      </a: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force (N)</a:t>
                      </a: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606.7</a:t>
                      </a:r>
                      <a:r>
                        <a:rPr lang="en-GB" sz="2000" dirty="0" smtClean="0">
                          <a:solidFill>
                            <a:schemeClr val="tx1"/>
                          </a:solidFill>
                          <a:effectLst/>
                        </a:rPr>
                        <a:t>±88.0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543.8-699.6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27.8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88407733"/>
                  </a:ext>
                </a:extLst>
              </a:tr>
              <a:tr h="266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Bare foot front </a:t>
                      </a: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back </a:t>
                      </a: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force (N)</a:t>
                      </a:r>
                    </a:p>
                  </a:txBody>
                  <a:tcPr marL="68580" marR="68580" marT="0" marB="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2250.0</a:t>
                      </a:r>
                      <a:r>
                        <a:rPr lang="en-GB" sz="2000" dirty="0" smtClean="0">
                          <a:solidFill>
                            <a:schemeClr val="tx1"/>
                          </a:solidFill>
                          <a:effectLst/>
                        </a:rPr>
                        <a:t>±245.8</a:t>
                      </a:r>
                      <a:endPar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2074.2-2425.84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77.7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520693"/>
                  </a:ext>
                </a:extLst>
              </a:tr>
              <a:tr h="2668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smtClean="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Bare foot lateral force (N)</a:t>
                      </a: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551.0</a:t>
                      </a:r>
                      <a:r>
                        <a:rPr lang="en-GB" sz="2000" dirty="0" smtClean="0">
                          <a:solidFill>
                            <a:schemeClr val="tx1"/>
                          </a:solidFill>
                          <a:effectLst/>
                        </a:rPr>
                        <a:t>±93.23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484.9-618.3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29.5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64717152"/>
                  </a:ext>
                </a:extLst>
              </a:tr>
            </a:tbl>
          </a:graphicData>
        </a:graphic>
      </p:graphicFrame>
      <p:sp>
        <p:nvSpPr>
          <p:cNvPr id="7" name="TextBox 6"/>
          <p:cNvSpPr txBox="1"/>
          <p:nvPr/>
        </p:nvSpPr>
        <p:spPr>
          <a:xfrm>
            <a:off x="902494" y="328430"/>
            <a:ext cx="9753064" cy="369332"/>
          </a:xfrm>
          <a:prstGeom prst="rect">
            <a:avLst/>
          </a:prstGeom>
          <a:noFill/>
        </p:spPr>
        <p:txBody>
          <a:bodyPr wrap="square" rtlCol="0">
            <a:spAutoFit/>
          </a:bodyPr>
          <a:lstStyle/>
          <a:p>
            <a:r>
              <a:rPr lang="en-GB" dirty="0" smtClean="0"/>
              <a:t>Table 2: Descriptive analysis of the effect of concentric and eccentric training on leg strength and MVJ </a:t>
            </a:r>
            <a:endParaRPr lang="en-GB" dirty="0"/>
          </a:p>
        </p:txBody>
      </p:sp>
      <p:graphicFrame>
        <p:nvGraphicFramePr>
          <p:cNvPr id="8" name="Chart 7"/>
          <p:cNvGraphicFramePr>
            <a:graphicFrameLocks/>
          </p:cNvGraphicFramePr>
          <p:nvPr>
            <p:extLst>
              <p:ext uri="{D42A27DB-BD31-4B8C-83A1-F6EECF244321}">
                <p14:modId xmlns:p14="http://schemas.microsoft.com/office/powerpoint/2010/main" val="3085581753"/>
              </p:ext>
            </p:extLst>
          </p:nvPr>
        </p:nvGraphicFramePr>
        <p:xfrm>
          <a:off x="902494" y="3408872"/>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2" name="TextBox 1"/>
          <p:cNvSpPr txBox="1"/>
          <p:nvPr/>
        </p:nvSpPr>
        <p:spPr>
          <a:xfrm>
            <a:off x="483078" y="6049992"/>
            <a:ext cx="5112589" cy="523220"/>
          </a:xfrm>
          <a:prstGeom prst="rect">
            <a:avLst/>
          </a:prstGeom>
          <a:noFill/>
        </p:spPr>
        <p:txBody>
          <a:bodyPr wrap="square" rtlCol="0">
            <a:spAutoFit/>
          </a:bodyPr>
          <a:lstStyle/>
          <a:p>
            <a:r>
              <a:rPr lang="en-GB" sz="1400" dirty="0" smtClean="0"/>
              <a:t>Table 1: Comparison of the effect of shoes type on forwards impact forces during landing in Netball</a:t>
            </a:r>
            <a:endParaRPr lang="en-GB" sz="1400" dirty="0"/>
          </a:p>
        </p:txBody>
      </p:sp>
      <p:graphicFrame>
        <p:nvGraphicFramePr>
          <p:cNvPr id="12" name="Chart 11"/>
          <p:cNvGraphicFramePr>
            <a:graphicFrameLocks/>
          </p:cNvGraphicFramePr>
          <p:nvPr>
            <p:extLst>
              <p:ext uri="{D42A27DB-BD31-4B8C-83A1-F6EECF244321}">
                <p14:modId xmlns:p14="http://schemas.microsoft.com/office/powerpoint/2010/main" val="3813891239"/>
              </p:ext>
            </p:extLst>
          </p:nvPr>
        </p:nvGraphicFramePr>
        <p:xfrm>
          <a:off x="6083558" y="3306792"/>
          <a:ext cx="45720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13" name="TextBox 12"/>
          <p:cNvSpPr txBox="1"/>
          <p:nvPr/>
        </p:nvSpPr>
        <p:spPr>
          <a:xfrm>
            <a:off x="6015083" y="6025551"/>
            <a:ext cx="5112589" cy="523220"/>
          </a:xfrm>
          <a:prstGeom prst="rect">
            <a:avLst/>
          </a:prstGeom>
          <a:noFill/>
        </p:spPr>
        <p:txBody>
          <a:bodyPr wrap="square" rtlCol="0">
            <a:spAutoFit/>
          </a:bodyPr>
          <a:lstStyle/>
          <a:p>
            <a:r>
              <a:rPr lang="en-GB" sz="1400" dirty="0" smtClean="0"/>
              <a:t>Table 2: Comparison of the effect of shoes type on lateral impact forces during landing in Netball</a:t>
            </a:r>
            <a:endParaRPr lang="en-GB" sz="1400" dirty="0"/>
          </a:p>
        </p:txBody>
      </p:sp>
    </p:spTree>
    <p:extLst>
      <p:ext uri="{BB962C8B-B14F-4D97-AF65-F5344CB8AC3E}">
        <p14:creationId xmlns:p14="http://schemas.microsoft.com/office/powerpoint/2010/main" val="302671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Between </a:t>
            </a:r>
            <a:r>
              <a:rPr lang="en-GB" dirty="0" smtClean="0"/>
              <a:t>3 Group </a:t>
            </a:r>
            <a:r>
              <a:rPr lang="en-GB" dirty="0" smtClean="0"/>
              <a:t>comparisons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In this case we are comparing between 3 groups and the data is scale. As such we want to conduct a One way Analysis of Variance (ANOVA). This will tell us if there are any differences in the data anywhere.</a:t>
            </a:r>
          </a:p>
          <a:p>
            <a:pPr marL="0" indent="0">
              <a:buNone/>
            </a:pPr>
            <a:endParaRPr lang="en-GB" dirty="0"/>
          </a:p>
          <a:p>
            <a:pPr marL="0" indent="0">
              <a:buNone/>
            </a:pPr>
            <a:r>
              <a:rPr lang="en-GB" dirty="0" smtClean="0"/>
              <a:t>Due to type 1 errors we cannot conduct multiple t-tests.</a:t>
            </a:r>
          </a:p>
          <a:p>
            <a:pPr marL="0" indent="0">
              <a:buNone/>
            </a:pPr>
            <a:endParaRPr lang="en-GB" dirty="0"/>
          </a:p>
          <a:p>
            <a:pPr marL="0" indent="0">
              <a:buNone/>
            </a:pPr>
            <a:r>
              <a:rPr lang="en-GB" dirty="0" smtClean="0"/>
              <a:t>We therefore need a post hoc analysis to tell us between which shoes differences in impact forces occur.</a:t>
            </a:r>
          </a:p>
          <a:p>
            <a:pPr marL="0" indent="0">
              <a:buNone/>
            </a:pPr>
            <a:endParaRPr lang="en-GB" dirty="0"/>
          </a:p>
          <a:p>
            <a:pPr marL="0" indent="0">
              <a:buNone/>
            </a:pPr>
            <a:r>
              <a:rPr lang="en-GB" dirty="0" smtClean="0"/>
              <a:t>We also need to apply the </a:t>
            </a:r>
            <a:r>
              <a:rPr lang="en-GB" dirty="0" err="1" smtClean="0"/>
              <a:t>Bonferroni</a:t>
            </a:r>
            <a:r>
              <a:rPr lang="en-GB" dirty="0" smtClean="0"/>
              <a:t> correction to account for type 1 errors.</a:t>
            </a:r>
          </a:p>
        </p:txBody>
      </p:sp>
    </p:spTree>
    <p:extLst>
      <p:ext uri="{BB962C8B-B14F-4D97-AF65-F5344CB8AC3E}">
        <p14:creationId xmlns:p14="http://schemas.microsoft.com/office/powerpoint/2010/main" val="3033159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One Way ANOVA</a:t>
            </a:r>
            <a:endParaRPr lang="en-GB" sz="4000" dirty="0"/>
          </a:p>
        </p:txBody>
      </p:sp>
      <p:sp>
        <p:nvSpPr>
          <p:cNvPr id="3" name="Content Placeholder 2"/>
          <p:cNvSpPr>
            <a:spLocks noGrp="1"/>
          </p:cNvSpPr>
          <p:nvPr>
            <p:ph idx="1"/>
          </p:nvPr>
        </p:nvSpPr>
        <p:spPr>
          <a:xfrm>
            <a:off x="982692" y="1543828"/>
            <a:ext cx="10226615" cy="1003839"/>
          </a:xfrm>
        </p:spPr>
        <p:txBody>
          <a:bodyPr/>
          <a:lstStyle/>
          <a:p>
            <a:pPr marL="0" indent="0">
              <a:buNone/>
            </a:pPr>
            <a:r>
              <a:rPr lang="en-GB" dirty="0" smtClean="0"/>
              <a:t>Input data into SPSS as it is show in the table, which each heading labelled.</a:t>
            </a:r>
          </a:p>
          <a:p>
            <a:pPr marL="0" indent="0">
              <a:buNone/>
            </a:pPr>
            <a:endParaRPr lang="en-GB" sz="1800" dirty="0"/>
          </a:p>
          <a:p>
            <a:pPr marL="0" indent="0">
              <a:buNone/>
            </a:pPr>
            <a:endParaRPr lang="en-GB" sz="1800" dirty="0"/>
          </a:p>
        </p:txBody>
      </p:sp>
      <p:pic>
        <p:nvPicPr>
          <p:cNvPr id="6" name="Picture 5"/>
          <p:cNvPicPr>
            <a:picLocks noChangeAspect="1"/>
          </p:cNvPicPr>
          <p:nvPr/>
        </p:nvPicPr>
        <p:blipFill>
          <a:blip r:embed="rId2"/>
          <a:stretch>
            <a:fillRect/>
          </a:stretch>
        </p:blipFill>
        <p:spPr>
          <a:xfrm>
            <a:off x="982692" y="2313122"/>
            <a:ext cx="9631437" cy="1465248"/>
          </a:xfrm>
          <a:prstGeom prst="rect">
            <a:avLst/>
          </a:prstGeom>
        </p:spPr>
      </p:pic>
      <p:pic>
        <p:nvPicPr>
          <p:cNvPr id="7" name="Picture 6"/>
          <p:cNvPicPr>
            <a:picLocks noChangeAspect="1"/>
          </p:cNvPicPr>
          <p:nvPr/>
        </p:nvPicPr>
        <p:blipFill>
          <a:blip r:embed="rId3"/>
          <a:stretch>
            <a:fillRect/>
          </a:stretch>
        </p:blipFill>
        <p:spPr>
          <a:xfrm>
            <a:off x="4637114" y="3919702"/>
            <a:ext cx="4344006" cy="2791215"/>
          </a:xfrm>
          <a:prstGeom prst="rect">
            <a:avLst/>
          </a:prstGeom>
        </p:spPr>
      </p:pic>
      <p:cxnSp>
        <p:nvCxnSpPr>
          <p:cNvPr id="9" name="Straight Arrow Connector 8"/>
          <p:cNvCxnSpPr/>
          <p:nvPr/>
        </p:nvCxnSpPr>
        <p:spPr>
          <a:xfrm>
            <a:off x="6326037" y="3170101"/>
            <a:ext cx="402567" cy="1253706"/>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4037249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6"/>
            <a:ext cx="10515600" cy="859826"/>
          </a:xfrm>
        </p:spPr>
        <p:txBody>
          <a:bodyPr/>
          <a:lstStyle/>
          <a:p>
            <a:pPr algn="ctr"/>
            <a:r>
              <a:rPr lang="en-GB" dirty="0" smtClean="0"/>
              <a:t>Conducting </a:t>
            </a:r>
            <a:r>
              <a:rPr lang="en-GB" dirty="0" smtClean="0"/>
              <a:t>the</a:t>
            </a:r>
            <a:r>
              <a:rPr lang="en-GB" dirty="0" smtClean="0"/>
              <a:t> ANOVA</a:t>
            </a:r>
            <a:endParaRPr lang="en-GB" dirty="0"/>
          </a:p>
        </p:txBody>
      </p:sp>
      <p:sp>
        <p:nvSpPr>
          <p:cNvPr id="4" name="Text Placeholder 3"/>
          <p:cNvSpPr>
            <a:spLocks noGrp="1"/>
          </p:cNvSpPr>
          <p:nvPr>
            <p:ph type="body" idx="1"/>
          </p:nvPr>
        </p:nvSpPr>
        <p:spPr>
          <a:xfrm>
            <a:off x="379712" y="1353360"/>
            <a:ext cx="5157787" cy="423682"/>
          </a:xfrm>
        </p:spPr>
        <p:txBody>
          <a:bodyPr/>
          <a:lstStyle/>
          <a:p>
            <a:pPr algn="ctr"/>
            <a:r>
              <a:rPr lang="en-GB" dirty="0" smtClean="0"/>
              <a:t>Main Analysis</a:t>
            </a:r>
            <a:endParaRPr lang="en-GB" dirty="0"/>
          </a:p>
        </p:txBody>
      </p:sp>
      <p:sp>
        <p:nvSpPr>
          <p:cNvPr id="5" name="Content Placeholder 4"/>
          <p:cNvSpPr>
            <a:spLocks noGrp="1"/>
          </p:cNvSpPr>
          <p:nvPr>
            <p:ph sz="half" idx="2"/>
          </p:nvPr>
        </p:nvSpPr>
        <p:spPr>
          <a:xfrm>
            <a:off x="270445" y="1777042"/>
            <a:ext cx="10259532" cy="5170098"/>
          </a:xfrm>
        </p:spPr>
        <p:txBody>
          <a:bodyPr>
            <a:normAutofit/>
          </a:bodyPr>
          <a:lstStyle/>
          <a:p>
            <a:pPr marL="457200" indent="-457200">
              <a:buFont typeface="+mj-lt"/>
              <a:buAutoNum type="arabicPeriod"/>
            </a:pPr>
            <a:r>
              <a:rPr lang="en-GB" sz="2400" dirty="0" smtClean="0"/>
              <a:t>Analyse</a:t>
            </a:r>
          </a:p>
          <a:p>
            <a:pPr marL="457200" indent="-457200">
              <a:buFont typeface="+mj-lt"/>
              <a:buAutoNum type="arabicPeriod"/>
            </a:pPr>
            <a:r>
              <a:rPr lang="en-GB" sz="2400" dirty="0" smtClean="0"/>
              <a:t>Compare means</a:t>
            </a:r>
          </a:p>
          <a:p>
            <a:pPr marL="457200" indent="-457200">
              <a:buFont typeface="+mj-lt"/>
              <a:buAutoNum type="arabicPeriod"/>
            </a:pPr>
            <a:r>
              <a:rPr lang="en-GB" sz="2400" dirty="0" smtClean="0"/>
              <a:t>One-way ANOVA</a:t>
            </a:r>
          </a:p>
          <a:p>
            <a:pPr marL="457200" indent="-457200">
              <a:buFont typeface="+mj-lt"/>
              <a:buAutoNum type="arabicPeriod"/>
            </a:pPr>
            <a:r>
              <a:rPr lang="en-GB" sz="2400" dirty="0" smtClean="0"/>
              <a:t>Move shoe to the factor box</a:t>
            </a:r>
          </a:p>
          <a:p>
            <a:pPr marL="457200" indent="-457200">
              <a:buFont typeface="+mj-lt"/>
              <a:buAutoNum type="arabicPeriod"/>
            </a:pPr>
            <a:r>
              <a:rPr lang="en-GB" sz="2400" dirty="0" smtClean="0"/>
              <a:t>Move </a:t>
            </a:r>
            <a:r>
              <a:rPr lang="en-GB" sz="2400" dirty="0" err="1" smtClean="0"/>
              <a:t>frontforce</a:t>
            </a:r>
            <a:r>
              <a:rPr lang="en-GB" sz="2400" dirty="0" smtClean="0"/>
              <a:t> and </a:t>
            </a:r>
            <a:r>
              <a:rPr lang="en-GB" sz="2400" dirty="0" err="1" smtClean="0"/>
              <a:t>leteralforce</a:t>
            </a:r>
            <a:r>
              <a:rPr lang="en-GB" sz="2400" dirty="0" smtClean="0"/>
              <a:t> into the dependent list box</a:t>
            </a:r>
          </a:p>
          <a:p>
            <a:pPr marL="457200" indent="-457200">
              <a:buFont typeface="+mj-lt"/>
              <a:buAutoNum type="arabicPeriod"/>
            </a:pPr>
            <a:r>
              <a:rPr lang="en-GB" sz="2400" dirty="0" smtClean="0"/>
              <a:t>Options – tick descriptive and homogeneity of variance – continue</a:t>
            </a:r>
          </a:p>
          <a:p>
            <a:pPr marL="457200" indent="-457200">
              <a:buFont typeface="+mj-lt"/>
              <a:buAutoNum type="arabicPeriod"/>
            </a:pPr>
            <a:r>
              <a:rPr lang="en-GB" sz="2400" dirty="0" smtClean="0"/>
              <a:t>Post hoc – tick </a:t>
            </a:r>
            <a:r>
              <a:rPr lang="en-GB" sz="2400" dirty="0" err="1" smtClean="0"/>
              <a:t>tukey</a:t>
            </a:r>
            <a:r>
              <a:rPr lang="en-GB" sz="2400" dirty="0" smtClean="0"/>
              <a:t> – continue</a:t>
            </a:r>
          </a:p>
          <a:p>
            <a:pPr marL="457200" indent="-457200">
              <a:buFont typeface="+mj-lt"/>
              <a:buAutoNum type="arabicPeriod"/>
            </a:pPr>
            <a:r>
              <a:rPr lang="en-GB" sz="2400" dirty="0" smtClean="0"/>
              <a:t>OK</a:t>
            </a:r>
          </a:p>
          <a:p>
            <a:pPr marL="457200" indent="-457200">
              <a:buFont typeface="+mj-lt"/>
              <a:buAutoNum type="arabicPeriod"/>
            </a:pPr>
            <a:endParaRPr lang="en-GB" sz="2400" dirty="0" smtClean="0"/>
          </a:p>
          <a:p>
            <a:pPr marL="0" indent="0">
              <a:buNone/>
            </a:pPr>
            <a:endParaRPr lang="en-GB" sz="2000" dirty="0" smtClean="0"/>
          </a:p>
        </p:txBody>
      </p:sp>
    </p:spTree>
    <p:extLst>
      <p:ext uri="{BB962C8B-B14F-4D97-AF65-F5344CB8AC3E}">
        <p14:creationId xmlns:p14="http://schemas.microsoft.com/office/powerpoint/2010/main" val="3914116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SPSS outputs</a:t>
            </a:r>
            <a:endParaRPr lang="en-GB" dirty="0"/>
          </a:p>
        </p:txBody>
      </p:sp>
      <p:sp>
        <p:nvSpPr>
          <p:cNvPr id="3" name="Content Placeholder 2"/>
          <p:cNvSpPr>
            <a:spLocks noGrp="1"/>
          </p:cNvSpPr>
          <p:nvPr>
            <p:ph idx="1"/>
          </p:nvPr>
        </p:nvSpPr>
        <p:spPr>
          <a:xfrm>
            <a:off x="895709" y="1423059"/>
            <a:ext cx="10515600" cy="4351338"/>
          </a:xfrm>
        </p:spPr>
        <p:txBody>
          <a:bodyPr/>
          <a:lstStyle/>
          <a:p>
            <a:pPr marL="0" indent="0">
              <a:buNone/>
            </a:pPr>
            <a:r>
              <a:rPr lang="en-GB" dirty="0" smtClean="0"/>
              <a:t>You will get lots of tables outputted the one we are interested in are;</a:t>
            </a:r>
          </a:p>
          <a:p>
            <a:pPr marL="0" indent="0">
              <a:buNone/>
            </a:pPr>
            <a:r>
              <a:rPr lang="en-GB" dirty="0" smtClean="0"/>
              <a:t>Descriptive </a:t>
            </a:r>
          </a:p>
          <a:p>
            <a:pPr marL="0" indent="0">
              <a:buNone/>
            </a:pPr>
            <a:r>
              <a:rPr lang="en-GB" dirty="0" smtClean="0"/>
              <a:t>Homogeneity of Variance</a:t>
            </a:r>
          </a:p>
          <a:p>
            <a:pPr marL="0" indent="0">
              <a:buNone/>
            </a:pPr>
            <a:r>
              <a:rPr lang="en-GB" dirty="0" smtClean="0"/>
              <a:t>ANOVA</a:t>
            </a:r>
          </a:p>
          <a:p>
            <a:pPr marL="0" indent="0">
              <a:buNone/>
            </a:pPr>
            <a:r>
              <a:rPr lang="en-GB" dirty="0" smtClean="0"/>
              <a:t>Post Hoc tests</a:t>
            </a:r>
          </a:p>
          <a:p>
            <a:pPr marL="0" indent="0">
              <a:buNone/>
            </a:pPr>
            <a:endParaRPr lang="en-GB" dirty="0" smtClean="0"/>
          </a:p>
        </p:txBody>
      </p:sp>
    </p:spTree>
    <p:extLst>
      <p:ext uri="{BB962C8B-B14F-4D97-AF65-F5344CB8AC3E}">
        <p14:creationId xmlns:p14="http://schemas.microsoft.com/office/powerpoint/2010/main" val="406922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Descriptives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err="1" smtClean="0"/>
              <a:t>Mean±SD</a:t>
            </a:r>
            <a:endParaRPr lang="en-GB" dirty="0" smtClean="0"/>
          </a:p>
          <a:p>
            <a:pPr marL="514350" indent="-514350">
              <a:buFont typeface="+mj-lt"/>
              <a:buAutoNum type="arabicPeriod"/>
            </a:pPr>
            <a:r>
              <a:rPr lang="en-GB" dirty="0" smtClean="0"/>
              <a:t>Confidence interval</a:t>
            </a:r>
          </a:p>
          <a:p>
            <a:pPr marL="514350" indent="-514350">
              <a:buFont typeface="+mj-lt"/>
              <a:buAutoNum type="arabicPeriod"/>
            </a:pPr>
            <a:r>
              <a:rPr lang="en-GB" dirty="0" smtClean="0"/>
              <a:t>Standard error</a:t>
            </a:r>
          </a:p>
          <a:p>
            <a:pPr marL="514350" indent="-514350">
              <a:buFont typeface="+mj-lt"/>
              <a:buAutoNum type="arabicPeriod"/>
            </a:pPr>
            <a:endParaRPr lang="en-GB" dirty="0"/>
          </a:p>
          <a:p>
            <a:pPr marL="0" indent="0">
              <a:buNone/>
            </a:pPr>
            <a:r>
              <a:rPr lang="en-GB" dirty="0" smtClean="0"/>
              <a:t>See table 2 – for output</a:t>
            </a:r>
            <a:endParaRPr lang="en-GB" dirty="0"/>
          </a:p>
        </p:txBody>
      </p:sp>
    </p:spTree>
    <p:extLst>
      <p:ext uri="{BB962C8B-B14F-4D97-AF65-F5344CB8AC3E}">
        <p14:creationId xmlns:p14="http://schemas.microsoft.com/office/powerpoint/2010/main" val="1090823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Homogeneity of Variance</a:t>
            </a:r>
            <a:endParaRPr lang="en-GB" dirty="0"/>
          </a:p>
        </p:txBody>
      </p:sp>
      <p:sp>
        <p:nvSpPr>
          <p:cNvPr id="3" name="Content Placeholder 2"/>
          <p:cNvSpPr>
            <a:spLocks noGrp="1"/>
          </p:cNvSpPr>
          <p:nvPr>
            <p:ph idx="1"/>
          </p:nvPr>
        </p:nvSpPr>
        <p:spPr/>
        <p:txBody>
          <a:bodyPr/>
          <a:lstStyle/>
          <a:p>
            <a:pPr marL="0" indent="0">
              <a:buNone/>
            </a:pPr>
            <a:r>
              <a:rPr lang="en-GB" dirty="0" smtClean="0"/>
              <a:t>The </a:t>
            </a:r>
            <a:r>
              <a:rPr lang="en-GB" dirty="0" err="1"/>
              <a:t>L</a:t>
            </a:r>
            <a:r>
              <a:rPr lang="en-GB" dirty="0" err="1" smtClean="0"/>
              <a:t>avene’s</a:t>
            </a:r>
            <a:r>
              <a:rPr lang="en-GB" dirty="0" smtClean="0"/>
              <a:t> test, based on means determines whether the data sets have equal variance.</a:t>
            </a:r>
          </a:p>
          <a:p>
            <a:pPr marL="0" indent="0">
              <a:buNone/>
            </a:pPr>
            <a:endParaRPr lang="en-GB" dirty="0"/>
          </a:p>
          <a:p>
            <a:pPr marL="0" indent="0">
              <a:buNone/>
            </a:pPr>
            <a:r>
              <a:rPr lang="en-GB" dirty="0" smtClean="0"/>
              <a:t>If they do i.e. sig &gt;.05 then the use of </a:t>
            </a:r>
            <a:r>
              <a:rPr lang="en-GB" dirty="0" err="1" smtClean="0"/>
              <a:t>paramtric</a:t>
            </a:r>
            <a:r>
              <a:rPr lang="en-GB" dirty="0" smtClean="0"/>
              <a:t> assessment is fine</a:t>
            </a:r>
          </a:p>
          <a:p>
            <a:pPr marL="0" indent="0">
              <a:buNone/>
            </a:pPr>
            <a:endParaRPr lang="en-GB" dirty="0"/>
          </a:p>
          <a:p>
            <a:pPr marL="0" indent="0">
              <a:buNone/>
            </a:pPr>
            <a:r>
              <a:rPr lang="en-GB" dirty="0" smtClean="0"/>
              <a:t>If the do not i.e. sig&lt;.05 then you need to consider a non-parametric equivalent test.</a:t>
            </a:r>
            <a:endParaRPr lang="en-GB" dirty="0"/>
          </a:p>
        </p:txBody>
      </p:sp>
    </p:spTree>
    <p:extLst>
      <p:ext uri="{BB962C8B-B14F-4D97-AF65-F5344CB8AC3E}">
        <p14:creationId xmlns:p14="http://schemas.microsoft.com/office/powerpoint/2010/main" val="908878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ANOVA</a:t>
            </a:r>
            <a:endParaRPr lang="en-GB" dirty="0"/>
          </a:p>
        </p:txBody>
      </p:sp>
      <p:sp>
        <p:nvSpPr>
          <p:cNvPr id="3" name="Content Placeholder 2"/>
          <p:cNvSpPr>
            <a:spLocks noGrp="1"/>
          </p:cNvSpPr>
          <p:nvPr>
            <p:ph idx="1"/>
          </p:nvPr>
        </p:nvSpPr>
        <p:spPr>
          <a:xfrm>
            <a:off x="838199" y="1825625"/>
            <a:ext cx="11089257" cy="4351338"/>
          </a:xfrm>
        </p:spPr>
        <p:txBody>
          <a:bodyPr>
            <a:normAutofit/>
          </a:bodyPr>
          <a:lstStyle/>
          <a:p>
            <a:pPr marL="0" indent="0">
              <a:buNone/>
            </a:pPr>
            <a:r>
              <a:rPr lang="en-GB" dirty="0" smtClean="0"/>
              <a:t>This tells us if there are any differences between shoe impact forces anywhere is the data.</a:t>
            </a:r>
          </a:p>
          <a:p>
            <a:pPr marL="0" indent="0">
              <a:buNone/>
            </a:pPr>
            <a:endParaRPr lang="en-GB" dirty="0"/>
          </a:p>
          <a:p>
            <a:pPr marL="0" indent="0">
              <a:buNone/>
            </a:pPr>
            <a:r>
              <a:rPr lang="en-GB" dirty="0" smtClean="0"/>
              <a:t>You will only need to report;</a:t>
            </a:r>
          </a:p>
          <a:p>
            <a:pPr marL="0" indent="0">
              <a:buNone/>
            </a:pPr>
            <a:endParaRPr lang="en-GB" dirty="0" smtClean="0"/>
          </a:p>
          <a:p>
            <a:pPr marL="2343150" lvl="4" indent="-514350">
              <a:buFont typeface="+mj-lt"/>
              <a:buAutoNum type="arabicPeriod"/>
            </a:pPr>
            <a:r>
              <a:rPr lang="en-GB" sz="3600" dirty="0" smtClean="0"/>
              <a:t>F value (both for between and within groups)</a:t>
            </a:r>
          </a:p>
          <a:p>
            <a:pPr marL="2343150" lvl="4" indent="-514350">
              <a:buFont typeface="+mj-lt"/>
              <a:buAutoNum type="arabicPeriod"/>
            </a:pPr>
            <a:r>
              <a:rPr lang="en-GB" sz="3600" dirty="0" smtClean="0"/>
              <a:t>DF</a:t>
            </a:r>
          </a:p>
          <a:p>
            <a:pPr marL="2343150" lvl="4" indent="-514350">
              <a:buFont typeface="+mj-lt"/>
              <a:buAutoNum type="arabicPeriod"/>
            </a:pPr>
            <a:r>
              <a:rPr lang="en-GB" sz="3600" dirty="0" smtClean="0"/>
              <a:t>Sig value</a:t>
            </a:r>
            <a:endParaRPr lang="en-GB" sz="3600" dirty="0"/>
          </a:p>
        </p:txBody>
      </p:sp>
    </p:spTree>
    <p:extLst>
      <p:ext uri="{BB962C8B-B14F-4D97-AF65-F5344CB8AC3E}">
        <p14:creationId xmlns:p14="http://schemas.microsoft.com/office/powerpoint/2010/main" val="4154598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Post Hoc Analysis</a:t>
            </a:r>
            <a:endParaRPr lang="en-GB" dirty="0"/>
          </a:p>
        </p:txBody>
      </p:sp>
      <p:sp>
        <p:nvSpPr>
          <p:cNvPr id="3" name="Content Placeholder 2"/>
          <p:cNvSpPr>
            <a:spLocks noGrp="1"/>
          </p:cNvSpPr>
          <p:nvPr>
            <p:ph idx="1"/>
          </p:nvPr>
        </p:nvSpPr>
        <p:spPr/>
        <p:txBody>
          <a:bodyPr/>
          <a:lstStyle/>
          <a:p>
            <a:pPr marL="0" indent="0">
              <a:buNone/>
            </a:pPr>
            <a:r>
              <a:rPr lang="en-GB" dirty="0" smtClean="0"/>
              <a:t>This tell us were the differences are i.e. do the netball shoes difference in front impact force to the training, barefoot or both?</a:t>
            </a:r>
          </a:p>
          <a:p>
            <a:pPr marL="0" indent="0">
              <a:buNone/>
            </a:pPr>
            <a:endParaRPr lang="en-GB" dirty="0"/>
          </a:p>
          <a:p>
            <a:pPr marL="0" indent="0">
              <a:buNone/>
            </a:pPr>
            <a:r>
              <a:rPr lang="en-GB" dirty="0" smtClean="0"/>
              <a:t>From this table you only need the significance value.</a:t>
            </a:r>
            <a:endParaRPr lang="en-GB" dirty="0"/>
          </a:p>
        </p:txBody>
      </p:sp>
    </p:spTree>
    <p:extLst>
      <p:ext uri="{BB962C8B-B14F-4D97-AF65-F5344CB8AC3E}">
        <p14:creationId xmlns:p14="http://schemas.microsoft.com/office/powerpoint/2010/main" val="4211509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706" y="589413"/>
            <a:ext cx="10515600" cy="790814"/>
          </a:xfrm>
        </p:spPr>
        <p:txBody>
          <a:bodyPr/>
          <a:lstStyle/>
          <a:p>
            <a:pPr algn="ctr"/>
            <a:r>
              <a:rPr lang="en-GB" dirty="0" smtClean="0"/>
              <a:t>Reporting the ANOVA data</a:t>
            </a:r>
            <a:endParaRPr lang="en-GB" dirty="0"/>
          </a:p>
        </p:txBody>
      </p:sp>
      <p:sp>
        <p:nvSpPr>
          <p:cNvPr id="3" name="Content Placeholder 2"/>
          <p:cNvSpPr>
            <a:spLocks noGrp="1"/>
          </p:cNvSpPr>
          <p:nvPr>
            <p:ph idx="1"/>
          </p:nvPr>
        </p:nvSpPr>
        <p:spPr>
          <a:xfrm>
            <a:off x="688675" y="1894636"/>
            <a:ext cx="10515600" cy="4351338"/>
          </a:xfrm>
        </p:spPr>
        <p:txBody>
          <a:bodyPr>
            <a:normAutofit fontScale="85000" lnSpcReduction="20000"/>
          </a:bodyPr>
          <a:lstStyle/>
          <a:p>
            <a:pPr marL="0" indent="0">
              <a:buNone/>
            </a:pPr>
            <a:r>
              <a:rPr lang="en-GB" dirty="0" smtClean="0"/>
              <a:t>There was a significant effect (p&lt;.05) of footwear on both forward landing forces (F(2,27)=13.866, p&lt;.01) and lateral landing force (F(2,27)=20.385, p&lt;.01).</a:t>
            </a:r>
          </a:p>
          <a:p>
            <a:pPr marL="0" indent="0">
              <a:buNone/>
            </a:pPr>
            <a:endParaRPr lang="en-GB" dirty="0"/>
          </a:p>
          <a:p>
            <a:pPr marL="0" indent="0">
              <a:buNone/>
            </a:pPr>
            <a:r>
              <a:rPr lang="en-GB" dirty="0" smtClean="0"/>
              <a:t>Post hoc comparisons using Tukey HSD test indicated that the front impact force for Netball shoes (2196.8±260.2N) was significantly less (p&lt;.01) that the impact forces for training shoes (2763.7</a:t>
            </a:r>
            <a:r>
              <a:rPr lang="en-GB" dirty="0"/>
              <a:t> </a:t>
            </a:r>
            <a:r>
              <a:rPr lang="en-GB" dirty="0" smtClean="0"/>
              <a:t>±289.7N) but not different from barefoot landing (2250.0</a:t>
            </a:r>
            <a:r>
              <a:rPr lang="en-GB" dirty="0"/>
              <a:t> </a:t>
            </a:r>
            <a:r>
              <a:rPr lang="en-GB" dirty="0" smtClean="0"/>
              <a:t>±77.7N). Landing barefoot was also significantly less (P=.01) than that for landing on trainers.</a:t>
            </a:r>
          </a:p>
          <a:p>
            <a:pPr marL="0" indent="0">
              <a:buNone/>
            </a:pPr>
            <a:endParaRPr lang="en-GB" dirty="0" smtClean="0"/>
          </a:p>
          <a:p>
            <a:pPr marL="0" indent="0">
              <a:buNone/>
            </a:pPr>
            <a:r>
              <a:rPr lang="en-GB" dirty="0" smtClean="0"/>
              <a:t>Measurement of lateral impact forces identified that the netball shoes (392.7</a:t>
            </a:r>
            <a:r>
              <a:rPr lang="en-GB" dirty="0"/>
              <a:t> </a:t>
            </a:r>
            <a:r>
              <a:rPr lang="en-GB" dirty="0" smtClean="0"/>
              <a:t>±41.9N) was significantly less (p&lt;.01) than those for either Trainer (606.7</a:t>
            </a:r>
            <a:r>
              <a:rPr lang="en-GB" dirty="0"/>
              <a:t> </a:t>
            </a:r>
            <a:r>
              <a:rPr lang="en-GB" dirty="0" smtClean="0"/>
              <a:t>±88.0N) or barefoot (551.0</a:t>
            </a:r>
            <a:r>
              <a:rPr lang="en-GB" dirty="0"/>
              <a:t> </a:t>
            </a:r>
            <a:r>
              <a:rPr lang="en-GB" dirty="0" smtClean="0"/>
              <a:t>±93.2N). There were differences in lateral impact forces between trainers and barefoot landing.</a:t>
            </a:r>
            <a:endParaRPr lang="en-GB" dirty="0"/>
          </a:p>
        </p:txBody>
      </p:sp>
    </p:spTree>
    <p:extLst>
      <p:ext uri="{BB962C8B-B14F-4D97-AF65-F5344CB8AC3E}">
        <p14:creationId xmlns:p14="http://schemas.microsoft.com/office/powerpoint/2010/main" val="1806117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534</TotalTime>
  <Words>862</Words>
  <Application>Microsoft Office PowerPoint</Application>
  <PresentationFormat>Widescreen</PresentationFormat>
  <Paragraphs>192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The importance of netball shoes on ankle stability</vt:lpstr>
      <vt:lpstr>Results</vt:lpstr>
      <vt:lpstr>Descriptive statistics</vt:lpstr>
      <vt:lpstr>PowerPoint Presentation</vt:lpstr>
      <vt:lpstr>Between 3 Group comparisons</vt:lpstr>
      <vt:lpstr>One Way ANOVA</vt:lpstr>
      <vt:lpstr>Conducting the ANOVA</vt:lpstr>
      <vt:lpstr>SPSS outputs</vt:lpstr>
      <vt:lpstr>Descriptives</vt:lpstr>
      <vt:lpstr>Homogeneity of Variance</vt:lpstr>
      <vt:lpstr>ANOVA</vt:lpstr>
      <vt:lpstr>Post Hoc Analysis</vt:lpstr>
      <vt:lpstr>Reporting the ANOVA data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Eccentric or concentric training: Which is  better at improving strength inactive university female students</dc:title>
  <dc:creator>David Gardner</dc:creator>
  <cp:lastModifiedBy>David Gardner</cp:lastModifiedBy>
  <cp:revision>42</cp:revision>
  <dcterms:created xsi:type="dcterms:W3CDTF">2021-02-10T11:25:20Z</dcterms:created>
  <dcterms:modified xsi:type="dcterms:W3CDTF">2021-02-17T18:14:09Z</dcterms:modified>
</cp:coreProperties>
</file>