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Default Extension="jpg" ContentType="image/jp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835657" y="503682"/>
            <a:ext cx="8520684" cy="693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41247" y="1688084"/>
            <a:ext cx="9413875" cy="33978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2.jp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jpg"/><Relationship Id="rId4" Type="http://schemas.openxmlformats.org/officeDocument/2006/relationships/image" Target="../media/image5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Relationship Id="rId3" Type="http://schemas.openxmlformats.org/officeDocument/2006/relationships/image" Target="../media/image13.jpg"/><Relationship Id="rId4" Type="http://schemas.openxmlformats.org/officeDocument/2006/relationships/image" Target="../media/image14.jp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jpg"/><Relationship Id="rId6" Type="http://schemas.openxmlformats.org/officeDocument/2006/relationships/image" Target="../media/image19.jp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Relationship Id="rId3" Type="http://schemas.openxmlformats.org/officeDocument/2006/relationships/image" Target="../media/image22.png"/><Relationship Id="rId4" Type="http://schemas.openxmlformats.org/officeDocument/2006/relationships/image" Target="../media/image23.jpg"/><Relationship Id="rId5" Type="http://schemas.openxmlformats.org/officeDocument/2006/relationships/image" Target="../media/image24.jp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3" Type="http://schemas.openxmlformats.org/officeDocument/2006/relationships/image" Target="../media/image26.jpg"/><Relationship Id="rId4" Type="http://schemas.openxmlformats.org/officeDocument/2006/relationships/image" Target="../media/image27.png"/><Relationship Id="rId5" Type="http://schemas.openxmlformats.org/officeDocument/2006/relationships/image" Target="../media/image28.jp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g"/><Relationship Id="rId3" Type="http://schemas.openxmlformats.org/officeDocument/2006/relationships/image" Target="../media/image30.png"/><Relationship Id="rId4" Type="http://schemas.openxmlformats.org/officeDocument/2006/relationships/image" Target="../media/image31.png"/><Relationship Id="rId5" Type="http://schemas.openxmlformats.org/officeDocument/2006/relationships/image" Target="../media/image32.pn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png"/><Relationship Id="rId3" Type="http://schemas.openxmlformats.org/officeDocument/2006/relationships/image" Target="../media/image34.jpg"/><Relationship Id="rId4" Type="http://schemas.openxmlformats.org/officeDocument/2006/relationships/image" Target="../media/image35.png"/><Relationship Id="rId5" Type="http://schemas.openxmlformats.org/officeDocument/2006/relationships/image" Target="../media/image36.jp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china2west.com/seven-tips-to-strike-a-good-deal-with-a-chinese-supplier/" TargetMode="External"/><Relationship Id="rId3" Type="http://schemas.openxmlformats.org/officeDocument/2006/relationships/hyperlink" Target="https://www.simplypsychology.org/hofstedes-cultural-dimensions-theory.html" TargetMode="External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://www.pon.harvard.edu/daily/international-negotiation-daily/international-negotiation-skills-four-" TargetMode="External"/><Relationship Id="rId3" Type="http://schemas.openxmlformats.org/officeDocument/2006/relationships/hyperlink" Target="http://www.redbearnegotiation.com/" TargetMode="External"/><Relationship Id="rId4" Type="http://schemas.openxmlformats.org/officeDocument/2006/relationships/hyperlink" Target="http://www.redbearnegotiation.com/blog/cultural-differences" TargetMode="External"/><Relationship Id="rId5" Type="http://schemas.openxmlformats.org/officeDocument/2006/relationships/hyperlink" Target="http://www.theculturefactor.com/country-comparison-tool?countries=china%2Cunited%2Bkingdom" TargetMode="External"/><Relationship Id="rId6" Type="http://schemas.openxmlformats.org/officeDocument/2006/relationships/hyperlink" Target="https://link.springer.com/referenceworkentry/10.1007/978-3-031-08956-5_1124-1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15359" y="2089861"/>
            <a:ext cx="5161915" cy="1379855"/>
          </a:xfrm>
          <a:prstGeom prst="rect"/>
        </p:spPr>
        <p:txBody>
          <a:bodyPr wrap="square" lIns="0" tIns="54610" rIns="0" bIns="0" rtlCol="0" vert="horz">
            <a:spAutoFit/>
          </a:bodyPr>
          <a:lstStyle/>
          <a:p>
            <a:pPr marL="939165" marR="5080" indent="-927100">
              <a:lnSpc>
                <a:spcPts val="2590"/>
              </a:lnSpc>
              <a:spcBef>
                <a:spcPts val="430"/>
              </a:spcBef>
            </a:pPr>
            <a:r>
              <a:rPr dirty="0"/>
              <a:t>International</a:t>
            </a:r>
            <a:r>
              <a:rPr dirty="0" spc="-70"/>
              <a:t> </a:t>
            </a:r>
            <a:r>
              <a:rPr dirty="0" spc="-10"/>
              <a:t>BusinessCommunications </a:t>
            </a:r>
            <a:r>
              <a:rPr dirty="0"/>
              <a:t>Module</a:t>
            </a:r>
            <a:r>
              <a:rPr dirty="0" spc="-40"/>
              <a:t> </a:t>
            </a:r>
            <a:r>
              <a:rPr dirty="0"/>
              <a:t>code</a:t>
            </a:r>
            <a:r>
              <a:rPr dirty="0" spc="-45"/>
              <a:t> </a:t>
            </a:r>
            <a:r>
              <a:rPr dirty="0" spc="-10"/>
              <a:t>:LCBB6001 </a:t>
            </a:r>
            <a:r>
              <a:rPr dirty="0"/>
              <a:t>Student</a:t>
            </a:r>
            <a:r>
              <a:rPr dirty="0" spc="-45"/>
              <a:t> </a:t>
            </a:r>
            <a:r>
              <a:rPr dirty="0"/>
              <a:t>:</a:t>
            </a:r>
            <a:r>
              <a:rPr dirty="0" spc="-40"/>
              <a:t> </a:t>
            </a:r>
            <a:r>
              <a:rPr dirty="0"/>
              <a:t>Ceapa</a:t>
            </a:r>
            <a:r>
              <a:rPr dirty="0" spc="-5"/>
              <a:t> </a:t>
            </a:r>
            <a:r>
              <a:rPr dirty="0" spc="-10"/>
              <a:t>Sorina</a:t>
            </a:r>
          </a:p>
          <a:p>
            <a:pPr marL="1240790">
              <a:lnSpc>
                <a:spcPts val="2560"/>
              </a:lnSpc>
            </a:pPr>
            <a:r>
              <a:rPr dirty="0"/>
              <a:t>Student</a:t>
            </a:r>
            <a:r>
              <a:rPr dirty="0" spc="-55"/>
              <a:t> </a:t>
            </a:r>
            <a:r>
              <a:rPr dirty="0"/>
              <a:t>ID:</a:t>
            </a:r>
            <a:r>
              <a:rPr dirty="0" spc="-45"/>
              <a:t> </a:t>
            </a:r>
            <a:r>
              <a:rPr dirty="0" spc="-10"/>
              <a:t>2123039</a:t>
            </a: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4038600"/>
            <a:ext cx="4843272" cy="169773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27528" y="4582448"/>
            <a:ext cx="3510022" cy="78279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14147" rIns="0" bIns="0" rtlCol="0" vert="horz">
            <a:spAutoFit/>
          </a:bodyPr>
          <a:lstStyle/>
          <a:p>
            <a:pPr marL="342963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Introduction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047699" y="4327093"/>
            <a:ext cx="10086975" cy="794385"/>
          </a:xfrm>
          <a:prstGeom prst="rect">
            <a:avLst/>
          </a:prstGeom>
        </p:spPr>
        <p:txBody>
          <a:bodyPr wrap="square" lIns="0" tIns="44450" rIns="0" bIns="0" rtlCol="0" vert="horz">
            <a:spAutoFit/>
          </a:bodyPr>
          <a:lstStyle/>
          <a:p>
            <a:pPr marL="12700" marR="5080">
              <a:lnSpc>
                <a:spcPts val="1939"/>
              </a:lnSpc>
              <a:spcBef>
                <a:spcPts val="350"/>
              </a:spcBef>
            </a:pP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presentation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will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discuss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UK-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based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business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entity</a:t>
            </a:r>
            <a:r>
              <a:rPr dirty="0" sz="1800" spc="-5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named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Tesco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how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cultural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differences</a:t>
            </a:r>
            <a:r>
              <a:rPr dirty="0" sz="1800" spc="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can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affect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negotiation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process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that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will</a:t>
            </a:r>
            <a:r>
              <a:rPr dirty="0" sz="1800" spc="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be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conducted</a:t>
            </a:r>
            <a:r>
              <a:rPr dirty="0" sz="1800" spc="-5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by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Tesco</a:t>
            </a:r>
            <a:r>
              <a:rPr dirty="0" sz="1800" spc="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establish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strategic</a:t>
            </a:r>
            <a:r>
              <a:rPr dirty="0" sz="1800" spc="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partnership</a:t>
            </a:r>
            <a:r>
              <a:rPr dirty="0" sz="1800" spc="-5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with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Chinese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business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firm.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77111" y="1691639"/>
            <a:ext cx="3121152" cy="210311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930895" y="1786127"/>
            <a:ext cx="2983992" cy="1825752"/>
          </a:xfrm>
          <a:prstGeom prst="rect">
            <a:avLst/>
          </a:prstGeom>
        </p:spPr>
      </p:pic>
      <p:pic>
        <p:nvPicPr>
          <p:cNvPr id="6" name="object 6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529328" y="1444752"/>
            <a:ext cx="2883407" cy="235305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2679700">
              <a:lnSpc>
                <a:spcPct val="100000"/>
              </a:lnSpc>
              <a:spcBef>
                <a:spcPts val="100"/>
              </a:spcBef>
            </a:pPr>
            <a:r>
              <a:rPr dirty="0"/>
              <a:t>Culture</a:t>
            </a:r>
            <a:r>
              <a:rPr dirty="0" spc="-45"/>
              <a:t> </a:t>
            </a:r>
            <a:r>
              <a:rPr dirty="0"/>
              <a:t>and</a:t>
            </a:r>
            <a:r>
              <a:rPr dirty="0" spc="-75"/>
              <a:t> </a:t>
            </a:r>
            <a:r>
              <a:rPr dirty="0"/>
              <a:t>its</a:t>
            </a:r>
            <a:r>
              <a:rPr dirty="0" spc="-50"/>
              <a:t> </a:t>
            </a:r>
            <a:r>
              <a:rPr dirty="0" spc="-10"/>
              <a:t>elements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253439" y="1221869"/>
            <a:ext cx="9090025" cy="1023619"/>
          </a:xfrm>
          <a:prstGeom prst="rect">
            <a:avLst/>
          </a:prstGeom>
        </p:spPr>
        <p:txBody>
          <a:bodyPr wrap="square" lIns="0" tIns="113664" rIns="0" bIns="0" rtlCol="0" vert="horz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894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describes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way</a:t>
            </a:r>
            <a:r>
              <a:rPr dirty="0" sz="1800" spc="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of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living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life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(Howardcc,</a:t>
            </a:r>
            <a:r>
              <a:rPr dirty="0" sz="1800" spc="1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2025).</a:t>
            </a:r>
            <a:endParaRPr sz="1800">
              <a:latin typeface="Times New Roman"/>
              <a:cs typeface="Times New Roman"/>
            </a:endParaRPr>
          </a:p>
          <a:p>
            <a:pPr marL="356870" indent="-344170">
              <a:lnSpc>
                <a:spcPts val="2050"/>
              </a:lnSpc>
              <a:spcBef>
                <a:spcPts val="79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4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can</a:t>
            </a:r>
            <a:r>
              <a:rPr dirty="0" sz="1800" spc="4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</a:t>
            </a:r>
            <a:r>
              <a:rPr dirty="0" sz="1800" spc="434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reflected</a:t>
            </a:r>
            <a:r>
              <a:rPr dirty="0" sz="1800" spc="4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through</a:t>
            </a:r>
            <a:r>
              <a:rPr dirty="0" sz="1800" spc="459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symbolic</a:t>
            </a:r>
            <a:r>
              <a:rPr dirty="0" sz="1800" spc="4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cultural</a:t>
            </a:r>
            <a:r>
              <a:rPr dirty="0" sz="1800" spc="4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elements</a:t>
            </a:r>
            <a:r>
              <a:rPr dirty="0" sz="1800" spc="4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434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well</a:t>
            </a:r>
            <a:r>
              <a:rPr dirty="0" sz="1800" spc="4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4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material</a:t>
            </a:r>
            <a:r>
              <a:rPr dirty="0" sz="1800" spc="45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cultural</a:t>
            </a:r>
            <a:endParaRPr sz="1800">
              <a:latin typeface="Times New Roman"/>
              <a:cs typeface="Times New Roman"/>
            </a:endParaRPr>
          </a:p>
          <a:p>
            <a:pPr marL="356870">
              <a:lnSpc>
                <a:spcPts val="2050"/>
              </a:lnSpc>
            </a:pPr>
            <a:r>
              <a:rPr dirty="0" sz="1800">
                <a:latin typeface="Times New Roman"/>
                <a:cs typeface="Times New Roman"/>
              </a:rPr>
              <a:t>elements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(Howardcc,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2025).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409944" y="3087560"/>
            <a:ext cx="3990340" cy="2938780"/>
            <a:chOff x="6409944" y="3087560"/>
            <a:chExt cx="3990340" cy="293878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409944" y="3087560"/>
              <a:ext cx="3988054" cy="2936621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501384" y="3179064"/>
              <a:ext cx="3810000" cy="2758440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6457188" y="3134868"/>
              <a:ext cx="3898900" cy="2847340"/>
            </a:xfrm>
            <a:custGeom>
              <a:avLst/>
              <a:gdLst/>
              <a:ahLst/>
              <a:cxnLst/>
              <a:rect l="l" t="t" r="r" b="b"/>
              <a:pathLst>
                <a:path w="3898900" h="2847340">
                  <a:moveTo>
                    <a:pt x="0" y="2846831"/>
                  </a:moveTo>
                  <a:lnTo>
                    <a:pt x="3898391" y="2846831"/>
                  </a:lnTo>
                  <a:lnTo>
                    <a:pt x="3898391" y="0"/>
                  </a:lnTo>
                  <a:lnTo>
                    <a:pt x="0" y="0"/>
                  </a:lnTo>
                  <a:lnTo>
                    <a:pt x="0" y="2846831"/>
                  </a:lnTo>
                  <a:close/>
                </a:path>
              </a:pathLst>
            </a:custGeom>
            <a:ln w="883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 descr=""/>
          <p:cNvGrpSpPr/>
          <p:nvPr/>
        </p:nvGrpSpPr>
        <p:grpSpPr>
          <a:xfrm>
            <a:off x="1295400" y="3087560"/>
            <a:ext cx="3831590" cy="2993390"/>
            <a:chOff x="1295400" y="3087560"/>
            <a:chExt cx="3831590" cy="2993390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295400" y="3087560"/>
              <a:ext cx="3829685" cy="2991485"/>
            </a:xfrm>
            <a:prstGeom prst="rect">
              <a:avLst/>
            </a:prstGeom>
          </p:spPr>
        </p:pic>
        <p:pic>
          <p:nvPicPr>
            <p:cNvPr id="10" name="object 10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86839" y="3179064"/>
              <a:ext cx="3651504" cy="2813304"/>
            </a:xfrm>
            <a:prstGeom prst="rect">
              <a:avLst/>
            </a:prstGeom>
          </p:spPr>
        </p:pic>
        <p:sp>
          <p:nvSpPr>
            <p:cNvPr id="11" name="object 11" descr=""/>
            <p:cNvSpPr/>
            <p:nvPr/>
          </p:nvSpPr>
          <p:spPr>
            <a:xfrm>
              <a:off x="1342644" y="3134868"/>
              <a:ext cx="3740150" cy="2901950"/>
            </a:xfrm>
            <a:custGeom>
              <a:avLst/>
              <a:gdLst/>
              <a:ahLst/>
              <a:cxnLst/>
              <a:rect l="l" t="t" r="r" b="b"/>
              <a:pathLst>
                <a:path w="3740150" h="2901950">
                  <a:moveTo>
                    <a:pt x="0" y="2901695"/>
                  </a:moveTo>
                  <a:lnTo>
                    <a:pt x="3739896" y="2901695"/>
                  </a:lnTo>
                  <a:lnTo>
                    <a:pt x="3739896" y="0"/>
                  </a:lnTo>
                  <a:lnTo>
                    <a:pt x="0" y="0"/>
                  </a:lnTo>
                  <a:lnTo>
                    <a:pt x="0" y="2901695"/>
                  </a:lnTo>
                  <a:close/>
                </a:path>
              </a:pathLst>
            </a:custGeom>
            <a:ln w="88392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19174" y="829513"/>
            <a:ext cx="2059305" cy="39179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Chinese</a:t>
            </a:r>
            <a:r>
              <a:rPr dirty="0" spc="-65"/>
              <a:t> </a:t>
            </a:r>
            <a:r>
              <a:rPr dirty="0" spc="-10"/>
              <a:t>culture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519174" y="1168400"/>
            <a:ext cx="3004820" cy="3849370"/>
          </a:xfrm>
          <a:prstGeom prst="rect">
            <a:avLst/>
          </a:prstGeom>
        </p:spPr>
        <p:txBody>
          <a:bodyPr wrap="square" lIns="0" tIns="43815" rIns="0" bIns="0" rtlCol="0" vert="horz">
            <a:spAutoFit/>
          </a:bodyPr>
          <a:lstStyle/>
          <a:p>
            <a:pPr marL="12700" marR="457834">
              <a:lnSpc>
                <a:spcPts val="1939"/>
              </a:lnSpc>
              <a:spcBef>
                <a:spcPts val="345"/>
              </a:spcBef>
            </a:pPr>
            <a:r>
              <a:rPr dirty="0" sz="1800">
                <a:latin typeface="Times New Roman"/>
                <a:cs typeface="Times New Roman"/>
              </a:rPr>
              <a:t>significantly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embraces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high </a:t>
            </a:r>
            <a:r>
              <a:rPr dirty="0" sz="1800">
                <a:latin typeface="Times New Roman"/>
                <a:cs typeface="Times New Roman"/>
              </a:rPr>
              <a:t>power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distance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,societal </a:t>
            </a:r>
            <a:r>
              <a:rPr dirty="0" sz="1800">
                <a:latin typeface="Times New Roman"/>
                <a:cs typeface="Times New Roman"/>
              </a:rPr>
              <a:t>inequality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,group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work</a:t>
            </a:r>
            <a:endParaRPr sz="1800">
              <a:latin typeface="Times New Roman"/>
              <a:cs typeface="Times New Roman"/>
            </a:endParaRPr>
          </a:p>
          <a:p>
            <a:pPr marL="12700" marR="198120">
              <a:lnSpc>
                <a:spcPct val="90500"/>
              </a:lnSpc>
              <a:spcBef>
                <a:spcPts val="955"/>
              </a:spcBef>
            </a:pPr>
            <a:r>
              <a:rPr dirty="0" sz="2400" b="1">
                <a:latin typeface="Times New Roman"/>
                <a:cs typeface="Times New Roman"/>
              </a:rPr>
              <a:t>British</a:t>
            </a:r>
            <a:r>
              <a:rPr dirty="0" sz="2400" spc="-55" b="1">
                <a:latin typeface="Times New Roman"/>
                <a:cs typeface="Times New Roman"/>
              </a:rPr>
              <a:t> </a:t>
            </a:r>
            <a:r>
              <a:rPr dirty="0" sz="2400" b="1">
                <a:latin typeface="Times New Roman"/>
                <a:cs typeface="Times New Roman"/>
              </a:rPr>
              <a:t>culture</a:t>
            </a:r>
            <a:r>
              <a:rPr dirty="0" sz="2400" spc="-15" b="1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does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not </a:t>
            </a:r>
            <a:r>
              <a:rPr dirty="0" sz="1800">
                <a:latin typeface="Times New Roman"/>
                <a:cs typeface="Times New Roman"/>
              </a:rPr>
              <a:t>embrace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high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power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distance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 spc="-50">
                <a:latin typeface="Times New Roman"/>
                <a:cs typeface="Times New Roman"/>
              </a:rPr>
              <a:t>, </a:t>
            </a:r>
            <a:r>
              <a:rPr dirty="0" sz="1800">
                <a:latin typeface="Times New Roman"/>
                <a:cs typeface="Times New Roman"/>
              </a:rPr>
              <a:t>individualism</a:t>
            </a:r>
            <a:r>
              <a:rPr dirty="0" sz="1800" spc="-8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significantly,</a:t>
            </a:r>
            <a:r>
              <a:rPr dirty="0" sz="1800" spc="2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is </a:t>
            </a:r>
            <a:r>
              <a:rPr dirty="0" sz="1800">
                <a:latin typeface="Times New Roman"/>
                <a:cs typeface="Times New Roman"/>
              </a:rPr>
              <a:t>indulgent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nature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and </a:t>
            </a:r>
            <a:r>
              <a:rPr dirty="0" sz="1800">
                <a:latin typeface="Times New Roman"/>
                <a:cs typeface="Times New Roman"/>
              </a:rPr>
              <a:t>promotes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positive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approach</a:t>
            </a:r>
            <a:endParaRPr sz="1800">
              <a:latin typeface="Times New Roman"/>
              <a:cs typeface="Times New Roman"/>
            </a:endParaRPr>
          </a:p>
          <a:p>
            <a:pPr marL="12700" marR="5080">
              <a:lnSpc>
                <a:spcPct val="90000"/>
              </a:lnSpc>
              <a:spcBef>
                <a:spcPts val="1005"/>
              </a:spcBef>
            </a:pP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Both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b="1">
                <a:solidFill>
                  <a:srgbClr val="111111"/>
                </a:solidFill>
                <a:latin typeface="Times New Roman"/>
                <a:cs typeface="Times New Roman"/>
              </a:rPr>
              <a:t>British</a:t>
            </a:r>
            <a:r>
              <a:rPr dirty="0" sz="1800" spc="-35" b="1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 b="1">
                <a:solidFill>
                  <a:srgbClr val="111111"/>
                </a:solidFill>
                <a:latin typeface="Times New Roman"/>
                <a:cs typeface="Times New Roman"/>
              </a:rPr>
              <a:t>Chinese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cultures</a:t>
            </a:r>
            <a:r>
              <a:rPr dirty="0" sz="1800" spc="-6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determine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society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be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highly</a:t>
            </a:r>
            <a:r>
              <a:rPr dirty="0" sz="1800" spc="-6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motivated</a:t>
            </a:r>
            <a:r>
              <a:rPr dirty="0" sz="1800" spc="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towards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success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dirty="0" sz="1800" spc="-6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achievement,</a:t>
            </a:r>
            <a:r>
              <a:rPr dirty="0" sz="1800" spc="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are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comfortable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with</a:t>
            </a:r>
            <a:r>
              <a:rPr dirty="0" sz="1800" spc="-6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ambiguity,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and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both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are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pragmatic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in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nature.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5379720" y="841247"/>
            <a:ext cx="4846320" cy="4724400"/>
            <a:chOff x="5379720" y="841247"/>
            <a:chExt cx="4846320" cy="47244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379720" y="841247"/>
              <a:ext cx="4343400" cy="199034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79720" y="2831591"/>
              <a:ext cx="4846320" cy="273405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521334">
              <a:lnSpc>
                <a:spcPct val="100000"/>
              </a:lnSpc>
              <a:spcBef>
                <a:spcPts val="100"/>
              </a:spcBef>
            </a:pPr>
            <a:r>
              <a:rPr dirty="0"/>
              <a:t>Theoretical</a:t>
            </a:r>
            <a:r>
              <a:rPr dirty="0" spc="-60"/>
              <a:t> </a:t>
            </a:r>
            <a:r>
              <a:rPr dirty="0"/>
              <a:t>underpinning</a:t>
            </a:r>
            <a:r>
              <a:rPr dirty="0" spc="-100"/>
              <a:t> </a:t>
            </a:r>
            <a:r>
              <a:rPr dirty="0"/>
              <a:t>regarding</a:t>
            </a:r>
            <a:r>
              <a:rPr dirty="0" spc="-55"/>
              <a:t> </a:t>
            </a:r>
            <a:r>
              <a:rPr dirty="0"/>
              <a:t>the</a:t>
            </a:r>
            <a:r>
              <a:rPr dirty="0" spc="-55"/>
              <a:t> </a:t>
            </a:r>
            <a:r>
              <a:rPr dirty="0"/>
              <a:t>impact</a:t>
            </a:r>
            <a:r>
              <a:rPr dirty="0" spc="-25"/>
              <a:t> </a:t>
            </a:r>
            <a:r>
              <a:rPr dirty="0"/>
              <a:t>of</a:t>
            </a:r>
            <a:r>
              <a:rPr dirty="0" spc="-65"/>
              <a:t> </a:t>
            </a:r>
            <a:r>
              <a:rPr dirty="0" spc="-10"/>
              <a:t>culture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917244" y="1823084"/>
            <a:ext cx="3905885" cy="1287780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algn="just" marL="354965" marR="5080" indent="-342900">
              <a:lnSpc>
                <a:spcPct val="90000"/>
              </a:lnSpc>
              <a:spcBef>
                <a:spcPts val="31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19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cultural</a:t>
            </a:r>
            <a:r>
              <a:rPr dirty="0" sz="1800" spc="18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dimensions</a:t>
            </a:r>
            <a:r>
              <a:rPr dirty="0" sz="1800" spc="19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theory</a:t>
            </a:r>
            <a:r>
              <a:rPr dirty="0" sz="1800" spc="180">
                <a:latin typeface="Times New Roman"/>
                <a:cs typeface="Times New Roman"/>
              </a:rPr>
              <a:t>  </a:t>
            </a:r>
            <a:r>
              <a:rPr dirty="0" sz="1800" spc="-25">
                <a:latin typeface="Times New Roman"/>
                <a:cs typeface="Times New Roman"/>
              </a:rPr>
              <a:t>of </a:t>
            </a:r>
            <a:r>
              <a:rPr dirty="0" sz="1800" spc="-25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Hofstede</a:t>
            </a:r>
            <a:r>
              <a:rPr dirty="0" sz="1800" spc="195">
                <a:latin typeface="Times New Roman"/>
                <a:cs typeface="Times New Roman"/>
              </a:rPr>
              <a:t>   </a:t>
            </a:r>
            <a:r>
              <a:rPr dirty="0" sz="1800">
                <a:latin typeface="Times New Roman"/>
                <a:cs typeface="Times New Roman"/>
              </a:rPr>
              <a:t>describes</a:t>
            </a:r>
            <a:r>
              <a:rPr dirty="0" sz="1800" spc="195">
                <a:latin typeface="Times New Roman"/>
                <a:cs typeface="Times New Roman"/>
              </a:rPr>
              <a:t>  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195">
                <a:latin typeface="Times New Roman"/>
                <a:cs typeface="Times New Roman"/>
              </a:rPr>
              <a:t>   </a:t>
            </a:r>
            <a:r>
              <a:rPr dirty="0" sz="1800" spc="-10">
                <a:latin typeface="Times New Roman"/>
                <a:cs typeface="Times New Roman"/>
              </a:rPr>
              <a:t>framework </a:t>
            </a:r>
            <a:r>
              <a:rPr dirty="0" sz="1800" spc="-10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known</a:t>
            </a:r>
            <a:r>
              <a:rPr dirty="0" sz="1800" spc="3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for</a:t>
            </a:r>
            <a:r>
              <a:rPr dirty="0" sz="1800" spc="3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analysing</a:t>
            </a:r>
            <a:r>
              <a:rPr dirty="0" sz="1800" spc="3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differences</a:t>
            </a:r>
            <a:r>
              <a:rPr dirty="0" sz="1800" spc="350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that </a:t>
            </a:r>
            <a:r>
              <a:rPr dirty="0" sz="1800" spc="-20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occur</a:t>
            </a:r>
            <a:r>
              <a:rPr dirty="0" sz="1800" spc="30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in</a:t>
            </a:r>
            <a:r>
              <a:rPr dirty="0" sz="1800" spc="30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cultures</a:t>
            </a:r>
            <a:r>
              <a:rPr dirty="0" sz="1800" spc="30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associated</a:t>
            </a:r>
            <a:r>
              <a:rPr dirty="0" sz="1800" spc="295">
                <a:latin typeface="Times New Roman"/>
                <a:cs typeface="Times New Roman"/>
              </a:rPr>
              <a:t>  </a:t>
            </a:r>
            <a:r>
              <a:rPr dirty="0" sz="1800" spc="-20">
                <a:latin typeface="Times New Roman"/>
                <a:cs typeface="Times New Roman"/>
              </a:rPr>
              <a:t>with </a:t>
            </a:r>
            <a:r>
              <a:rPr dirty="0" sz="1800" spc="-20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different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countries</a:t>
            </a:r>
            <a:r>
              <a:rPr dirty="0" sz="1800" spc="-7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(Nickerson,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2023).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917244" y="4307789"/>
            <a:ext cx="3908425" cy="1288415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algn="just" marL="354330" marR="5080" indent="-342265">
              <a:lnSpc>
                <a:spcPct val="90100"/>
              </a:lnSpc>
              <a:spcBef>
                <a:spcPts val="31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This</a:t>
            </a:r>
            <a:r>
              <a:rPr dirty="0" sz="1800" spc="24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theory</a:t>
            </a:r>
            <a:r>
              <a:rPr dirty="0" sz="1800" spc="23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draws</a:t>
            </a:r>
            <a:r>
              <a:rPr dirty="0" sz="1800" spc="24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24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picture</a:t>
            </a:r>
            <a:r>
              <a:rPr dirty="0" sz="1800" spc="240">
                <a:latin typeface="Times New Roman"/>
                <a:cs typeface="Times New Roman"/>
              </a:rPr>
              <a:t>  </a:t>
            </a:r>
            <a:r>
              <a:rPr dirty="0" sz="1800" spc="-35">
                <a:latin typeface="Times New Roman"/>
                <a:cs typeface="Times New Roman"/>
              </a:rPr>
              <a:t>of </a:t>
            </a:r>
            <a:r>
              <a:rPr dirty="0" sz="1800" spc="-35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cultural</a:t>
            </a:r>
            <a:r>
              <a:rPr dirty="0" sz="1800" spc="3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difference</a:t>
            </a:r>
            <a:r>
              <a:rPr dirty="0" sz="1800" spc="3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and</a:t>
            </a:r>
            <a:r>
              <a:rPr dirty="0" sz="1800" spc="3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its</a:t>
            </a:r>
            <a:r>
              <a:rPr dirty="0" sz="1800" spc="3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impact</a:t>
            </a:r>
            <a:r>
              <a:rPr dirty="0" sz="1800" spc="33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on </a:t>
            </a:r>
            <a:r>
              <a:rPr dirty="0" sz="1800" spc="-25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different</a:t>
            </a:r>
            <a:r>
              <a:rPr dirty="0" sz="1800" spc="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countries</a:t>
            </a:r>
            <a:r>
              <a:rPr dirty="0" sz="1800" spc="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with</a:t>
            </a:r>
            <a:r>
              <a:rPr dirty="0" sz="1800" spc="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help</a:t>
            </a:r>
            <a:r>
              <a:rPr dirty="0" sz="1800" spc="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of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six </a:t>
            </a:r>
            <a:r>
              <a:rPr dirty="0" sz="1800" spc="-25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cultural</a:t>
            </a:r>
            <a:r>
              <a:rPr dirty="0" sz="1800" spc="345">
                <a:latin typeface="Times New Roman"/>
                <a:cs typeface="Times New Roman"/>
              </a:rPr>
              <a:t>    </a:t>
            </a:r>
            <a:r>
              <a:rPr dirty="0" sz="1800">
                <a:latin typeface="Times New Roman"/>
                <a:cs typeface="Times New Roman"/>
              </a:rPr>
              <a:t>dimensions</a:t>
            </a:r>
            <a:r>
              <a:rPr dirty="0" sz="1800" spc="350">
                <a:latin typeface="Times New Roman"/>
                <a:cs typeface="Times New Roman"/>
              </a:rPr>
              <a:t>    </a:t>
            </a:r>
            <a:r>
              <a:rPr dirty="0" sz="1800" spc="-10">
                <a:latin typeface="Times New Roman"/>
                <a:cs typeface="Times New Roman"/>
              </a:rPr>
              <a:t>(Żemojtel- </a:t>
            </a:r>
            <a:r>
              <a:rPr dirty="0" sz="1800" spc="-10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Piotrowska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and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Piotrowski,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2023).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5" name="object 5" descr=""/>
          <p:cNvGrpSpPr/>
          <p:nvPr/>
        </p:nvGrpSpPr>
        <p:grpSpPr>
          <a:xfrm>
            <a:off x="5157215" y="1493519"/>
            <a:ext cx="6032500" cy="4685030"/>
            <a:chOff x="5157215" y="1493519"/>
            <a:chExt cx="6032500" cy="4685030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55991" y="1493519"/>
              <a:ext cx="3633215" cy="249936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157215" y="3901440"/>
              <a:ext cx="3953255" cy="227685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22391" y="2179319"/>
              <a:ext cx="1871471" cy="172211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Cultural</a:t>
            </a:r>
            <a:r>
              <a:rPr dirty="0" spc="-50"/>
              <a:t> </a:t>
            </a:r>
            <a:r>
              <a:rPr dirty="0"/>
              <a:t>elements</a:t>
            </a:r>
            <a:r>
              <a:rPr dirty="0" spc="-15"/>
              <a:t> </a:t>
            </a:r>
            <a:r>
              <a:rPr dirty="0"/>
              <a:t>on</a:t>
            </a:r>
            <a:r>
              <a:rPr dirty="0" spc="-70"/>
              <a:t> </a:t>
            </a:r>
            <a:r>
              <a:rPr dirty="0"/>
              <a:t>the</a:t>
            </a:r>
            <a:r>
              <a:rPr dirty="0" spc="-40"/>
              <a:t> </a:t>
            </a:r>
            <a:r>
              <a:rPr dirty="0"/>
              <a:t>basis</a:t>
            </a:r>
            <a:r>
              <a:rPr dirty="0" spc="-70"/>
              <a:t> </a:t>
            </a:r>
            <a:r>
              <a:rPr dirty="0"/>
              <a:t>of</a:t>
            </a:r>
            <a:r>
              <a:rPr dirty="0" spc="-55"/>
              <a:t> </a:t>
            </a:r>
            <a:r>
              <a:rPr dirty="0"/>
              <a:t>the</a:t>
            </a:r>
            <a:r>
              <a:rPr dirty="0" spc="-45"/>
              <a:t> </a:t>
            </a:r>
            <a:r>
              <a:rPr dirty="0"/>
              <a:t>Chinese</a:t>
            </a:r>
            <a:r>
              <a:rPr dirty="0" spc="-55"/>
              <a:t> </a:t>
            </a:r>
            <a:r>
              <a:rPr dirty="0"/>
              <a:t>culture</a:t>
            </a:r>
            <a:r>
              <a:rPr dirty="0" spc="-60"/>
              <a:t> </a:t>
            </a:r>
            <a:r>
              <a:rPr dirty="0"/>
              <a:t>to</a:t>
            </a:r>
            <a:r>
              <a:rPr dirty="0" spc="-40"/>
              <a:t> </a:t>
            </a:r>
            <a:r>
              <a:rPr dirty="0" spc="-10"/>
              <a:t>overcome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190345" y="1823084"/>
            <a:ext cx="9865995" cy="1663064"/>
          </a:xfrm>
          <a:prstGeom prst="rect">
            <a:avLst/>
          </a:prstGeom>
        </p:spPr>
        <p:txBody>
          <a:bodyPr wrap="square" lIns="0" tIns="43815" rIns="0" bIns="0" rtlCol="0" vert="horz">
            <a:spAutoFit/>
          </a:bodyPr>
          <a:lstStyle/>
          <a:p>
            <a:pPr marL="356870" marR="5080" indent="-344805">
              <a:lnSpc>
                <a:spcPts val="1939"/>
              </a:lnSpc>
              <a:spcBef>
                <a:spcPts val="34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Along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with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language,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there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are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more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cultural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elements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that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need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to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</a:t>
            </a:r>
            <a:r>
              <a:rPr dirty="0" sz="1800" spc="-6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overcome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to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successfully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create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 spc="-50">
                <a:latin typeface="Times New Roman"/>
                <a:cs typeface="Times New Roman"/>
              </a:rPr>
              <a:t>a </a:t>
            </a:r>
            <a:r>
              <a:rPr dirty="0" sz="1800">
                <a:latin typeface="Times New Roman"/>
                <a:cs typeface="Times New Roman"/>
              </a:rPr>
              <a:t>strategic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partnership</a:t>
            </a:r>
            <a:r>
              <a:rPr dirty="0" sz="1800" spc="-6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between</a:t>
            </a:r>
            <a:r>
              <a:rPr dirty="0" sz="1800" spc="-25">
                <a:latin typeface="Times New Roman"/>
                <a:cs typeface="Times New Roman"/>
              </a:rPr>
              <a:t> Tesco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and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firm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through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negotiations</a:t>
            </a:r>
            <a:r>
              <a:rPr dirty="0" sz="1800" spc="-8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such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values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and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beliefs </a:t>
            </a:r>
            <a:r>
              <a:rPr dirty="0" sz="1800">
                <a:latin typeface="Times New Roman"/>
                <a:cs typeface="Times New Roman"/>
              </a:rPr>
              <a:t>belonging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to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(Lihua, </a:t>
            </a:r>
            <a:r>
              <a:rPr dirty="0" sz="1800" spc="-10">
                <a:latin typeface="Times New Roman"/>
                <a:cs typeface="Times New Roman"/>
              </a:rPr>
              <a:t>2013).</a:t>
            </a:r>
            <a:endParaRPr sz="1800">
              <a:latin typeface="Times New Roman"/>
              <a:cs typeface="Times New Roman"/>
            </a:endParaRPr>
          </a:p>
          <a:p>
            <a:pPr marL="356870" marR="123189" indent="-344805">
              <a:lnSpc>
                <a:spcPts val="1939"/>
              </a:lnSpc>
              <a:spcBef>
                <a:spcPts val="102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values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associated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with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traditional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-6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that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significantly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influence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residents'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psyche </a:t>
            </a:r>
            <a:r>
              <a:rPr dirty="0" sz="1800">
                <a:latin typeface="Times New Roman"/>
                <a:cs typeface="Times New Roman"/>
              </a:rPr>
              <a:t>are</a:t>
            </a:r>
            <a:r>
              <a:rPr dirty="0" sz="1800" spc="-7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benevolence,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courtesy,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righteousness,</a:t>
            </a:r>
            <a:r>
              <a:rPr dirty="0" sz="1800" spc="-7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honesty,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filial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piety,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loyalty, </a:t>
            </a:r>
            <a:r>
              <a:rPr dirty="0" sz="1800">
                <a:latin typeface="Times New Roman"/>
                <a:cs typeface="Times New Roman"/>
              </a:rPr>
              <a:t>wisdom,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and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harmony</a:t>
            </a:r>
            <a:r>
              <a:rPr dirty="0" sz="1800" spc="-7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(Lihua, 2013).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1082039" y="3657650"/>
            <a:ext cx="2862580" cy="2496820"/>
            <a:chOff x="1082039" y="3657650"/>
            <a:chExt cx="2862580" cy="249682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82039" y="3657650"/>
              <a:ext cx="2860421" cy="2494534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74063" y="3849623"/>
              <a:ext cx="2481072" cy="211531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79575" y="3755135"/>
              <a:ext cx="2670175" cy="2304415"/>
            </a:xfrm>
            <a:custGeom>
              <a:avLst/>
              <a:gdLst/>
              <a:ahLst/>
              <a:cxnLst/>
              <a:rect l="l" t="t" r="r" b="b"/>
              <a:pathLst>
                <a:path w="2670175" h="2304415">
                  <a:moveTo>
                    <a:pt x="0" y="2304288"/>
                  </a:moveTo>
                  <a:lnTo>
                    <a:pt x="2670048" y="2304288"/>
                  </a:lnTo>
                  <a:lnTo>
                    <a:pt x="2670048" y="0"/>
                  </a:lnTo>
                  <a:lnTo>
                    <a:pt x="0" y="0"/>
                  </a:lnTo>
                  <a:lnTo>
                    <a:pt x="0" y="2304288"/>
                  </a:lnTo>
                  <a:close/>
                </a:path>
              </a:pathLst>
            </a:custGeom>
            <a:ln w="18897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 descr=""/>
          <p:cNvGrpSpPr/>
          <p:nvPr/>
        </p:nvGrpSpPr>
        <p:grpSpPr>
          <a:xfrm>
            <a:off x="4163567" y="3669791"/>
            <a:ext cx="6754495" cy="2662555"/>
            <a:chOff x="4163567" y="3669791"/>
            <a:chExt cx="6754495" cy="2662555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258055" y="3764343"/>
              <a:ext cx="3866134" cy="256768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163567" y="3669791"/>
              <a:ext cx="3864864" cy="256641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129015" y="4096511"/>
              <a:ext cx="2788920" cy="18684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14147" rIns="0" bIns="0" rtlCol="0" vert="horz">
            <a:spAutoFit/>
          </a:bodyPr>
          <a:lstStyle/>
          <a:p>
            <a:pPr marL="969644">
              <a:lnSpc>
                <a:spcPct val="100000"/>
              </a:lnSpc>
              <a:spcBef>
                <a:spcPts val="100"/>
              </a:spcBef>
            </a:pPr>
            <a:r>
              <a:rPr dirty="0"/>
              <a:t>Discuss</a:t>
            </a:r>
            <a:r>
              <a:rPr dirty="0" spc="-35"/>
              <a:t> </a:t>
            </a:r>
            <a:r>
              <a:rPr dirty="0"/>
              <a:t>Negotiation</a:t>
            </a:r>
            <a:r>
              <a:rPr dirty="0" spc="-15"/>
              <a:t> </a:t>
            </a:r>
            <a:r>
              <a:rPr dirty="0"/>
              <a:t>Strategies</a:t>
            </a:r>
            <a:r>
              <a:rPr dirty="0" spc="-10"/>
              <a:t> </a:t>
            </a:r>
            <a:r>
              <a:rPr dirty="0"/>
              <a:t>for</a:t>
            </a:r>
            <a:r>
              <a:rPr dirty="0" spc="-85"/>
              <a:t> </a:t>
            </a:r>
            <a:r>
              <a:rPr dirty="0"/>
              <a:t>a</a:t>
            </a:r>
            <a:r>
              <a:rPr dirty="0" spc="-30"/>
              <a:t> </a:t>
            </a:r>
            <a:r>
              <a:rPr dirty="0"/>
              <a:t>successful</a:t>
            </a:r>
            <a:r>
              <a:rPr dirty="0" spc="-30"/>
              <a:t> </a:t>
            </a:r>
            <a:r>
              <a:rPr dirty="0" spc="-20"/>
              <a:t>deal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212291" y="4090161"/>
            <a:ext cx="9662160" cy="1663064"/>
          </a:xfrm>
          <a:prstGeom prst="rect">
            <a:avLst/>
          </a:prstGeom>
        </p:spPr>
        <p:txBody>
          <a:bodyPr wrap="square" lIns="0" tIns="43815" rIns="0" bIns="0" rtlCol="0" vert="horz">
            <a:spAutoFit/>
          </a:bodyPr>
          <a:lstStyle/>
          <a:p>
            <a:pPr marL="356870" marR="78105" indent="-344805">
              <a:lnSpc>
                <a:spcPts val="1939"/>
              </a:lnSpc>
              <a:spcBef>
                <a:spcPts val="34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Cultural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awareness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well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adaptability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is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significantly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crucial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for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cross-cultural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negotiations</a:t>
            </a:r>
            <a:r>
              <a:rPr dirty="0" sz="1800" spc="-80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(Red </a:t>
            </a:r>
            <a:r>
              <a:rPr dirty="0" sz="1800" spc="-10">
                <a:latin typeface="Times New Roman"/>
                <a:cs typeface="Times New Roman"/>
              </a:rPr>
              <a:t>Bear,</a:t>
            </a:r>
            <a:r>
              <a:rPr dirty="0" sz="1800" spc="-7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2024).</a:t>
            </a:r>
            <a:endParaRPr sz="1800">
              <a:latin typeface="Times New Roman"/>
              <a:cs typeface="Times New Roman"/>
            </a:endParaRPr>
          </a:p>
          <a:p>
            <a:pPr marL="356870" marR="5080" indent="-344805">
              <a:lnSpc>
                <a:spcPct val="90000"/>
              </a:lnSpc>
              <a:spcBef>
                <a:spcPts val="990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For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example,</a:t>
            </a:r>
            <a:r>
              <a:rPr dirty="0" sz="1800" spc="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UK-</a:t>
            </a:r>
            <a:r>
              <a:rPr dirty="0" sz="1800">
                <a:latin typeface="Times New Roman"/>
                <a:cs typeface="Times New Roman"/>
              </a:rPr>
              <a:t>based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company, Tesco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usually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embraces</a:t>
            </a:r>
            <a:r>
              <a:rPr dirty="0" sz="1800" spc="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British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but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when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setting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up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 spc="-50">
                <a:latin typeface="Times New Roman"/>
                <a:cs typeface="Times New Roman"/>
              </a:rPr>
              <a:t>a </a:t>
            </a:r>
            <a:r>
              <a:rPr dirty="0" sz="1800">
                <a:latin typeface="Times New Roman"/>
                <a:cs typeface="Times New Roman"/>
              </a:rPr>
              <a:t>partnership</a:t>
            </a:r>
            <a:r>
              <a:rPr dirty="0" sz="1800" spc="-6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with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Firm,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Tesco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needs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to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aware</a:t>
            </a:r>
            <a:r>
              <a:rPr dirty="0" sz="1800" spc="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of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while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being</a:t>
            </a:r>
            <a:r>
              <a:rPr dirty="0" sz="1800" spc="-6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adaptable </a:t>
            </a:r>
            <a:r>
              <a:rPr dirty="0" sz="1800">
                <a:latin typeface="Times New Roman"/>
                <a:cs typeface="Times New Roman"/>
              </a:rPr>
              <a:t>toward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-7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and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its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elements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to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successful</a:t>
            </a:r>
            <a:r>
              <a:rPr dirty="0" sz="1800" spc="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negotiation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process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with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company </a:t>
            </a:r>
            <a:r>
              <a:rPr dirty="0" sz="1800">
                <a:latin typeface="Times New Roman"/>
                <a:cs typeface="Times New Roman"/>
              </a:rPr>
              <a:t>from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China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(Red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Bear,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2024).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6944" y="1496567"/>
            <a:ext cx="8625840" cy="200863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14147" rIns="0" bIns="0" rtlCol="0" vert="horz">
            <a:spAutoFit/>
          </a:bodyPr>
          <a:lstStyle/>
          <a:p>
            <a:pPr marL="2063750">
              <a:lnSpc>
                <a:spcPct val="100000"/>
              </a:lnSpc>
              <a:spcBef>
                <a:spcPts val="100"/>
              </a:spcBef>
            </a:pPr>
            <a:r>
              <a:rPr dirty="0"/>
              <a:t>Negotiation</a:t>
            </a:r>
            <a:r>
              <a:rPr dirty="0" spc="-5"/>
              <a:t> </a:t>
            </a:r>
            <a:r>
              <a:rPr dirty="0"/>
              <a:t>Strategies for</a:t>
            </a:r>
            <a:r>
              <a:rPr dirty="0" spc="-30"/>
              <a:t> </a:t>
            </a:r>
            <a:r>
              <a:rPr dirty="0" spc="-10"/>
              <a:t>Success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542414" y="2191003"/>
            <a:ext cx="4401820" cy="1910080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algn="just" marL="354965" marR="5080" indent="-342900">
              <a:lnSpc>
                <a:spcPct val="90000"/>
              </a:lnSpc>
              <a:spcBef>
                <a:spcPts val="31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For</a:t>
            </a:r>
            <a:r>
              <a:rPr dirty="0" sz="1800" spc="32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success</a:t>
            </a:r>
            <a:r>
              <a:rPr dirty="0" sz="1800" spc="32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Tesco</a:t>
            </a:r>
            <a:r>
              <a:rPr dirty="0" sz="1800" spc="33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needs</a:t>
            </a:r>
            <a:r>
              <a:rPr dirty="0" sz="1800" spc="32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to</a:t>
            </a:r>
            <a:r>
              <a:rPr dirty="0" sz="1800" spc="32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rely</a:t>
            </a:r>
            <a:r>
              <a:rPr dirty="0" sz="1800" spc="310">
                <a:latin typeface="Times New Roman"/>
                <a:cs typeface="Times New Roman"/>
              </a:rPr>
              <a:t>  </a:t>
            </a:r>
            <a:r>
              <a:rPr dirty="0" sz="1800" spc="-25">
                <a:latin typeface="Times New Roman"/>
                <a:cs typeface="Times New Roman"/>
              </a:rPr>
              <a:t>on </a:t>
            </a:r>
            <a:r>
              <a:rPr dirty="0" sz="1800" spc="-25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strategies</a:t>
            </a:r>
            <a:r>
              <a:rPr dirty="0" sz="1800" spc="37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that</a:t>
            </a:r>
            <a:r>
              <a:rPr dirty="0" sz="1800" spc="39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involve</a:t>
            </a:r>
            <a:r>
              <a:rPr dirty="0" sz="1800" spc="37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Guanxi</a:t>
            </a:r>
            <a:r>
              <a:rPr dirty="0" sz="1800" spc="39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which</a:t>
            </a:r>
            <a:r>
              <a:rPr dirty="0" sz="1800" spc="40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is</a:t>
            </a:r>
            <a:r>
              <a:rPr dirty="0" sz="1800" spc="380">
                <a:latin typeface="Times New Roman"/>
                <a:cs typeface="Times New Roman"/>
              </a:rPr>
              <a:t> </a:t>
            </a:r>
            <a:r>
              <a:rPr dirty="0" sz="1800" spc="-50">
                <a:latin typeface="Times New Roman"/>
                <a:cs typeface="Times New Roman"/>
              </a:rPr>
              <a:t>a </a:t>
            </a:r>
            <a:r>
              <a:rPr dirty="0" sz="1800" spc="-50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significant</a:t>
            </a:r>
            <a:r>
              <a:rPr dirty="0" sz="1800" spc="9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part</a:t>
            </a:r>
            <a:r>
              <a:rPr dirty="0" sz="1800" spc="9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of</a:t>
            </a:r>
            <a:r>
              <a:rPr dirty="0" sz="1800" spc="7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8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85">
                <a:latin typeface="Times New Roman"/>
                <a:cs typeface="Times New Roman"/>
              </a:rPr>
              <a:t>  </a:t>
            </a:r>
            <a:r>
              <a:rPr dirty="0" sz="1800" spc="-10">
                <a:latin typeface="Times New Roman"/>
                <a:cs typeface="Times New Roman"/>
              </a:rPr>
              <a:t>(Liu, 	2024).</a:t>
            </a:r>
            <a:endParaRPr sz="1800">
              <a:latin typeface="Times New Roman"/>
              <a:cs typeface="Times New Roman"/>
            </a:endParaRPr>
          </a:p>
          <a:p>
            <a:pPr algn="just" marL="354965" marR="7620" indent="-342900">
              <a:lnSpc>
                <a:spcPts val="1939"/>
              </a:lnSpc>
              <a:spcBef>
                <a:spcPts val="1045"/>
              </a:spcBef>
              <a:buFont typeface="Microsoft Sans Serif"/>
              <a:buChar char="●"/>
              <a:tabLst>
                <a:tab pos="356870" algn="l"/>
              </a:tabLst>
            </a:pPr>
            <a:r>
              <a:rPr dirty="0" sz="1800">
                <a:latin typeface="Times New Roman"/>
                <a:cs typeface="Times New Roman"/>
              </a:rPr>
              <a:t>Guanxi</a:t>
            </a:r>
            <a:r>
              <a:rPr dirty="0" sz="1800" spc="31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describes</a:t>
            </a:r>
            <a:r>
              <a:rPr dirty="0" sz="1800" spc="31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30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network</a:t>
            </a:r>
            <a:r>
              <a:rPr dirty="0" sz="1800" spc="31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that</a:t>
            </a:r>
            <a:r>
              <a:rPr dirty="0" sz="1800" spc="315">
                <a:latin typeface="Times New Roman"/>
                <a:cs typeface="Times New Roman"/>
              </a:rPr>
              <a:t>  </a:t>
            </a:r>
            <a:r>
              <a:rPr dirty="0" sz="1800" spc="-25">
                <a:latin typeface="Times New Roman"/>
                <a:cs typeface="Times New Roman"/>
              </a:rPr>
              <a:t>is </a:t>
            </a:r>
            <a:r>
              <a:rPr dirty="0" sz="1800" spc="-25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consisting</a:t>
            </a:r>
            <a:r>
              <a:rPr dirty="0" sz="1800" spc="19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of</a:t>
            </a:r>
            <a:r>
              <a:rPr dirty="0" sz="1800" spc="17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social</a:t>
            </a:r>
            <a:r>
              <a:rPr dirty="0" sz="1800" spc="204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connections</a:t>
            </a:r>
            <a:r>
              <a:rPr dirty="0" sz="1800" spc="18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2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well</a:t>
            </a:r>
            <a:r>
              <a:rPr dirty="0" sz="1800" spc="210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as </a:t>
            </a:r>
            <a:r>
              <a:rPr dirty="0" sz="1800" spc="-25">
                <a:latin typeface="Times New Roman"/>
                <a:cs typeface="Times New Roman"/>
              </a:rPr>
              <a:t>	</a:t>
            </a:r>
            <a:r>
              <a:rPr dirty="0" sz="1800">
                <a:latin typeface="Times New Roman"/>
                <a:cs typeface="Times New Roman"/>
              </a:rPr>
              <a:t>personal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relationships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(Liu, </a:t>
            </a:r>
            <a:r>
              <a:rPr dirty="0" sz="1800" spc="-10">
                <a:latin typeface="Times New Roman"/>
                <a:cs typeface="Times New Roman"/>
              </a:rPr>
              <a:t>2024).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2055" y="4532376"/>
            <a:ext cx="3800855" cy="1280160"/>
          </a:xfrm>
          <a:prstGeom prst="rect">
            <a:avLst/>
          </a:prstGeom>
        </p:spPr>
      </p:pic>
      <p:grpSp>
        <p:nvGrpSpPr>
          <p:cNvPr id="5" name="object 5" descr=""/>
          <p:cNvGrpSpPr/>
          <p:nvPr/>
        </p:nvGrpSpPr>
        <p:grpSpPr>
          <a:xfrm>
            <a:off x="6623304" y="2194560"/>
            <a:ext cx="4201795" cy="3663950"/>
            <a:chOff x="6623304" y="2194560"/>
            <a:chExt cx="4201795" cy="366395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717792" y="2289048"/>
              <a:ext cx="4107053" cy="221119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23304" y="2194560"/>
              <a:ext cx="4105655" cy="22098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623304" y="4532376"/>
              <a:ext cx="4105655" cy="132588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91792" y="1805685"/>
            <a:ext cx="4119879" cy="1040765"/>
          </a:xfrm>
          <a:prstGeom prst="rect"/>
        </p:spPr>
        <p:txBody>
          <a:bodyPr wrap="square" lIns="0" tIns="40005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15"/>
              </a:spcBef>
            </a:pPr>
            <a:r>
              <a:rPr dirty="0" sz="1800" b="0">
                <a:latin typeface="Times New Roman"/>
                <a:cs typeface="Times New Roman"/>
              </a:rPr>
              <a:t>Another</a:t>
            </a:r>
            <a:r>
              <a:rPr dirty="0" sz="1800" spc="-4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strategy</a:t>
            </a:r>
            <a:r>
              <a:rPr dirty="0" sz="1800" spc="-3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for</a:t>
            </a:r>
            <a:r>
              <a:rPr dirty="0" sz="1800" spc="-4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a</a:t>
            </a:r>
            <a:r>
              <a:rPr dirty="0" sz="1800" spc="-5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successful</a:t>
            </a:r>
            <a:r>
              <a:rPr dirty="0" sz="1800" spc="-20" b="0">
                <a:latin typeface="Times New Roman"/>
                <a:cs typeface="Times New Roman"/>
              </a:rPr>
              <a:t> </a:t>
            </a:r>
            <a:r>
              <a:rPr dirty="0" sz="1800" spc="-10" b="0">
                <a:latin typeface="Times New Roman"/>
                <a:cs typeface="Times New Roman"/>
              </a:rPr>
              <a:t>negotiation </a:t>
            </a:r>
            <a:r>
              <a:rPr dirty="0" sz="1800" b="0">
                <a:latin typeface="Times New Roman"/>
                <a:cs typeface="Times New Roman"/>
              </a:rPr>
              <a:t>session</a:t>
            </a:r>
            <a:r>
              <a:rPr dirty="0" sz="1800" spc="-3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with</a:t>
            </a:r>
            <a:r>
              <a:rPr dirty="0" sz="1800" spc="10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the</a:t>
            </a:r>
            <a:r>
              <a:rPr dirty="0" sz="1800" spc="-5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Chinese</a:t>
            </a:r>
            <a:r>
              <a:rPr dirty="0" sz="1800" spc="-50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Firm,</a:t>
            </a:r>
            <a:r>
              <a:rPr dirty="0" sz="1800" spc="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for</a:t>
            </a:r>
            <a:r>
              <a:rPr dirty="0" sz="1800" spc="-45" b="0">
                <a:latin typeface="Times New Roman"/>
                <a:cs typeface="Times New Roman"/>
              </a:rPr>
              <a:t> </a:t>
            </a:r>
            <a:r>
              <a:rPr dirty="0" sz="1800" spc="-20" b="0">
                <a:latin typeface="Times New Roman"/>
                <a:cs typeface="Times New Roman"/>
              </a:rPr>
              <a:t>Tesco,</a:t>
            </a:r>
            <a:r>
              <a:rPr dirty="0" sz="1800" spc="-15" b="0">
                <a:latin typeface="Times New Roman"/>
                <a:cs typeface="Times New Roman"/>
              </a:rPr>
              <a:t> </a:t>
            </a:r>
            <a:r>
              <a:rPr dirty="0" sz="1800" spc="-25" b="0">
                <a:latin typeface="Times New Roman"/>
                <a:cs typeface="Times New Roman"/>
              </a:rPr>
              <a:t>is </a:t>
            </a:r>
            <a:r>
              <a:rPr dirty="0" sz="1800" b="0">
                <a:latin typeface="Times New Roman"/>
                <a:cs typeface="Times New Roman"/>
              </a:rPr>
              <a:t>the</a:t>
            </a:r>
            <a:r>
              <a:rPr dirty="0" sz="1800" spc="-4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strategy</a:t>
            </a:r>
            <a:r>
              <a:rPr dirty="0" sz="1800" spc="20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of</a:t>
            </a:r>
            <a:r>
              <a:rPr dirty="0" sz="1800" spc="-3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loose</a:t>
            </a:r>
            <a:r>
              <a:rPr dirty="0" sz="1800" spc="-40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contracts</a:t>
            </a:r>
            <a:r>
              <a:rPr dirty="0" sz="1800" spc="-1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but</a:t>
            </a:r>
            <a:r>
              <a:rPr dirty="0" sz="1800" spc="-55" b="0">
                <a:latin typeface="Times New Roman"/>
                <a:cs typeface="Times New Roman"/>
              </a:rPr>
              <a:t> </a:t>
            </a:r>
            <a:r>
              <a:rPr dirty="0" sz="1800" spc="-20" b="0">
                <a:latin typeface="Times New Roman"/>
                <a:cs typeface="Times New Roman"/>
              </a:rPr>
              <a:t>high </a:t>
            </a:r>
            <a:r>
              <a:rPr dirty="0" sz="1800" b="0">
                <a:latin typeface="Times New Roman"/>
                <a:cs typeface="Times New Roman"/>
              </a:rPr>
              <a:t>commitment</a:t>
            </a:r>
            <a:r>
              <a:rPr dirty="0" sz="1800" spc="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(PON,</a:t>
            </a:r>
            <a:r>
              <a:rPr dirty="0" sz="1800" spc="-90" b="0">
                <a:latin typeface="Times New Roman"/>
                <a:cs typeface="Times New Roman"/>
              </a:rPr>
              <a:t> </a:t>
            </a:r>
            <a:r>
              <a:rPr dirty="0" sz="1800" spc="-10" b="0">
                <a:latin typeface="Times New Roman"/>
                <a:cs typeface="Times New Roman"/>
              </a:rPr>
              <a:t>2025).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1391792" y="4040581"/>
            <a:ext cx="4032250" cy="1041400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15"/>
              </a:spcBef>
            </a:pP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expectation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of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firm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from Tesco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will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that</a:t>
            </a:r>
            <a:r>
              <a:rPr dirty="0" sz="1800" spc="-7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Tesco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will</a:t>
            </a:r>
            <a:r>
              <a:rPr dirty="0" sz="1800" spc="-10">
                <a:latin typeface="Times New Roman"/>
                <a:cs typeface="Times New Roman"/>
              </a:rPr>
              <a:t> significantly </a:t>
            </a:r>
            <a:r>
              <a:rPr dirty="0" sz="1800">
                <a:latin typeface="Times New Roman"/>
                <a:cs typeface="Times New Roman"/>
              </a:rPr>
              <a:t>invest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relationships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without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any</a:t>
            </a:r>
            <a:r>
              <a:rPr dirty="0" sz="1800" spc="1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fixed </a:t>
            </a:r>
            <a:r>
              <a:rPr dirty="0" sz="1800">
                <a:latin typeface="Times New Roman"/>
                <a:cs typeface="Times New Roman"/>
              </a:rPr>
              <a:t>terms (PON,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2025).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6077711" y="929639"/>
            <a:ext cx="4127500" cy="2193290"/>
            <a:chOff x="6077711" y="929639"/>
            <a:chExt cx="4127500" cy="219329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77711" y="935735"/>
              <a:ext cx="4030853" cy="218668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03263" y="1057655"/>
              <a:ext cx="3773423" cy="1929384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6239255" y="993647"/>
              <a:ext cx="3901440" cy="2057400"/>
            </a:xfrm>
            <a:custGeom>
              <a:avLst/>
              <a:gdLst/>
              <a:ahLst/>
              <a:cxnLst/>
              <a:rect l="l" t="t" r="r" b="b"/>
              <a:pathLst>
                <a:path w="3901440" h="2057400">
                  <a:moveTo>
                    <a:pt x="0" y="2057400"/>
                  </a:moveTo>
                  <a:lnTo>
                    <a:pt x="3901440" y="2057400"/>
                  </a:lnTo>
                  <a:lnTo>
                    <a:pt x="3901440" y="0"/>
                  </a:lnTo>
                  <a:lnTo>
                    <a:pt x="0" y="0"/>
                  </a:lnTo>
                  <a:lnTo>
                    <a:pt x="0" y="2057400"/>
                  </a:lnTo>
                  <a:close/>
                </a:path>
              </a:pathLst>
            </a:custGeom>
            <a:ln w="12801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 descr=""/>
          <p:cNvGrpSpPr/>
          <p:nvPr/>
        </p:nvGrpSpPr>
        <p:grpSpPr>
          <a:xfrm>
            <a:off x="6074664" y="3651503"/>
            <a:ext cx="4203700" cy="2226945"/>
            <a:chOff x="6074664" y="3651503"/>
            <a:chExt cx="4203700" cy="2226945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74664" y="3657549"/>
              <a:ext cx="4107053" cy="222034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300216" y="3779519"/>
              <a:ext cx="3849624" cy="1962912"/>
            </a:xfrm>
            <a:prstGeom prst="rect">
              <a:avLst/>
            </a:prstGeom>
          </p:spPr>
        </p:pic>
        <p:sp>
          <p:nvSpPr>
            <p:cNvPr id="11" name="object 11" descr=""/>
            <p:cNvSpPr/>
            <p:nvPr/>
          </p:nvSpPr>
          <p:spPr>
            <a:xfrm>
              <a:off x="6236208" y="3715511"/>
              <a:ext cx="3977640" cy="2091055"/>
            </a:xfrm>
            <a:custGeom>
              <a:avLst/>
              <a:gdLst/>
              <a:ahLst/>
              <a:cxnLst/>
              <a:rect l="l" t="t" r="r" b="b"/>
              <a:pathLst>
                <a:path w="3977640" h="2091054">
                  <a:moveTo>
                    <a:pt x="0" y="2090927"/>
                  </a:moveTo>
                  <a:lnTo>
                    <a:pt x="3977640" y="2090927"/>
                  </a:lnTo>
                  <a:lnTo>
                    <a:pt x="3977640" y="0"/>
                  </a:lnTo>
                  <a:lnTo>
                    <a:pt x="0" y="0"/>
                  </a:lnTo>
                  <a:lnTo>
                    <a:pt x="0" y="2090927"/>
                  </a:lnTo>
                  <a:close/>
                </a:path>
              </a:pathLst>
            </a:custGeom>
            <a:ln w="12801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82867" y="1459814"/>
            <a:ext cx="3812540" cy="1288415"/>
          </a:xfrm>
          <a:prstGeom prst="rect"/>
        </p:spPr>
        <p:txBody>
          <a:bodyPr wrap="square" lIns="0" tIns="40005" rIns="0" bIns="0" rtlCol="0" vert="horz">
            <a:spAutoFit/>
          </a:bodyPr>
          <a:lstStyle/>
          <a:p>
            <a:pPr algn="just" marL="12700" marR="5080">
              <a:lnSpc>
                <a:spcPct val="90100"/>
              </a:lnSpc>
              <a:spcBef>
                <a:spcPts val="315"/>
              </a:spcBef>
            </a:pPr>
            <a:r>
              <a:rPr dirty="0" sz="1800" b="0">
                <a:latin typeface="Times New Roman"/>
                <a:cs typeface="Times New Roman"/>
              </a:rPr>
              <a:t>A</a:t>
            </a:r>
            <a:r>
              <a:rPr dirty="0" sz="1800" spc="315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strategy</a:t>
            </a:r>
            <a:r>
              <a:rPr dirty="0" sz="1800" spc="400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that</a:t>
            </a:r>
            <a:r>
              <a:rPr dirty="0" sz="1800" spc="440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can</a:t>
            </a:r>
            <a:r>
              <a:rPr dirty="0" sz="1800" spc="450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provide</a:t>
            </a:r>
            <a:r>
              <a:rPr dirty="0" sz="1800" spc="409" b="0">
                <a:latin typeface="Times New Roman"/>
                <a:cs typeface="Times New Roman"/>
              </a:rPr>
              <a:t> </a:t>
            </a:r>
            <a:r>
              <a:rPr dirty="0" sz="1800" b="0">
                <a:latin typeface="Times New Roman"/>
                <a:cs typeface="Times New Roman"/>
              </a:rPr>
              <a:t>success</a:t>
            </a:r>
            <a:r>
              <a:rPr dirty="0" sz="1800" spc="434" b="0">
                <a:latin typeface="Times New Roman"/>
                <a:cs typeface="Times New Roman"/>
              </a:rPr>
              <a:t> </a:t>
            </a:r>
            <a:r>
              <a:rPr dirty="0" sz="1800" spc="-25" b="0">
                <a:latin typeface="Times New Roman"/>
                <a:cs typeface="Times New Roman"/>
              </a:rPr>
              <a:t>to </a:t>
            </a:r>
            <a:r>
              <a:rPr dirty="0" sz="1800" b="0">
                <a:latin typeface="Times New Roman"/>
                <a:cs typeface="Times New Roman"/>
              </a:rPr>
              <a:t>Tesco</a:t>
            </a:r>
            <a:r>
              <a:rPr dirty="0" sz="1800" spc="254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through</a:t>
            </a:r>
            <a:r>
              <a:rPr dirty="0" sz="1800" spc="245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negotiations</a:t>
            </a:r>
            <a:r>
              <a:rPr dirty="0" sz="1800" spc="240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with</a:t>
            </a:r>
            <a:r>
              <a:rPr dirty="0" sz="1800" spc="245" b="0">
                <a:latin typeface="Times New Roman"/>
                <a:cs typeface="Times New Roman"/>
              </a:rPr>
              <a:t>  </a:t>
            </a:r>
            <a:r>
              <a:rPr dirty="0" sz="1800" spc="-25" b="0">
                <a:latin typeface="Times New Roman"/>
                <a:cs typeface="Times New Roman"/>
              </a:rPr>
              <a:t>the </a:t>
            </a:r>
            <a:r>
              <a:rPr dirty="0" sz="1800" b="0">
                <a:latin typeface="Times New Roman"/>
                <a:cs typeface="Times New Roman"/>
              </a:rPr>
              <a:t>Chinese</a:t>
            </a:r>
            <a:r>
              <a:rPr dirty="0" sz="1800" spc="40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company</a:t>
            </a:r>
            <a:r>
              <a:rPr dirty="0" sz="1800" spc="25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is</a:t>
            </a:r>
            <a:r>
              <a:rPr dirty="0" sz="1800" spc="45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following</a:t>
            </a:r>
            <a:r>
              <a:rPr dirty="0" sz="1800" spc="55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a</a:t>
            </a:r>
            <a:r>
              <a:rPr dirty="0" sz="1800" spc="40" b="0">
                <a:latin typeface="Times New Roman"/>
                <a:cs typeface="Times New Roman"/>
              </a:rPr>
              <a:t>  </a:t>
            </a:r>
            <a:r>
              <a:rPr dirty="0" sz="1800" spc="-20" b="0">
                <a:latin typeface="Times New Roman"/>
                <a:cs typeface="Times New Roman"/>
              </a:rPr>
              <a:t>slow </a:t>
            </a:r>
            <a:r>
              <a:rPr dirty="0" sz="1800" b="0">
                <a:latin typeface="Times New Roman"/>
                <a:cs typeface="Times New Roman"/>
              </a:rPr>
              <a:t>and</a:t>
            </a:r>
            <a:r>
              <a:rPr dirty="0" sz="1800" spc="155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long</a:t>
            </a:r>
            <a:r>
              <a:rPr dirty="0" sz="1800" spc="155" b="0">
                <a:latin typeface="Times New Roman"/>
                <a:cs typeface="Times New Roman"/>
              </a:rPr>
              <a:t>  </a:t>
            </a:r>
            <a:r>
              <a:rPr dirty="0" sz="1800" spc="-10" b="0">
                <a:latin typeface="Times New Roman"/>
                <a:cs typeface="Times New Roman"/>
              </a:rPr>
              <a:t>deal-</a:t>
            </a:r>
            <a:r>
              <a:rPr dirty="0" sz="1800" b="0">
                <a:latin typeface="Times New Roman"/>
                <a:cs typeface="Times New Roman"/>
              </a:rPr>
              <a:t>making</a:t>
            </a:r>
            <a:r>
              <a:rPr dirty="0" sz="1800" spc="155" b="0">
                <a:latin typeface="Times New Roman"/>
                <a:cs typeface="Times New Roman"/>
              </a:rPr>
              <a:t>  </a:t>
            </a:r>
            <a:r>
              <a:rPr dirty="0" sz="1800" b="0">
                <a:latin typeface="Times New Roman"/>
                <a:cs typeface="Times New Roman"/>
              </a:rPr>
              <a:t>process</a:t>
            </a:r>
            <a:r>
              <a:rPr dirty="0" sz="1800" spc="175" b="0">
                <a:latin typeface="Times New Roman"/>
                <a:cs typeface="Times New Roman"/>
              </a:rPr>
              <a:t>  </a:t>
            </a:r>
            <a:r>
              <a:rPr dirty="0" sz="1800" spc="-10" b="0">
                <a:latin typeface="Times New Roman"/>
                <a:cs typeface="Times New Roman"/>
              </a:rPr>
              <a:t>(PON, 2025).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6682867" y="3195320"/>
            <a:ext cx="3813175" cy="2275840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algn="just" marL="12700" marR="5080">
              <a:lnSpc>
                <a:spcPct val="90000"/>
              </a:lnSpc>
              <a:spcBef>
                <a:spcPts val="315"/>
              </a:spcBef>
            </a:pP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265">
                <a:latin typeface="Times New Roman"/>
                <a:cs typeface="Times New Roman"/>
              </a:rPr>
              <a:t>  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275">
                <a:latin typeface="Times New Roman"/>
                <a:cs typeface="Times New Roman"/>
              </a:rPr>
              <a:t>   </a:t>
            </a:r>
            <a:r>
              <a:rPr dirty="0" sz="1800">
                <a:latin typeface="Times New Roman"/>
                <a:cs typeface="Times New Roman"/>
              </a:rPr>
              <a:t>Chinese</a:t>
            </a:r>
            <a:r>
              <a:rPr dirty="0" sz="1800" spc="260">
                <a:latin typeface="Times New Roman"/>
                <a:cs typeface="Times New Roman"/>
              </a:rPr>
              <a:t>   </a:t>
            </a:r>
            <a:r>
              <a:rPr dirty="0" sz="1800">
                <a:latin typeface="Times New Roman"/>
                <a:cs typeface="Times New Roman"/>
              </a:rPr>
              <a:t>business</a:t>
            </a:r>
            <a:r>
              <a:rPr dirty="0" sz="1800" spc="270">
                <a:latin typeface="Times New Roman"/>
                <a:cs typeface="Times New Roman"/>
              </a:rPr>
              <a:t>   </a:t>
            </a:r>
            <a:r>
              <a:rPr dirty="0" sz="1800" spc="-10">
                <a:latin typeface="Times New Roman"/>
                <a:cs typeface="Times New Roman"/>
              </a:rPr>
              <a:t>culture </a:t>
            </a:r>
            <a:r>
              <a:rPr dirty="0" sz="1800">
                <a:latin typeface="Times New Roman"/>
                <a:cs typeface="Times New Roman"/>
              </a:rPr>
              <a:t>embraces</a:t>
            </a:r>
            <a:r>
              <a:rPr dirty="0" sz="1800" spc="440">
                <a:latin typeface="Times New Roman"/>
                <a:cs typeface="Times New Roman"/>
              </a:rPr>
              <a:t>   </a:t>
            </a:r>
            <a:r>
              <a:rPr dirty="0" sz="1800">
                <a:latin typeface="Times New Roman"/>
                <a:cs typeface="Times New Roman"/>
              </a:rPr>
              <a:t>harmony,</a:t>
            </a:r>
            <a:r>
              <a:rPr dirty="0" sz="1800" spc="450">
                <a:latin typeface="Times New Roman"/>
                <a:cs typeface="Times New Roman"/>
              </a:rPr>
              <a:t>   </a:t>
            </a: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425">
                <a:latin typeface="Times New Roman"/>
                <a:cs typeface="Times New Roman"/>
              </a:rPr>
              <a:t>   </a:t>
            </a:r>
            <a:r>
              <a:rPr dirty="0" sz="1800" spc="-10">
                <a:latin typeface="Times New Roman"/>
                <a:cs typeface="Times New Roman"/>
              </a:rPr>
              <a:t>Chinese </a:t>
            </a:r>
            <a:r>
              <a:rPr dirty="0" sz="1800">
                <a:latin typeface="Times New Roman"/>
                <a:cs typeface="Times New Roman"/>
              </a:rPr>
              <a:t>company</a:t>
            </a:r>
            <a:r>
              <a:rPr dirty="0" sz="1800" spc="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might</a:t>
            </a:r>
            <a:r>
              <a:rPr dirty="0" sz="1800" spc="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</a:t>
            </a:r>
            <a:r>
              <a:rPr dirty="0" sz="1800" spc="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more</a:t>
            </a:r>
            <a:r>
              <a:rPr dirty="0" sz="1800" spc="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interested</a:t>
            </a:r>
            <a:r>
              <a:rPr dirty="0" sz="1800" spc="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</a:t>
            </a:r>
            <a:r>
              <a:rPr dirty="0" sz="1800" spc="20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the </a:t>
            </a:r>
            <a:r>
              <a:rPr dirty="0" sz="1800">
                <a:latin typeface="Times New Roman"/>
                <a:cs typeface="Times New Roman"/>
              </a:rPr>
              <a:t>agreement</a:t>
            </a:r>
            <a:r>
              <a:rPr dirty="0" sz="1800" spc="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of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ideas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or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beliefs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to</a:t>
            </a:r>
            <a:r>
              <a:rPr dirty="0" sz="1800" spc="1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construct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2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long-term</a:t>
            </a:r>
            <a:r>
              <a:rPr dirty="0" sz="1800" spc="20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relationship</a:t>
            </a:r>
            <a:r>
              <a:rPr dirty="0" sz="1800" spc="254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such</a:t>
            </a:r>
            <a:r>
              <a:rPr dirty="0" sz="1800" spc="2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204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respect </a:t>
            </a:r>
            <a:r>
              <a:rPr dirty="0" sz="1800">
                <a:latin typeface="Times New Roman"/>
                <a:cs typeface="Times New Roman"/>
              </a:rPr>
              <a:t>towards</a:t>
            </a:r>
            <a:r>
              <a:rPr dirty="0" sz="1800" spc="204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hierarchical</a:t>
            </a:r>
            <a:r>
              <a:rPr dirty="0" sz="1800" spc="21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systems,</a:t>
            </a:r>
            <a:r>
              <a:rPr dirty="0" sz="1800" spc="21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204">
                <a:latin typeface="Times New Roman"/>
                <a:cs typeface="Times New Roman"/>
              </a:rPr>
              <a:t>  </a:t>
            </a:r>
            <a:r>
              <a:rPr dirty="0" sz="1800" spc="-20">
                <a:latin typeface="Times New Roman"/>
                <a:cs typeface="Times New Roman"/>
              </a:rPr>
              <a:t>high </a:t>
            </a:r>
            <a:r>
              <a:rPr dirty="0" sz="1800">
                <a:latin typeface="Times New Roman"/>
                <a:cs typeface="Times New Roman"/>
              </a:rPr>
              <a:t>focus</a:t>
            </a:r>
            <a:r>
              <a:rPr dirty="0" sz="1800" spc="3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on</a:t>
            </a:r>
            <a:r>
              <a:rPr dirty="0" sz="1800" spc="38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growing</a:t>
            </a:r>
            <a:r>
              <a:rPr dirty="0" sz="1800" spc="36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as</a:t>
            </a:r>
            <a:r>
              <a:rPr dirty="0" sz="1800" spc="36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</a:t>
            </a:r>
            <a:r>
              <a:rPr dirty="0" sz="1800" spc="36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community</a:t>
            </a:r>
            <a:r>
              <a:rPr dirty="0" sz="1800" spc="350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and </a:t>
            </a:r>
            <a:r>
              <a:rPr dirty="0" sz="1800">
                <a:latin typeface="Times New Roman"/>
                <a:cs typeface="Times New Roman"/>
              </a:rPr>
              <a:t>not</a:t>
            </a:r>
            <a:r>
              <a:rPr dirty="0" sz="1800" spc="13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on</a:t>
            </a:r>
            <a:r>
              <a:rPr dirty="0" sz="1800" spc="160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individual</a:t>
            </a:r>
            <a:r>
              <a:rPr dirty="0" sz="1800" spc="14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growth,</a:t>
            </a:r>
            <a:r>
              <a:rPr dirty="0" sz="1800" spc="155">
                <a:latin typeface="Times New Roman"/>
                <a:cs typeface="Times New Roman"/>
              </a:rPr>
              <a:t>  </a:t>
            </a:r>
            <a:r>
              <a:rPr dirty="0" sz="1800">
                <a:latin typeface="Times New Roman"/>
                <a:cs typeface="Times New Roman"/>
              </a:rPr>
              <a:t>etc</a:t>
            </a:r>
            <a:r>
              <a:rPr dirty="0" sz="1800" spc="140">
                <a:latin typeface="Times New Roman"/>
                <a:cs typeface="Times New Roman"/>
              </a:rPr>
              <a:t>  </a:t>
            </a:r>
            <a:r>
              <a:rPr dirty="0" sz="1800" spc="-10">
                <a:latin typeface="Times New Roman"/>
                <a:cs typeface="Times New Roman"/>
              </a:rPr>
              <a:t>(PON, 2025).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1487424" y="664463"/>
            <a:ext cx="5017135" cy="5047615"/>
            <a:chOff x="1487424" y="664463"/>
            <a:chExt cx="5017135" cy="504761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87424" y="3288791"/>
              <a:ext cx="4608576" cy="2423160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75432" y="2023872"/>
              <a:ext cx="1615440" cy="1645920"/>
            </a:xfrm>
            <a:prstGeom prst="rect">
              <a:avLst/>
            </a:prstGeom>
          </p:spPr>
        </p:pic>
        <p:pic>
          <p:nvPicPr>
            <p:cNvPr id="7" name="object 7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487424" y="1060704"/>
              <a:ext cx="1801368" cy="2228088"/>
            </a:xfrm>
            <a:prstGeom prst="rect">
              <a:avLst/>
            </a:prstGeom>
          </p:spPr>
        </p:pic>
        <p:pic>
          <p:nvPicPr>
            <p:cNvPr id="8" name="object 8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087368" y="664463"/>
              <a:ext cx="2417064" cy="200863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14147" rIns="0" bIns="0" rtlCol="0" vert="horz">
            <a:spAutoFit/>
          </a:bodyPr>
          <a:lstStyle/>
          <a:p>
            <a:pPr marL="353060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Conclusion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1475994" y="1354328"/>
            <a:ext cx="8672195" cy="1534795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marL="12700" marR="5080">
              <a:lnSpc>
                <a:spcPct val="90000"/>
              </a:lnSpc>
              <a:spcBef>
                <a:spcPts val="315"/>
              </a:spcBef>
            </a:pP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In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conclusion,</a:t>
            </a:r>
            <a:r>
              <a:rPr dirty="0" sz="1800" spc="-6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I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can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say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that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Chinese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company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may</a:t>
            </a:r>
            <a:r>
              <a:rPr dirty="0" sz="1800" spc="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be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less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interested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in</a:t>
            </a:r>
            <a:r>
              <a:rPr dirty="0" sz="1800" spc="409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contracts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that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can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prolong</a:t>
            </a:r>
            <a:r>
              <a:rPr dirty="0" sz="1800" spc="-7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negotiation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process.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British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culture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allows</a:t>
            </a:r>
            <a:r>
              <a:rPr dirty="0" sz="1800" spc="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company to</a:t>
            </a:r>
            <a:r>
              <a:rPr dirty="0" sz="1800" spc="-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befriend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another</a:t>
            </a:r>
            <a:r>
              <a:rPr dirty="0" sz="1800" spc="-5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business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after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signing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dirty="0" sz="1800" spc="-6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partnership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agreement,</a:t>
            </a:r>
            <a:r>
              <a:rPr dirty="0" sz="1800" spc="1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but</a:t>
            </a:r>
            <a:r>
              <a:rPr dirty="0" sz="1800" spc="-6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Chinese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companies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close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deal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when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they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reach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a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certain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level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of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friendship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with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company.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So,</a:t>
            </a:r>
            <a:r>
              <a:rPr dirty="0" sz="1800" spc="-7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Tesco</a:t>
            </a:r>
            <a:r>
              <a:rPr dirty="0" sz="1800" spc="-2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needs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adapt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Chinese</a:t>
            </a:r>
            <a:r>
              <a:rPr dirty="0" sz="1800" spc="-4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values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and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beliefs</a:t>
            </a:r>
            <a:r>
              <a:rPr dirty="0" sz="1800" spc="-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satisfy</a:t>
            </a:r>
            <a:r>
              <a:rPr dirty="0" sz="1800" spc="-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dirty="0" sz="1800" spc="-3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Chinese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company's</a:t>
            </a:r>
            <a:r>
              <a:rPr dirty="0" sz="1800" spc="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psyche,</a:t>
            </a:r>
            <a:r>
              <a:rPr dirty="0" sz="1800" spc="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slowly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building</a:t>
            </a:r>
            <a:r>
              <a:rPr dirty="0" sz="1800" spc="-8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strong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relationship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to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successfully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conclude</a:t>
            </a:r>
            <a:r>
              <a:rPr dirty="0" sz="1800" spc="-6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dirty="0" sz="1800" spc="-6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partnership</a:t>
            </a:r>
            <a:r>
              <a:rPr dirty="0" sz="1800" spc="-4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agreement</a:t>
            </a:r>
            <a:r>
              <a:rPr dirty="0" sz="1800" spc="1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with</a:t>
            </a:r>
            <a:r>
              <a:rPr dirty="0" sz="1800" spc="-3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dirty="0" sz="1800" spc="-6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>
                <a:solidFill>
                  <a:srgbClr val="111111"/>
                </a:solidFill>
                <a:latin typeface="Times New Roman"/>
                <a:cs typeface="Times New Roman"/>
              </a:rPr>
              <a:t>company</a:t>
            </a:r>
            <a:r>
              <a:rPr dirty="0" sz="1800" spc="-25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dirty="0" sz="1800" spc="-50">
                <a:solidFill>
                  <a:srgbClr val="111111"/>
                </a:solidFill>
                <a:latin typeface="Times New Roman"/>
                <a:cs typeface="Times New Roman"/>
              </a:rPr>
              <a:t>.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4" name="object 4" descr=""/>
          <p:cNvGrpSpPr/>
          <p:nvPr/>
        </p:nvGrpSpPr>
        <p:grpSpPr>
          <a:xfrm>
            <a:off x="5931408" y="3532632"/>
            <a:ext cx="4662170" cy="2199005"/>
            <a:chOff x="5931408" y="3532632"/>
            <a:chExt cx="4662170" cy="219900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25896" y="3627170"/>
              <a:ext cx="4567174" cy="210439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931408" y="3532632"/>
              <a:ext cx="4565903" cy="2103119"/>
            </a:xfrm>
            <a:prstGeom prst="rect">
              <a:avLst/>
            </a:prstGeom>
          </p:spPr>
        </p:pic>
      </p:grpSp>
      <p:grpSp>
        <p:nvGrpSpPr>
          <p:cNvPr id="7" name="object 7" descr=""/>
          <p:cNvGrpSpPr/>
          <p:nvPr/>
        </p:nvGrpSpPr>
        <p:grpSpPr>
          <a:xfrm>
            <a:off x="1993392" y="3532632"/>
            <a:ext cx="3656329" cy="2199005"/>
            <a:chOff x="1993392" y="3532632"/>
            <a:chExt cx="3656329" cy="2199005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087880" y="3627170"/>
              <a:ext cx="3561334" cy="210439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993392" y="3532632"/>
              <a:ext cx="3560063" cy="210311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14147" rIns="0" bIns="0" rtlCol="0" vert="horz">
            <a:spAutoFit/>
          </a:bodyPr>
          <a:lstStyle/>
          <a:p>
            <a:pPr marL="3380740">
              <a:lnSpc>
                <a:spcPct val="100000"/>
              </a:lnSpc>
              <a:spcBef>
                <a:spcPts val="100"/>
              </a:spcBef>
            </a:pPr>
            <a:r>
              <a:rPr dirty="0"/>
              <a:t>Reference</a:t>
            </a:r>
            <a:r>
              <a:rPr dirty="0" spc="-100"/>
              <a:t> </a:t>
            </a:r>
            <a:r>
              <a:rPr dirty="0" spc="-20"/>
              <a:t>list</a:t>
            </a:r>
          </a:p>
        </p:txBody>
      </p:sp>
      <p:sp>
        <p:nvSpPr>
          <p:cNvPr id="3" name="object 3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40005" rIns="0" bIns="0" rtlCol="0" vert="horz">
            <a:spAutoFit/>
          </a:bodyPr>
          <a:lstStyle/>
          <a:p>
            <a:pPr marL="241300" marR="290195" indent="-229235">
              <a:lnSpc>
                <a:spcPct val="90000"/>
              </a:lnSpc>
              <a:spcBef>
                <a:spcPts val="315"/>
              </a:spcBef>
              <a:buFont typeface="Microsoft Sans Serif"/>
              <a:buChar char="•"/>
              <a:tabLst>
                <a:tab pos="241300" algn="l"/>
              </a:tabLst>
            </a:pPr>
            <a:r>
              <a:rPr dirty="0"/>
              <a:t>Howardcc (2025).</a:t>
            </a:r>
            <a:r>
              <a:rPr dirty="0" spc="-40"/>
              <a:t> </a:t>
            </a:r>
            <a:r>
              <a:rPr dirty="0" i="1">
                <a:latin typeface="Times New Roman"/>
                <a:cs typeface="Times New Roman"/>
              </a:rPr>
              <a:t>The</a:t>
            </a:r>
            <a:r>
              <a:rPr dirty="0" spc="-4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Elements</a:t>
            </a:r>
            <a:r>
              <a:rPr dirty="0" spc="-1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of</a:t>
            </a:r>
            <a:r>
              <a:rPr dirty="0" spc="-2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Culture</a:t>
            </a:r>
            <a:r>
              <a:rPr dirty="0"/>
              <a:t>.</a:t>
            </a:r>
            <a:r>
              <a:rPr dirty="0" spc="-25"/>
              <a:t> </a:t>
            </a:r>
            <a:r>
              <a:rPr dirty="0"/>
              <a:t>[online]</a:t>
            </a:r>
            <a:r>
              <a:rPr dirty="0" spc="-75"/>
              <a:t> </a:t>
            </a:r>
            <a:r>
              <a:rPr dirty="0" spc="-10"/>
              <a:t>pressbooks.howardcc.edu.</a:t>
            </a:r>
            <a:r>
              <a:rPr dirty="0" spc="-135"/>
              <a:t> </a:t>
            </a:r>
            <a:r>
              <a:rPr dirty="0" spc="-10"/>
              <a:t>Available</a:t>
            </a:r>
            <a:r>
              <a:rPr dirty="0" spc="30"/>
              <a:t> </a:t>
            </a:r>
            <a:r>
              <a:rPr dirty="0" spc="-25"/>
              <a:t>at: </a:t>
            </a:r>
            <a:r>
              <a:rPr dirty="0" spc="-10"/>
              <a:t>https://pressbooks.howardcc.edu/soci101/chapter/3-</a:t>
            </a:r>
            <a:r>
              <a:rPr dirty="0"/>
              <a:t>2-</a:t>
            </a:r>
            <a:r>
              <a:rPr dirty="0" spc="-10"/>
              <a:t>the-elements-of-</a:t>
            </a:r>
            <a:r>
              <a:rPr dirty="0"/>
              <a:t>culture/</a:t>
            </a:r>
            <a:r>
              <a:rPr dirty="0" spc="95"/>
              <a:t> </a:t>
            </a:r>
            <a:r>
              <a:rPr dirty="0"/>
              <a:t>[Accessed</a:t>
            </a:r>
            <a:r>
              <a:rPr dirty="0" spc="165"/>
              <a:t> </a:t>
            </a:r>
            <a:r>
              <a:rPr dirty="0"/>
              <a:t>17</a:t>
            </a:r>
            <a:r>
              <a:rPr dirty="0" spc="-40"/>
              <a:t> </a:t>
            </a:r>
            <a:r>
              <a:rPr dirty="0" spc="-20"/>
              <a:t>Apr. </a:t>
            </a:r>
            <a:r>
              <a:rPr dirty="0" spc="-10"/>
              <a:t>2025].</a:t>
            </a:r>
          </a:p>
          <a:p>
            <a:pPr marL="241300" marR="295275" indent="-229235">
              <a:lnSpc>
                <a:spcPct val="90000"/>
              </a:lnSpc>
              <a:spcBef>
                <a:spcPts val="1005"/>
              </a:spcBef>
              <a:buFont typeface="Microsoft Sans Serif"/>
              <a:buChar char="•"/>
              <a:tabLst>
                <a:tab pos="241300" algn="l"/>
              </a:tabLst>
            </a:pPr>
            <a:r>
              <a:rPr dirty="0"/>
              <a:t>Lihua,</a:t>
            </a:r>
            <a:r>
              <a:rPr dirty="0" spc="15"/>
              <a:t> </a:t>
            </a:r>
            <a:r>
              <a:rPr dirty="0"/>
              <a:t>Z. (2013).</a:t>
            </a:r>
            <a:r>
              <a:rPr dirty="0" spc="-40"/>
              <a:t> </a:t>
            </a:r>
            <a:r>
              <a:rPr dirty="0" spc="-25" i="1">
                <a:latin typeface="Times New Roman"/>
                <a:cs typeface="Times New Roman"/>
              </a:rPr>
              <a:t>China’s</a:t>
            </a:r>
            <a:r>
              <a:rPr dirty="0" spc="-1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traditional</a:t>
            </a:r>
            <a:r>
              <a:rPr dirty="0" spc="-5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cultural</a:t>
            </a:r>
            <a:r>
              <a:rPr dirty="0" spc="-3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values</a:t>
            </a:r>
            <a:r>
              <a:rPr dirty="0" spc="-1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and</a:t>
            </a:r>
            <a:r>
              <a:rPr dirty="0" spc="-2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national</a:t>
            </a:r>
            <a:r>
              <a:rPr dirty="0" spc="-5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identity</a:t>
            </a:r>
            <a:r>
              <a:rPr dirty="0"/>
              <a:t>.</a:t>
            </a:r>
            <a:r>
              <a:rPr dirty="0" spc="-5"/>
              <a:t> </a:t>
            </a:r>
            <a:r>
              <a:rPr dirty="0"/>
              <a:t>[online]</a:t>
            </a:r>
            <a:r>
              <a:rPr dirty="0" spc="-60"/>
              <a:t> </a:t>
            </a:r>
            <a:r>
              <a:rPr dirty="0" spc="-10"/>
              <a:t>Carnegie </a:t>
            </a:r>
            <a:r>
              <a:rPr dirty="0"/>
              <a:t>Endowment</a:t>
            </a:r>
            <a:r>
              <a:rPr dirty="0" spc="-80"/>
              <a:t> </a:t>
            </a:r>
            <a:r>
              <a:rPr dirty="0"/>
              <a:t>for</a:t>
            </a:r>
            <a:r>
              <a:rPr dirty="0" spc="-20"/>
              <a:t> </a:t>
            </a:r>
            <a:r>
              <a:rPr dirty="0"/>
              <a:t>International</a:t>
            </a:r>
            <a:r>
              <a:rPr dirty="0" spc="-85"/>
              <a:t> </a:t>
            </a:r>
            <a:r>
              <a:rPr dirty="0" spc="-10"/>
              <a:t>Peace.</a:t>
            </a:r>
            <a:r>
              <a:rPr dirty="0" spc="-110"/>
              <a:t> </a:t>
            </a:r>
            <a:r>
              <a:rPr dirty="0" spc="-10"/>
              <a:t>Available</a:t>
            </a:r>
            <a:r>
              <a:rPr dirty="0" spc="-5"/>
              <a:t> </a:t>
            </a:r>
            <a:r>
              <a:rPr dirty="0" spc="-25"/>
              <a:t>at: </a:t>
            </a:r>
            <a:r>
              <a:rPr dirty="0" spc="-10"/>
              <a:t>https://carnegieendowment.org/research/2013/11/chinas-traditional-cultural-values-and-national- </a:t>
            </a:r>
            <a:r>
              <a:rPr dirty="0"/>
              <a:t>identity?lang=en</a:t>
            </a:r>
            <a:r>
              <a:rPr dirty="0" spc="-114"/>
              <a:t> </a:t>
            </a:r>
            <a:r>
              <a:rPr dirty="0"/>
              <a:t>[Accessed</a:t>
            </a:r>
            <a:r>
              <a:rPr dirty="0" spc="-25"/>
              <a:t> </a:t>
            </a:r>
            <a:r>
              <a:rPr dirty="0"/>
              <a:t>17</a:t>
            </a:r>
            <a:r>
              <a:rPr dirty="0" spc="-130"/>
              <a:t> </a:t>
            </a:r>
            <a:r>
              <a:rPr dirty="0" spc="-10"/>
              <a:t>Apr.</a:t>
            </a:r>
            <a:r>
              <a:rPr dirty="0" spc="-65"/>
              <a:t> </a:t>
            </a:r>
            <a:r>
              <a:rPr dirty="0" spc="-10"/>
              <a:t>2025].</a:t>
            </a:r>
          </a:p>
          <a:p>
            <a:pPr algn="just" marL="240029" marR="5080" indent="-227965">
              <a:lnSpc>
                <a:spcPct val="90100"/>
              </a:lnSpc>
              <a:spcBef>
                <a:spcPts val="1010"/>
              </a:spcBef>
              <a:buFont typeface="Microsoft Sans Serif"/>
              <a:buChar char="•"/>
              <a:tabLst>
                <a:tab pos="241300" algn="l"/>
              </a:tabLst>
            </a:pPr>
            <a:r>
              <a:rPr dirty="0"/>
              <a:t>Liu, J.</a:t>
            </a:r>
            <a:r>
              <a:rPr dirty="0" spc="-25"/>
              <a:t> </a:t>
            </a:r>
            <a:r>
              <a:rPr dirty="0"/>
              <a:t>(2024).</a:t>
            </a:r>
            <a:r>
              <a:rPr dirty="0" spc="-25"/>
              <a:t> </a:t>
            </a:r>
            <a:r>
              <a:rPr dirty="0" i="1">
                <a:latin typeface="Times New Roman"/>
                <a:cs typeface="Times New Roman"/>
              </a:rPr>
              <a:t>Seven</a:t>
            </a:r>
            <a:r>
              <a:rPr dirty="0" spc="5" i="1">
                <a:latin typeface="Times New Roman"/>
                <a:cs typeface="Times New Roman"/>
              </a:rPr>
              <a:t> </a:t>
            </a:r>
            <a:r>
              <a:rPr dirty="0" spc="-10" i="1">
                <a:latin typeface="Times New Roman"/>
                <a:cs typeface="Times New Roman"/>
              </a:rPr>
              <a:t>Tips</a:t>
            </a:r>
            <a:r>
              <a:rPr dirty="0" spc="-5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to</a:t>
            </a:r>
            <a:r>
              <a:rPr dirty="0" spc="-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Strike</a:t>
            </a:r>
            <a:r>
              <a:rPr dirty="0" spc="-1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a</a:t>
            </a:r>
            <a:r>
              <a:rPr dirty="0" spc="-1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Good</a:t>
            </a:r>
            <a:r>
              <a:rPr dirty="0" spc="-1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Deal</a:t>
            </a:r>
            <a:r>
              <a:rPr dirty="0" spc="-2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with</a:t>
            </a:r>
            <a:r>
              <a:rPr dirty="0" spc="-1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a</a:t>
            </a:r>
            <a:r>
              <a:rPr dirty="0" spc="5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Chinese</a:t>
            </a:r>
            <a:r>
              <a:rPr dirty="0" spc="-3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Supplier</a:t>
            </a:r>
            <a:r>
              <a:rPr dirty="0"/>
              <a:t>.</a:t>
            </a:r>
            <a:r>
              <a:rPr dirty="0" spc="-45"/>
              <a:t> </a:t>
            </a:r>
            <a:r>
              <a:rPr dirty="0"/>
              <a:t>[online]</a:t>
            </a:r>
            <a:r>
              <a:rPr dirty="0" spc="-70"/>
              <a:t> </a:t>
            </a:r>
            <a:r>
              <a:rPr dirty="0" spc="-10"/>
              <a:t>China2west.com. 	Available</a:t>
            </a:r>
            <a:r>
              <a:rPr dirty="0" spc="80"/>
              <a:t> </a:t>
            </a:r>
            <a:r>
              <a:rPr dirty="0"/>
              <a:t>at:</a:t>
            </a:r>
            <a:r>
              <a:rPr dirty="0" spc="35"/>
              <a:t> </a:t>
            </a:r>
            <a:r>
              <a:rPr dirty="0" spc="-10"/>
              <a:t>http</a:t>
            </a:r>
            <a:r>
              <a:rPr dirty="0" spc="-10">
                <a:hlinkClick r:id="rId2"/>
              </a:rPr>
              <a:t>s://www.china2west.com/seven-</a:t>
            </a:r>
            <a:r>
              <a:rPr dirty="0">
                <a:hlinkClick r:id="rId2"/>
              </a:rPr>
              <a:t>tips-to-</a:t>
            </a:r>
            <a:r>
              <a:rPr dirty="0" spc="-10">
                <a:hlinkClick r:id="rId2"/>
              </a:rPr>
              <a:t>strike-</a:t>
            </a:r>
            <a:r>
              <a:rPr dirty="0" spc="-20">
                <a:hlinkClick r:id="rId2"/>
              </a:rPr>
              <a:t>a-</a:t>
            </a:r>
            <a:r>
              <a:rPr dirty="0">
                <a:hlinkClick r:id="rId2"/>
              </a:rPr>
              <a:t>good-</a:t>
            </a:r>
            <a:r>
              <a:rPr dirty="0" spc="-10">
                <a:hlinkClick r:id="rId2"/>
              </a:rPr>
              <a:t>deal-with-</a:t>
            </a:r>
            <a:r>
              <a:rPr dirty="0" spc="-20">
                <a:hlinkClick r:id="rId2"/>
              </a:rPr>
              <a:t>a-</a:t>
            </a:r>
            <a:r>
              <a:rPr dirty="0" spc="-10">
                <a:hlinkClick r:id="rId2"/>
              </a:rPr>
              <a:t>chinese-supplier/</a:t>
            </a:r>
            <a:r>
              <a:rPr dirty="0" spc="-10"/>
              <a:t> </a:t>
            </a:r>
            <a:r>
              <a:rPr dirty="0" spc="-10"/>
              <a:t>	</a:t>
            </a:r>
            <a:r>
              <a:rPr dirty="0"/>
              <a:t>[Accessed</a:t>
            </a:r>
            <a:r>
              <a:rPr dirty="0" spc="-80"/>
              <a:t> </a:t>
            </a:r>
            <a:r>
              <a:rPr dirty="0"/>
              <a:t>17</a:t>
            </a:r>
            <a:r>
              <a:rPr dirty="0" spc="-114"/>
              <a:t> </a:t>
            </a:r>
            <a:r>
              <a:rPr dirty="0" spc="-10"/>
              <a:t>Apr.</a:t>
            </a:r>
            <a:r>
              <a:rPr dirty="0" spc="-60"/>
              <a:t> </a:t>
            </a:r>
            <a:r>
              <a:rPr dirty="0" spc="-10"/>
              <a:t>2025].</a:t>
            </a:r>
          </a:p>
          <a:p>
            <a:pPr algn="just" marL="240665" indent="-227965">
              <a:lnSpc>
                <a:spcPts val="2050"/>
              </a:lnSpc>
              <a:spcBef>
                <a:spcPts val="770"/>
              </a:spcBef>
              <a:buFont typeface="Microsoft Sans Serif"/>
              <a:buChar char="•"/>
              <a:tabLst>
                <a:tab pos="240665" algn="l"/>
              </a:tabLst>
            </a:pPr>
            <a:r>
              <a:rPr dirty="0"/>
              <a:t>Nickerson,</a:t>
            </a:r>
            <a:r>
              <a:rPr dirty="0" spc="-30"/>
              <a:t> </a:t>
            </a:r>
            <a:r>
              <a:rPr dirty="0"/>
              <a:t>C.,</a:t>
            </a:r>
            <a:r>
              <a:rPr dirty="0" spc="-40"/>
              <a:t> </a:t>
            </a:r>
            <a:r>
              <a:rPr dirty="0"/>
              <a:t>(2023).</a:t>
            </a:r>
            <a:r>
              <a:rPr dirty="0" spc="-65"/>
              <a:t> </a:t>
            </a:r>
            <a:r>
              <a:rPr dirty="0" spc="-10"/>
              <a:t>Hofstede’s</a:t>
            </a:r>
            <a:r>
              <a:rPr dirty="0" spc="-35"/>
              <a:t> </a:t>
            </a:r>
            <a:r>
              <a:rPr dirty="0"/>
              <a:t>cultural</a:t>
            </a:r>
            <a:r>
              <a:rPr dirty="0" spc="-40"/>
              <a:t> </a:t>
            </a:r>
            <a:r>
              <a:rPr dirty="0"/>
              <a:t>dimensions</a:t>
            </a:r>
            <a:r>
              <a:rPr dirty="0" spc="-30"/>
              <a:t> </a:t>
            </a:r>
            <a:r>
              <a:rPr dirty="0"/>
              <a:t>theory</a:t>
            </a:r>
            <a:r>
              <a:rPr dirty="0" spc="-65"/>
              <a:t> </a:t>
            </a:r>
            <a:r>
              <a:rPr dirty="0"/>
              <a:t>&amp;</a:t>
            </a:r>
            <a:r>
              <a:rPr dirty="0" spc="-35"/>
              <a:t> </a:t>
            </a:r>
            <a:r>
              <a:rPr dirty="0"/>
              <a:t>examples.</a:t>
            </a:r>
            <a:r>
              <a:rPr dirty="0" spc="75"/>
              <a:t> </a:t>
            </a:r>
            <a:r>
              <a:rPr dirty="0" i="1">
                <a:latin typeface="Times New Roman"/>
                <a:cs typeface="Times New Roman"/>
              </a:rPr>
              <a:t>Simply</a:t>
            </a:r>
            <a:r>
              <a:rPr dirty="0" spc="-50" i="1">
                <a:latin typeface="Times New Roman"/>
                <a:cs typeface="Times New Roman"/>
              </a:rPr>
              <a:t> </a:t>
            </a:r>
            <a:r>
              <a:rPr dirty="0" i="1">
                <a:latin typeface="Times New Roman"/>
                <a:cs typeface="Times New Roman"/>
              </a:rPr>
              <a:t>psychology</a:t>
            </a:r>
            <a:r>
              <a:rPr dirty="0"/>
              <a:t>,</a:t>
            </a:r>
            <a:r>
              <a:rPr dirty="0" spc="-60"/>
              <a:t> </a:t>
            </a:r>
            <a:r>
              <a:rPr dirty="0" spc="-25" i="1">
                <a:latin typeface="Times New Roman"/>
                <a:cs typeface="Times New Roman"/>
              </a:rPr>
              <a:t>24</a:t>
            </a:r>
            <a:r>
              <a:rPr dirty="0" spc="-25"/>
              <a:t>.</a:t>
            </a:r>
          </a:p>
          <a:p>
            <a:pPr marL="241300">
              <a:lnSpc>
                <a:spcPts val="2050"/>
              </a:lnSpc>
            </a:pPr>
            <a:r>
              <a:rPr dirty="0" u="sng" spc="-2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3"/>
              </a:rPr>
              <a:t>https://www.simplypsychology.org/hofstedes-</a:t>
            </a:r>
            <a:r>
              <a:rPr dirty="0" u="sng" spc="-1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hlinkClick r:id="rId3"/>
              </a:rPr>
              <a:t>cultural-dimensions-theory.html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005027" y="911478"/>
            <a:ext cx="9930765" cy="3644900"/>
          </a:xfrm>
          <a:prstGeom prst="rect">
            <a:avLst/>
          </a:prstGeom>
        </p:spPr>
        <p:txBody>
          <a:bodyPr wrap="square" lIns="0" tIns="40005" rIns="0" bIns="0" rtlCol="0" vert="horz">
            <a:spAutoFit/>
          </a:bodyPr>
          <a:lstStyle/>
          <a:p>
            <a:pPr marL="241300" marR="165735" indent="-228600">
              <a:lnSpc>
                <a:spcPct val="90000"/>
              </a:lnSpc>
              <a:spcBef>
                <a:spcPts val="315"/>
              </a:spcBef>
              <a:buFont typeface="Microsoft Sans Serif"/>
              <a:buChar char="•"/>
              <a:tabLst>
                <a:tab pos="241300" algn="l"/>
              </a:tabLst>
            </a:pPr>
            <a:r>
              <a:rPr dirty="0" sz="1800">
                <a:latin typeface="Times New Roman"/>
                <a:cs typeface="Times New Roman"/>
              </a:rPr>
              <a:t>PON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(2025).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Cross cultural</a:t>
            </a:r>
            <a:r>
              <a:rPr dirty="0" sz="1800" spc="-3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negotiations</a:t>
            </a:r>
            <a:r>
              <a:rPr dirty="0" sz="1800" spc="-6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in</a:t>
            </a:r>
            <a:r>
              <a:rPr dirty="0" sz="1800" spc="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international</a:t>
            </a:r>
            <a:r>
              <a:rPr dirty="0" sz="1800" spc="-60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business:</a:t>
            </a:r>
            <a:r>
              <a:rPr dirty="0" sz="1800" spc="-3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Four</a:t>
            </a:r>
            <a:r>
              <a:rPr dirty="0" sz="1800" spc="-1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negotiation</a:t>
            </a:r>
            <a:r>
              <a:rPr dirty="0" sz="1800" spc="-5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tips</a:t>
            </a:r>
            <a:r>
              <a:rPr dirty="0" sz="1800" spc="-1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for</a:t>
            </a:r>
            <a:r>
              <a:rPr dirty="0" sz="1800" spc="-15" i="1">
                <a:latin typeface="Times New Roman"/>
                <a:cs typeface="Times New Roman"/>
              </a:rPr>
              <a:t> </a:t>
            </a:r>
            <a:r>
              <a:rPr dirty="0" sz="1800" spc="-10" i="1">
                <a:latin typeface="Times New Roman"/>
                <a:cs typeface="Times New Roman"/>
              </a:rPr>
              <a:t>bargaining </a:t>
            </a:r>
            <a:r>
              <a:rPr dirty="0" sz="1800" i="1">
                <a:latin typeface="Times New Roman"/>
                <a:cs typeface="Times New Roman"/>
              </a:rPr>
              <a:t>in</a:t>
            </a:r>
            <a:r>
              <a:rPr dirty="0" sz="1800" spc="-2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China</a:t>
            </a:r>
            <a:r>
              <a:rPr dirty="0" sz="1800">
                <a:latin typeface="Times New Roman"/>
                <a:cs typeface="Times New Roman"/>
              </a:rPr>
              <a:t>.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[online]</a:t>
            </a:r>
            <a:r>
              <a:rPr dirty="0" sz="1800" spc="-8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PON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-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Program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on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Negotiation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at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Harvard</a:t>
            </a:r>
            <a:r>
              <a:rPr dirty="0" sz="1800" spc="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Law</a:t>
            </a:r>
            <a:r>
              <a:rPr dirty="0" sz="1800" spc="1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School.</a:t>
            </a:r>
            <a:r>
              <a:rPr dirty="0" sz="1800" spc="-13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Available</a:t>
            </a:r>
            <a:r>
              <a:rPr dirty="0" sz="1800" spc="3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at: </a:t>
            </a:r>
            <a:r>
              <a:rPr dirty="0" sz="1800" spc="-10">
                <a:latin typeface="Times New Roman"/>
                <a:cs typeface="Times New Roman"/>
              </a:rPr>
              <a:t>https://</a:t>
            </a:r>
            <a:r>
              <a:rPr dirty="0" sz="1800" spc="-10">
                <a:latin typeface="Times New Roman"/>
                <a:cs typeface="Times New Roman"/>
                <a:hlinkClick r:id="rId2"/>
              </a:rPr>
              <a:t>www.pon.harvard.edu/daily/international-</a:t>
            </a:r>
            <a:r>
              <a:rPr dirty="0" sz="1800">
                <a:latin typeface="Times New Roman"/>
                <a:cs typeface="Times New Roman"/>
                <a:hlinkClick r:id="rId2"/>
              </a:rPr>
              <a:t>negotiation-</a:t>
            </a:r>
            <a:r>
              <a:rPr dirty="0" sz="1800" spc="-10">
                <a:latin typeface="Times New Roman"/>
                <a:cs typeface="Times New Roman"/>
                <a:hlinkClick r:id="rId2"/>
              </a:rPr>
              <a:t>daily/international-negotiation-skills-four-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tips-</a:t>
            </a:r>
            <a:r>
              <a:rPr dirty="0" sz="1800" spc="-25">
                <a:latin typeface="Times New Roman"/>
                <a:cs typeface="Times New Roman"/>
              </a:rPr>
              <a:t>for-</a:t>
            </a:r>
            <a:r>
              <a:rPr dirty="0" sz="1800" spc="-10">
                <a:latin typeface="Times New Roman"/>
                <a:cs typeface="Times New Roman"/>
              </a:rPr>
              <a:t>negotiating-</a:t>
            </a:r>
            <a:r>
              <a:rPr dirty="0" sz="1800">
                <a:latin typeface="Times New Roman"/>
                <a:cs typeface="Times New Roman"/>
              </a:rPr>
              <a:t>in-china/</a:t>
            </a:r>
            <a:r>
              <a:rPr dirty="0" sz="1800" spc="-8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[Accessed</a:t>
            </a:r>
            <a:r>
              <a:rPr dirty="0" sz="1800" spc="1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17</a:t>
            </a:r>
            <a:r>
              <a:rPr dirty="0" sz="1800" spc="-11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Apr.</a:t>
            </a:r>
            <a:r>
              <a:rPr dirty="0" sz="1800" spc="-1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2025].</a:t>
            </a:r>
            <a:endParaRPr sz="1800">
              <a:latin typeface="Times New Roman"/>
              <a:cs typeface="Times New Roman"/>
            </a:endParaRPr>
          </a:p>
          <a:p>
            <a:pPr marL="241300" marR="5080" indent="-228600">
              <a:lnSpc>
                <a:spcPct val="90100"/>
              </a:lnSpc>
              <a:spcBef>
                <a:spcPts val="1005"/>
              </a:spcBef>
              <a:buFont typeface="Microsoft Sans Serif"/>
              <a:buChar char="•"/>
              <a:tabLst>
                <a:tab pos="241300" algn="l"/>
              </a:tabLst>
            </a:pPr>
            <a:r>
              <a:rPr dirty="0" sz="1800">
                <a:latin typeface="Times New Roman"/>
                <a:cs typeface="Times New Roman"/>
              </a:rPr>
              <a:t>Red</a:t>
            </a:r>
            <a:r>
              <a:rPr dirty="0" sz="1800" spc="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Bear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(2024).</a:t>
            </a:r>
            <a:r>
              <a:rPr dirty="0" sz="1800" spc="-20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Navigating</a:t>
            </a:r>
            <a:r>
              <a:rPr dirty="0" sz="1800" spc="-5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Cultural</a:t>
            </a:r>
            <a:r>
              <a:rPr dirty="0" sz="1800" spc="-30" i="1">
                <a:latin typeface="Times New Roman"/>
                <a:cs typeface="Times New Roman"/>
              </a:rPr>
              <a:t> </a:t>
            </a:r>
            <a:r>
              <a:rPr dirty="0" sz="1800" spc="-10" i="1">
                <a:latin typeface="Times New Roman"/>
                <a:cs typeface="Times New Roman"/>
              </a:rPr>
              <a:t>Differences</a:t>
            </a:r>
            <a:r>
              <a:rPr dirty="0" sz="1800" spc="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in Global</a:t>
            </a:r>
            <a:r>
              <a:rPr dirty="0" sz="1800" spc="-30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Negotiations</a:t>
            </a:r>
            <a:r>
              <a:rPr dirty="0" sz="1800">
                <a:latin typeface="Times New Roman"/>
                <a:cs typeface="Times New Roman"/>
              </a:rPr>
              <a:t>.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[online] </a:t>
            </a:r>
            <a:r>
              <a:rPr dirty="0" sz="1800" spc="-20">
                <a:latin typeface="Times New Roman"/>
                <a:cs typeface="Times New Roman"/>
                <a:hlinkClick r:id="rId3"/>
              </a:rPr>
              <a:t>www.redbearnegotiation.com.</a:t>
            </a:r>
            <a:r>
              <a:rPr dirty="0" sz="1800" spc="3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Available</a:t>
            </a:r>
            <a:r>
              <a:rPr dirty="0" sz="1800" spc="1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at:</a:t>
            </a:r>
            <a:r>
              <a:rPr dirty="0" sz="1800" spc="9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https://</a:t>
            </a:r>
            <a:r>
              <a:rPr dirty="0" sz="1800" spc="-10">
                <a:latin typeface="Times New Roman"/>
                <a:cs typeface="Times New Roman"/>
                <a:hlinkClick r:id="rId4"/>
              </a:rPr>
              <a:t>www.redbearnegotiation.com/blog/cultural-differences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[Accessed</a:t>
            </a:r>
            <a:r>
              <a:rPr dirty="0" sz="1800" spc="-8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17</a:t>
            </a:r>
            <a:r>
              <a:rPr dirty="0" sz="1800" spc="-11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Apr.</a:t>
            </a:r>
            <a:r>
              <a:rPr dirty="0" sz="1800" spc="-6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2025].</a:t>
            </a:r>
            <a:endParaRPr sz="1800">
              <a:latin typeface="Times New Roman"/>
              <a:cs typeface="Times New Roman"/>
            </a:endParaRPr>
          </a:p>
          <a:p>
            <a:pPr marL="241300" marR="749300" indent="-228600">
              <a:lnSpc>
                <a:spcPts val="1939"/>
              </a:lnSpc>
              <a:spcBef>
                <a:spcPts val="1040"/>
              </a:spcBef>
              <a:buFont typeface="Microsoft Sans Serif"/>
              <a:buChar char="•"/>
              <a:tabLst>
                <a:tab pos="241300" algn="l"/>
              </a:tabLst>
            </a:pPr>
            <a:r>
              <a:rPr dirty="0" sz="1800">
                <a:latin typeface="Times New Roman"/>
                <a:cs typeface="Times New Roman"/>
              </a:rPr>
              <a:t>The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culture</a:t>
            </a:r>
            <a:r>
              <a:rPr dirty="0" sz="1800" spc="-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factor</a:t>
            </a:r>
            <a:r>
              <a:rPr dirty="0" sz="1800" spc="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(2025).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Country</a:t>
            </a:r>
            <a:r>
              <a:rPr dirty="0" sz="1800" spc="-4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comparison</a:t>
            </a:r>
            <a:r>
              <a:rPr dirty="0" sz="1800" spc="-3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tool</a:t>
            </a:r>
            <a:r>
              <a:rPr dirty="0" sz="1800">
                <a:latin typeface="Times New Roman"/>
                <a:cs typeface="Times New Roman"/>
              </a:rPr>
              <a:t>.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[online]</a:t>
            </a:r>
            <a:r>
              <a:rPr dirty="0" sz="1800" spc="-90">
                <a:latin typeface="Times New Roman"/>
                <a:cs typeface="Times New Roman"/>
              </a:rPr>
              <a:t> </a:t>
            </a:r>
            <a:r>
              <a:rPr dirty="0" sz="1800" spc="-20">
                <a:latin typeface="Times New Roman"/>
                <a:cs typeface="Times New Roman"/>
              </a:rPr>
              <a:t>Theculturefactor.com.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Available</a:t>
            </a:r>
            <a:r>
              <a:rPr dirty="0" sz="1800" spc="50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at: </a:t>
            </a:r>
            <a:r>
              <a:rPr dirty="0" sz="1800" spc="-10">
                <a:latin typeface="Times New Roman"/>
                <a:cs typeface="Times New Roman"/>
              </a:rPr>
              <a:t>http</a:t>
            </a:r>
            <a:r>
              <a:rPr dirty="0" sz="1800" spc="-10">
                <a:latin typeface="Times New Roman"/>
                <a:cs typeface="Times New Roman"/>
                <a:hlinkClick r:id="rId5"/>
              </a:rPr>
              <a:t>s://www.theculturefactor.com/country-comparison-tool?countries=china%2Cunited+kingdom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[Accessed</a:t>
            </a:r>
            <a:r>
              <a:rPr dirty="0" sz="1800" spc="-8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17</a:t>
            </a:r>
            <a:r>
              <a:rPr dirty="0" sz="1800" spc="-11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Apr.</a:t>
            </a:r>
            <a:r>
              <a:rPr dirty="0" sz="1800" spc="-6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2025].</a:t>
            </a:r>
            <a:endParaRPr sz="1800">
              <a:latin typeface="Times New Roman"/>
              <a:cs typeface="Times New Roman"/>
            </a:endParaRPr>
          </a:p>
          <a:p>
            <a:pPr marL="241300" marR="455295" indent="-228600">
              <a:lnSpc>
                <a:spcPct val="90100"/>
              </a:lnSpc>
              <a:spcBef>
                <a:spcPts val="965"/>
              </a:spcBef>
              <a:buFont typeface="Microsoft Sans Serif"/>
              <a:buChar char="•"/>
              <a:tabLst>
                <a:tab pos="241300" algn="l"/>
              </a:tabLst>
            </a:pPr>
            <a:r>
              <a:rPr dirty="0" sz="1800" spc="-10">
                <a:latin typeface="Times New Roman"/>
                <a:cs typeface="Times New Roman"/>
              </a:rPr>
              <a:t>Żemojtel-</a:t>
            </a:r>
            <a:r>
              <a:rPr dirty="0" sz="1800">
                <a:latin typeface="Times New Roman"/>
                <a:cs typeface="Times New Roman"/>
              </a:rPr>
              <a:t>Piotrowska,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M.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and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Piotrowski,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J.,</a:t>
            </a:r>
            <a:r>
              <a:rPr dirty="0" sz="1800" spc="-4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(2023).</a:t>
            </a:r>
            <a:r>
              <a:rPr dirty="0" sz="1800" spc="-65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Hofstede’s</a:t>
            </a:r>
            <a:r>
              <a:rPr dirty="0" sz="1800" spc="-3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cultural</a:t>
            </a:r>
            <a:r>
              <a:rPr dirty="0" sz="1800" spc="-4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dimensions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theory.</a:t>
            </a:r>
            <a:r>
              <a:rPr dirty="0" sz="1800" spc="5">
                <a:latin typeface="Times New Roman"/>
                <a:cs typeface="Times New Roman"/>
              </a:rPr>
              <a:t> </a:t>
            </a:r>
            <a:r>
              <a:rPr dirty="0" sz="1800" spc="-25">
                <a:latin typeface="Times New Roman"/>
                <a:cs typeface="Times New Roman"/>
              </a:rPr>
              <a:t>In </a:t>
            </a:r>
            <a:r>
              <a:rPr dirty="0" sz="1800" i="1">
                <a:latin typeface="Times New Roman"/>
                <a:cs typeface="Times New Roman"/>
              </a:rPr>
              <a:t>Encyclopedia</a:t>
            </a:r>
            <a:r>
              <a:rPr dirty="0" sz="1800" spc="-4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of</a:t>
            </a:r>
            <a:r>
              <a:rPr dirty="0" sz="1800" spc="-3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sexual</a:t>
            </a:r>
            <a:r>
              <a:rPr dirty="0" sz="1800" spc="-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psychology</a:t>
            </a:r>
            <a:r>
              <a:rPr dirty="0" sz="1800" spc="-7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and</a:t>
            </a:r>
            <a:r>
              <a:rPr dirty="0" sz="1800" spc="-45" i="1">
                <a:latin typeface="Times New Roman"/>
                <a:cs typeface="Times New Roman"/>
              </a:rPr>
              <a:t> </a:t>
            </a:r>
            <a:r>
              <a:rPr dirty="0" sz="1800" i="1">
                <a:latin typeface="Times New Roman"/>
                <a:cs typeface="Times New Roman"/>
              </a:rPr>
              <a:t>behavior</a:t>
            </a:r>
            <a:r>
              <a:rPr dirty="0" sz="1800" spc="15" i="1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(pp.</a:t>
            </a:r>
            <a:r>
              <a:rPr dirty="0" sz="1800" spc="-5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1-4).</a:t>
            </a:r>
            <a:r>
              <a:rPr dirty="0" sz="1800" spc="-2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Cham:</a:t>
            </a:r>
            <a:r>
              <a:rPr dirty="0" sz="1800" spc="-10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Springer</a:t>
            </a:r>
            <a:r>
              <a:rPr dirty="0" sz="1800" spc="-35">
                <a:latin typeface="Times New Roman"/>
                <a:cs typeface="Times New Roman"/>
              </a:rPr>
              <a:t> </a:t>
            </a:r>
            <a:r>
              <a:rPr dirty="0" sz="1800">
                <a:latin typeface="Times New Roman"/>
                <a:cs typeface="Times New Roman"/>
              </a:rPr>
              <a:t>International</a:t>
            </a:r>
            <a:r>
              <a:rPr dirty="0" sz="1800" spc="-50">
                <a:latin typeface="Times New Roman"/>
                <a:cs typeface="Times New Roman"/>
              </a:rPr>
              <a:t> </a:t>
            </a:r>
            <a:r>
              <a:rPr dirty="0" sz="1800" spc="-10">
                <a:latin typeface="Times New Roman"/>
                <a:cs typeface="Times New Roman"/>
              </a:rPr>
              <a:t>Publishing. </a:t>
            </a:r>
            <a:r>
              <a:rPr dirty="0" u="sng" sz="1800" spc="-1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6"/>
              </a:rPr>
              <a:t>https://link.springer.com/referenceworkentry/10.1007/978-</a:t>
            </a:r>
            <a:r>
              <a:rPr dirty="0" u="sng" sz="180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6"/>
              </a:rPr>
              <a:t>3-</a:t>
            </a:r>
            <a:r>
              <a:rPr dirty="0" u="sng" sz="1800" spc="-1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6"/>
              </a:rPr>
              <a:t>031-08956-</a:t>
            </a:r>
            <a:r>
              <a:rPr dirty="0" u="sng" sz="1800" spc="-2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6"/>
              </a:rPr>
              <a:t>5_1124-</a:t>
            </a:r>
            <a:r>
              <a:rPr dirty="0" u="sng" sz="1800" spc="-5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Times New Roman"/>
                <a:cs typeface="Times New Roman"/>
                <a:hlinkClick r:id="rId6"/>
              </a:rPr>
              <a:t>1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2025-04-26T09:59:12Z</dcterms:created>
  <dcterms:modified xsi:type="dcterms:W3CDTF">2025-04-26T09:59:12Z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2025-04-26T00:00:00Z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2025-04-26T00:00:00Z</vt:filetime>
  </property>
  <property fmtid="{D5CDD505-2E9C-101B-9397-08002B2CF9AE}" pid="5" name="Producer">
    <vt:lpwstr>www.ilovepdf.com</vt:lpwstr>
  </property>
</Properties>
</file>