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6" r:id="rId1"/>
  </p:sldMasterIdLst>
  <p:sldIdLst>
    <p:sldId id="256" r:id="rId2"/>
    <p:sldId id="257" r:id="rId3"/>
    <p:sldId id="258" r:id="rId4"/>
  </p:sldIdLst>
  <p:sldSz cx="9601200" cy="12801600" type="A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8098" autoAdjust="0"/>
    <p:restoredTop sz="93295" autoAdjust="0"/>
  </p:normalViewPr>
  <p:slideViewPr>
    <p:cSldViewPr snapToGrid="0">
      <p:cViewPr>
        <p:scale>
          <a:sx n="90" d="100"/>
          <a:sy n="90" d="100"/>
        </p:scale>
        <p:origin x="990" y="-450"/>
      </p:cViewPr>
      <p:guideLst/>
    </p:cSldViewPr>
  </p:slideViewPr>
  <p:outlineViewPr>
    <p:cViewPr>
      <p:scale>
        <a:sx n="33" d="100"/>
        <a:sy n="33" d="100"/>
      </p:scale>
      <p:origin x="0" y="0"/>
    </p:cViewPr>
    <p:sldLst>
      <p:sld r:id="rId1" collapse="1"/>
    </p:sldLst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_rels/viewProps.xml.rels><?xml version="1.0" encoding="UTF-8" standalone="yes"?>
<Relationships xmlns="http://schemas.openxmlformats.org/package/2006/relationships"><Relationship Id="rId1" Type="http://schemas.openxmlformats.org/officeDocument/2006/relationships/slide" Target="slides/slide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92023" y="341374"/>
            <a:ext cx="9217152" cy="12118848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sz="180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74109" y="1647102"/>
            <a:ext cx="7848981" cy="5462016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6300" b="1" cap="all" baseline="0"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46256" y="7223322"/>
            <a:ext cx="6904690" cy="2591241"/>
          </a:xfrm>
        </p:spPr>
        <p:txBody>
          <a:bodyPr>
            <a:normAutofit/>
          </a:bodyPr>
          <a:lstStyle>
            <a:lvl1pPr marL="0" indent="0" algn="ctr">
              <a:spcBef>
                <a:spcPts val="1050"/>
              </a:spcBef>
              <a:buNone/>
              <a:defRPr sz="1890">
                <a:solidFill>
                  <a:srgbClr val="FFFFFF"/>
                </a:solidFill>
              </a:defRPr>
            </a:lvl1pPr>
            <a:lvl2pPr marL="360045" indent="0" algn="ctr">
              <a:buNone/>
              <a:defRPr sz="1890"/>
            </a:lvl2pPr>
            <a:lvl3pPr marL="720090" indent="0" algn="ctr">
              <a:buNone/>
              <a:defRPr sz="1890"/>
            </a:lvl3pPr>
            <a:lvl4pPr marL="1080135" indent="0" algn="ctr">
              <a:buNone/>
              <a:defRPr sz="1575"/>
            </a:lvl4pPr>
            <a:lvl5pPr marL="1440180" indent="0" algn="ctr">
              <a:buNone/>
              <a:defRPr sz="1575"/>
            </a:lvl5pPr>
            <a:lvl6pPr marL="1800225" indent="0" algn="ctr">
              <a:buNone/>
              <a:defRPr sz="1575"/>
            </a:lvl6pPr>
            <a:lvl7pPr marL="2160270" indent="0" algn="ctr">
              <a:buNone/>
              <a:defRPr sz="1575"/>
            </a:lvl7pPr>
            <a:lvl8pPr marL="2520315" indent="0" algn="ctr">
              <a:buNone/>
              <a:defRPr sz="1575"/>
            </a:lvl8pPr>
            <a:lvl9pPr marL="2880360" indent="0" algn="ctr">
              <a:buNone/>
              <a:defRPr sz="1575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F69D168-DFBF-4FE4-B161-C40720230FCD}" type="datetimeFigureOut">
              <a:rPr lang="en-GB" smtClean="0"/>
              <a:t>30/10/2025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D75D194-EE1B-44C6-B679-61EEA4FFF5E2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1558196" y="6969760"/>
            <a:ext cx="648081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196011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spcBef>
                <a:spcPts val="1050"/>
              </a:spcBef>
              <a:defRPr/>
            </a:lvl1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9D168-DFBF-4FE4-B161-C40720230FCD}" type="datetimeFigureOut">
              <a:rPr lang="en-GB" smtClean="0"/>
              <a:t>30/10/2025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5D194-EE1B-44C6-B679-61EEA4FFF5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08085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1309" y="2190673"/>
            <a:ext cx="7848981" cy="5462016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6300" b="0" cap="all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6569" y="7755106"/>
            <a:ext cx="6905663" cy="2545771"/>
          </a:xfrm>
        </p:spPr>
        <p:txBody>
          <a:bodyPr anchor="t">
            <a:normAutofit/>
          </a:bodyPr>
          <a:lstStyle>
            <a:lvl1pPr marL="0" indent="0" algn="ctr">
              <a:buNone/>
              <a:defRPr sz="1890">
                <a:solidFill>
                  <a:schemeClr val="accent1"/>
                </a:solidFill>
              </a:defRPr>
            </a:lvl1pPr>
            <a:lvl2pPr marL="360045" indent="0">
              <a:buNone/>
              <a:defRPr sz="1418">
                <a:solidFill>
                  <a:schemeClr val="tx1">
                    <a:tint val="75000"/>
                  </a:schemeClr>
                </a:solidFill>
              </a:defRPr>
            </a:lvl2pPr>
            <a:lvl3pPr marL="720090" indent="0">
              <a:buNone/>
              <a:defRPr sz="1260">
                <a:solidFill>
                  <a:schemeClr val="tx1">
                    <a:tint val="75000"/>
                  </a:schemeClr>
                </a:solidFill>
              </a:defRPr>
            </a:lvl3pPr>
            <a:lvl4pPr marL="1080135" indent="0">
              <a:buNone/>
              <a:defRPr sz="1103">
                <a:solidFill>
                  <a:schemeClr val="tx1">
                    <a:tint val="75000"/>
                  </a:schemeClr>
                </a:solidFill>
              </a:defRPr>
            </a:lvl4pPr>
            <a:lvl5pPr marL="1440180" indent="0">
              <a:buNone/>
              <a:defRPr sz="1103">
                <a:solidFill>
                  <a:schemeClr val="tx1">
                    <a:tint val="75000"/>
                  </a:schemeClr>
                </a:solidFill>
              </a:defRPr>
            </a:lvl5pPr>
            <a:lvl6pPr marL="1800225" indent="0">
              <a:buNone/>
              <a:defRPr sz="1103">
                <a:solidFill>
                  <a:schemeClr val="tx1">
                    <a:tint val="75000"/>
                  </a:schemeClr>
                </a:solidFill>
              </a:defRPr>
            </a:lvl6pPr>
            <a:lvl7pPr marL="2160270" indent="0">
              <a:buNone/>
              <a:defRPr sz="1103">
                <a:solidFill>
                  <a:schemeClr val="tx1">
                    <a:tint val="75000"/>
                  </a:schemeClr>
                </a:solidFill>
              </a:defRPr>
            </a:lvl7pPr>
            <a:lvl8pPr marL="2520315" indent="0">
              <a:buNone/>
              <a:defRPr sz="1103">
                <a:solidFill>
                  <a:schemeClr val="tx1">
                    <a:tint val="75000"/>
                  </a:schemeClr>
                </a:solidFill>
              </a:defRPr>
            </a:lvl8pPr>
            <a:lvl9pPr marL="2880360" indent="0">
              <a:buNone/>
              <a:defRPr sz="1103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9D168-DFBF-4FE4-B161-C40720230FCD}" type="datetimeFigureOut">
              <a:rPr lang="en-GB" smtClean="0"/>
              <a:t>30/10/2025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5D194-EE1B-44C6-B679-61EEA4FFF5E2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1560197" y="7504762"/>
            <a:ext cx="648081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124517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00113" y="3840478"/>
            <a:ext cx="3744468" cy="7510272"/>
          </a:xfrm>
        </p:spPr>
        <p:txBody>
          <a:bodyPr/>
          <a:lstStyle>
            <a:lvl1pPr>
              <a:defRPr sz="1733"/>
            </a:lvl1pPr>
            <a:lvl2pPr>
              <a:defRPr sz="1575"/>
            </a:lvl2pPr>
            <a:lvl3pPr>
              <a:defRPr sz="1418"/>
            </a:lvl3pPr>
            <a:lvl4pPr>
              <a:defRPr sz="1260"/>
            </a:lvl4pPr>
            <a:lvl5pPr>
              <a:defRPr sz="1260"/>
            </a:lvl5pPr>
            <a:lvl6pPr>
              <a:defRPr sz="1260"/>
            </a:lvl6pPr>
            <a:lvl7pPr>
              <a:defRPr sz="1260"/>
            </a:lvl7pPr>
            <a:lvl8pPr>
              <a:defRPr sz="1260"/>
            </a:lvl8pPr>
            <a:lvl9pPr>
              <a:defRPr sz="126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35744" y="3840480"/>
            <a:ext cx="3744468" cy="7510272"/>
          </a:xfrm>
        </p:spPr>
        <p:txBody>
          <a:bodyPr/>
          <a:lstStyle>
            <a:lvl1pPr>
              <a:defRPr sz="1733"/>
            </a:lvl1pPr>
            <a:lvl2pPr>
              <a:defRPr sz="1575"/>
            </a:lvl2pPr>
            <a:lvl3pPr>
              <a:defRPr sz="1418"/>
            </a:lvl3pPr>
            <a:lvl4pPr>
              <a:defRPr sz="1260"/>
            </a:lvl4pPr>
            <a:lvl5pPr>
              <a:defRPr sz="1260"/>
            </a:lvl5pPr>
            <a:lvl6pPr>
              <a:defRPr sz="1260"/>
            </a:lvl6pPr>
            <a:lvl7pPr>
              <a:defRPr sz="1260"/>
            </a:lvl7pPr>
            <a:lvl8pPr>
              <a:defRPr sz="1260"/>
            </a:lvl8pPr>
            <a:lvl9pPr>
              <a:defRPr sz="126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9D168-DFBF-4FE4-B161-C40720230FCD}" type="datetimeFigureOut">
              <a:rPr lang="en-GB" smtClean="0"/>
              <a:t>30/10/2025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5D194-EE1B-44C6-B679-61EEA4FFF5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78311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0113" y="3736154"/>
            <a:ext cx="3744468" cy="1450848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1890" b="1"/>
            </a:lvl1pPr>
            <a:lvl2pPr marL="360045" indent="0">
              <a:buNone/>
              <a:defRPr sz="1575" b="1"/>
            </a:lvl2pPr>
            <a:lvl3pPr marL="720090" indent="0">
              <a:buNone/>
              <a:defRPr sz="1418" b="1"/>
            </a:lvl3pPr>
            <a:lvl4pPr marL="1080135" indent="0">
              <a:buNone/>
              <a:defRPr sz="1260" b="1"/>
            </a:lvl4pPr>
            <a:lvl5pPr marL="1440180" indent="0">
              <a:buNone/>
              <a:defRPr sz="1260" b="1"/>
            </a:lvl5pPr>
            <a:lvl6pPr marL="1800225" indent="0">
              <a:buNone/>
              <a:defRPr sz="1260" b="1"/>
            </a:lvl6pPr>
            <a:lvl7pPr marL="2160270" indent="0">
              <a:buNone/>
              <a:defRPr sz="1260" b="1"/>
            </a:lvl7pPr>
            <a:lvl8pPr marL="2520315" indent="0">
              <a:buNone/>
              <a:defRPr sz="1260" b="1"/>
            </a:lvl8pPr>
            <a:lvl9pPr marL="2880360" indent="0">
              <a:buNone/>
              <a:defRPr sz="126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00113" y="5080102"/>
            <a:ext cx="3744468" cy="6315456"/>
          </a:xfrm>
        </p:spPr>
        <p:txBody>
          <a:bodyPr/>
          <a:lstStyle>
            <a:lvl1pPr>
              <a:defRPr sz="1733"/>
            </a:lvl1pPr>
            <a:lvl2pPr>
              <a:defRPr sz="1575"/>
            </a:lvl2pPr>
            <a:lvl3pPr>
              <a:defRPr sz="1418"/>
            </a:lvl3pPr>
            <a:lvl4pPr>
              <a:defRPr sz="1260"/>
            </a:lvl4pPr>
            <a:lvl5pPr>
              <a:defRPr sz="1260"/>
            </a:lvl5pPr>
            <a:lvl6pPr>
              <a:defRPr sz="1260"/>
            </a:lvl6pPr>
            <a:lvl7pPr>
              <a:defRPr sz="1260"/>
            </a:lvl7pPr>
            <a:lvl8pPr>
              <a:defRPr sz="1260"/>
            </a:lvl8pPr>
            <a:lvl9pPr>
              <a:defRPr sz="126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36974" y="3731526"/>
            <a:ext cx="3744468" cy="1450848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1890" b="1"/>
            </a:lvl1pPr>
            <a:lvl2pPr marL="360045" indent="0">
              <a:buNone/>
              <a:defRPr sz="1575" b="1"/>
            </a:lvl2pPr>
            <a:lvl3pPr marL="720090" indent="0">
              <a:buNone/>
              <a:defRPr sz="1418" b="1"/>
            </a:lvl3pPr>
            <a:lvl4pPr marL="1080135" indent="0">
              <a:buNone/>
              <a:defRPr sz="1260" b="1"/>
            </a:lvl4pPr>
            <a:lvl5pPr marL="1440180" indent="0">
              <a:buNone/>
              <a:defRPr sz="1260" b="1"/>
            </a:lvl5pPr>
            <a:lvl6pPr marL="1800225" indent="0">
              <a:buNone/>
              <a:defRPr sz="1260" b="1"/>
            </a:lvl6pPr>
            <a:lvl7pPr marL="2160270" indent="0">
              <a:buNone/>
              <a:defRPr sz="1260" b="1"/>
            </a:lvl7pPr>
            <a:lvl8pPr marL="2520315" indent="0">
              <a:buNone/>
              <a:defRPr sz="1260" b="1"/>
            </a:lvl8pPr>
            <a:lvl9pPr marL="2880360" indent="0">
              <a:buNone/>
              <a:defRPr sz="126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936974" y="5076068"/>
            <a:ext cx="3744468" cy="6315456"/>
          </a:xfrm>
        </p:spPr>
        <p:txBody>
          <a:bodyPr/>
          <a:lstStyle>
            <a:lvl1pPr>
              <a:defRPr sz="1733"/>
            </a:lvl1pPr>
            <a:lvl2pPr>
              <a:defRPr sz="1575"/>
            </a:lvl2pPr>
            <a:lvl3pPr>
              <a:defRPr sz="1418"/>
            </a:lvl3pPr>
            <a:lvl4pPr>
              <a:defRPr sz="1260"/>
            </a:lvl4pPr>
            <a:lvl5pPr>
              <a:defRPr sz="1260"/>
            </a:lvl5pPr>
            <a:lvl6pPr>
              <a:defRPr sz="1260"/>
            </a:lvl6pPr>
            <a:lvl7pPr>
              <a:defRPr sz="1260"/>
            </a:lvl7pPr>
            <a:lvl8pPr>
              <a:defRPr sz="1260"/>
            </a:lvl8pPr>
            <a:lvl9pPr>
              <a:defRPr sz="126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9D168-DFBF-4FE4-B161-C40720230FCD}" type="datetimeFigureOut">
              <a:rPr lang="en-GB" smtClean="0"/>
              <a:t>30/10/2025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5D194-EE1B-44C6-B679-61EEA4FFF5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02757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9D168-DFBF-4FE4-B161-C40720230FCD}" type="datetimeFigureOut">
              <a:rPr lang="en-GB" smtClean="0"/>
              <a:t>30/10/2025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5D194-EE1B-44C6-B679-61EEA4FFF5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07819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9D168-DFBF-4FE4-B161-C40720230FCD}" type="datetimeFigureOut">
              <a:rPr lang="en-GB" smtClean="0"/>
              <a:t>30/10/2025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5D194-EE1B-44C6-B679-61EEA4FFF5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67785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00113" y="2048256"/>
            <a:ext cx="2976372" cy="3243072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315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35780" y="2048256"/>
            <a:ext cx="4357120" cy="8705088"/>
          </a:xfrm>
        </p:spPr>
        <p:txBody>
          <a:bodyPr/>
          <a:lstStyle>
            <a:lvl1pPr>
              <a:defRPr sz="2520"/>
            </a:lvl1pPr>
            <a:lvl2pPr>
              <a:defRPr sz="2205"/>
            </a:lvl2pPr>
            <a:lvl3pPr>
              <a:defRPr sz="1890"/>
            </a:lvl3pPr>
            <a:lvl4pPr>
              <a:defRPr sz="1575"/>
            </a:lvl4pPr>
            <a:lvl5pPr>
              <a:defRPr sz="1575"/>
            </a:lvl5pPr>
            <a:lvl6pPr>
              <a:defRPr sz="1575"/>
            </a:lvl6pPr>
            <a:lvl7pPr>
              <a:defRPr sz="1575"/>
            </a:lvl7pPr>
            <a:lvl8pPr>
              <a:defRPr sz="1575"/>
            </a:lvl8pPr>
            <a:lvl9pPr>
              <a:defRPr sz="1575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00113" y="5291328"/>
            <a:ext cx="2976372" cy="5462016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40"/>
              </a:spcBef>
              <a:buNone/>
              <a:defRPr sz="1339"/>
            </a:lvl1pPr>
            <a:lvl2pPr marL="360045" indent="0">
              <a:buNone/>
              <a:defRPr sz="945"/>
            </a:lvl2pPr>
            <a:lvl3pPr marL="720090" indent="0">
              <a:buNone/>
              <a:defRPr sz="788"/>
            </a:lvl3pPr>
            <a:lvl4pPr marL="1080135" indent="0">
              <a:buNone/>
              <a:defRPr sz="709"/>
            </a:lvl4pPr>
            <a:lvl5pPr marL="1440180" indent="0">
              <a:buNone/>
              <a:defRPr sz="709"/>
            </a:lvl5pPr>
            <a:lvl6pPr marL="1800225" indent="0">
              <a:buNone/>
              <a:defRPr sz="709"/>
            </a:lvl6pPr>
            <a:lvl7pPr marL="2160270" indent="0">
              <a:buNone/>
              <a:defRPr sz="709"/>
            </a:lvl7pPr>
            <a:lvl8pPr marL="2520315" indent="0">
              <a:buNone/>
              <a:defRPr sz="709"/>
            </a:lvl8pPr>
            <a:lvl9pPr marL="2880360" indent="0">
              <a:buNone/>
              <a:defRPr sz="70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9D168-DFBF-4FE4-B161-C40720230FCD}" type="datetimeFigureOut">
              <a:rPr lang="en-GB" smtClean="0"/>
              <a:t>30/10/2025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5D194-EE1B-44C6-B679-61EEA4FFF5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38781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00113" y="2048256"/>
            <a:ext cx="2976372" cy="3243072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315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220063" y="1997049"/>
            <a:ext cx="4470588" cy="8670952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205"/>
            </a:lvl1pPr>
            <a:lvl2pPr marL="360045" indent="0">
              <a:buNone/>
              <a:defRPr sz="2205"/>
            </a:lvl2pPr>
            <a:lvl3pPr marL="720090" indent="0">
              <a:buNone/>
              <a:defRPr sz="1890"/>
            </a:lvl3pPr>
            <a:lvl4pPr marL="1080135" indent="0">
              <a:buNone/>
              <a:defRPr sz="1575"/>
            </a:lvl4pPr>
            <a:lvl5pPr marL="1440180" indent="0">
              <a:buNone/>
              <a:defRPr sz="1575"/>
            </a:lvl5pPr>
            <a:lvl6pPr marL="1800225" indent="0">
              <a:buNone/>
              <a:defRPr sz="1575"/>
            </a:lvl6pPr>
            <a:lvl7pPr marL="2160270" indent="0">
              <a:buNone/>
              <a:defRPr sz="1575"/>
            </a:lvl7pPr>
            <a:lvl8pPr marL="2520315" indent="0">
              <a:buNone/>
              <a:defRPr sz="1575"/>
            </a:lvl8pPr>
            <a:lvl9pPr marL="2880360" indent="0">
              <a:buNone/>
              <a:defRPr sz="1575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00113" y="5291328"/>
            <a:ext cx="2976372" cy="5376672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40"/>
              </a:spcBef>
              <a:buNone/>
              <a:defRPr sz="1339"/>
            </a:lvl1pPr>
            <a:lvl2pPr marL="360045" indent="0">
              <a:buNone/>
              <a:defRPr sz="945"/>
            </a:lvl2pPr>
            <a:lvl3pPr marL="720090" indent="0">
              <a:buNone/>
              <a:defRPr sz="788"/>
            </a:lvl3pPr>
            <a:lvl4pPr marL="1080135" indent="0">
              <a:buNone/>
              <a:defRPr sz="709"/>
            </a:lvl4pPr>
            <a:lvl5pPr marL="1440180" indent="0">
              <a:buNone/>
              <a:defRPr sz="709"/>
            </a:lvl5pPr>
            <a:lvl6pPr marL="1800225" indent="0">
              <a:buNone/>
              <a:defRPr sz="709"/>
            </a:lvl6pPr>
            <a:lvl7pPr marL="2160270" indent="0">
              <a:buNone/>
              <a:defRPr sz="709"/>
            </a:lvl7pPr>
            <a:lvl8pPr marL="2520315" indent="0">
              <a:buNone/>
              <a:defRPr sz="709"/>
            </a:lvl8pPr>
            <a:lvl9pPr marL="2880360" indent="0">
              <a:buNone/>
              <a:defRPr sz="70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9D168-DFBF-4FE4-B161-C40720230FCD}" type="datetimeFigureOut">
              <a:rPr lang="en-GB" smtClean="0"/>
              <a:t>30/10/2025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5D194-EE1B-44C6-B679-61EEA4FFF5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63751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9D168-DFBF-4FE4-B161-C40720230FCD}" type="datetimeFigureOut">
              <a:rPr lang="en-GB" smtClean="0"/>
              <a:t>30/10/2025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5D194-EE1B-44C6-B679-61EEA4FFF5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71596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70860" y="1422400"/>
            <a:ext cx="1830229" cy="1009904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00114" y="1422400"/>
            <a:ext cx="5850731" cy="1009904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9D168-DFBF-4FE4-B161-C40720230FCD}" type="datetimeFigureOut">
              <a:rPr lang="en-GB" smtClean="0"/>
              <a:t>30/10/2025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5D194-EE1B-44C6-B679-61EEA4FFF5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19490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92024" y="341376"/>
            <a:ext cx="9217152" cy="12118848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sz="180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00113" y="1137920"/>
            <a:ext cx="7776972" cy="25318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0114" y="3840480"/>
            <a:ext cx="7774886" cy="7538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00110" y="11617817"/>
            <a:ext cx="1834146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accent1"/>
                </a:solidFill>
              </a:defRPr>
            </a:lvl1pPr>
          </a:lstStyle>
          <a:p>
            <a:fld id="{8F69D168-DFBF-4FE4-B161-C40720230FCD}" type="datetimeFigureOut">
              <a:rPr lang="en-GB" smtClean="0"/>
              <a:t>30/10/2025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09954" y="11617817"/>
            <a:ext cx="3715248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347006" y="11617817"/>
            <a:ext cx="1343646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accent1"/>
                </a:solidFill>
              </a:defRPr>
            </a:lvl1pPr>
          </a:lstStyle>
          <a:p>
            <a:fld id="{AD75D194-EE1B-44C6-B679-61EEA4FFF5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53853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7" r:id="rId1"/>
    <p:sldLayoutId id="2147483768" r:id="rId2"/>
    <p:sldLayoutId id="2147483769" r:id="rId3"/>
    <p:sldLayoutId id="2147483770" r:id="rId4"/>
    <p:sldLayoutId id="2147483771" r:id="rId5"/>
    <p:sldLayoutId id="2147483772" r:id="rId6"/>
    <p:sldLayoutId id="2147483773" r:id="rId7"/>
    <p:sldLayoutId id="2147483774" r:id="rId8"/>
    <p:sldLayoutId id="2147483775" r:id="rId9"/>
    <p:sldLayoutId id="2147483776" r:id="rId10"/>
    <p:sldLayoutId id="2147483777" r:id="rId11"/>
  </p:sldLayoutIdLst>
  <p:txStyles>
    <p:titleStyle>
      <a:lvl1pPr algn="l" defTabSz="720090" rtl="0" eaLnBrk="1" latinLnBrk="0" hangingPunct="1">
        <a:lnSpc>
          <a:spcPct val="90000"/>
        </a:lnSpc>
        <a:spcBef>
          <a:spcPct val="0"/>
        </a:spcBef>
        <a:buNone/>
        <a:defRPr sz="42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180023" indent="-144018" algn="l" defTabSz="720090" rtl="0" eaLnBrk="1" latinLnBrk="0" hangingPunct="1">
        <a:lnSpc>
          <a:spcPct val="90000"/>
        </a:lnSpc>
        <a:spcBef>
          <a:spcPts val="1050"/>
        </a:spcBef>
        <a:buClr>
          <a:schemeClr val="accent1"/>
        </a:buClr>
        <a:buSzPct val="80000"/>
        <a:buFont typeface="Corbel" pitchFamily="34" charset="0"/>
        <a:buChar char="•"/>
        <a:defRPr sz="21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360045" indent="-144018" algn="l" defTabSz="720090" rtl="0" eaLnBrk="1" latinLnBrk="0" hangingPunct="1">
        <a:lnSpc>
          <a:spcPct val="90000"/>
        </a:lnSpc>
        <a:spcBef>
          <a:spcPts val="158"/>
        </a:spcBef>
        <a:spcAft>
          <a:spcPts val="315"/>
        </a:spcAft>
        <a:buClr>
          <a:schemeClr val="accent1"/>
        </a:buClr>
        <a:buSzPct val="80000"/>
        <a:buFont typeface="Corbel" pitchFamily="34" charset="0"/>
        <a:buChar char="•"/>
        <a:defRPr sz="1890" kern="1200">
          <a:solidFill>
            <a:schemeClr val="accent1"/>
          </a:solidFill>
          <a:latin typeface="+mn-lt"/>
          <a:ea typeface="+mn-ea"/>
          <a:cs typeface="+mn-cs"/>
        </a:defRPr>
      </a:lvl2pPr>
      <a:lvl3pPr marL="576072" indent="-144018" algn="l" defTabSz="720090" rtl="0" eaLnBrk="1" latinLnBrk="0" hangingPunct="1">
        <a:lnSpc>
          <a:spcPct val="90000"/>
        </a:lnSpc>
        <a:spcBef>
          <a:spcPts val="158"/>
        </a:spcBef>
        <a:spcAft>
          <a:spcPts val="315"/>
        </a:spcAft>
        <a:buClr>
          <a:schemeClr val="accent1"/>
        </a:buClr>
        <a:buSzPct val="80000"/>
        <a:buFont typeface="Corbel" pitchFamily="34" charset="0"/>
        <a:buChar char="•"/>
        <a:defRPr sz="1680" kern="1200">
          <a:solidFill>
            <a:schemeClr val="accent1"/>
          </a:solidFill>
          <a:latin typeface="+mn-lt"/>
          <a:ea typeface="+mn-ea"/>
          <a:cs typeface="+mn-cs"/>
        </a:defRPr>
      </a:lvl3pPr>
      <a:lvl4pPr marL="792099" indent="-144018" algn="l" defTabSz="720090" rtl="0" eaLnBrk="1" latinLnBrk="0" hangingPunct="1">
        <a:lnSpc>
          <a:spcPct val="90000"/>
        </a:lnSpc>
        <a:spcBef>
          <a:spcPts val="158"/>
        </a:spcBef>
        <a:spcAft>
          <a:spcPts val="315"/>
        </a:spcAft>
        <a:buClr>
          <a:schemeClr val="accent1"/>
        </a:buClr>
        <a:buSzPct val="80000"/>
        <a:buFont typeface="Corbel" pitchFamily="34" charset="0"/>
        <a:buChar char="•"/>
        <a:defRPr sz="1470" kern="1200">
          <a:solidFill>
            <a:schemeClr val="accent1"/>
          </a:solidFill>
          <a:latin typeface="+mn-lt"/>
          <a:ea typeface="+mn-ea"/>
          <a:cs typeface="+mn-cs"/>
        </a:defRPr>
      </a:lvl4pPr>
      <a:lvl5pPr marL="966126" indent="-144018" algn="l" defTabSz="720090" rtl="0" eaLnBrk="1" latinLnBrk="0" hangingPunct="1">
        <a:lnSpc>
          <a:spcPct val="90000"/>
        </a:lnSpc>
        <a:spcBef>
          <a:spcPts val="158"/>
        </a:spcBef>
        <a:spcAft>
          <a:spcPts val="315"/>
        </a:spcAft>
        <a:buClr>
          <a:schemeClr val="accent1"/>
        </a:buClr>
        <a:buSzPct val="80000"/>
        <a:buFont typeface="Corbel" pitchFamily="34" charset="0"/>
        <a:buChar char="•"/>
        <a:defRPr sz="147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155000" indent="-180023" algn="l" defTabSz="720090" rtl="0" eaLnBrk="1" latinLnBrk="0" hangingPunct="1">
        <a:lnSpc>
          <a:spcPct val="90000"/>
        </a:lnSpc>
        <a:spcBef>
          <a:spcPts val="158"/>
        </a:spcBef>
        <a:spcAft>
          <a:spcPts val="315"/>
        </a:spcAft>
        <a:buClr>
          <a:schemeClr val="accent1"/>
        </a:buClr>
        <a:buSzPct val="80000"/>
        <a:buFont typeface="Corbel" pitchFamily="34" charset="0"/>
        <a:buChar char="•"/>
        <a:defRPr sz="147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365000" indent="-180023" algn="l" defTabSz="720090" rtl="0" eaLnBrk="1" latinLnBrk="0" hangingPunct="1">
        <a:lnSpc>
          <a:spcPct val="90000"/>
        </a:lnSpc>
        <a:spcBef>
          <a:spcPts val="158"/>
        </a:spcBef>
        <a:spcAft>
          <a:spcPts val="315"/>
        </a:spcAft>
        <a:buClr>
          <a:schemeClr val="accent1"/>
        </a:buClr>
        <a:buSzPct val="80000"/>
        <a:buFont typeface="Corbel" pitchFamily="34" charset="0"/>
        <a:buChar char="•"/>
        <a:defRPr sz="1470" kern="1200">
          <a:solidFill>
            <a:schemeClr val="accent1"/>
          </a:solidFill>
          <a:latin typeface="+mn-lt"/>
          <a:ea typeface="+mn-ea"/>
          <a:cs typeface="+mn-cs"/>
        </a:defRPr>
      </a:lvl7pPr>
      <a:lvl8pPr marL="1575000" indent="-180023" algn="l" defTabSz="720090" rtl="0" eaLnBrk="1" latinLnBrk="0" hangingPunct="1">
        <a:lnSpc>
          <a:spcPct val="90000"/>
        </a:lnSpc>
        <a:spcBef>
          <a:spcPts val="158"/>
        </a:spcBef>
        <a:spcAft>
          <a:spcPts val="315"/>
        </a:spcAft>
        <a:buClr>
          <a:schemeClr val="accent1"/>
        </a:buClr>
        <a:buSzPct val="80000"/>
        <a:buFont typeface="Corbel" pitchFamily="34" charset="0"/>
        <a:buChar char="•"/>
        <a:defRPr sz="1470" kern="1200">
          <a:solidFill>
            <a:schemeClr val="accent1"/>
          </a:solidFill>
          <a:latin typeface="+mn-lt"/>
          <a:ea typeface="+mn-ea"/>
          <a:cs typeface="+mn-cs"/>
        </a:defRPr>
      </a:lvl8pPr>
      <a:lvl9pPr marL="1785000" indent="-180023" algn="l" defTabSz="720090" rtl="0" eaLnBrk="1" latinLnBrk="0" hangingPunct="1">
        <a:lnSpc>
          <a:spcPct val="90000"/>
        </a:lnSpc>
        <a:spcBef>
          <a:spcPts val="158"/>
        </a:spcBef>
        <a:spcAft>
          <a:spcPts val="315"/>
        </a:spcAft>
        <a:buClr>
          <a:schemeClr val="accent1"/>
        </a:buClr>
        <a:buSzPct val="80000"/>
        <a:buFont typeface="Corbel" pitchFamily="34" charset="0"/>
        <a:buChar char="•"/>
        <a:defRPr sz="147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720090" rtl="0" eaLnBrk="1" latinLnBrk="0" hangingPunct="1">
        <a:defRPr sz="1418" kern="1200">
          <a:solidFill>
            <a:schemeClr val="tx1"/>
          </a:solidFill>
          <a:latin typeface="+mn-lt"/>
          <a:ea typeface="+mn-ea"/>
          <a:cs typeface="+mn-cs"/>
        </a:defRPr>
      </a:lvl1pPr>
      <a:lvl2pPr marL="360045" algn="l" defTabSz="720090" rtl="0" eaLnBrk="1" latinLnBrk="0" hangingPunct="1">
        <a:defRPr sz="1418" kern="1200">
          <a:solidFill>
            <a:schemeClr val="tx1"/>
          </a:solidFill>
          <a:latin typeface="+mn-lt"/>
          <a:ea typeface="+mn-ea"/>
          <a:cs typeface="+mn-cs"/>
        </a:defRPr>
      </a:lvl2pPr>
      <a:lvl3pPr marL="720090" algn="l" defTabSz="720090" rtl="0" eaLnBrk="1" latinLnBrk="0" hangingPunct="1">
        <a:defRPr sz="1418" kern="1200">
          <a:solidFill>
            <a:schemeClr val="tx1"/>
          </a:solidFill>
          <a:latin typeface="+mn-lt"/>
          <a:ea typeface="+mn-ea"/>
          <a:cs typeface="+mn-cs"/>
        </a:defRPr>
      </a:lvl3pPr>
      <a:lvl4pPr marL="1080135" algn="l" defTabSz="720090" rtl="0" eaLnBrk="1" latinLnBrk="0" hangingPunct="1">
        <a:defRPr sz="1418" kern="1200">
          <a:solidFill>
            <a:schemeClr val="tx1"/>
          </a:solidFill>
          <a:latin typeface="+mn-lt"/>
          <a:ea typeface="+mn-ea"/>
          <a:cs typeface="+mn-cs"/>
        </a:defRPr>
      </a:lvl4pPr>
      <a:lvl5pPr marL="1440180" algn="l" defTabSz="720090" rtl="0" eaLnBrk="1" latinLnBrk="0" hangingPunct="1">
        <a:defRPr sz="1418" kern="1200">
          <a:solidFill>
            <a:schemeClr val="tx1"/>
          </a:solidFill>
          <a:latin typeface="+mn-lt"/>
          <a:ea typeface="+mn-ea"/>
          <a:cs typeface="+mn-cs"/>
        </a:defRPr>
      </a:lvl5pPr>
      <a:lvl6pPr marL="1800225" algn="l" defTabSz="720090" rtl="0" eaLnBrk="1" latinLnBrk="0" hangingPunct="1">
        <a:defRPr sz="1418" kern="1200">
          <a:solidFill>
            <a:schemeClr val="tx1"/>
          </a:solidFill>
          <a:latin typeface="+mn-lt"/>
          <a:ea typeface="+mn-ea"/>
          <a:cs typeface="+mn-cs"/>
        </a:defRPr>
      </a:lvl6pPr>
      <a:lvl7pPr marL="2160270" algn="l" defTabSz="720090" rtl="0" eaLnBrk="1" latinLnBrk="0" hangingPunct="1">
        <a:defRPr sz="1418" kern="1200">
          <a:solidFill>
            <a:schemeClr val="tx1"/>
          </a:solidFill>
          <a:latin typeface="+mn-lt"/>
          <a:ea typeface="+mn-ea"/>
          <a:cs typeface="+mn-cs"/>
        </a:defRPr>
      </a:lvl7pPr>
      <a:lvl8pPr marL="2520315" algn="l" defTabSz="720090" rtl="0" eaLnBrk="1" latinLnBrk="0" hangingPunct="1">
        <a:defRPr sz="1418" kern="1200">
          <a:solidFill>
            <a:schemeClr val="tx1"/>
          </a:solidFill>
          <a:latin typeface="+mn-lt"/>
          <a:ea typeface="+mn-ea"/>
          <a:cs typeface="+mn-cs"/>
        </a:defRPr>
      </a:lvl8pPr>
      <a:lvl9pPr marL="2880360" algn="l" defTabSz="720090" rtl="0" eaLnBrk="1" latinLnBrk="0" hangingPunct="1">
        <a:defRPr sz="1418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186/s12884-022-04698-9" TargetMode="External"/><Relationship Id="rId13" Type="http://schemas.openxmlformats.org/officeDocument/2006/relationships/hyperlink" Target="https://www.vice.com/wp-content/uploads/sites/2/2018/02/1519774711349-Mont-Park-Asylum-Patient-Area-1917.jpeg" TargetMode="External"/><Relationship Id="rId3" Type="http://schemas.openxmlformats.org/officeDocument/2006/relationships/hyperlink" Target="https://my.clevelandclinic.org/health/diseases/24152-postpartum-psychosis?utm_source=chatgpt.com" TargetMode="External"/><Relationship Id="rId7" Type="http://schemas.openxmlformats.org/officeDocument/2006/relationships/hyperlink" Target="https://doi.org/10.1093/bmb/ldg011" TargetMode="External"/><Relationship Id="rId12" Type="http://schemas.openxmlformats.org/officeDocument/2006/relationships/hyperlink" Target="https://assets.publishing.service.gov.uk/government/uploads/system/uploads/image_data/file/54122/postnatal-depression.png" TargetMode="External"/><Relationship Id="rId2" Type="http://schemas.openxmlformats.org/officeDocument/2006/relationships/hyperlink" Target="https://doi.org/10.1186/s12991-018-0188-0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doi.org/10.7759/cureus.46209" TargetMode="External"/><Relationship Id="rId11" Type="http://schemas.openxmlformats.org/officeDocument/2006/relationships/hyperlink" Target="https://www.priorygroup.com/media/1m3lon4n/postpartum-depression-symptoms.jpg" TargetMode="External"/><Relationship Id="rId5" Type="http://schemas.openxmlformats.org/officeDocument/2006/relationships/hyperlink" Target="https://mentalhealthfoundation.org/health-conditions/mood-disorders/postpartum-depression?utm_source=chatgpt.com" TargetMode="External"/><Relationship Id="rId10" Type="http://schemas.openxmlformats.org/officeDocument/2006/relationships/hyperlink" Target="https://doi.org/10.22459/lfhj.26.08" TargetMode="External"/><Relationship Id="rId4" Type="http://schemas.openxmlformats.org/officeDocument/2006/relationships/hyperlink" Target="https://doi.org/10.1007/s40265-024-02038-z" TargetMode="External"/><Relationship Id="rId9" Type="http://schemas.openxmlformats.org/officeDocument/2006/relationships/hyperlink" Target="https://doi.org/10.7759/cureus.3274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968E71-4E82-CA45-88F7-A72600D4680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6802209"/>
            <a:ext cx="9601200" cy="2506980"/>
          </a:xfrm>
        </p:spPr>
        <p:txBody>
          <a:bodyPr>
            <a:normAutofit fontScale="90000"/>
          </a:bodyPr>
          <a:lstStyle/>
          <a:p>
            <a:r>
              <a:rPr lang="en-GB" dirty="0"/>
              <a:t>Poster Presentation</a:t>
            </a:r>
            <a:br>
              <a:rPr lang="en-GB" dirty="0"/>
            </a:br>
            <a:br>
              <a:rPr lang="en-GB" dirty="0"/>
            </a:br>
            <a:r>
              <a:rPr lang="en-GB" dirty="0"/>
              <a:t>Parveen Akhtar</a:t>
            </a:r>
            <a:br>
              <a:rPr lang="en-GB" dirty="0"/>
            </a:br>
            <a:r>
              <a:rPr lang="en-GB" dirty="0"/>
              <a:t>Student ID: 2309185</a:t>
            </a:r>
            <a:br>
              <a:rPr lang="en-GB" dirty="0"/>
            </a:br>
            <a:r>
              <a:rPr lang="en-GB" dirty="0"/>
              <a:t>Lecturer: TOMY ADATTU CHACKO</a:t>
            </a:r>
            <a:br>
              <a:rPr lang="en-GB" dirty="0"/>
            </a:br>
            <a:r>
              <a:rPr lang="en-GB" dirty="0"/>
              <a:t>Module code:BMHP6029</a:t>
            </a:r>
            <a:br>
              <a:rPr lang="en-GB" dirty="0"/>
            </a:br>
            <a:r>
              <a:rPr lang="en-GB" dirty="0"/>
              <a:t>Module: psychopathological classifications and provisions</a:t>
            </a:r>
          </a:p>
        </p:txBody>
      </p:sp>
    </p:spTree>
    <p:extLst>
      <p:ext uri="{BB962C8B-B14F-4D97-AF65-F5344CB8AC3E}">
        <p14:creationId xmlns:p14="http://schemas.microsoft.com/office/powerpoint/2010/main" val="18416517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>
            <a:extLst>
              <a:ext uri="{FF2B5EF4-FFF2-40B4-BE49-F238E27FC236}">
                <a16:creationId xmlns:a16="http://schemas.microsoft.com/office/drawing/2014/main" id="{E45096A2-31EA-7ED4-03E3-4A4E2CDA4E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2089" y="1910186"/>
            <a:ext cx="2101799" cy="147983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8D37AAD-0CFE-ADF4-1796-35E8EA7680E2}"/>
              </a:ext>
            </a:extLst>
          </p:cNvPr>
          <p:cNvSpPr txBox="1"/>
          <p:nvPr/>
        </p:nvSpPr>
        <p:spPr>
          <a:xfrm>
            <a:off x="3739097" y="531953"/>
            <a:ext cx="2689412" cy="2780761"/>
          </a:xfrm>
          <a:prstGeom prst="rect">
            <a:avLst/>
          </a:prstGeom>
          <a:noFill/>
          <a:ln w="57150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1470" b="1" dirty="0"/>
              <a:t>Introduction</a:t>
            </a:r>
          </a:p>
          <a:p>
            <a:r>
              <a:rPr lang="en-GB" sz="1000" b="1" dirty="0"/>
              <a:t>Post-Partum Depression (PPD): </a:t>
            </a:r>
            <a:r>
              <a:rPr lang="en-GB" sz="1000" dirty="0"/>
              <a:t>A period of low mood, lack of energy and interest following birth (Mental Health Foundation, 2023) </a:t>
            </a:r>
          </a:p>
          <a:p>
            <a:r>
              <a:rPr lang="en-GB" sz="1000" b="1" dirty="0"/>
              <a:t>Post-Partum Psychosis(PPP): </a:t>
            </a:r>
            <a:r>
              <a:rPr lang="en-GB" sz="1000" dirty="0"/>
              <a:t>Severe mental disorder including hallucinations, delusions and thinking disorder following birth (Cleveland Clinic,2024) </a:t>
            </a:r>
          </a:p>
          <a:p>
            <a:r>
              <a:rPr lang="en-GB" sz="1000" b="1" dirty="0"/>
              <a:t>Prevalence: </a:t>
            </a:r>
            <a:r>
              <a:rPr lang="en-GB" sz="1000" dirty="0"/>
              <a:t>PPD </a:t>
            </a:r>
            <a:r>
              <a:rPr lang="en-GB" sz="1000" b="1" dirty="0"/>
              <a:t>- 10 to15% </a:t>
            </a:r>
            <a:r>
              <a:rPr lang="en-GB" sz="1000" dirty="0"/>
              <a:t>of new mothers , PPP</a:t>
            </a:r>
            <a:r>
              <a:rPr lang="en-GB" sz="1000" b="1" dirty="0"/>
              <a:t>- 1 to 2 per 1000 </a:t>
            </a:r>
            <a:r>
              <a:rPr lang="en-GB" sz="1000" dirty="0"/>
              <a:t>deliveries</a:t>
            </a:r>
            <a:r>
              <a:rPr lang="en-GB" sz="1000" b="1" dirty="0"/>
              <a:t> </a:t>
            </a:r>
            <a:r>
              <a:rPr lang="nl-NL" sz="1000" dirty="0"/>
              <a:t>(</a:t>
            </a:r>
            <a:r>
              <a:rPr lang="en-GB" sz="1000" dirty="0"/>
              <a:t>Anokye </a:t>
            </a:r>
            <a:r>
              <a:rPr lang="en-GB" sz="1000" i="1" dirty="0"/>
              <a:t>et al.</a:t>
            </a:r>
            <a:r>
              <a:rPr lang="en-GB" sz="1000" dirty="0"/>
              <a:t>,2018 </a:t>
            </a:r>
            <a:r>
              <a:rPr lang="nl-NL" sz="1000" dirty="0"/>
              <a:t>; VanderKruik et al., 2017)</a:t>
            </a:r>
            <a:endParaRPr lang="en-GB" sz="1000" dirty="0"/>
          </a:p>
          <a:p>
            <a:r>
              <a:rPr lang="en-GB" sz="1000" b="1" dirty="0"/>
              <a:t>Rationale: </a:t>
            </a:r>
          </a:p>
          <a:p>
            <a:pPr marL="180023" indent="-180023">
              <a:buFont typeface="Arial" panose="020B0604020202020204" pitchFamily="34" charset="0"/>
              <a:buChar char="•"/>
            </a:pPr>
            <a:r>
              <a:rPr lang="en-GB" sz="1000" dirty="0"/>
              <a:t>Historically, been neglected and poorly understood.</a:t>
            </a:r>
          </a:p>
          <a:p>
            <a:pPr marL="180023" indent="-180023">
              <a:buFont typeface="Arial" panose="020B0604020202020204" pitchFamily="34" charset="0"/>
              <a:buChar char="•"/>
            </a:pPr>
            <a:r>
              <a:rPr lang="en-GB" sz="1000" dirty="0"/>
              <a:t>Examining historical/current approaches could offer greater insight into how treatment and policy can be improved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E687A90-3E2F-0196-DA8E-9696140F0AB6}"/>
              </a:ext>
            </a:extLst>
          </p:cNvPr>
          <p:cNvSpPr txBox="1"/>
          <p:nvPr/>
        </p:nvSpPr>
        <p:spPr>
          <a:xfrm>
            <a:off x="6803570" y="2447753"/>
            <a:ext cx="2421334" cy="2780761"/>
          </a:xfrm>
          <a:prstGeom prst="rect">
            <a:avLst/>
          </a:prstGeom>
          <a:noFill/>
          <a:ln w="57150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1470" b="1" dirty="0"/>
              <a:t>Historical Context</a:t>
            </a:r>
          </a:p>
          <a:p>
            <a:pPr marL="180023" indent="-180023">
              <a:buFont typeface="Arial" panose="020B0604020202020204" pitchFamily="34" charset="0"/>
              <a:buChar char="•"/>
            </a:pPr>
            <a:r>
              <a:rPr lang="en-GB" sz="1000" b="1" dirty="0"/>
              <a:t>Early Interpretations: </a:t>
            </a:r>
            <a:r>
              <a:rPr lang="en-GB" sz="1000" dirty="0"/>
              <a:t>Often viewed as moral weakness, </a:t>
            </a:r>
            <a:r>
              <a:rPr lang="en-GB" sz="1000" b="1" dirty="0"/>
              <a:t>hysteria, </a:t>
            </a:r>
            <a:r>
              <a:rPr lang="en-GB" sz="1000" dirty="0"/>
              <a:t>no clinical recognition (Loudon,1988).</a:t>
            </a:r>
          </a:p>
          <a:p>
            <a:pPr marL="180023" indent="-180023">
              <a:buFont typeface="Arial" panose="020B0604020202020204" pitchFamily="34" charset="0"/>
              <a:buChar char="•"/>
            </a:pPr>
            <a:r>
              <a:rPr lang="en-GB" sz="1000" b="1" dirty="0"/>
              <a:t>Religious/cultural: </a:t>
            </a:r>
            <a:r>
              <a:rPr lang="en-GB" sz="1000" dirty="0"/>
              <a:t>symptoms caused by  demonic possession, punishment, maternal failure</a:t>
            </a:r>
          </a:p>
          <a:p>
            <a:pPr marL="180023" indent="-180023">
              <a:buFont typeface="Arial" panose="020B0604020202020204" pitchFamily="34" charset="0"/>
              <a:buChar char="•"/>
            </a:pPr>
            <a:r>
              <a:rPr lang="en-GB" sz="1000" b="1" dirty="0"/>
              <a:t>Gender Perceptions: </a:t>
            </a:r>
            <a:r>
              <a:rPr lang="en-GB" sz="1000" dirty="0"/>
              <a:t>Expectations of </a:t>
            </a:r>
            <a:r>
              <a:rPr lang="en-GB" sz="1000" b="1" dirty="0"/>
              <a:t>selfless mothers</a:t>
            </a:r>
            <a:r>
              <a:rPr lang="en-GB" sz="1000" dirty="0"/>
              <a:t>-</a:t>
            </a:r>
            <a:r>
              <a:rPr lang="en-GB" sz="1000" b="1" dirty="0"/>
              <a:t> </a:t>
            </a:r>
            <a:r>
              <a:rPr lang="en-GB" sz="1000" dirty="0"/>
              <a:t>led to </a:t>
            </a:r>
            <a:r>
              <a:rPr lang="en-GB" sz="1000" b="1" dirty="0"/>
              <a:t>stigma</a:t>
            </a:r>
            <a:r>
              <a:rPr lang="en-GB" sz="1000" dirty="0"/>
              <a:t> and ignorance of symptoms</a:t>
            </a:r>
          </a:p>
          <a:p>
            <a:pPr marL="180023" indent="-180023">
              <a:buFont typeface="Arial" panose="020B0604020202020204" pitchFamily="34" charset="0"/>
              <a:buChar char="•"/>
            </a:pPr>
            <a:r>
              <a:rPr lang="en-GB" sz="1000" b="1" dirty="0"/>
              <a:t>Systemic Neglect of mental health- </a:t>
            </a:r>
            <a:r>
              <a:rPr lang="en-GB" sz="1000" dirty="0"/>
              <a:t>not apart of clinical guidelines until late 1900s (Oates, 2003)</a:t>
            </a:r>
          </a:p>
          <a:p>
            <a:pPr marL="180023" indent="-180023">
              <a:buFont typeface="Arial" panose="020B0604020202020204" pitchFamily="34" charset="0"/>
              <a:buChar char="•"/>
            </a:pPr>
            <a:r>
              <a:rPr lang="en-GB" sz="1000" b="1" dirty="0"/>
              <a:t>Early Case Reports </a:t>
            </a:r>
            <a:r>
              <a:rPr lang="en-GB" sz="1000" dirty="0"/>
              <a:t>– described as </a:t>
            </a:r>
            <a:r>
              <a:rPr lang="en-GB" sz="1000" b="1" dirty="0"/>
              <a:t>puerperal insanity </a:t>
            </a:r>
            <a:r>
              <a:rPr lang="en-GB" sz="1000" dirty="0"/>
              <a:t>and treated with </a:t>
            </a:r>
            <a:r>
              <a:rPr lang="en-GB" sz="1000" b="1" dirty="0"/>
              <a:t>institutional admission </a:t>
            </a:r>
            <a:r>
              <a:rPr lang="en-GB" sz="1000" dirty="0"/>
              <a:t>(Marland, 2004)</a:t>
            </a:r>
            <a:endParaRPr lang="en-GB" sz="1000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130EBAF-1706-5D3A-A131-B9B14756CB48}"/>
              </a:ext>
            </a:extLst>
          </p:cNvPr>
          <p:cNvSpPr txBox="1"/>
          <p:nvPr/>
        </p:nvSpPr>
        <p:spPr>
          <a:xfrm>
            <a:off x="3635657" y="3535420"/>
            <a:ext cx="2870215" cy="2472985"/>
          </a:xfrm>
          <a:prstGeom prst="rect">
            <a:avLst/>
          </a:prstGeom>
          <a:noFill/>
          <a:ln w="57150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1470" b="1" dirty="0"/>
              <a:t>Current Understanding</a:t>
            </a:r>
          </a:p>
          <a:p>
            <a:pPr marL="300038" indent="-300038">
              <a:buFont typeface="Arial" panose="020B0604020202020204" pitchFamily="34" charset="0"/>
              <a:buChar char="•"/>
            </a:pPr>
            <a:r>
              <a:rPr lang="en-GB" sz="1000" b="1" dirty="0"/>
              <a:t>PPD- ICD 11</a:t>
            </a:r>
            <a:r>
              <a:rPr lang="en-GB" sz="1000" dirty="0"/>
              <a:t> under depressive orders, onset as perinatal period</a:t>
            </a:r>
          </a:p>
          <a:p>
            <a:pPr marL="300038" indent="-300038">
              <a:buFont typeface="Arial" panose="020B0604020202020204" pitchFamily="34" charset="0"/>
              <a:buChar char="•"/>
            </a:pPr>
            <a:r>
              <a:rPr lang="en-GB" sz="1000" b="1" dirty="0"/>
              <a:t>PPP- ICD 11 </a:t>
            </a:r>
            <a:r>
              <a:rPr lang="en-GB" sz="1000" dirty="0"/>
              <a:t>under psychotic disorders and postpartum onset</a:t>
            </a:r>
          </a:p>
          <a:p>
            <a:pPr marL="300038" indent="-300038">
              <a:buFont typeface="Arial" panose="020B0604020202020204" pitchFamily="34" charset="0"/>
              <a:buChar char="•"/>
            </a:pPr>
            <a:r>
              <a:rPr lang="en-GB" sz="1000" b="1" dirty="0"/>
              <a:t>Significance: </a:t>
            </a:r>
            <a:r>
              <a:rPr lang="en-GB" sz="1000" dirty="0"/>
              <a:t>Conditions can severely</a:t>
            </a:r>
            <a:r>
              <a:rPr lang="en-GB" sz="1000" b="1" dirty="0"/>
              <a:t> impact maternal wellbeing</a:t>
            </a:r>
            <a:r>
              <a:rPr lang="en-GB" sz="1000" dirty="0"/>
              <a:t>, </a:t>
            </a:r>
            <a:r>
              <a:rPr lang="en-GB" sz="1000" b="1" dirty="0"/>
              <a:t>child development ,</a:t>
            </a:r>
            <a:r>
              <a:rPr lang="en-GB" sz="1000" dirty="0"/>
              <a:t> bonding and long-term mental health , </a:t>
            </a:r>
            <a:r>
              <a:rPr lang="en-GB" sz="1000" b="1" dirty="0"/>
              <a:t>risk to both lives (</a:t>
            </a:r>
            <a:r>
              <a:rPr lang="en-GB" sz="1000" dirty="0" err="1"/>
              <a:t>Slomian</a:t>
            </a:r>
            <a:r>
              <a:rPr lang="en-GB" sz="1000" dirty="0"/>
              <a:t> </a:t>
            </a:r>
            <a:r>
              <a:rPr lang="en-GB" sz="1000" i="1" dirty="0"/>
              <a:t>et al.,</a:t>
            </a:r>
            <a:r>
              <a:rPr lang="en-GB" sz="1000" dirty="0"/>
              <a:t> 2019).</a:t>
            </a:r>
            <a:endParaRPr lang="en-GB" sz="1000" b="1" dirty="0"/>
          </a:p>
          <a:p>
            <a:pPr marL="300038" indent="-300038">
              <a:buFont typeface="Arial" panose="020B0604020202020204" pitchFamily="34" charset="0"/>
              <a:buChar char="•"/>
            </a:pPr>
            <a:r>
              <a:rPr lang="en-GB" sz="1000" b="1" dirty="0"/>
              <a:t>Biopsychosocial model </a:t>
            </a:r>
            <a:r>
              <a:rPr lang="en-GB" sz="1000" dirty="0"/>
              <a:t>of causes</a:t>
            </a:r>
          </a:p>
          <a:p>
            <a:pPr marL="300038" indent="-300038">
              <a:buFont typeface="Arial" panose="020B0604020202020204" pitchFamily="34" charset="0"/>
              <a:buChar char="•"/>
            </a:pPr>
            <a:r>
              <a:rPr lang="en-GB" sz="1000" dirty="0"/>
              <a:t>1) Biological- Hormones, Genetics</a:t>
            </a:r>
          </a:p>
          <a:p>
            <a:pPr marL="300038" indent="-300038">
              <a:buFont typeface="Arial" panose="020B0604020202020204" pitchFamily="34" charset="0"/>
              <a:buChar char="•"/>
            </a:pPr>
            <a:r>
              <a:rPr lang="en-GB" sz="1000" dirty="0"/>
              <a:t>2)Psychological- stress, previous mental health </a:t>
            </a:r>
          </a:p>
          <a:p>
            <a:pPr marL="300038" indent="-300038">
              <a:buFont typeface="Arial" panose="020B0604020202020204" pitchFamily="34" charset="0"/>
              <a:buChar char="•"/>
            </a:pPr>
            <a:r>
              <a:rPr lang="en-GB" sz="1000" dirty="0"/>
              <a:t>3)Social- poor support, socioeconomic background (Bolton,2023).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7A3B22A-959C-CC89-50A0-04C85F691565}"/>
              </a:ext>
            </a:extLst>
          </p:cNvPr>
          <p:cNvSpPr txBox="1"/>
          <p:nvPr/>
        </p:nvSpPr>
        <p:spPr>
          <a:xfrm>
            <a:off x="286382" y="3571962"/>
            <a:ext cx="3051575" cy="2626873"/>
          </a:xfrm>
          <a:prstGeom prst="rect">
            <a:avLst/>
          </a:prstGeom>
          <a:noFill/>
          <a:ln w="57150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1470" b="1" dirty="0"/>
              <a:t>Evolution of Treatment</a:t>
            </a:r>
          </a:p>
          <a:p>
            <a:r>
              <a:rPr lang="en-GB" sz="1000" b="1" dirty="0"/>
              <a:t>Historical </a:t>
            </a:r>
          </a:p>
          <a:p>
            <a:pPr marL="180023" indent="-180023">
              <a:buFont typeface="Arial" panose="020B0604020202020204" pitchFamily="34" charset="0"/>
              <a:buChar char="•"/>
            </a:pPr>
            <a:r>
              <a:rPr lang="en-GB" sz="1000" dirty="0"/>
              <a:t>Asylum admission, Isolation for ‘own protection</a:t>
            </a:r>
            <a:r>
              <a:rPr lang="en-GB" sz="1000" b="1" dirty="0"/>
              <a:t>’</a:t>
            </a:r>
          </a:p>
          <a:p>
            <a:pPr marL="180023" indent="-180023">
              <a:buFont typeface="Arial" panose="020B0604020202020204" pitchFamily="34" charset="0"/>
              <a:buChar char="•"/>
            </a:pPr>
            <a:r>
              <a:rPr lang="en-GB" sz="1000" dirty="0"/>
              <a:t>Unpleasant early biological therapy-  ECT, Insulin coma Wallis, A. (2020)</a:t>
            </a:r>
          </a:p>
          <a:p>
            <a:r>
              <a:rPr lang="en-GB" sz="1000" b="1" dirty="0"/>
              <a:t>Current</a:t>
            </a:r>
          </a:p>
          <a:p>
            <a:r>
              <a:rPr lang="en-GB" sz="1000" b="1" dirty="0"/>
              <a:t>Biological: </a:t>
            </a:r>
            <a:r>
              <a:rPr lang="en-GB" sz="1000" dirty="0"/>
              <a:t>Antidepressants(SSRIs) for PPD Antipsychotics/mood stabilisers for PPH</a:t>
            </a:r>
          </a:p>
          <a:p>
            <a:r>
              <a:rPr lang="en-GB" sz="1000" dirty="0"/>
              <a:t>Now recognise and address emotional needs (Suryawanshi and Pajai,2022)</a:t>
            </a:r>
          </a:p>
          <a:p>
            <a:pPr marL="180023" indent="-180023">
              <a:buFont typeface="Arial" panose="020B0604020202020204" pitchFamily="34" charset="0"/>
              <a:buChar char="•"/>
            </a:pPr>
            <a:r>
              <a:rPr lang="en-GB" sz="1000" b="1" dirty="0"/>
              <a:t>Psychological: </a:t>
            </a:r>
            <a:r>
              <a:rPr lang="en-GB" sz="1000" dirty="0"/>
              <a:t>CBT, Counselling, Interpersonal therapy (</a:t>
            </a:r>
            <a:r>
              <a:rPr lang="da-DK" sz="1000" dirty="0"/>
              <a:t>Dennis </a:t>
            </a:r>
            <a:r>
              <a:rPr lang="da-DK" sz="1000" i="1" dirty="0"/>
              <a:t>et al.,</a:t>
            </a:r>
            <a:r>
              <a:rPr lang="da-DK" sz="1000" dirty="0"/>
              <a:t>2024)</a:t>
            </a:r>
            <a:endParaRPr lang="en-GB" sz="1000" dirty="0"/>
          </a:p>
          <a:p>
            <a:pPr marL="180023" indent="-180023">
              <a:buFont typeface="Arial" panose="020B0604020202020204" pitchFamily="34" charset="0"/>
              <a:buChar char="•"/>
            </a:pPr>
            <a:r>
              <a:rPr lang="en-GB" sz="1000" b="1" dirty="0"/>
              <a:t>Social: </a:t>
            </a:r>
            <a:r>
              <a:rPr lang="en-GB" sz="1000" dirty="0"/>
              <a:t>support groups, community midwifes, mother and baby unit (MBU), involve family networks</a:t>
            </a:r>
          </a:p>
          <a:p>
            <a:r>
              <a:rPr lang="en-GB" sz="1000" b="1" dirty="0"/>
              <a:t>MDT Care</a:t>
            </a:r>
          </a:p>
        </p:txBody>
      </p:sp>
      <p:sp>
        <p:nvSpPr>
          <p:cNvPr id="10" name="Arrow: Left 9">
            <a:extLst>
              <a:ext uri="{FF2B5EF4-FFF2-40B4-BE49-F238E27FC236}">
                <a16:creationId xmlns:a16="http://schemas.microsoft.com/office/drawing/2014/main" id="{9CF01705-AB99-6ABF-81C5-8E8E56D92FF8}"/>
              </a:ext>
            </a:extLst>
          </p:cNvPr>
          <p:cNvSpPr/>
          <p:nvPr/>
        </p:nvSpPr>
        <p:spPr>
          <a:xfrm rot="10800000">
            <a:off x="6428510" y="2468044"/>
            <a:ext cx="384143" cy="416437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223"/>
          </a:p>
        </p:txBody>
      </p:sp>
      <p:sp>
        <p:nvSpPr>
          <p:cNvPr id="12" name="Arrow: Left 11">
            <a:extLst>
              <a:ext uri="{FF2B5EF4-FFF2-40B4-BE49-F238E27FC236}">
                <a16:creationId xmlns:a16="http://schemas.microsoft.com/office/drawing/2014/main" id="{48278CDA-2FF0-0E40-0EB6-6FD23A7C9B74}"/>
              </a:ext>
            </a:extLst>
          </p:cNvPr>
          <p:cNvSpPr/>
          <p:nvPr/>
        </p:nvSpPr>
        <p:spPr>
          <a:xfrm>
            <a:off x="3260995" y="3656825"/>
            <a:ext cx="407944" cy="416437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223"/>
          </a:p>
        </p:txBody>
      </p:sp>
      <p:sp>
        <p:nvSpPr>
          <p:cNvPr id="13" name="Arrow: Left 12">
            <a:extLst>
              <a:ext uri="{FF2B5EF4-FFF2-40B4-BE49-F238E27FC236}">
                <a16:creationId xmlns:a16="http://schemas.microsoft.com/office/drawing/2014/main" id="{1BD63FCF-C718-9DA7-0454-0D2189D1510F}"/>
              </a:ext>
            </a:extLst>
          </p:cNvPr>
          <p:cNvSpPr/>
          <p:nvPr/>
        </p:nvSpPr>
        <p:spPr>
          <a:xfrm>
            <a:off x="6409561" y="3596762"/>
            <a:ext cx="399502" cy="416437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223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DE34B82-D2C3-8FF3-904C-65EE46D83AA4}"/>
              </a:ext>
            </a:extLst>
          </p:cNvPr>
          <p:cNvSpPr txBox="1"/>
          <p:nvPr/>
        </p:nvSpPr>
        <p:spPr>
          <a:xfrm>
            <a:off x="249824" y="525193"/>
            <a:ext cx="3302307" cy="138499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solidFill>
                  <a:schemeClr val="accent1"/>
                </a:solidFill>
                <a:latin typeface="Arial Black" panose="020B0A04020102020204" pitchFamily="34" charset="0"/>
              </a:rPr>
              <a:t>Postpartum Depression and Psychosis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187E925C-22E4-EC24-BB67-C934C34352F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60022" y="424231"/>
            <a:ext cx="2564882" cy="1944181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DBEE28CB-0209-2630-D093-E05D00E9F56D}"/>
              </a:ext>
            </a:extLst>
          </p:cNvPr>
          <p:cNvSpPr txBox="1"/>
          <p:nvPr/>
        </p:nvSpPr>
        <p:spPr>
          <a:xfrm>
            <a:off x="390379" y="6533519"/>
            <a:ext cx="2982631" cy="2626873"/>
          </a:xfrm>
          <a:prstGeom prst="rect">
            <a:avLst/>
          </a:prstGeom>
          <a:noFill/>
          <a:ln w="57150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1470" b="1" dirty="0"/>
              <a:t>Social and Cultural Influences</a:t>
            </a:r>
          </a:p>
          <a:p>
            <a:r>
              <a:rPr lang="en-GB" sz="1000" b="1" dirty="0"/>
              <a:t>Stigma</a:t>
            </a:r>
            <a:r>
              <a:rPr lang="en-GB" sz="1000" dirty="0"/>
              <a:t> : </a:t>
            </a:r>
            <a:r>
              <a:rPr lang="en-GB" sz="1000" b="1" dirty="0"/>
              <a:t>Classical expectations </a:t>
            </a:r>
            <a:r>
              <a:rPr lang="en-GB" sz="1000" dirty="0"/>
              <a:t>of the perfect mother- poor symptom disclosure- underdiagnosed and delay in support (Modak </a:t>
            </a:r>
            <a:r>
              <a:rPr lang="en-GB" sz="1000" i="1" dirty="0"/>
              <a:t>et al.</a:t>
            </a:r>
            <a:r>
              <a:rPr lang="en-GB" sz="1000" dirty="0"/>
              <a:t>,2023) </a:t>
            </a:r>
          </a:p>
          <a:p>
            <a:r>
              <a:rPr lang="en-GB" sz="1000" b="1" dirty="0"/>
              <a:t>Modern stigma- </a:t>
            </a:r>
            <a:r>
              <a:rPr lang="en-GB" sz="1000" dirty="0"/>
              <a:t>Afraid of being judged as failures, losing child custody, media stereotypes portrayal </a:t>
            </a:r>
          </a:p>
          <a:p>
            <a:r>
              <a:rPr lang="en-GB" sz="1000" b="1" dirty="0"/>
              <a:t>Cultural Differences</a:t>
            </a:r>
            <a:r>
              <a:rPr lang="en-GB" sz="1000" dirty="0"/>
              <a:t>: many view as a spiritual problem or being weak, reduced uptake of treatment(Tikka et al., 2023).</a:t>
            </a:r>
          </a:p>
          <a:p>
            <a:r>
              <a:rPr lang="en-GB" sz="1000" b="1" dirty="0"/>
              <a:t>Gender inequality and care discrimination: </a:t>
            </a:r>
            <a:r>
              <a:rPr lang="en-GB" sz="1000" dirty="0"/>
              <a:t>Female voices always been overshadowed in medicine, delayed referrals, easily dismissed. Ethnic minority women face greater barriers to treatment (</a:t>
            </a:r>
            <a:r>
              <a:rPr lang="en-GB" sz="1000" dirty="0" err="1"/>
              <a:t>Pilav</a:t>
            </a:r>
            <a:r>
              <a:rPr lang="en-GB" sz="1000" dirty="0"/>
              <a:t> </a:t>
            </a:r>
            <a:r>
              <a:rPr lang="en-GB" sz="1000" i="1" dirty="0"/>
              <a:t>et al.</a:t>
            </a:r>
            <a:r>
              <a:rPr lang="en-GB" sz="1000" dirty="0"/>
              <a:t>,2022) Inequality –leads to reduced engagement,</a:t>
            </a:r>
          </a:p>
          <a:p>
            <a:r>
              <a:rPr lang="en-GB" sz="1000" b="1" dirty="0"/>
              <a:t>Less developed countries- </a:t>
            </a:r>
            <a:r>
              <a:rPr lang="en-GB" sz="1000" dirty="0"/>
              <a:t>lower illness recognition and  provision of services</a:t>
            </a: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9E3341D2-1291-A658-2AF1-7501DE4FD12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8079798">
            <a:off x="1569885" y="6187886"/>
            <a:ext cx="432230" cy="331362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0EE21381-61DE-36E6-ED01-67A4AA8BD55F}"/>
              </a:ext>
            </a:extLst>
          </p:cNvPr>
          <p:cNvSpPr txBox="1"/>
          <p:nvPr/>
        </p:nvSpPr>
        <p:spPr>
          <a:xfrm>
            <a:off x="6803572" y="6111823"/>
            <a:ext cx="2402687" cy="3396314"/>
          </a:xfrm>
          <a:prstGeom prst="rect">
            <a:avLst/>
          </a:prstGeom>
          <a:noFill/>
          <a:ln w="57150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1470" b="1" dirty="0"/>
              <a:t>Policy </a:t>
            </a:r>
          </a:p>
          <a:p>
            <a:r>
              <a:rPr lang="en-GB" sz="1000" b="1" dirty="0"/>
              <a:t>NHS 10 yr Long Term Plan</a:t>
            </a:r>
            <a:r>
              <a:rPr lang="en-GB" sz="1000" dirty="0"/>
              <a:t>, expand perinatal mental health services(NHS England, 2020) </a:t>
            </a:r>
          </a:p>
          <a:p>
            <a:r>
              <a:rPr lang="en-GB" sz="1000" b="1" dirty="0"/>
              <a:t>NICE Guidelines 2014</a:t>
            </a:r>
            <a:r>
              <a:rPr lang="en-GB" sz="1000" dirty="0"/>
              <a:t>: aim for early screening and recognition, treatment. Greater MBUs   and stepped care-approaches (NICE, 2014)</a:t>
            </a:r>
          </a:p>
          <a:p>
            <a:r>
              <a:rPr lang="en-GB" sz="1000" b="1" dirty="0"/>
              <a:t>Maternity Transformation Programme </a:t>
            </a:r>
            <a:r>
              <a:rPr lang="en-GB" sz="1000" dirty="0"/>
              <a:t>– aim for more personalised maternity care( NHS England ,2020) </a:t>
            </a:r>
          </a:p>
          <a:p>
            <a:r>
              <a:rPr lang="en-GB" sz="1000" b="1" dirty="0"/>
              <a:t>Legislation</a:t>
            </a:r>
          </a:p>
          <a:p>
            <a:pPr marL="180023" indent="-180023">
              <a:buFont typeface="Arial" panose="020B0604020202020204" pitchFamily="34" charset="0"/>
              <a:buChar char="•"/>
            </a:pPr>
            <a:r>
              <a:rPr lang="en-GB" sz="1000" b="1" dirty="0"/>
              <a:t>Mental Health Act 2007: </a:t>
            </a:r>
            <a:r>
              <a:rPr lang="en-GB" sz="1000" dirty="0"/>
              <a:t>Allows compulsory admission in cases where there is  harm to self/ child</a:t>
            </a:r>
          </a:p>
          <a:p>
            <a:r>
              <a:rPr lang="en-GB" sz="1000" b="1" dirty="0"/>
              <a:t>WHO-</a:t>
            </a:r>
            <a:r>
              <a:rPr lang="en-GB" sz="1000" dirty="0"/>
              <a:t> emphasises early care as integral to child/mother wellbeing</a:t>
            </a:r>
          </a:p>
          <a:p>
            <a:r>
              <a:rPr lang="en-GB" sz="1000" b="1" dirty="0"/>
              <a:t>Advocating organisations: </a:t>
            </a:r>
            <a:r>
              <a:rPr lang="en-GB" sz="1000" dirty="0"/>
              <a:t>Maternal mental health awareness, collaborating with service users to inform policy (MMHA, 2023) 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47F5EFE2-3F19-60DA-2911-9A2ECFEC2F71}"/>
              </a:ext>
            </a:extLst>
          </p:cNvPr>
          <p:cNvSpPr txBox="1"/>
          <p:nvPr/>
        </p:nvSpPr>
        <p:spPr>
          <a:xfrm>
            <a:off x="5149224" y="10114025"/>
            <a:ext cx="4075680" cy="2165208"/>
          </a:xfrm>
          <a:prstGeom prst="rect">
            <a:avLst/>
          </a:prstGeom>
          <a:noFill/>
          <a:ln w="57150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1470" b="1" dirty="0"/>
              <a:t>Challenges</a:t>
            </a:r>
          </a:p>
          <a:p>
            <a:r>
              <a:rPr lang="en-GB" sz="1000" b="1" dirty="0"/>
              <a:t>Progress achieved: </a:t>
            </a:r>
            <a:r>
              <a:rPr lang="en-GB" sz="1000" dirty="0"/>
              <a:t>greater awareness ,understanding and services such as MBUs., political support</a:t>
            </a:r>
          </a:p>
          <a:p>
            <a:r>
              <a:rPr lang="en-GB" sz="1000" b="1" dirty="0"/>
              <a:t>Ongoing challenges</a:t>
            </a:r>
          </a:p>
          <a:p>
            <a:pPr marL="180023" indent="-180023">
              <a:buFont typeface="Arial" panose="020B0604020202020204" pitchFamily="34" charset="0"/>
              <a:buChar char="•"/>
            </a:pPr>
            <a:r>
              <a:rPr lang="en-GB" sz="1000" b="1" dirty="0"/>
              <a:t>Service gaps: </a:t>
            </a:r>
            <a:r>
              <a:rPr lang="en-GB" sz="1000" dirty="0"/>
              <a:t>limited access to MBUs and differences in access across regions</a:t>
            </a:r>
          </a:p>
          <a:p>
            <a:pPr marL="180023" indent="-180023">
              <a:buFont typeface="Arial" panose="020B0604020202020204" pitchFamily="34" charset="0"/>
              <a:buChar char="•"/>
            </a:pPr>
            <a:r>
              <a:rPr lang="en-GB" sz="1000" b="1" dirty="0"/>
              <a:t>Inequalities: </a:t>
            </a:r>
            <a:r>
              <a:rPr lang="en-GB" sz="1000" dirty="0"/>
              <a:t>Access and treatment disparities for minority groups and migrants</a:t>
            </a:r>
          </a:p>
          <a:p>
            <a:pPr marL="180023" indent="-180023">
              <a:buFont typeface="Arial" panose="020B0604020202020204" pitchFamily="34" charset="0"/>
              <a:buChar char="•"/>
            </a:pPr>
            <a:r>
              <a:rPr lang="en-GB" sz="1000" b="1" dirty="0"/>
              <a:t>Management direction: </a:t>
            </a:r>
            <a:r>
              <a:rPr lang="en-GB" sz="1000" dirty="0"/>
              <a:t>arguments between holistic and pharmacological support - finding the balance (Saxena, A. </a:t>
            </a:r>
            <a:r>
              <a:rPr lang="en-GB" sz="1000" i="1" dirty="0"/>
              <a:t>et al.</a:t>
            </a:r>
            <a:r>
              <a:rPr lang="en-GB" sz="1000" dirty="0"/>
              <a:t>, 2022) </a:t>
            </a:r>
          </a:p>
          <a:p>
            <a:r>
              <a:rPr lang="en-GB" sz="1000" dirty="0"/>
              <a:t>      Autonomy for the mother v Compulsory admissions (Hofmann </a:t>
            </a:r>
            <a:r>
              <a:rPr lang="en-GB" sz="1000" i="1" dirty="0"/>
              <a:t>et al.</a:t>
            </a:r>
            <a:r>
              <a:rPr lang="en-GB" sz="1000" dirty="0"/>
              <a:t>,2022) </a:t>
            </a:r>
          </a:p>
          <a:p>
            <a:r>
              <a:rPr lang="en-GB" sz="1000" b="1" dirty="0"/>
              <a:t>Approach: </a:t>
            </a:r>
            <a:r>
              <a:rPr lang="en-GB" sz="1000" dirty="0"/>
              <a:t>current methods seem reactive rather than proactive 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8F290612-4C26-056C-2082-CD96AD6377DC}"/>
              </a:ext>
            </a:extLst>
          </p:cNvPr>
          <p:cNvSpPr txBox="1"/>
          <p:nvPr/>
        </p:nvSpPr>
        <p:spPr>
          <a:xfrm>
            <a:off x="571460" y="9477692"/>
            <a:ext cx="3079486" cy="2853089"/>
          </a:xfrm>
          <a:prstGeom prst="rect">
            <a:avLst/>
          </a:prstGeom>
          <a:noFill/>
          <a:ln w="57150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1470" b="1" dirty="0"/>
              <a:t>Recommendations for Future Policy and Practice</a:t>
            </a:r>
          </a:p>
          <a:p>
            <a:r>
              <a:rPr lang="en-GB" sz="1000" b="1" dirty="0"/>
              <a:t>Expand services: </a:t>
            </a:r>
            <a:r>
              <a:rPr lang="en-GB" sz="1000" dirty="0"/>
              <a:t>increase MBUs and greater integration of community perinatal mental health into general practice (Jovanović </a:t>
            </a:r>
            <a:r>
              <a:rPr lang="en-GB" sz="1000" i="1" dirty="0"/>
              <a:t>et al., </a:t>
            </a:r>
            <a:r>
              <a:rPr lang="en-GB" sz="1000" dirty="0"/>
              <a:t>2025) </a:t>
            </a:r>
          </a:p>
          <a:p>
            <a:r>
              <a:rPr lang="en-GB" sz="1000" b="1" dirty="0"/>
              <a:t>Proactive approach: </a:t>
            </a:r>
            <a:r>
              <a:rPr lang="en-GB" sz="1000" dirty="0"/>
              <a:t>Early detection through regular checks in antenatal/postnatal period, greater training for GPs nurses in perinatal mental health (</a:t>
            </a:r>
            <a:r>
              <a:rPr lang="da-DK" sz="1000" dirty="0"/>
              <a:t>Akkineni </a:t>
            </a:r>
            <a:r>
              <a:rPr lang="da-DK" sz="1000" i="1" dirty="0"/>
              <a:t>et </a:t>
            </a:r>
            <a:r>
              <a:rPr lang="da-DK" sz="1000" i="1"/>
              <a:t>al.</a:t>
            </a:r>
            <a:r>
              <a:rPr lang="da-DK" sz="1000"/>
              <a:t>,2025</a:t>
            </a:r>
            <a:r>
              <a:rPr lang="da-DK" sz="1000" dirty="0"/>
              <a:t>)</a:t>
            </a:r>
            <a:endParaRPr lang="en-GB" sz="1000" dirty="0"/>
          </a:p>
          <a:p>
            <a:r>
              <a:rPr lang="en-GB" sz="1000" b="1" dirty="0"/>
              <a:t>Reduce stigma and Inequalities</a:t>
            </a:r>
          </a:p>
          <a:p>
            <a:pPr marL="300038" indent="-300038">
              <a:buFont typeface="Arial" panose="020B0604020202020204" pitchFamily="34" charset="0"/>
              <a:buChar char="•"/>
            </a:pPr>
            <a:r>
              <a:rPr lang="en-GB" sz="1000" dirty="0"/>
              <a:t>Public awareness campaigns and family education</a:t>
            </a:r>
          </a:p>
          <a:p>
            <a:pPr marL="300038" indent="-300038">
              <a:buFont typeface="Arial" panose="020B0604020202020204" pitchFamily="34" charset="0"/>
              <a:buChar char="•"/>
            </a:pPr>
            <a:r>
              <a:rPr lang="en-GB" sz="1000" dirty="0"/>
              <a:t>Services sensitive and tailored to diverse population groups. Specific support for high-risk groups- poorer backgrounds</a:t>
            </a:r>
          </a:p>
          <a:p>
            <a:r>
              <a:rPr lang="en-GB" sz="1000" b="1" dirty="0"/>
              <a:t>Holistic care : </a:t>
            </a:r>
            <a:r>
              <a:rPr lang="en-GB" sz="1000" dirty="0"/>
              <a:t>greater social and emotional support for entire family</a:t>
            </a:r>
            <a:endParaRPr lang="en-GB" sz="1000" b="1" dirty="0"/>
          </a:p>
        </p:txBody>
      </p:sp>
      <p:sp>
        <p:nvSpPr>
          <p:cNvPr id="27" name="Arrow: Right 26">
            <a:extLst>
              <a:ext uri="{FF2B5EF4-FFF2-40B4-BE49-F238E27FC236}">
                <a16:creationId xmlns:a16="http://schemas.microsoft.com/office/drawing/2014/main" id="{C28CF911-703C-EE98-7FF4-D57D38E540F2}"/>
              </a:ext>
            </a:extLst>
          </p:cNvPr>
          <p:cNvSpPr/>
          <p:nvPr/>
        </p:nvSpPr>
        <p:spPr>
          <a:xfrm>
            <a:off x="3373010" y="6433451"/>
            <a:ext cx="3439643" cy="313778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Arrow: Down 27">
            <a:extLst>
              <a:ext uri="{FF2B5EF4-FFF2-40B4-BE49-F238E27FC236}">
                <a16:creationId xmlns:a16="http://schemas.microsoft.com/office/drawing/2014/main" id="{BDA54AC0-CF6C-E8BE-E0EE-2E684361632E}"/>
              </a:ext>
            </a:extLst>
          </p:cNvPr>
          <p:cNvSpPr/>
          <p:nvPr/>
        </p:nvSpPr>
        <p:spPr>
          <a:xfrm>
            <a:off x="7681728" y="9508137"/>
            <a:ext cx="344672" cy="605888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Arrow: Left 28">
            <a:extLst>
              <a:ext uri="{FF2B5EF4-FFF2-40B4-BE49-F238E27FC236}">
                <a16:creationId xmlns:a16="http://schemas.microsoft.com/office/drawing/2014/main" id="{447D4958-FA67-7CC2-6093-94B016DA81EC}"/>
              </a:ext>
            </a:extLst>
          </p:cNvPr>
          <p:cNvSpPr/>
          <p:nvPr/>
        </p:nvSpPr>
        <p:spPr>
          <a:xfrm>
            <a:off x="3668941" y="10260554"/>
            <a:ext cx="1480285" cy="444393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28" name="Picture 4" descr="Somerset children &amp; young people : Health &amp; Wellbeing : Postnatal ...">
            <a:extLst>
              <a:ext uri="{FF2B5EF4-FFF2-40B4-BE49-F238E27FC236}">
                <a16:creationId xmlns:a16="http://schemas.microsoft.com/office/drawing/2014/main" id="{410E9A7C-FA6C-65C7-25E6-9C8A1D71581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637" r="62930" b="11642"/>
          <a:stretch>
            <a:fillRect/>
          </a:stretch>
        </p:blipFill>
        <p:spPr bwMode="auto">
          <a:xfrm>
            <a:off x="4161196" y="8272848"/>
            <a:ext cx="1576251" cy="17416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Postnatal depression: causes, symptoms and treatment - Priory">
            <a:extLst>
              <a:ext uri="{FF2B5EF4-FFF2-40B4-BE49-F238E27FC236}">
                <a16:creationId xmlns:a16="http://schemas.microsoft.com/office/drawing/2014/main" id="{03EFD6A3-99BA-B474-8518-53867FDA931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27" t="38726" r="4753" b="7093"/>
          <a:stretch>
            <a:fillRect/>
          </a:stretch>
        </p:blipFill>
        <p:spPr bwMode="auto">
          <a:xfrm>
            <a:off x="3488164" y="6787233"/>
            <a:ext cx="3165196" cy="13861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751978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2F65C0-8B76-B345-2311-6016FE8ABF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9969" y="546794"/>
            <a:ext cx="5186651" cy="607753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36A5D74-61CD-99B6-EBCA-26D005B51906}"/>
              </a:ext>
            </a:extLst>
          </p:cNvPr>
          <p:cNvSpPr txBox="1"/>
          <p:nvPr/>
        </p:nvSpPr>
        <p:spPr>
          <a:xfrm>
            <a:off x="447530" y="1283856"/>
            <a:ext cx="8114578" cy="88947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/>
              <a:t>Akkineni, R. </a:t>
            </a:r>
            <a:r>
              <a:rPr lang="en-GB" sz="1100" i="1" dirty="0"/>
              <a:t>et al.</a:t>
            </a:r>
            <a:r>
              <a:rPr lang="en-GB" sz="1100" dirty="0"/>
              <a:t> (2025) ‘The impact of perinatal mental health training on knowledge and practice of primary care physicians: a systems strengthening initiative in Telangana, India’, </a:t>
            </a:r>
            <a:r>
              <a:rPr lang="en-GB" sz="1100" i="1" dirty="0"/>
              <a:t>BMC primary care</a:t>
            </a:r>
            <a:r>
              <a:rPr lang="en-GB" sz="1100" dirty="0"/>
              <a:t>, 26(1), p. 88. Available at: https://doi.org/10.1186/s12875-025-02782-5.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/>
              <a:t>Anokye, R. </a:t>
            </a:r>
            <a:r>
              <a:rPr lang="en-GB" sz="1100" i="1" dirty="0"/>
              <a:t>et al.</a:t>
            </a:r>
            <a:r>
              <a:rPr lang="en-GB" sz="1100" dirty="0"/>
              <a:t> (2018) ‘Prevalence of postpartum depression and interventions utilized for its management’, </a:t>
            </a:r>
            <a:r>
              <a:rPr lang="en-GB" sz="1100" i="1" dirty="0"/>
              <a:t>Annals of general psychiatry</a:t>
            </a:r>
            <a:r>
              <a:rPr lang="en-GB" sz="1100" dirty="0"/>
              <a:t>, 17, p. 18. Available at: </a:t>
            </a:r>
            <a:r>
              <a:rPr lang="en-GB" sz="1100" u="sng" dirty="0">
                <a:hlinkClick r:id="rId2"/>
              </a:rPr>
              <a:t>https://doi.org/10.1186/s12991-018-0188-0</a:t>
            </a:r>
            <a:r>
              <a:rPr lang="en-GB" sz="1100" dirty="0"/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/>
              <a:t>Bolton, D. (2023) ‘A revitalized biopsychosocial model: core theory, research paradigms, and clinical implications’, </a:t>
            </a:r>
            <a:r>
              <a:rPr lang="en-GB" sz="1100" i="1" dirty="0"/>
              <a:t>Psychological medicine</a:t>
            </a:r>
            <a:r>
              <a:rPr lang="en-GB" sz="1100" dirty="0"/>
              <a:t>, 53(16), pp. 7504–7511. Available at: https://doi.org/10.1017/S0033291723002660.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/>
              <a:t>Cleveland Clinic (2024) </a:t>
            </a:r>
            <a:r>
              <a:rPr lang="en-GB" sz="1100" i="1" dirty="0"/>
              <a:t>Postpartum psychosis: what it is, symptoms &amp; treatment</a:t>
            </a:r>
            <a:r>
              <a:rPr lang="en-GB" sz="1100" dirty="0"/>
              <a:t>. Available at: </a:t>
            </a:r>
            <a:r>
              <a:rPr lang="en-GB" sz="1100" u="sng" dirty="0">
                <a:hlinkClick r:id="rId3"/>
              </a:rPr>
              <a:t>https://my.clevelandclinic.org/health/diseases/24152-postpartum-psychosis</a:t>
            </a:r>
            <a:r>
              <a:rPr lang="en-GB" sz="1100" dirty="0"/>
              <a:t> (Accessed: 4 October 2025).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/>
              <a:t>Dennis, C.-L. </a:t>
            </a:r>
            <a:r>
              <a:rPr lang="en-GB" sz="1100" i="1" dirty="0"/>
              <a:t>et al.</a:t>
            </a:r>
            <a:r>
              <a:rPr lang="en-GB" sz="1100" dirty="0"/>
              <a:t> (2024) ‘Postpartum depression: A clinical review of impact and current treatment solutions’, </a:t>
            </a:r>
            <a:r>
              <a:rPr lang="en-GB" sz="1100" i="1" dirty="0"/>
              <a:t>Drugs</a:t>
            </a:r>
            <a:r>
              <a:rPr lang="en-GB" sz="1100" dirty="0"/>
              <a:t>, 84(6), pp. 645–659. Available at: </a:t>
            </a:r>
            <a:r>
              <a:rPr lang="en-GB" sz="1100" u="sng" dirty="0">
                <a:hlinkClick r:id="rId4"/>
              </a:rPr>
              <a:t>https://doi.org/10.1007/s40265-024-02038-z</a:t>
            </a:r>
            <a:r>
              <a:rPr lang="en-GB" sz="1100" dirty="0"/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/>
              <a:t>Hofmann, A.B. </a:t>
            </a:r>
            <a:r>
              <a:rPr lang="en-GB" sz="1100" i="1" dirty="0"/>
              <a:t>et al.</a:t>
            </a:r>
            <a:r>
              <a:rPr lang="en-GB" sz="1100" dirty="0"/>
              <a:t> (2022) ‘Impact of compulsory admission on treatment and outcome: A propensity score matched analysis’, </a:t>
            </a:r>
            <a:r>
              <a:rPr lang="en-GB" sz="1100" i="1" dirty="0"/>
              <a:t>European psychiatry: the journal of the Association of European Psychiatrists</a:t>
            </a:r>
            <a:r>
              <a:rPr lang="en-GB" sz="1100" dirty="0"/>
              <a:t>, 65(1), p. e6. Available at: https://doi.org/10.1192/j.eurpsy.2022.4.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/>
              <a:t>Jovanović, N. </a:t>
            </a:r>
            <a:r>
              <a:rPr lang="en-GB" sz="1100" i="1" dirty="0"/>
              <a:t>et al.</a:t>
            </a:r>
            <a:r>
              <a:rPr lang="en-GB" sz="1100" dirty="0"/>
              <a:t> (2025) ‘Understanding patient pathways to Mother and Baby Units: a longitudinal retrospective service evaluation in the UK’, </a:t>
            </a:r>
            <a:r>
              <a:rPr lang="en-GB" sz="1100" i="1" dirty="0"/>
              <a:t>Health and Social Care Delivery Research</a:t>
            </a:r>
            <a:r>
              <a:rPr lang="en-GB" sz="1100" dirty="0"/>
              <a:t>, pp. 1–17. Available at: https://doi.org/10.3310/GDVS2427.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/>
              <a:t>Loudon, I. (1988) ‘Puerperal insanity in the 19th century’, </a:t>
            </a:r>
            <a:r>
              <a:rPr lang="en-GB" sz="1100" i="1" dirty="0"/>
              <a:t>Journal of the Royal Society of Medicine</a:t>
            </a:r>
            <a:r>
              <a:rPr lang="en-GB" sz="1100" dirty="0"/>
              <a:t>, 81(2), pp. 76–79. Available at: https://doi.org/10.1177/014107688808100207.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/>
              <a:t>Marland, H. (2004) </a:t>
            </a:r>
            <a:r>
              <a:rPr lang="en-GB" sz="1100" i="1" dirty="0"/>
              <a:t>Dangerous motherhood: Insanity and childbirth in Victorian Britain</a:t>
            </a:r>
            <a:r>
              <a:rPr lang="en-GB" sz="1100" dirty="0"/>
              <a:t>. 1st </a:t>
            </a:r>
            <a:r>
              <a:rPr lang="en-GB" sz="1100" dirty="0" err="1"/>
              <a:t>edn</a:t>
            </a:r>
            <a:r>
              <a:rPr lang="en-GB" sz="1100" dirty="0"/>
              <a:t>. Basingstoke: Palgrave Macmillan.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/>
              <a:t>Maternal Mental Health Alliance (MMHA) (n.d.) </a:t>
            </a:r>
            <a:r>
              <a:rPr lang="en-GB" sz="1100" i="1" dirty="0"/>
              <a:t>Home</a:t>
            </a:r>
            <a:r>
              <a:rPr lang="en-GB" sz="1100" dirty="0"/>
              <a:t>. Available at: https://maternalmentalhealthalliance.org/ (Accessed: 4 October 2025).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/>
              <a:t>Mental Health Foundation (2023) </a:t>
            </a:r>
            <a:r>
              <a:rPr lang="en-GB" sz="1100" i="1" dirty="0"/>
              <a:t>Postpartum depression</a:t>
            </a:r>
            <a:r>
              <a:rPr lang="en-GB" sz="1100" dirty="0"/>
              <a:t>. Available at: </a:t>
            </a:r>
            <a:r>
              <a:rPr lang="en-GB" sz="1100" u="sng" dirty="0">
                <a:hlinkClick r:id="rId5"/>
              </a:rPr>
              <a:t>https://mentalhealthfoundation.org/health-conditions/mood-disorders/postpartum-depression</a:t>
            </a:r>
            <a:r>
              <a:rPr lang="en-GB" sz="1100" dirty="0"/>
              <a:t> (Accessed: 4 October 2025)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/>
              <a:t>Modak, A. </a:t>
            </a:r>
            <a:r>
              <a:rPr lang="en-GB" sz="1100" i="1" dirty="0"/>
              <a:t>et al.</a:t>
            </a:r>
            <a:r>
              <a:rPr lang="en-GB" sz="1100" dirty="0"/>
              <a:t> (2023) ‘A comprehensive review of motherhood and mental health: Postpartum mood disorders in focus’, </a:t>
            </a:r>
            <a:r>
              <a:rPr lang="en-GB" sz="1100" i="1" dirty="0" err="1"/>
              <a:t>Cureus</a:t>
            </a:r>
            <a:r>
              <a:rPr lang="en-GB" sz="1100" dirty="0"/>
              <a:t>, 15(9), p. e46209. Available at: </a:t>
            </a:r>
            <a:r>
              <a:rPr lang="en-GB" sz="1100" u="sng" dirty="0">
                <a:hlinkClick r:id="rId6"/>
              </a:rPr>
              <a:t>https://doi.org/10.7759/cureus.46209</a:t>
            </a:r>
            <a:r>
              <a:rPr lang="en-GB" sz="1100" dirty="0"/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/>
              <a:t>National Institute for Health and Care Excellence (2014) </a:t>
            </a:r>
            <a:r>
              <a:rPr lang="en-GB" sz="1100" i="1" dirty="0"/>
              <a:t>Antenatal and postnatal mental health: clinical management and service guidance (CG192)</a:t>
            </a:r>
            <a:r>
              <a:rPr lang="en-GB" sz="1100" dirty="0"/>
              <a:t>. Available at: https://www.nice.org.uk/guidance/cg192 (Accessed: 4 October 2025)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/>
              <a:t>NHS England (2018) </a:t>
            </a:r>
            <a:r>
              <a:rPr lang="en-GB" sz="1100" i="1" dirty="0"/>
              <a:t>The Perinatal Mental Health Care Pathways</a:t>
            </a:r>
            <a:r>
              <a:rPr lang="en-GB" sz="1100" dirty="0"/>
              <a:t>. Available at: https://www.england.nhs.uk/wp-content/uploads/2018/05/perinatal-mental-health-care-pathway.pdf (Accessed: 4 October 2025)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/>
              <a:t>NHS England (2019) </a:t>
            </a:r>
            <a:r>
              <a:rPr lang="en-GB" sz="1100" i="1" dirty="0"/>
              <a:t>The NHS Long Term Plan</a:t>
            </a:r>
            <a:r>
              <a:rPr lang="en-GB" sz="1100" dirty="0"/>
              <a:t>. Available at: https://www.longtermplan.nhs.uk (Accessed: 4 October 2025).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/>
              <a:t>NHS England (2020) </a:t>
            </a:r>
            <a:r>
              <a:rPr lang="en-GB" sz="1100" i="1" dirty="0"/>
              <a:t>Maternity Transformation Programme</a:t>
            </a:r>
            <a:r>
              <a:rPr lang="en-GB" sz="1100" dirty="0"/>
              <a:t>. Available at: https://www.england.nhs.uk/mat-transformation/ (Accessed: 4 October 2025).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/>
              <a:t>Oates, M. (2003) ‘Perinatal psychiatric disorders: a leading cause of maternal morbidity and mortality’, </a:t>
            </a:r>
            <a:r>
              <a:rPr lang="en-GB" sz="1100" i="1" dirty="0"/>
              <a:t>British medical bulletin</a:t>
            </a:r>
            <a:r>
              <a:rPr lang="en-GB" sz="1100" dirty="0"/>
              <a:t>, 67(1), pp. 219–229. Available at: </a:t>
            </a:r>
            <a:r>
              <a:rPr lang="en-GB" sz="1100" u="sng" dirty="0">
                <a:hlinkClick r:id="rId7"/>
              </a:rPr>
              <a:t>https://doi.org/10.1093/bmb/ldg011</a:t>
            </a:r>
            <a:r>
              <a:rPr lang="en-GB" sz="1100" dirty="0"/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 err="1"/>
              <a:t>Pilav</a:t>
            </a:r>
            <a:r>
              <a:rPr lang="en-GB" sz="1100" dirty="0"/>
              <a:t>, S. </a:t>
            </a:r>
            <a:r>
              <a:rPr lang="en-GB" sz="1100" i="1" dirty="0"/>
              <a:t>et al.</a:t>
            </a:r>
            <a:r>
              <a:rPr lang="en-GB" sz="1100" dirty="0"/>
              <a:t> (2022) ‘A qualitative study of minority ethnic women’s experiences of access to and engagement with perinatal mental health care’, </a:t>
            </a:r>
            <a:r>
              <a:rPr lang="en-GB" sz="1100" i="1" dirty="0"/>
              <a:t>BMC pregnancy and childbirth</a:t>
            </a:r>
            <a:r>
              <a:rPr lang="en-GB" sz="1100" dirty="0"/>
              <a:t>, 22(1), p. 421. Available at: </a:t>
            </a:r>
            <a:r>
              <a:rPr lang="en-GB" sz="1100" u="sng" dirty="0">
                <a:hlinkClick r:id="rId8"/>
              </a:rPr>
              <a:t>https://doi.org/10.1186/s12884-022-04698-9</a:t>
            </a:r>
            <a:r>
              <a:rPr lang="en-GB" sz="1100" dirty="0"/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/>
              <a:t>Saxena, A. </a:t>
            </a:r>
            <a:r>
              <a:rPr lang="en-GB" sz="1100" i="1" dirty="0"/>
              <a:t>et al.</a:t>
            </a:r>
            <a:r>
              <a:rPr lang="en-GB" sz="1100" dirty="0"/>
              <a:t> (2022) ‘Using the biopsychosocial model to guide patient-</a:t>
            </a:r>
            <a:r>
              <a:rPr lang="en-GB" sz="1100" dirty="0" err="1"/>
              <a:t>centered</a:t>
            </a:r>
            <a:r>
              <a:rPr lang="en-GB" sz="1100" dirty="0"/>
              <a:t> neurological treatments’, </a:t>
            </a:r>
            <a:r>
              <a:rPr lang="en-GB" sz="1100" i="1" dirty="0"/>
              <a:t>Seminars in neurology</a:t>
            </a:r>
            <a:r>
              <a:rPr lang="en-GB" sz="1100" dirty="0"/>
              <a:t>, 42(2), pp. 80–87. Available at: https://doi.org/10.1055/s-0041-1742145.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 err="1"/>
              <a:t>Slomian</a:t>
            </a:r>
            <a:r>
              <a:rPr lang="en-GB" sz="1100" dirty="0"/>
              <a:t>, J. </a:t>
            </a:r>
            <a:r>
              <a:rPr lang="en-GB" sz="1100" i="1" dirty="0"/>
              <a:t>et al.</a:t>
            </a:r>
            <a:r>
              <a:rPr lang="en-GB" sz="1100" dirty="0"/>
              <a:t> (2019) ‘Consequences of maternal postpartum depression: A systematic review of maternal and infant outcomes’, </a:t>
            </a:r>
            <a:r>
              <a:rPr lang="en-GB" sz="1100" i="1" dirty="0"/>
              <a:t>Women’s health (London, England)</a:t>
            </a:r>
            <a:r>
              <a:rPr lang="en-GB" sz="1100" dirty="0"/>
              <a:t>, 15, p. 1745506519844044. Available at: https://doi.org/10.1177/1745506519844044.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/>
              <a:t>Suryawanshi, O., 4th and Pajai, S. (2022) ‘A comprehensive review on postpartum depression’, </a:t>
            </a:r>
            <a:r>
              <a:rPr lang="en-GB" sz="1100" i="1" dirty="0" err="1"/>
              <a:t>Cureus</a:t>
            </a:r>
            <a:r>
              <a:rPr lang="en-GB" sz="1100" dirty="0"/>
              <a:t>, 14(12), p. e32745. Available at: </a:t>
            </a:r>
            <a:r>
              <a:rPr lang="en-GB" sz="1100" dirty="0">
                <a:hlinkClick r:id="rId9"/>
              </a:rPr>
              <a:t>https://doi.org/10.7759/cureus.32745</a:t>
            </a:r>
            <a:r>
              <a:rPr lang="en-GB" sz="1100" dirty="0"/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/>
              <a:t>Tikka, S.K., Thippeswamy, H. and Chandra, P.S. (2022) ‘The influence of culture on perinatal mental health’, in </a:t>
            </a:r>
            <a:r>
              <a:rPr lang="en-GB" sz="1100" i="1" dirty="0"/>
              <a:t>Key Topics in Perinatal Mental Health</a:t>
            </a:r>
            <a:r>
              <a:rPr lang="en-GB" sz="1100" dirty="0"/>
              <a:t>. Cham: Springer International Publishing, pp. 287–302.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 err="1"/>
              <a:t>VanderKruik</a:t>
            </a:r>
            <a:r>
              <a:rPr lang="en-GB" sz="1100" dirty="0"/>
              <a:t>, R., </a:t>
            </a:r>
            <a:r>
              <a:rPr lang="en-GB" sz="1100" dirty="0" err="1"/>
              <a:t>Barreix</a:t>
            </a:r>
            <a:r>
              <a:rPr lang="en-GB" sz="1100" dirty="0"/>
              <a:t>, M., Chou, D., Allen, T., Say, L. &amp; Cohen, L. S. (2017) ‘The global prevalence of postpartum psychosis: a systematic review’, </a:t>
            </a:r>
            <a:r>
              <a:rPr lang="en-GB" sz="1100" i="1" dirty="0"/>
              <a:t>BMC Psychiatry</a:t>
            </a:r>
            <a:r>
              <a:rPr lang="en-GB" sz="1100" dirty="0"/>
              <a:t>, 17, Article 272. doi:10.1186/s12888-017-1427-7.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/>
              <a:t> Wallis, A. (2020) ‘Unnatural womanhood: Moral treatment, puerperal insanity and the female patients at the Fremantle lunatic asylum, 1858–1908’, </a:t>
            </a:r>
            <a:r>
              <a:rPr lang="en-GB" sz="1100" i="1" dirty="0"/>
              <a:t>Lilith: A Feminist History Journal</a:t>
            </a:r>
            <a:r>
              <a:rPr lang="en-GB" sz="1100" dirty="0"/>
              <a:t>, 26, pp. 171–195. Available at: </a:t>
            </a:r>
            <a:r>
              <a:rPr lang="en-GB" sz="1100" u="sng" dirty="0">
                <a:hlinkClick r:id="rId10"/>
              </a:rPr>
              <a:t>https://doi.org/10.22459/lfhj.26.08</a:t>
            </a:r>
            <a:r>
              <a:rPr lang="en-GB" sz="1100" dirty="0"/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u="sng" dirty="0">
                <a:hlinkClick r:id="rId11"/>
              </a:rPr>
              <a:t>https://www.priorygroup.com/media/1m3lon4n/postpartum-depression-symptoms.jpg</a:t>
            </a:r>
            <a:endParaRPr lang="en-GB" sz="11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u="sng" dirty="0">
                <a:hlinkClick r:id="rId12"/>
              </a:rPr>
              <a:t>https://assets.publishing.service.gov.uk/government/uploads/system/uploads/image_data/file/54122/postnatal-depression.png</a:t>
            </a:r>
            <a:endParaRPr lang="en-GB" sz="11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u="sng" dirty="0">
                <a:hlinkClick r:id="rId13"/>
              </a:rPr>
              <a:t>https://www.vice.com/wp-content/uploads/sites/2/2018/02/1519774711349-Mont-Park-Asylum-Patient-Area-1917.jpeg</a:t>
            </a:r>
            <a:endParaRPr lang="en-GB" sz="11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/>
              <a:t>https://tse1.mm.bing.net/th/id/OIP.3gLuQEukIZc0yF4otj2PSwHaEc?cb=12&amp;rs=1&amp;pid=ImgDetMain&amp;o=7&amp;rm=3</a:t>
            </a:r>
          </a:p>
        </p:txBody>
      </p:sp>
    </p:spTree>
    <p:extLst>
      <p:ext uri="{BB962C8B-B14F-4D97-AF65-F5344CB8AC3E}">
        <p14:creationId xmlns:p14="http://schemas.microsoft.com/office/powerpoint/2010/main" val="451721559"/>
      </p:ext>
    </p:extLst>
  </p:cSld>
  <p:clrMapOvr>
    <a:masterClrMapping/>
  </p:clrMapOvr>
</p:sld>
</file>

<file path=ppt/theme/theme1.xml><?xml version="1.0" encoding="utf-8"?>
<a:theme xmlns:a="http://schemas.openxmlformats.org/drawingml/2006/main" name="Basis">
  <a:themeElements>
    <a:clrScheme name="Basis">
      <a:dk1>
        <a:srgbClr val="000000"/>
      </a:dk1>
      <a:lt1>
        <a:srgbClr val="FFFFFF"/>
      </a:lt1>
      <a:dk2>
        <a:srgbClr val="565349"/>
      </a:dk2>
      <a:lt2>
        <a:srgbClr val="DDDDDD"/>
      </a:lt2>
      <a:accent1>
        <a:srgbClr val="A6B727"/>
      </a:accent1>
      <a:accent2>
        <a:srgbClr val="DF5327"/>
      </a:accent2>
      <a:accent3>
        <a:srgbClr val="FE9E00"/>
      </a:accent3>
      <a:accent4>
        <a:srgbClr val="418AB3"/>
      </a:accent4>
      <a:accent5>
        <a:srgbClr val="D7D447"/>
      </a:accent5>
      <a:accent6>
        <a:srgbClr val="818183"/>
      </a:accent6>
      <a:hlink>
        <a:srgbClr val="F59E00"/>
      </a:hlink>
      <a:folHlink>
        <a:srgbClr val="B2B2B2"/>
      </a:folHlink>
    </a:clrScheme>
    <a:fontScheme name="Basis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sis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90E45F77-AEFC-46EF-A7C1-5B338C297B0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TM03457444[[fn=Basis]]</Template>
  <TotalTime>8759</TotalTime>
  <Words>1985</Words>
  <Application>Microsoft Office PowerPoint</Application>
  <PresentationFormat>A3 Paper (297x420 mm)</PresentationFormat>
  <Paragraphs>91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Arial Black</vt:lpstr>
      <vt:lpstr>Corbel</vt:lpstr>
      <vt:lpstr>Basis</vt:lpstr>
      <vt:lpstr>Poster Presentation  Parveen Akhtar Student ID: 2309185 Lecturer: TOMY ADATTU CHACKO Module code:BMHP6029 Module: psychopathological classifications and provisions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junaid hussain</dc:creator>
  <cp:lastModifiedBy>Parveen Akhtar (2309185)</cp:lastModifiedBy>
  <cp:revision>4</cp:revision>
  <dcterms:created xsi:type="dcterms:W3CDTF">2025-10-03T12:09:28Z</dcterms:created>
  <dcterms:modified xsi:type="dcterms:W3CDTF">2025-10-30T22:22:46Z</dcterms:modified>
</cp:coreProperties>
</file>