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64" r:id="rId5"/>
    <p:sldId id="256" r:id="rId6"/>
    <p:sldId id="257" r:id="rId7"/>
    <p:sldId id="259" r:id="rId8"/>
    <p:sldId id="258" r:id="rId9"/>
    <p:sldId id="260" r:id="rId10"/>
    <p:sldId id="262" r:id="rId11"/>
    <p:sldId id="261" r:id="rId12"/>
    <p:sldId id="263"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5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56518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55917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36479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79937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50589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51014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046861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03117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82133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71476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11/22/2021</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75565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11/22/2021</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431395511"/>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2"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6" name="Group 25">
            <a:extLst>
              <a:ext uri="{FF2B5EF4-FFF2-40B4-BE49-F238E27FC236}">
                <a16:creationId xmlns:a16="http://schemas.microsoft.com/office/drawing/2014/main" id="{4AE59E46-171A-4FC8-9300-0820A2E47F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9580" y="0"/>
            <a:ext cx="10002420" cy="6858000"/>
            <a:chOff x="2189580" y="0"/>
            <a:chExt cx="10002420" cy="6858000"/>
          </a:xfrm>
        </p:grpSpPr>
        <p:sp>
          <p:nvSpPr>
            <p:cNvPr id="27"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78424" y="1744424"/>
              <a:ext cx="5113576" cy="511357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lumMod val="60000"/>
                <a:lumOff val="40000"/>
                <a:alpha val="40000"/>
              </a:schemeClr>
            </a:solidFill>
            <a:ln w="9525" cap="flat">
              <a:noFill/>
              <a:prstDash val="solid"/>
              <a:miter/>
            </a:ln>
          </p:spPr>
          <p:txBody>
            <a:bodyPr rtlCol="0" anchor="ctr"/>
            <a:lstStyle/>
            <a:p>
              <a:endParaRPr lang="en-US" dirty="0"/>
            </a:p>
          </p:txBody>
        </p:sp>
        <p:sp>
          <p:nvSpPr>
            <p:cNvPr id="28" name="Oval 27">
              <a:extLst>
                <a:ext uri="{FF2B5EF4-FFF2-40B4-BE49-F238E27FC236}">
                  <a16:creationId xmlns:a16="http://schemas.microsoft.com/office/drawing/2014/main" id="{B9F69BED-DD02-4943-93EB-F9A478A00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46265" y="1054209"/>
              <a:ext cx="296462" cy="29646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CE8B318-4F19-4DA4-B9B9-C2525A591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81889" y="0"/>
              <a:ext cx="1610111" cy="2327087"/>
            </a:xfrm>
            <a:custGeom>
              <a:avLst/>
              <a:gdLst>
                <a:gd name="connsiteX0" fmla="*/ 0 w 1610111"/>
                <a:gd name="connsiteY0" fmla="*/ 0 h 2327087"/>
                <a:gd name="connsiteX1" fmla="*/ 1610111 w 1610111"/>
                <a:gd name="connsiteY1" fmla="*/ 0 h 2327087"/>
                <a:gd name="connsiteX2" fmla="*/ 1610111 w 1610111"/>
                <a:gd name="connsiteY2" fmla="*/ 2324325 h 2327087"/>
                <a:gd name="connsiteX3" fmla="*/ 1606169 w 1610111"/>
                <a:gd name="connsiteY3" fmla="*/ 2327087 h 2327087"/>
                <a:gd name="connsiteX4" fmla="*/ 8368 w 1610111"/>
                <a:gd name="connsiteY4" fmla="*/ 116098 h 232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111" h="2327087">
                  <a:moveTo>
                    <a:pt x="0" y="0"/>
                  </a:moveTo>
                  <a:lnTo>
                    <a:pt x="1610111" y="0"/>
                  </a:lnTo>
                  <a:lnTo>
                    <a:pt x="1610111" y="2324325"/>
                  </a:lnTo>
                  <a:lnTo>
                    <a:pt x="1606169" y="2327087"/>
                  </a:lnTo>
                  <a:cubicBezTo>
                    <a:pt x="1606169" y="2327087"/>
                    <a:pt x="185901" y="1357961"/>
                    <a:pt x="8368" y="116098"/>
                  </a:cubicBezTo>
                  <a:close/>
                </a:path>
              </a:pathLst>
            </a:custGeom>
            <a:blipFill dpi="0" rotWithShape="1">
              <a:blip r:embed="rId2">
                <a:alphaModFix amt="6000"/>
              </a:blip>
              <a:srcRect/>
              <a:tile tx="0" ty="0" sx="100000" sy="100000" flip="none" algn="tl"/>
            </a:blipFill>
            <a:ln w="9525" cap="flat">
              <a:noFill/>
              <a:prstDash val="solid"/>
              <a:miter/>
            </a:ln>
          </p:spPr>
          <p:txBody>
            <a:bodyPr wrap="square" rtlCol="0" anchor="ctr">
              <a:noAutofit/>
            </a:bodyPr>
            <a:lstStyle/>
            <a:p>
              <a:endParaRPr lang="en-US" dirty="0"/>
            </a:p>
          </p:txBody>
        </p:sp>
        <p:sp>
          <p:nvSpPr>
            <p:cNvPr id="30" name="Freeform: Shape 29">
              <a:extLst>
                <a:ext uri="{FF2B5EF4-FFF2-40B4-BE49-F238E27FC236}">
                  <a16:creationId xmlns:a16="http://schemas.microsoft.com/office/drawing/2014/main" id="{A80ACBEE-D191-44B7-A96A-46C0DA806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9580" y="0"/>
              <a:ext cx="4776075" cy="1569643"/>
            </a:xfrm>
            <a:custGeom>
              <a:avLst/>
              <a:gdLst>
                <a:gd name="connsiteX0" fmla="*/ 0 w 4776075"/>
                <a:gd name="connsiteY0" fmla="*/ 0 h 1569643"/>
                <a:gd name="connsiteX1" fmla="*/ 4776075 w 4776075"/>
                <a:gd name="connsiteY1" fmla="*/ 0 h 1569643"/>
                <a:gd name="connsiteX2" fmla="*/ 4776075 w 4776075"/>
                <a:gd name="connsiteY2" fmla="*/ 1569643 h 1569643"/>
                <a:gd name="connsiteX3" fmla="*/ 2319291 w 4776075"/>
                <a:gd name="connsiteY3" fmla="*/ 1569643 h 1569643"/>
                <a:gd name="connsiteX4" fmla="*/ 48913 w 4776075"/>
                <a:gd name="connsiteY4" fmla="*/ 128022 h 15696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76075" h="1569643">
                  <a:moveTo>
                    <a:pt x="0" y="0"/>
                  </a:moveTo>
                  <a:lnTo>
                    <a:pt x="4776075" y="0"/>
                  </a:lnTo>
                  <a:lnTo>
                    <a:pt x="4776075" y="1569643"/>
                  </a:lnTo>
                  <a:lnTo>
                    <a:pt x="2319291" y="1569643"/>
                  </a:lnTo>
                  <a:cubicBezTo>
                    <a:pt x="1298654" y="1569643"/>
                    <a:pt x="422966" y="975207"/>
                    <a:pt x="48913" y="128022"/>
                  </a:cubicBezTo>
                  <a:close/>
                </a:path>
              </a:pathLst>
            </a:custGeom>
            <a:solidFill>
              <a:schemeClr val="accent4">
                <a:lumMod val="75000"/>
                <a:alpha val="28000"/>
              </a:schemeClr>
            </a:solidFill>
            <a:ln w="9525" cap="flat">
              <a:noFill/>
              <a:prstDash val="solid"/>
              <a:miter/>
            </a:ln>
          </p:spPr>
          <p:txBody>
            <a:bodyPr wrap="square" rtlCol="0" anchor="ctr">
              <a:noAutofit/>
            </a:bodyPr>
            <a:lstStyle/>
            <a:p>
              <a:endParaRPr lang="en-US" dirty="0"/>
            </a:p>
          </p:txBody>
        </p:sp>
        <p:sp>
          <p:nvSpPr>
            <p:cNvPr id="31" name="Graphic 18">
              <a:extLst>
                <a:ext uri="{FF2B5EF4-FFF2-40B4-BE49-F238E27FC236}">
                  <a16:creationId xmlns:a16="http://schemas.microsoft.com/office/drawing/2014/main" id="{2C22CAF2-262B-4198-8A8D-D221FAC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007460">
              <a:off x="8912226" y="21507"/>
              <a:ext cx="958174" cy="146030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33"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D5832C8-A262-4A3F-9BCA-545D1A699267}"/>
              </a:ext>
            </a:extLst>
          </p:cNvPr>
          <p:cNvSpPr>
            <a:spLocks noGrp="1"/>
          </p:cNvSpPr>
          <p:nvPr>
            <p:ph type="title"/>
          </p:nvPr>
        </p:nvSpPr>
        <p:spPr>
          <a:xfrm>
            <a:off x="457199" y="676656"/>
            <a:ext cx="6252883" cy="3063240"/>
          </a:xfrm>
        </p:spPr>
        <p:txBody>
          <a:bodyPr vert="horz" lIns="91440" tIns="45720" rIns="91440" bIns="45720" rtlCol="0" anchor="b">
            <a:normAutofit/>
          </a:bodyPr>
          <a:lstStyle/>
          <a:p>
            <a:r>
              <a:rPr lang="en-US" sz="5400" dirty="0"/>
              <a:t>Encouraging Health and Fitness digitally in a community</a:t>
            </a:r>
          </a:p>
        </p:txBody>
      </p:sp>
      <p:pic>
        <p:nvPicPr>
          <p:cNvPr id="6" name="Graphic 5" descr="Dumbbell">
            <a:extLst>
              <a:ext uri="{FF2B5EF4-FFF2-40B4-BE49-F238E27FC236}">
                <a16:creationId xmlns:a16="http://schemas.microsoft.com/office/drawing/2014/main" id="{869C910A-0688-4C39-BAD8-497D263281C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83921" y="2515511"/>
            <a:ext cx="3433065" cy="3433065"/>
          </a:xfrm>
          <a:prstGeom prst="rect">
            <a:avLst/>
          </a:prstGeom>
        </p:spPr>
      </p:pic>
      <p:sp>
        <p:nvSpPr>
          <p:cNvPr id="4" name="TextBox 3">
            <a:extLst>
              <a:ext uri="{FF2B5EF4-FFF2-40B4-BE49-F238E27FC236}">
                <a16:creationId xmlns:a16="http://schemas.microsoft.com/office/drawing/2014/main" id="{65F90351-6E9B-431A-846B-9647148C925A}"/>
              </a:ext>
            </a:extLst>
          </p:cNvPr>
          <p:cNvSpPr txBox="1"/>
          <p:nvPr/>
        </p:nvSpPr>
        <p:spPr>
          <a:xfrm>
            <a:off x="731520" y="5598942"/>
            <a:ext cx="2897945" cy="646331"/>
          </a:xfrm>
          <a:prstGeom prst="rect">
            <a:avLst/>
          </a:prstGeom>
          <a:noFill/>
        </p:spPr>
        <p:txBody>
          <a:bodyPr wrap="square" rtlCol="0">
            <a:spAutoFit/>
          </a:bodyPr>
          <a:lstStyle/>
          <a:p>
            <a:r>
              <a:rPr lang="en-GB" dirty="0"/>
              <a:t>Donna Evans</a:t>
            </a:r>
            <a:br>
              <a:rPr lang="en-GB" dirty="0"/>
            </a:br>
            <a:r>
              <a:rPr lang="en-GB" dirty="0"/>
              <a:t>1907874</a:t>
            </a:r>
          </a:p>
        </p:txBody>
      </p:sp>
    </p:spTree>
    <p:extLst>
      <p:ext uri="{BB962C8B-B14F-4D97-AF65-F5344CB8AC3E}">
        <p14:creationId xmlns:p14="http://schemas.microsoft.com/office/powerpoint/2010/main" val="1565366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Background Fill">
            <a:extLst>
              <a:ext uri="{FF2B5EF4-FFF2-40B4-BE49-F238E27FC236}">
                <a16:creationId xmlns:a16="http://schemas.microsoft.com/office/drawing/2014/main" id="{06087813-B81F-42C4-A0EA-F9078FB6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7" name="Color Fill">
            <a:extLst>
              <a:ext uri="{FF2B5EF4-FFF2-40B4-BE49-F238E27FC236}">
                <a16:creationId xmlns:a16="http://schemas.microsoft.com/office/drawing/2014/main" id="{C4B295A1-75D3-4C3B-82E7-C5CFD80A7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9" name="Group 28">
            <a:extLst>
              <a:ext uri="{FF2B5EF4-FFF2-40B4-BE49-F238E27FC236}">
                <a16:creationId xmlns:a16="http://schemas.microsoft.com/office/drawing/2014/main" id="{ED38D1D7-BA30-4FF3-A0CC-9E90BB9662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0"/>
            <a:ext cx="5444327" cy="6734640"/>
            <a:chOff x="6744625" y="0"/>
            <a:chExt cx="5444327" cy="6734640"/>
          </a:xfrm>
        </p:grpSpPr>
        <p:sp>
          <p:nvSpPr>
            <p:cNvPr id="30" name="Graphic 9">
              <a:extLst>
                <a:ext uri="{FF2B5EF4-FFF2-40B4-BE49-F238E27FC236}">
                  <a16:creationId xmlns:a16="http://schemas.microsoft.com/office/drawing/2014/main" id="{A217CF63-2FBD-4FA2-838C-6287D9F54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1" name="Graphic 18">
              <a:extLst>
                <a:ext uri="{FF2B5EF4-FFF2-40B4-BE49-F238E27FC236}">
                  <a16:creationId xmlns:a16="http://schemas.microsoft.com/office/drawing/2014/main" id="{C8F9462C-D125-4450-B35D-6E680DD30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32" name="Oval 31">
              <a:extLst>
                <a:ext uri="{FF2B5EF4-FFF2-40B4-BE49-F238E27FC236}">
                  <a16:creationId xmlns:a16="http://schemas.microsoft.com/office/drawing/2014/main" id="{6FA1A088-C133-4278-93CD-B7F518F32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33" name="Freeform: Shape 32">
              <a:extLst>
                <a:ext uri="{FF2B5EF4-FFF2-40B4-BE49-F238E27FC236}">
                  <a16:creationId xmlns:a16="http://schemas.microsoft.com/office/drawing/2014/main" id="{5731790C-9903-4B27-9B13-F9FFD286D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52849" y="0"/>
              <a:ext cx="1303285" cy="962498"/>
            </a:xfrm>
            <a:custGeom>
              <a:avLst/>
              <a:gdLst>
                <a:gd name="connsiteX0" fmla="*/ 0 w 1303285"/>
                <a:gd name="connsiteY0" fmla="*/ 0 h 962498"/>
                <a:gd name="connsiteX1" fmla="*/ 1303285 w 1303285"/>
                <a:gd name="connsiteY1" fmla="*/ 0 h 962498"/>
                <a:gd name="connsiteX2" fmla="*/ 1298420 w 1303285"/>
                <a:gd name="connsiteY2" fmla="*/ 67508 h 962498"/>
                <a:gd name="connsiteX3" fmla="*/ 651642 w 1303285"/>
                <a:gd name="connsiteY3" fmla="*/ 962498 h 962498"/>
                <a:gd name="connsiteX4" fmla="*/ 4865 w 1303285"/>
                <a:gd name="connsiteY4" fmla="*/ 67508 h 9624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285" h="962498">
                  <a:moveTo>
                    <a:pt x="0" y="0"/>
                  </a:moveTo>
                  <a:lnTo>
                    <a:pt x="1303285" y="0"/>
                  </a:lnTo>
                  <a:lnTo>
                    <a:pt x="1298420" y="67508"/>
                  </a:lnTo>
                  <a:cubicBezTo>
                    <a:pt x="1226555" y="570204"/>
                    <a:pt x="651642" y="962498"/>
                    <a:pt x="651642" y="962498"/>
                  </a:cubicBezTo>
                  <a:cubicBezTo>
                    <a:pt x="651642" y="962498"/>
                    <a:pt x="76729" y="570204"/>
                    <a:pt x="4865" y="67508"/>
                  </a:cubicBezTo>
                  <a:close/>
                </a:path>
              </a:pathLst>
            </a:custGeom>
            <a:solidFill>
              <a:schemeClr val="bg2">
                <a:alpha val="34000"/>
              </a:schemeClr>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1A25AE1A-8F17-40E6-A1BB-ED8F665B7E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36" name="Texture">
            <a:extLst>
              <a:ext uri="{FF2B5EF4-FFF2-40B4-BE49-F238E27FC236}">
                <a16:creationId xmlns:a16="http://schemas.microsoft.com/office/drawing/2014/main" id="{E4B2AF95-7029-4856-9CE4-BBBE8CF80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A532505-86CE-4CC9-9C82-05DEE35111F3}"/>
              </a:ext>
            </a:extLst>
          </p:cNvPr>
          <p:cNvSpPr>
            <a:spLocks noGrp="1"/>
          </p:cNvSpPr>
          <p:nvPr>
            <p:ph type="ctrTitle"/>
          </p:nvPr>
        </p:nvSpPr>
        <p:spPr>
          <a:xfrm>
            <a:off x="457199" y="676656"/>
            <a:ext cx="5996975" cy="3063240"/>
          </a:xfrm>
        </p:spPr>
        <p:txBody>
          <a:bodyPr vert="horz" lIns="91440" tIns="45720" rIns="91440" bIns="45720" rtlCol="0" anchor="b">
            <a:normAutofit/>
          </a:bodyPr>
          <a:lstStyle/>
          <a:p>
            <a:r>
              <a:rPr lang="en-US"/>
              <a:t>What is digitalisation? </a:t>
            </a:r>
          </a:p>
        </p:txBody>
      </p:sp>
      <p:sp>
        <p:nvSpPr>
          <p:cNvPr id="3" name="Subtitle 2">
            <a:extLst>
              <a:ext uri="{FF2B5EF4-FFF2-40B4-BE49-F238E27FC236}">
                <a16:creationId xmlns:a16="http://schemas.microsoft.com/office/drawing/2014/main" id="{B43B7DA9-9DD3-4343-8149-C234F9B24954}"/>
              </a:ext>
            </a:extLst>
          </p:cNvPr>
          <p:cNvSpPr>
            <a:spLocks noGrp="1"/>
          </p:cNvSpPr>
          <p:nvPr>
            <p:ph type="subTitle" idx="1"/>
          </p:nvPr>
        </p:nvSpPr>
        <p:spPr>
          <a:xfrm>
            <a:off x="457199" y="3840480"/>
            <a:ext cx="5996975" cy="2315845"/>
          </a:xfrm>
        </p:spPr>
        <p:txBody>
          <a:bodyPr vert="horz" lIns="91440" tIns="45720" rIns="91440" bIns="45720" rtlCol="0">
            <a:normAutofit/>
          </a:bodyPr>
          <a:lstStyle/>
          <a:p>
            <a:r>
              <a:rPr lang="en-US" sz="2200" b="0">
                <a:effectLst/>
              </a:rPr>
              <a:t>Digitalization is the generic term for the Digital Transformation of society and the economy. It describes the transition from an industrial age characterized by analogue technologies to an age of knowledge and creativity characterized by digital technologies and digital innovation</a:t>
            </a:r>
            <a:endParaRPr lang="en-US" sz="2200"/>
          </a:p>
        </p:txBody>
      </p:sp>
      <p:pic>
        <p:nvPicPr>
          <p:cNvPr id="20" name="Picture 3" descr="Programming data on computer monitor">
            <a:extLst>
              <a:ext uri="{FF2B5EF4-FFF2-40B4-BE49-F238E27FC236}">
                <a16:creationId xmlns:a16="http://schemas.microsoft.com/office/drawing/2014/main" id="{C03F3F89-C3B8-49FE-B9E6-12ACE8BF6400}"/>
              </a:ext>
            </a:extLst>
          </p:cNvPr>
          <p:cNvPicPr>
            <a:picLocks noChangeAspect="1"/>
          </p:cNvPicPr>
          <p:nvPr/>
        </p:nvPicPr>
        <p:blipFill rotWithShape="1">
          <a:blip r:embed="rId3"/>
          <a:srcRect l="23865" r="9386" b="1"/>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
        <p:nvSpPr>
          <p:cNvPr id="4" name="TextBox 3">
            <a:extLst>
              <a:ext uri="{FF2B5EF4-FFF2-40B4-BE49-F238E27FC236}">
                <a16:creationId xmlns:a16="http://schemas.microsoft.com/office/drawing/2014/main" id="{2B7685E6-DBA0-4B49-8A9C-9DE9D49963EA}"/>
              </a:ext>
            </a:extLst>
          </p:cNvPr>
          <p:cNvSpPr txBox="1"/>
          <p:nvPr/>
        </p:nvSpPr>
        <p:spPr>
          <a:xfrm>
            <a:off x="232374" y="6350307"/>
            <a:ext cx="3613546" cy="375741"/>
          </a:xfrm>
          <a:prstGeom prst="rect">
            <a:avLst/>
          </a:prstGeom>
          <a:noFill/>
        </p:spPr>
        <p:txBody>
          <a:bodyPr wrap="square" rtlCol="0">
            <a:spAutoFit/>
          </a:bodyPr>
          <a:lstStyle/>
          <a:p>
            <a:pPr>
              <a:spcAft>
                <a:spcPts val="600"/>
              </a:spcAft>
            </a:pPr>
            <a:r>
              <a:rPr lang="en-GB" dirty="0" err="1"/>
              <a:t>Innolytics</a:t>
            </a:r>
            <a:r>
              <a:rPr lang="en-GB" dirty="0"/>
              <a:t> (2021)</a:t>
            </a:r>
            <a:endParaRPr lang="en-GB"/>
          </a:p>
        </p:txBody>
      </p:sp>
    </p:spTree>
    <p:extLst>
      <p:ext uri="{BB962C8B-B14F-4D97-AF65-F5344CB8AC3E}">
        <p14:creationId xmlns:p14="http://schemas.microsoft.com/office/powerpoint/2010/main" val="134995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9" name="Rectangle 31">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6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61" name="Group 35">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62" name="Oval 36">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3" name="Freeform: Shape 37">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64" name="Freeform: Shape 38">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65" name="Freeform: Shape 39">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66"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67"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68"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Stack of books">
            <a:extLst>
              <a:ext uri="{FF2B5EF4-FFF2-40B4-BE49-F238E27FC236}">
                <a16:creationId xmlns:a16="http://schemas.microsoft.com/office/drawing/2014/main" id="{2566071E-D9DF-428B-BFEC-D42E9D2A84E3}"/>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15709" r="-1" b="-1"/>
          <a:stretch/>
        </p:blipFill>
        <p:spPr>
          <a:xfrm>
            <a:off x="3059" y="-19984"/>
            <a:ext cx="12188941" cy="6857990"/>
          </a:xfrm>
          <a:prstGeom prst="rect">
            <a:avLst/>
          </a:prstGeom>
        </p:spPr>
      </p:pic>
      <p:sp>
        <p:nvSpPr>
          <p:cNvPr id="69" name="Rectangle 46">
            <a:extLst>
              <a:ext uri="{FF2B5EF4-FFF2-40B4-BE49-F238E27FC236}">
                <a16:creationId xmlns:a16="http://schemas.microsoft.com/office/drawing/2014/main" id="{2F45987A-3A2E-45FE-947D-464BBA890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2"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CF585-0535-4AA4-91BB-8B175D4AC181}"/>
              </a:ext>
            </a:extLst>
          </p:cNvPr>
          <p:cNvSpPr>
            <a:spLocks noGrp="1"/>
          </p:cNvSpPr>
          <p:nvPr>
            <p:ph type="title"/>
          </p:nvPr>
        </p:nvSpPr>
        <p:spPr>
          <a:xfrm>
            <a:off x="659875" y="19994"/>
            <a:ext cx="5549369" cy="2387600"/>
          </a:xfrm>
        </p:spPr>
        <p:txBody>
          <a:bodyPr vert="horz" lIns="91440" tIns="45720" rIns="91440" bIns="45720" rtlCol="0" anchor="b">
            <a:normAutofit/>
          </a:bodyPr>
          <a:lstStyle/>
          <a:p>
            <a:r>
              <a:rPr lang="en-US" sz="5400" dirty="0">
                <a:solidFill>
                  <a:srgbClr val="FFFFFF"/>
                </a:solidFill>
              </a:rPr>
              <a:t>Changes to Digitization </a:t>
            </a:r>
          </a:p>
        </p:txBody>
      </p:sp>
      <p:sp>
        <p:nvSpPr>
          <p:cNvPr id="3" name="Content Placeholder 2">
            <a:extLst>
              <a:ext uri="{FF2B5EF4-FFF2-40B4-BE49-F238E27FC236}">
                <a16:creationId xmlns:a16="http://schemas.microsoft.com/office/drawing/2014/main" id="{827F6843-4194-43DA-A8C8-F48CCB137DC8}"/>
              </a:ext>
            </a:extLst>
          </p:cNvPr>
          <p:cNvSpPr>
            <a:spLocks noGrp="1"/>
          </p:cNvSpPr>
          <p:nvPr>
            <p:ph idx="1"/>
          </p:nvPr>
        </p:nvSpPr>
        <p:spPr>
          <a:xfrm>
            <a:off x="5741211" y="291529"/>
            <a:ext cx="6232626" cy="1735247"/>
          </a:xfrm>
        </p:spPr>
        <p:txBody>
          <a:bodyPr vert="horz" lIns="91440" tIns="45720" rIns="91440" bIns="45720" rtlCol="0">
            <a:normAutofit/>
          </a:bodyPr>
          <a:lstStyle/>
          <a:p>
            <a:pPr marL="0" indent="0">
              <a:buNone/>
            </a:pPr>
            <a:r>
              <a:rPr lang="en-US" sz="2400" b="1" dirty="0">
                <a:solidFill>
                  <a:srgbClr val="FFFFFF"/>
                </a:solidFill>
              </a:rPr>
              <a:t>A paper back book to an electronic book </a:t>
            </a:r>
          </a:p>
        </p:txBody>
      </p:sp>
      <p:sp>
        <p:nvSpPr>
          <p:cNvPr id="4" name="TextBox 3">
            <a:extLst>
              <a:ext uri="{FF2B5EF4-FFF2-40B4-BE49-F238E27FC236}">
                <a16:creationId xmlns:a16="http://schemas.microsoft.com/office/drawing/2014/main" id="{599018E3-94DC-471E-85BC-BC6FE58ED5A0}"/>
              </a:ext>
            </a:extLst>
          </p:cNvPr>
          <p:cNvSpPr txBox="1"/>
          <p:nvPr/>
        </p:nvSpPr>
        <p:spPr>
          <a:xfrm>
            <a:off x="288758" y="6172200"/>
            <a:ext cx="4263718" cy="369332"/>
          </a:xfrm>
          <a:prstGeom prst="rect">
            <a:avLst/>
          </a:prstGeom>
          <a:noFill/>
        </p:spPr>
        <p:txBody>
          <a:bodyPr wrap="square" rtlCol="0">
            <a:spAutoFit/>
          </a:bodyPr>
          <a:lstStyle/>
          <a:p>
            <a:r>
              <a:rPr lang="en-GB" sz="1800" dirty="0">
                <a:solidFill>
                  <a:srgbClr val="000000"/>
                </a:solidFill>
                <a:effectLst/>
                <a:latin typeface="Open Sans" panose="020B0606030504020204" pitchFamily="34" charset="0"/>
                <a:ea typeface="Calibri" panose="020F0502020204030204" pitchFamily="34" charset="0"/>
              </a:rPr>
              <a:t>Alonso and </a:t>
            </a:r>
            <a:r>
              <a:rPr lang="en-GB" sz="1800" dirty="0" err="1">
                <a:solidFill>
                  <a:srgbClr val="000000"/>
                </a:solidFill>
                <a:effectLst/>
                <a:latin typeface="Open Sans" panose="020B0606030504020204" pitchFamily="34" charset="0"/>
                <a:ea typeface="Calibri" panose="020F0502020204030204" pitchFamily="34" charset="0"/>
              </a:rPr>
              <a:t>Oiarzabal</a:t>
            </a:r>
            <a:r>
              <a:rPr lang="en-GB" dirty="0">
                <a:solidFill>
                  <a:srgbClr val="000000"/>
                </a:solidFill>
                <a:latin typeface="Open Sans" panose="020B0606030504020204" pitchFamily="34" charset="0"/>
                <a:ea typeface="Calibri" panose="020F0502020204030204" pitchFamily="34" charset="0"/>
              </a:rPr>
              <a:t> (</a:t>
            </a:r>
            <a:r>
              <a:rPr lang="en-GB" sz="1800" dirty="0">
                <a:solidFill>
                  <a:srgbClr val="000000"/>
                </a:solidFill>
                <a:effectLst/>
                <a:latin typeface="Open Sans" panose="020B0606030504020204" pitchFamily="34" charset="0"/>
                <a:ea typeface="Calibri" panose="020F0502020204030204" pitchFamily="34" charset="0"/>
              </a:rPr>
              <a:t>2010. </a:t>
            </a:r>
            <a:endParaRPr lang="en-GB" dirty="0"/>
          </a:p>
        </p:txBody>
      </p:sp>
    </p:spTree>
    <p:extLst>
      <p:ext uri="{BB962C8B-B14F-4D97-AF65-F5344CB8AC3E}">
        <p14:creationId xmlns:p14="http://schemas.microsoft.com/office/powerpoint/2010/main" val="1621238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7" name="Rectangle 46">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78"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79" name="Group 50">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80" name="Oval 51">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81" name="Freeform: Shape 52">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82" name="Freeform: Shape 53">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83" name="Freeform: Shape 54">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84"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85"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86"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87"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88"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F8F00DD-B192-4EB9-9D90-CF86840512FC}"/>
              </a:ext>
            </a:extLst>
          </p:cNvPr>
          <p:cNvSpPr>
            <a:spLocks noGrp="1"/>
          </p:cNvSpPr>
          <p:nvPr>
            <p:ph type="title"/>
          </p:nvPr>
        </p:nvSpPr>
        <p:spPr>
          <a:xfrm>
            <a:off x="341412" y="304813"/>
            <a:ext cx="3277432" cy="3063240"/>
          </a:xfrm>
        </p:spPr>
        <p:txBody>
          <a:bodyPr vert="horz" lIns="91440" tIns="45720" rIns="91440" bIns="45720" rtlCol="0" anchor="b">
            <a:normAutofit/>
          </a:bodyPr>
          <a:lstStyle/>
          <a:p>
            <a:r>
              <a:rPr lang="en-US" sz="5000" dirty="0"/>
              <a:t>Digitization in healthcare</a:t>
            </a:r>
          </a:p>
        </p:txBody>
      </p:sp>
      <p:pic>
        <p:nvPicPr>
          <p:cNvPr id="17" name="Content Placeholder 16" descr="Doctor with stethoscope">
            <a:extLst>
              <a:ext uri="{FF2B5EF4-FFF2-40B4-BE49-F238E27FC236}">
                <a16:creationId xmlns:a16="http://schemas.microsoft.com/office/drawing/2014/main" id="{995F54DF-F716-471E-B758-562A90F4AA1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9848"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
        <p:nvSpPr>
          <p:cNvPr id="19" name="TextBox 18">
            <a:extLst>
              <a:ext uri="{FF2B5EF4-FFF2-40B4-BE49-F238E27FC236}">
                <a16:creationId xmlns:a16="http://schemas.microsoft.com/office/drawing/2014/main" id="{94AF817B-3967-42A4-9C9E-E009B5C4C050}"/>
              </a:ext>
            </a:extLst>
          </p:cNvPr>
          <p:cNvSpPr txBox="1"/>
          <p:nvPr/>
        </p:nvSpPr>
        <p:spPr>
          <a:xfrm>
            <a:off x="9320705" y="682271"/>
            <a:ext cx="4041648" cy="2308324"/>
          </a:xfrm>
          <a:prstGeom prst="rect">
            <a:avLst/>
          </a:prstGeom>
          <a:noFill/>
        </p:spPr>
        <p:txBody>
          <a:bodyPr wrap="square" rtlCol="0">
            <a:spAutoFit/>
          </a:bodyPr>
          <a:lstStyle/>
          <a:p>
            <a:r>
              <a:rPr lang="en-GB" dirty="0"/>
              <a:t>Digital health  application </a:t>
            </a:r>
            <a:br>
              <a:rPr lang="en-GB" dirty="0"/>
            </a:br>
            <a:br>
              <a:rPr lang="en-GB" dirty="0"/>
            </a:br>
            <a:r>
              <a:rPr lang="en-GB" dirty="0"/>
              <a:t>Biometric sensors </a:t>
            </a:r>
            <a:br>
              <a:rPr lang="en-GB" dirty="0"/>
            </a:br>
            <a:br>
              <a:rPr lang="en-GB" dirty="0"/>
            </a:br>
            <a:r>
              <a:rPr lang="en-GB" dirty="0"/>
              <a:t>Smart phone cameras</a:t>
            </a:r>
            <a:br>
              <a:rPr lang="en-GB" dirty="0"/>
            </a:br>
            <a:br>
              <a:rPr lang="en-GB" dirty="0"/>
            </a:br>
            <a:r>
              <a:rPr lang="en-GB" dirty="0"/>
              <a:t>Ask my GP</a:t>
            </a:r>
            <a:br>
              <a:rPr lang="en-GB" dirty="0"/>
            </a:br>
            <a:endParaRPr lang="en-GB" dirty="0"/>
          </a:p>
        </p:txBody>
      </p:sp>
      <p:sp>
        <p:nvSpPr>
          <p:cNvPr id="3" name="TextBox 2">
            <a:extLst>
              <a:ext uri="{FF2B5EF4-FFF2-40B4-BE49-F238E27FC236}">
                <a16:creationId xmlns:a16="http://schemas.microsoft.com/office/drawing/2014/main" id="{00FED016-3104-472A-B328-3678A486E80F}"/>
              </a:ext>
            </a:extLst>
          </p:cNvPr>
          <p:cNvSpPr txBox="1"/>
          <p:nvPr/>
        </p:nvSpPr>
        <p:spPr>
          <a:xfrm>
            <a:off x="158868" y="6304002"/>
            <a:ext cx="3642521" cy="369332"/>
          </a:xfrm>
          <a:prstGeom prst="rect">
            <a:avLst/>
          </a:prstGeom>
          <a:noFill/>
        </p:spPr>
        <p:txBody>
          <a:bodyPr wrap="square" rtlCol="0">
            <a:spAutoFit/>
          </a:bodyPr>
          <a:lstStyle/>
          <a:p>
            <a:r>
              <a:rPr lang="en-GB" sz="1800" dirty="0">
                <a:solidFill>
                  <a:srgbClr val="222222"/>
                </a:solidFill>
                <a:effectLst/>
                <a:latin typeface="Arial" panose="020B0604020202020204" pitchFamily="34" charset="0"/>
                <a:ea typeface="Calibri" panose="020F0502020204030204" pitchFamily="34" charset="0"/>
              </a:rPr>
              <a:t>Tavares and Oliveira (2016)</a:t>
            </a:r>
            <a:endParaRPr lang="en-GB" dirty="0"/>
          </a:p>
        </p:txBody>
      </p:sp>
      <p:sp>
        <p:nvSpPr>
          <p:cNvPr id="4" name="TextBox 3">
            <a:extLst>
              <a:ext uri="{FF2B5EF4-FFF2-40B4-BE49-F238E27FC236}">
                <a16:creationId xmlns:a16="http://schemas.microsoft.com/office/drawing/2014/main" id="{3B0A1FCE-F22C-4B46-9FB8-2BF2C10EF07D}"/>
              </a:ext>
            </a:extLst>
          </p:cNvPr>
          <p:cNvSpPr txBox="1"/>
          <p:nvPr/>
        </p:nvSpPr>
        <p:spPr>
          <a:xfrm>
            <a:off x="158868" y="5589223"/>
            <a:ext cx="2598821" cy="646331"/>
          </a:xfrm>
          <a:prstGeom prst="rect">
            <a:avLst/>
          </a:prstGeom>
          <a:noFill/>
        </p:spPr>
        <p:txBody>
          <a:bodyPr wrap="square" rtlCol="0">
            <a:spAutoFit/>
          </a:bodyPr>
          <a:lstStyle/>
          <a:p>
            <a:r>
              <a:rPr lang="en-GB" sz="1800" dirty="0">
                <a:solidFill>
                  <a:srgbClr val="222222"/>
                </a:solidFill>
                <a:effectLst/>
                <a:latin typeface="Arial" panose="020B0604020202020204" pitchFamily="34" charset="0"/>
                <a:ea typeface="Calibri" panose="020F0502020204030204" pitchFamily="34" charset="0"/>
              </a:rPr>
              <a:t>Park and Jayaraman(2003)</a:t>
            </a:r>
            <a:endParaRPr lang="en-GB" dirty="0"/>
          </a:p>
        </p:txBody>
      </p:sp>
    </p:spTree>
    <p:extLst>
      <p:ext uri="{BB962C8B-B14F-4D97-AF65-F5344CB8AC3E}">
        <p14:creationId xmlns:p14="http://schemas.microsoft.com/office/powerpoint/2010/main" val="65897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ircle(in)">
                                      <p:cBhvr>
                                        <p:cTn id="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7"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5B2B2DF-6D23-4D30-95AA-0642AA08ED1B}"/>
              </a:ext>
            </a:extLst>
          </p:cNvPr>
          <p:cNvSpPr>
            <a:spLocks noGrp="1"/>
          </p:cNvSpPr>
          <p:nvPr>
            <p:ph type="title"/>
          </p:nvPr>
        </p:nvSpPr>
        <p:spPr>
          <a:xfrm>
            <a:off x="457200" y="676656"/>
            <a:ext cx="3277432" cy="3063240"/>
          </a:xfrm>
        </p:spPr>
        <p:txBody>
          <a:bodyPr vert="horz" lIns="91440" tIns="45720" rIns="91440" bIns="45720" rtlCol="0" anchor="b">
            <a:normAutofit/>
          </a:bodyPr>
          <a:lstStyle/>
          <a:p>
            <a:r>
              <a:rPr lang="en-US" sz="5000"/>
              <a:t>Digitization and lockdown</a:t>
            </a:r>
          </a:p>
        </p:txBody>
      </p:sp>
      <p:pic>
        <p:nvPicPr>
          <p:cNvPr id="5" name="Picture 4" descr="Father and son bonding">
            <a:extLst>
              <a:ext uri="{FF2B5EF4-FFF2-40B4-BE49-F238E27FC236}">
                <a16:creationId xmlns:a16="http://schemas.microsoft.com/office/drawing/2014/main" id="{71548D68-099C-4167-8056-2C4AD086140E}"/>
              </a:ext>
            </a:extLst>
          </p:cNvPr>
          <p:cNvPicPr>
            <a:picLocks noChangeAspect="1"/>
          </p:cNvPicPr>
          <p:nvPr/>
        </p:nvPicPr>
        <p:blipFill rotWithShape="1">
          <a:blip r:embed="rId3">
            <a:extLst>
              <a:ext uri="{28A0092B-C50C-407E-A947-70E740481C1C}">
                <a14:useLocalDpi xmlns:a14="http://schemas.microsoft.com/office/drawing/2010/main" val="0"/>
              </a:ext>
            </a:extLst>
          </a:blip>
          <a:srcRect l="5104" r="14745"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
        <p:nvSpPr>
          <p:cNvPr id="3" name="TextBox 2">
            <a:extLst>
              <a:ext uri="{FF2B5EF4-FFF2-40B4-BE49-F238E27FC236}">
                <a16:creationId xmlns:a16="http://schemas.microsoft.com/office/drawing/2014/main" id="{3CE6F5B2-F50F-4263-A373-E55DEC4D255F}"/>
              </a:ext>
            </a:extLst>
          </p:cNvPr>
          <p:cNvSpPr txBox="1"/>
          <p:nvPr/>
        </p:nvSpPr>
        <p:spPr>
          <a:xfrm>
            <a:off x="238381" y="5933742"/>
            <a:ext cx="4090737" cy="369332"/>
          </a:xfrm>
          <a:prstGeom prst="rect">
            <a:avLst/>
          </a:prstGeom>
          <a:noFill/>
        </p:spPr>
        <p:txBody>
          <a:bodyPr wrap="square" rtlCol="0">
            <a:spAutoFit/>
          </a:bodyPr>
          <a:lstStyle/>
          <a:p>
            <a:r>
              <a:rPr lang="en-GB" b="0" i="0" dirty="0" err="1">
                <a:solidFill>
                  <a:srgbClr val="222222"/>
                </a:solidFill>
                <a:effectLst/>
                <a:latin typeface="Arial" panose="020B0604020202020204" pitchFamily="34" charset="0"/>
              </a:rPr>
              <a:t>Butola</a:t>
            </a:r>
            <a:r>
              <a:rPr lang="en-GB" dirty="0">
                <a:solidFill>
                  <a:srgbClr val="222222"/>
                </a:solidFill>
                <a:latin typeface="Arial" panose="020B0604020202020204" pitchFamily="34" charset="0"/>
              </a:rPr>
              <a:t> et al </a:t>
            </a:r>
            <a:r>
              <a:rPr lang="en-GB" b="0" i="0" dirty="0">
                <a:solidFill>
                  <a:srgbClr val="222222"/>
                </a:solidFill>
                <a:effectLst/>
                <a:latin typeface="Arial" panose="020B0604020202020204" pitchFamily="34" charset="0"/>
              </a:rPr>
              <a:t>(2020)</a:t>
            </a:r>
            <a:endParaRPr lang="en-GB" dirty="0"/>
          </a:p>
        </p:txBody>
      </p:sp>
    </p:spTree>
    <p:extLst>
      <p:ext uri="{BB962C8B-B14F-4D97-AF65-F5344CB8AC3E}">
        <p14:creationId xmlns:p14="http://schemas.microsoft.com/office/powerpoint/2010/main" val="137102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EA7E347D-B32A-4759-B7FF-FD25A9AEE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141"/>
            <a:ext cx="12188952" cy="6875141"/>
          </a:xfrm>
          <a:custGeom>
            <a:avLst/>
            <a:gdLst>
              <a:gd name="connsiteX0" fmla="*/ 1488154 w 12188952"/>
              <a:gd name="connsiteY0" fmla="*/ 3508108 h 6875141"/>
              <a:gd name="connsiteX1" fmla="*/ 1292116 w 12188952"/>
              <a:gd name="connsiteY1" fmla="*/ 3704145 h 6875141"/>
              <a:gd name="connsiteX2" fmla="*/ 1488154 w 12188952"/>
              <a:gd name="connsiteY2" fmla="*/ 3900182 h 6875141"/>
              <a:gd name="connsiteX3" fmla="*/ 1684192 w 12188952"/>
              <a:gd name="connsiteY3" fmla="*/ 3704145 h 6875141"/>
              <a:gd name="connsiteX4" fmla="*/ 1488154 w 12188952"/>
              <a:gd name="connsiteY4" fmla="*/ 3508108 h 6875141"/>
              <a:gd name="connsiteX5" fmla="*/ 12188951 w 12188952"/>
              <a:gd name="connsiteY5" fmla="*/ 3213837 h 6875141"/>
              <a:gd name="connsiteX6" fmla="*/ 11900948 w 12188952"/>
              <a:gd name="connsiteY6" fmla="*/ 3213837 h 6875141"/>
              <a:gd name="connsiteX7" fmla="*/ 10063117 w 12188952"/>
              <a:gd name="connsiteY7" fmla="*/ 5051668 h 6875141"/>
              <a:gd name="connsiteX8" fmla="*/ 10063117 w 12188952"/>
              <a:gd name="connsiteY8" fmla="*/ 6875141 h 6875141"/>
              <a:gd name="connsiteX9" fmla="*/ 12073153 w 12188952"/>
              <a:gd name="connsiteY9" fmla="*/ 6875141 h 6875141"/>
              <a:gd name="connsiteX10" fmla="*/ 12083467 w 12188952"/>
              <a:gd name="connsiteY10" fmla="*/ 6874620 h 6875141"/>
              <a:gd name="connsiteX11" fmla="*/ 12188951 w 12188952"/>
              <a:gd name="connsiteY11" fmla="*/ 6858522 h 6875141"/>
              <a:gd name="connsiteX12" fmla="*/ 12188951 w 12188952"/>
              <a:gd name="connsiteY12" fmla="*/ 6280730 h 6875141"/>
              <a:gd name="connsiteX13" fmla="*/ 12188952 w 12188952"/>
              <a:gd name="connsiteY13" fmla="*/ 6280729 h 6875141"/>
              <a:gd name="connsiteX14" fmla="*/ 12188952 w 12188952"/>
              <a:gd name="connsiteY14" fmla="*/ 3832194 h 6875141"/>
              <a:gd name="connsiteX15" fmla="*/ 12188951 w 12188952"/>
              <a:gd name="connsiteY15" fmla="*/ 3832194 h 6875141"/>
              <a:gd name="connsiteX16" fmla="*/ 0 w 12188952"/>
              <a:gd name="connsiteY16" fmla="*/ 2798382 h 6875141"/>
              <a:gd name="connsiteX17" fmla="*/ 0 w 12188952"/>
              <a:gd name="connsiteY17" fmla="*/ 4217834 h 6875141"/>
              <a:gd name="connsiteX18" fmla="*/ 10291 w 12188952"/>
              <a:gd name="connsiteY18" fmla="*/ 4210345 h 6875141"/>
              <a:gd name="connsiteX19" fmla="*/ 460407 w 12188952"/>
              <a:gd name="connsiteY19" fmla="*/ 3508108 h 6875141"/>
              <a:gd name="connsiteX20" fmla="*/ 10291 w 12188952"/>
              <a:gd name="connsiteY20" fmla="*/ 2805871 h 6875141"/>
              <a:gd name="connsiteX21" fmla="*/ 11563230 w 12188952"/>
              <a:gd name="connsiteY21" fmla="*/ 603215 h 6875141"/>
              <a:gd name="connsiteX22" fmla="*/ 11381044 w 12188952"/>
              <a:gd name="connsiteY22" fmla="*/ 620944 h 6875141"/>
              <a:gd name="connsiteX23" fmla="*/ 11546600 w 12188952"/>
              <a:gd name="connsiteY23" fmla="*/ 1418331 h 6875141"/>
              <a:gd name="connsiteX24" fmla="*/ 12161801 w 12188952"/>
              <a:gd name="connsiteY24" fmla="*/ 1601617 h 6875141"/>
              <a:gd name="connsiteX25" fmla="*/ 12185891 w 12188952"/>
              <a:gd name="connsiteY25" fmla="*/ 1600043 h 6875141"/>
              <a:gd name="connsiteX26" fmla="*/ 12185891 w 12188952"/>
              <a:gd name="connsiteY26" fmla="*/ 795119 h 6875141"/>
              <a:gd name="connsiteX27" fmla="*/ 12178431 w 12188952"/>
              <a:gd name="connsiteY27" fmla="*/ 786500 h 6875141"/>
              <a:gd name="connsiteX28" fmla="*/ 11563230 w 12188952"/>
              <a:gd name="connsiteY28" fmla="*/ 603215 h 6875141"/>
              <a:gd name="connsiteX29" fmla="*/ 1368216 w 12188952"/>
              <a:gd name="connsiteY29" fmla="*/ 0 h 6875141"/>
              <a:gd name="connsiteX30" fmla="*/ 0 w 12188952"/>
              <a:gd name="connsiteY30" fmla="*/ 0 h 6875141"/>
              <a:gd name="connsiteX31" fmla="*/ 0 w 12188952"/>
              <a:gd name="connsiteY31" fmla="*/ 1368215 h 6875141"/>
              <a:gd name="connsiteX32" fmla="*/ 1372241 w 12188952"/>
              <a:gd name="connsiteY32" fmla="*/ 2740456 h 6875141"/>
              <a:gd name="connsiteX33" fmla="*/ 2740456 w 12188952"/>
              <a:gd name="connsiteY33" fmla="*/ 2740456 h 6875141"/>
              <a:gd name="connsiteX34" fmla="*/ 2740456 w 12188952"/>
              <a:gd name="connsiteY34" fmla="*/ 1372240 h 6875141"/>
              <a:gd name="connsiteX35" fmla="*/ 1368216 w 12188952"/>
              <a:gd name="connsiteY35" fmla="*/ 0 h 687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88952" h="6875141">
                <a:moveTo>
                  <a:pt x="1488154" y="3508108"/>
                </a:moveTo>
                <a:cubicBezTo>
                  <a:pt x="1379885" y="3508108"/>
                  <a:pt x="1292116" y="3595877"/>
                  <a:pt x="1292116" y="3704145"/>
                </a:cubicBezTo>
                <a:cubicBezTo>
                  <a:pt x="1292116" y="3812413"/>
                  <a:pt x="1379885" y="3900182"/>
                  <a:pt x="1488154" y="3900182"/>
                </a:cubicBezTo>
                <a:cubicBezTo>
                  <a:pt x="1596423" y="3900182"/>
                  <a:pt x="1684192" y="3812413"/>
                  <a:pt x="1684192" y="3704145"/>
                </a:cubicBezTo>
                <a:cubicBezTo>
                  <a:pt x="1684192" y="3595877"/>
                  <a:pt x="1596423" y="3508108"/>
                  <a:pt x="1488154" y="3508108"/>
                </a:cubicBezTo>
                <a:close/>
                <a:moveTo>
                  <a:pt x="12188951" y="3213837"/>
                </a:moveTo>
                <a:lnTo>
                  <a:pt x="11900948" y="3213837"/>
                </a:lnTo>
                <a:cubicBezTo>
                  <a:pt x="10885931" y="3213837"/>
                  <a:pt x="10063117" y="4036651"/>
                  <a:pt x="10063117" y="5051668"/>
                </a:cubicBezTo>
                <a:lnTo>
                  <a:pt x="10063117" y="6875141"/>
                </a:lnTo>
                <a:lnTo>
                  <a:pt x="12073153" y="6875141"/>
                </a:lnTo>
                <a:lnTo>
                  <a:pt x="12083467" y="6874620"/>
                </a:lnTo>
                <a:lnTo>
                  <a:pt x="12188951" y="6858522"/>
                </a:lnTo>
                <a:lnTo>
                  <a:pt x="12188951" y="6280730"/>
                </a:lnTo>
                <a:lnTo>
                  <a:pt x="12188952" y="6280729"/>
                </a:lnTo>
                <a:lnTo>
                  <a:pt x="12188952" y="3832194"/>
                </a:lnTo>
                <a:lnTo>
                  <a:pt x="12188951" y="3832194"/>
                </a:lnTo>
                <a:close/>
                <a:moveTo>
                  <a:pt x="0" y="2798382"/>
                </a:moveTo>
                <a:lnTo>
                  <a:pt x="0" y="4217834"/>
                </a:lnTo>
                <a:lnTo>
                  <a:pt x="10291" y="4210345"/>
                </a:lnTo>
                <a:cubicBezTo>
                  <a:pt x="100314" y="4143505"/>
                  <a:pt x="460407" y="3854496"/>
                  <a:pt x="460407" y="3508108"/>
                </a:cubicBezTo>
                <a:cubicBezTo>
                  <a:pt x="460407" y="3161721"/>
                  <a:pt x="100314" y="2872711"/>
                  <a:pt x="10291" y="2805871"/>
                </a:cubicBezTo>
                <a:close/>
                <a:moveTo>
                  <a:pt x="11563230" y="603215"/>
                </a:moveTo>
                <a:cubicBezTo>
                  <a:pt x="11455784" y="606833"/>
                  <a:pt x="11381044" y="620944"/>
                  <a:pt x="11381044" y="620944"/>
                </a:cubicBezTo>
                <a:cubicBezTo>
                  <a:pt x="11381044" y="620944"/>
                  <a:pt x="11280695" y="1152426"/>
                  <a:pt x="11546600" y="1418331"/>
                </a:cubicBezTo>
                <a:cubicBezTo>
                  <a:pt x="11712792" y="1584523"/>
                  <a:pt x="11982723" y="1607645"/>
                  <a:pt x="12161801" y="1601617"/>
                </a:cubicBezTo>
                <a:lnTo>
                  <a:pt x="12185891" y="1600043"/>
                </a:lnTo>
                <a:lnTo>
                  <a:pt x="12185891" y="795119"/>
                </a:lnTo>
                <a:lnTo>
                  <a:pt x="12178431" y="786500"/>
                </a:lnTo>
                <a:cubicBezTo>
                  <a:pt x="12012240" y="620309"/>
                  <a:pt x="11742309" y="597187"/>
                  <a:pt x="11563230" y="603215"/>
                </a:cubicBezTo>
                <a:close/>
                <a:moveTo>
                  <a:pt x="1368216" y="0"/>
                </a:moveTo>
                <a:lnTo>
                  <a:pt x="0" y="0"/>
                </a:lnTo>
                <a:lnTo>
                  <a:pt x="0" y="1368215"/>
                </a:lnTo>
                <a:cubicBezTo>
                  <a:pt x="0" y="2126091"/>
                  <a:pt x="614365" y="2740456"/>
                  <a:pt x="1372241" y="2740456"/>
                </a:cubicBezTo>
                <a:lnTo>
                  <a:pt x="2740456" y="2740456"/>
                </a:lnTo>
                <a:lnTo>
                  <a:pt x="2740456" y="1372240"/>
                </a:lnTo>
                <a:cubicBezTo>
                  <a:pt x="2740456" y="614365"/>
                  <a:pt x="2126092" y="0"/>
                  <a:pt x="1368216" y="0"/>
                </a:cubicBezTo>
                <a:close/>
              </a:path>
            </a:pathLst>
          </a:cu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5"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pic>
        <p:nvPicPr>
          <p:cNvPr id="5" name="Content Placeholder 4" descr="A group of multi colored wooden stick figures">
            <a:extLst>
              <a:ext uri="{FF2B5EF4-FFF2-40B4-BE49-F238E27FC236}">
                <a16:creationId xmlns:a16="http://schemas.microsoft.com/office/drawing/2014/main" id="{E761D697-1C6A-41B0-8639-D6925B45001B}"/>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t="11756" r="-1" b="6996"/>
          <a:stretch/>
        </p:blipFill>
        <p:spPr>
          <a:xfrm>
            <a:off x="3059" y="10"/>
            <a:ext cx="12188941" cy="6857990"/>
          </a:xfrm>
          <a:prstGeom prst="rect">
            <a:avLst/>
          </a:prstGeom>
        </p:spPr>
      </p:pic>
      <p:sp>
        <p:nvSpPr>
          <p:cNvPr id="27" name="Rectangle 26">
            <a:extLst>
              <a:ext uri="{FF2B5EF4-FFF2-40B4-BE49-F238E27FC236}">
                <a16:creationId xmlns:a16="http://schemas.microsoft.com/office/drawing/2014/main" id="{ED029D64-BBDD-43FA-92CF-C6BF51514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0D059-8B1A-4D51-9C61-A2BF23A6BE73}"/>
              </a:ext>
            </a:extLst>
          </p:cNvPr>
          <p:cNvSpPr>
            <a:spLocks noGrp="1"/>
          </p:cNvSpPr>
          <p:nvPr>
            <p:ph type="title"/>
          </p:nvPr>
        </p:nvSpPr>
        <p:spPr>
          <a:xfrm>
            <a:off x="457200" y="1122363"/>
            <a:ext cx="4788280" cy="2387600"/>
          </a:xfrm>
        </p:spPr>
        <p:txBody>
          <a:bodyPr vert="horz" lIns="91440" tIns="45720" rIns="91440" bIns="45720" rtlCol="0" anchor="b">
            <a:normAutofit/>
          </a:bodyPr>
          <a:lstStyle/>
          <a:p>
            <a:r>
              <a:rPr lang="en-US" sz="5400" dirty="0">
                <a:solidFill>
                  <a:srgbClr val="FFFFFF"/>
                </a:solidFill>
              </a:rPr>
              <a:t>What is a community?</a:t>
            </a:r>
          </a:p>
        </p:txBody>
      </p:sp>
      <p:grpSp>
        <p:nvGrpSpPr>
          <p:cNvPr id="29" name="Group 28">
            <a:extLst>
              <a:ext uri="{FF2B5EF4-FFF2-40B4-BE49-F238E27FC236}">
                <a16:creationId xmlns:a16="http://schemas.microsoft.com/office/drawing/2014/main" id="{33A010B0-A5DE-4DFD-BBB1-9EDEE8CDC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30" name="Oval 29">
              <a:extLst>
                <a:ext uri="{FF2B5EF4-FFF2-40B4-BE49-F238E27FC236}">
                  <a16:creationId xmlns:a16="http://schemas.microsoft.com/office/drawing/2014/main" id="{E2FA77C6-9C21-431A-B940-204336569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Graphic 9">
              <a:extLst>
                <a:ext uri="{FF2B5EF4-FFF2-40B4-BE49-F238E27FC236}">
                  <a16:creationId xmlns:a16="http://schemas.microsoft.com/office/drawing/2014/main" id="{E918F86E-B643-4836-AF37-1073CD08B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2" name="Freeform: Shape 31">
              <a:extLst>
                <a:ext uri="{FF2B5EF4-FFF2-40B4-BE49-F238E27FC236}">
                  <a16:creationId xmlns:a16="http://schemas.microsoft.com/office/drawing/2014/main" id="{C542022D-DC97-4C44-B015-9B3376196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3" name="Freeform: Shape 32">
              <a:extLst>
                <a:ext uri="{FF2B5EF4-FFF2-40B4-BE49-F238E27FC236}">
                  <a16:creationId xmlns:a16="http://schemas.microsoft.com/office/drawing/2014/main" id="{48DC4D37-F593-4E99-8A42-D21D444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4" name="Graphic 9">
              <a:extLst>
                <a:ext uri="{FF2B5EF4-FFF2-40B4-BE49-F238E27FC236}">
                  <a16:creationId xmlns:a16="http://schemas.microsoft.com/office/drawing/2014/main" id="{BE23B32A-AE34-4068-9D96-4D94023C7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35" name="Graphic 9">
              <a:extLst>
                <a:ext uri="{FF2B5EF4-FFF2-40B4-BE49-F238E27FC236}">
                  <a16:creationId xmlns:a16="http://schemas.microsoft.com/office/drawing/2014/main" id="{27459E57-6D6D-46CA-8006-2E6E0C70E5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3" name="TextBox 2">
            <a:extLst>
              <a:ext uri="{FF2B5EF4-FFF2-40B4-BE49-F238E27FC236}">
                <a16:creationId xmlns:a16="http://schemas.microsoft.com/office/drawing/2014/main" id="{CDCF0574-C6FE-44E6-B460-CF752A809EB2}"/>
              </a:ext>
            </a:extLst>
          </p:cNvPr>
          <p:cNvSpPr txBox="1"/>
          <p:nvPr/>
        </p:nvSpPr>
        <p:spPr>
          <a:xfrm>
            <a:off x="180801" y="6310018"/>
            <a:ext cx="4788280" cy="369332"/>
          </a:xfrm>
          <a:prstGeom prst="rect">
            <a:avLst/>
          </a:prstGeom>
          <a:noFill/>
        </p:spPr>
        <p:txBody>
          <a:bodyPr wrap="square" rtlCol="0">
            <a:spAutoFit/>
          </a:bodyPr>
          <a:lstStyle/>
          <a:p>
            <a:r>
              <a:rPr lang="en-GB" b="0" i="0" dirty="0" err="1">
                <a:solidFill>
                  <a:srgbClr val="222222"/>
                </a:solidFill>
                <a:effectLst/>
                <a:highlight>
                  <a:srgbClr val="C0C0C0"/>
                </a:highlight>
                <a:latin typeface="Arial" panose="020B0604020202020204" pitchFamily="34" charset="0"/>
              </a:rPr>
              <a:t>Tonnies</a:t>
            </a:r>
            <a:r>
              <a:rPr lang="en-GB" dirty="0">
                <a:solidFill>
                  <a:srgbClr val="222222"/>
                </a:solidFill>
                <a:highlight>
                  <a:srgbClr val="C0C0C0"/>
                </a:highlight>
                <a:latin typeface="Arial" panose="020B0604020202020204" pitchFamily="34" charset="0"/>
              </a:rPr>
              <a:t> </a:t>
            </a:r>
            <a:r>
              <a:rPr lang="en-GB" b="0" i="0" dirty="0">
                <a:solidFill>
                  <a:srgbClr val="222222"/>
                </a:solidFill>
                <a:effectLst/>
                <a:highlight>
                  <a:srgbClr val="C0C0C0"/>
                </a:highlight>
                <a:latin typeface="Arial" panose="020B0604020202020204" pitchFamily="34" charset="0"/>
              </a:rPr>
              <a:t>and Loomis (2002)</a:t>
            </a:r>
            <a:endParaRPr lang="en-GB" dirty="0">
              <a:highlight>
                <a:srgbClr val="C0C0C0"/>
              </a:highlight>
            </a:endParaRPr>
          </a:p>
        </p:txBody>
      </p:sp>
    </p:spTree>
    <p:extLst>
      <p:ext uri="{BB962C8B-B14F-4D97-AF65-F5344CB8AC3E}">
        <p14:creationId xmlns:p14="http://schemas.microsoft.com/office/powerpoint/2010/main" val="3626161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54"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5"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56"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57"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8" name="Picture 4" descr="Dumbbells on a gym floor">
            <a:extLst>
              <a:ext uri="{FF2B5EF4-FFF2-40B4-BE49-F238E27FC236}">
                <a16:creationId xmlns:a16="http://schemas.microsoft.com/office/drawing/2014/main" id="{04C80291-0698-4C33-8575-8E72E128C644}"/>
              </a:ext>
            </a:extLst>
          </p:cNvPr>
          <p:cNvPicPr>
            <a:picLocks noChangeAspect="1"/>
          </p:cNvPicPr>
          <p:nvPr/>
        </p:nvPicPr>
        <p:blipFill rotWithShape="1">
          <a:blip r:embed="rId3">
            <a:alphaModFix/>
          </a:blip>
          <a:srcRect r="-1" b="15072"/>
          <a:stretch/>
        </p:blipFill>
        <p:spPr>
          <a:xfrm>
            <a:off x="11" y="56207"/>
            <a:ext cx="12188941" cy="6857990"/>
          </a:xfrm>
          <a:prstGeom prst="rect">
            <a:avLst/>
          </a:prstGeom>
        </p:spPr>
      </p:pic>
      <p:sp>
        <p:nvSpPr>
          <p:cNvPr id="59" name="Rectangle 23">
            <a:extLst>
              <a:ext uri="{FF2B5EF4-FFF2-40B4-BE49-F238E27FC236}">
                <a16:creationId xmlns:a16="http://schemas.microsoft.com/office/drawing/2014/main" id="{6233B4D5-2565-4CC0-A9B1-C9EA9E9DE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4F032-FC6B-4A23-8F6F-EE086775706A}"/>
              </a:ext>
            </a:extLst>
          </p:cNvPr>
          <p:cNvSpPr>
            <a:spLocks noGrp="1"/>
          </p:cNvSpPr>
          <p:nvPr>
            <p:ph type="title"/>
          </p:nvPr>
        </p:nvSpPr>
        <p:spPr>
          <a:xfrm>
            <a:off x="341706" y="-5031"/>
            <a:ext cx="5638801" cy="2387600"/>
          </a:xfrm>
        </p:spPr>
        <p:txBody>
          <a:bodyPr vert="horz" lIns="91440" tIns="45720" rIns="91440" bIns="45720" rtlCol="0" anchor="b">
            <a:normAutofit/>
          </a:bodyPr>
          <a:lstStyle/>
          <a:p>
            <a:r>
              <a:rPr lang="en-US" sz="5400" dirty="0">
                <a:solidFill>
                  <a:srgbClr val="FFFFFF"/>
                </a:solidFill>
              </a:rPr>
              <a:t>Health and fitness in lockdown </a:t>
            </a:r>
          </a:p>
        </p:txBody>
      </p:sp>
      <p:sp>
        <p:nvSpPr>
          <p:cNvPr id="52" name="TextBox 51">
            <a:extLst>
              <a:ext uri="{FF2B5EF4-FFF2-40B4-BE49-F238E27FC236}">
                <a16:creationId xmlns:a16="http://schemas.microsoft.com/office/drawing/2014/main" id="{05B02193-E991-4374-A484-C82D66F9CBE1}"/>
              </a:ext>
            </a:extLst>
          </p:cNvPr>
          <p:cNvSpPr txBox="1"/>
          <p:nvPr/>
        </p:nvSpPr>
        <p:spPr>
          <a:xfrm>
            <a:off x="455874" y="5972799"/>
            <a:ext cx="7249500" cy="646331"/>
          </a:xfrm>
          <a:prstGeom prst="rect">
            <a:avLst/>
          </a:prstGeom>
          <a:noFill/>
        </p:spPr>
        <p:txBody>
          <a:bodyPr wrap="square">
            <a:spAutoFit/>
          </a:bodyPr>
          <a:lstStyle/>
          <a:p>
            <a:pPr algn="l"/>
            <a:r>
              <a:rPr lang="en-GB" b="1" dirty="0">
                <a:solidFill>
                  <a:schemeClr val="bg1"/>
                </a:solidFill>
                <a:latin typeface="Roboto" panose="02000000000000000000" pitchFamily="2" charset="0"/>
              </a:rPr>
              <a:t>H</a:t>
            </a:r>
            <a:r>
              <a:rPr lang="en-GB" b="1" i="0" dirty="0">
                <a:solidFill>
                  <a:schemeClr val="bg1"/>
                </a:solidFill>
                <a:effectLst/>
                <a:latin typeface="Roboto" panose="02000000000000000000" pitchFamily="2" charset="0"/>
              </a:rPr>
              <a:t>ealth has many aspects such as physical, mental, and emotional and fitness is the physical component of health</a:t>
            </a:r>
            <a:r>
              <a:rPr lang="en-GB" b="0" i="0" dirty="0">
                <a:solidFill>
                  <a:srgbClr val="444444"/>
                </a:solidFill>
                <a:effectLst/>
                <a:latin typeface="Roboto" panose="02000000000000000000" pitchFamily="2" charset="0"/>
              </a:rPr>
              <a:t>.</a:t>
            </a:r>
          </a:p>
        </p:txBody>
      </p:sp>
      <p:sp>
        <p:nvSpPr>
          <p:cNvPr id="3" name="TextBox 2">
            <a:extLst>
              <a:ext uri="{FF2B5EF4-FFF2-40B4-BE49-F238E27FC236}">
                <a16:creationId xmlns:a16="http://schemas.microsoft.com/office/drawing/2014/main" id="{B43E11D9-E69E-4B94-BCCA-18FD58E168E6}"/>
              </a:ext>
            </a:extLst>
          </p:cNvPr>
          <p:cNvSpPr txBox="1"/>
          <p:nvPr/>
        </p:nvSpPr>
        <p:spPr>
          <a:xfrm>
            <a:off x="4107766" y="2855742"/>
            <a:ext cx="5638801" cy="1200329"/>
          </a:xfrm>
          <a:prstGeom prst="rect">
            <a:avLst/>
          </a:prstGeom>
          <a:noFill/>
        </p:spPr>
        <p:txBody>
          <a:bodyPr wrap="square" rtlCol="0">
            <a:spAutoFit/>
          </a:bodyPr>
          <a:lstStyle/>
          <a:p>
            <a:r>
              <a:rPr lang="en-GB" b="1" i="0" dirty="0">
                <a:solidFill>
                  <a:schemeClr val="bg2"/>
                </a:solidFill>
                <a:effectLst/>
                <a:latin typeface="ReithSans"/>
              </a:rPr>
              <a:t> Because of social restrictions and Covid-19, more people may be turning to online exercise communities and apps to enhance their connectedness to other like-minded people who enjoy exercise. (BBC,2020)</a:t>
            </a:r>
            <a:endParaRPr lang="en-GB" b="1" dirty="0">
              <a:solidFill>
                <a:schemeClr val="bg2"/>
              </a:solidFill>
            </a:endParaRPr>
          </a:p>
        </p:txBody>
      </p:sp>
    </p:spTree>
    <p:extLst>
      <p:ext uri="{BB962C8B-B14F-4D97-AF65-F5344CB8AC3E}">
        <p14:creationId xmlns:p14="http://schemas.microsoft.com/office/powerpoint/2010/main" val="4120193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EA7E347D-B32A-4759-B7FF-FD25A9AEE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141"/>
            <a:ext cx="12188952" cy="6875141"/>
          </a:xfrm>
          <a:custGeom>
            <a:avLst/>
            <a:gdLst>
              <a:gd name="connsiteX0" fmla="*/ 1488154 w 12188952"/>
              <a:gd name="connsiteY0" fmla="*/ 3508108 h 6875141"/>
              <a:gd name="connsiteX1" fmla="*/ 1292116 w 12188952"/>
              <a:gd name="connsiteY1" fmla="*/ 3704145 h 6875141"/>
              <a:gd name="connsiteX2" fmla="*/ 1488154 w 12188952"/>
              <a:gd name="connsiteY2" fmla="*/ 3900182 h 6875141"/>
              <a:gd name="connsiteX3" fmla="*/ 1684192 w 12188952"/>
              <a:gd name="connsiteY3" fmla="*/ 3704145 h 6875141"/>
              <a:gd name="connsiteX4" fmla="*/ 1488154 w 12188952"/>
              <a:gd name="connsiteY4" fmla="*/ 3508108 h 6875141"/>
              <a:gd name="connsiteX5" fmla="*/ 12188951 w 12188952"/>
              <a:gd name="connsiteY5" fmla="*/ 3213837 h 6875141"/>
              <a:gd name="connsiteX6" fmla="*/ 11900948 w 12188952"/>
              <a:gd name="connsiteY6" fmla="*/ 3213837 h 6875141"/>
              <a:gd name="connsiteX7" fmla="*/ 10063117 w 12188952"/>
              <a:gd name="connsiteY7" fmla="*/ 5051668 h 6875141"/>
              <a:gd name="connsiteX8" fmla="*/ 10063117 w 12188952"/>
              <a:gd name="connsiteY8" fmla="*/ 6875141 h 6875141"/>
              <a:gd name="connsiteX9" fmla="*/ 12073153 w 12188952"/>
              <a:gd name="connsiteY9" fmla="*/ 6875141 h 6875141"/>
              <a:gd name="connsiteX10" fmla="*/ 12083467 w 12188952"/>
              <a:gd name="connsiteY10" fmla="*/ 6874620 h 6875141"/>
              <a:gd name="connsiteX11" fmla="*/ 12188951 w 12188952"/>
              <a:gd name="connsiteY11" fmla="*/ 6858522 h 6875141"/>
              <a:gd name="connsiteX12" fmla="*/ 12188951 w 12188952"/>
              <a:gd name="connsiteY12" fmla="*/ 6280730 h 6875141"/>
              <a:gd name="connsiteX13" fmla="*/ 12188952 w 12188952"/>
              <a:gd name="connsiteY13" fmla="*/ 6280729 h 6875141"/>
              <a:gd name="connsiteX14" fmla="*/ 12188952 w 12188952"/>
              <a:gd name="connsiteY14" fmla="*/ 3832194 h 6875141"/>
              <a:gd name="connsiteX15" fmla="*/ 12188951 w 12188952"/>
              <a:gd name="connsiteY15" fmla="*/ 3832194 h 6875141"/>
              <a:gd name="connsiteX16" fmla="*/ 0 w 12188952"/>
              <a:gd name="connsiteY16" fmla="*/ 2798382 h 6875141"/>
              <a:gd name="connsiteX17" fmla="*/ 0 w 12188952"/>
              <a:gd name="connsiteY17" fmla="*/ 4217834 h 6875141"/>
              <a:gd name="connsiteX18" fmla="*/ 10291 w 12188952"/>
              <a:gd name="connsiteY18" fmla="*/ 4210345 h 6875141"/>
              <a:gd name="connsiteX19" fmla="*/ 460407 w 12188952"/>
              <a:gd name="connsiteY19" fmla="*/ 3508108 h 6875141"/>
              <a:gd name="connsiteX20" fmla="*/ 10291 w 12188952"/>
              <a:gd name="connsiteY20" fmla="*/ 2805871 h 6875141"/>
              <a:gd name="connsiteX21" fmla="*/ 11563230 w 12188952"/>
              <a:gd name="connsiteY21" fmla="*/ 603215 h 6875141"/>
              <a:gd name="connsiteX22" fmla="*/ 11381044 w 12188952"/>
              <a:gd name="connsiteY22" fmla="*/ 620944 h 6875141"/>
              <a:gd name="connsiteX23" fmla="*/ 11546600 w 12188952"/>
              <a:gd name="connsiteY23" fmla="*/ 1418331 h 6875141"/>
              <a:gd name="connsiteX24" fmla="*/ 12161801 w 12188952"/>
              <a:gd name="connsiteY24" fmla="*/ 1601617 h 6875141"/>
              <a:gd name="connsiteX25" fmla="*/ 12185891 w 12188952"/>
              <a:gd name="connsiteY25" fmla="*/ 1600043 h 6875141"/>
              <a:gd name="connsiteX26" fmla="*/ 12185891 w 12188952"/>
              <a:gd name="connsiteY26" fmla="*/ 795119 h 6875141"/>
              <a:gd name="connsiteX27" fmla="*/ 12178431 w 12188952"/>
              <a:gd name="connsiteY27" fmla="*/ 786500 h 6875141"/>
              <a:gd name="connsiteX28" fmla="*/ 11563230 w 12188952"/>
              <a:gd name="connsiteY28" fmla="*/ 603215 h 6875141"/>
              <a:gd name="connsiteX29" fmla="*/ 1368216 w 12188952"/>
              <a:gd name="connsiteY29" fmla="*/ 0 h 6875141"/>
              <a:gd name="connsiteX30" fmla="*/ 0 w 12188952"/>
              <a:gd name="connsiteY30" fmla="*/ 0 h 6875141"/>
              <a:gd name="connsiteX31" fmla="*/ 0 w 12188952"/>
              <a:gd name="connsiteY31" fmla="*/ 1368215 h 6875141"/>
              <a:gd name="connsiteX32" fmla="*/ 1372241 w 12188952"/>
              <a:gd name="connsiteY32" fmla="*/ 2740456 h 6875141"/>
              <a:gd name="connsiteX33" fmla="*/ 2740456 w 12188952"/>
              <a:gd name="connsiteY33" fmla="*/ 2740456 h 6875141"/>
              <a:gd name="connsiteX34" fmla="*/ 2740456 w 12188952"/>
              <a:gd name="connsiteY34" fmla="*/ 1372240 h 6875141"/>
              <a:gd name="connsiteX35" fmla="*/ 1368216 w 12188952"/>
              <a:gd name="connsiteY35" fmla="*/ 0 h 687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88952" h="6875141">
                <a:moveTo>
                  <a:pt x="1488154" y="3508108"/>
                </a:moveTo>
                <a:cubicBezTo>
                  <a:pt x="1379885" y="3508108"/>
                  <a:pt x="1292116" y="3595877"/>
                  <a:pt x="1292116" y="3704145"/>
                </a:cubicBezTo>
                <a:cubicBezTo>
                  <a:pt x="1292116" y="3812413"/>
                  <a:pt x="1379885" y="3900182"/>
                  <a:pt x="1488154" y="3900182"/>
                </a:cubicBezTo>
                <a:cubicBezTo>
                  <a:pt x="1596423" y="3900182"/>
                  <a:pt x="1684192" y="3812413"/>
                  <a:pt x="1684192" y="3704145"/>
                </a:cubicBezTo>
                <a:cubicBezTo>
                  <a:pt x="1684192" y="3595877"/>
                  <a:pt x="1596423" y="3508108"/>
                  <a:pt x="1488154" y="3508108"/>
                </a:cubicBezTo>
                <a:close/>
                <a:moveTo>
                  <a:pt x="12188951" y="3213837"/>
                </a:moveTo>
                <a:lnTo>
                  <a:pt x="11900948" y="3213837"/>
                </a:lnTo>
                <a:cubicBezTo>
                  <a:pt x="10885931" y="3213837"/>
                  <a:pt x="10063117" y="4036651"/>
                  <a:pt x="10063117" y="5051668"/>
                </a:cubicBezTo>
                <a:lnTo>
                  <a:pt x="10063117" y="6875141"/>
                </a:lnTo>
                <a:lnTo>
                  <a:pt x="12073153" y="6875141"/>
                </a:lnTo>
                <a:lnTo>
                  <a:pt x="12083467" y="6874620"/>
                </a:lnTo>
                <a:lnTo>
                  <a:pt x="12188951" y="6858522"/>
                </a:lnTo>
                <a:lnTo>
                  <a:pt x="12188951" y="6280730"/>
                </a:lnTo>
                <a:lnTo>
                  <a:pt x="12188952" y="6280729"/>
                </a:lnTo>
                <a:lnTo>
                  <a:pt x="12188952" y="3832194"/>
                </a:lnTo>
                <a:lnTo>
                  <a:pt x="12188951" y="3832194"/>
                </a:lnTo>
                <a:close/>
                <a:moveTo>
                  <a:pt x="0" y="2798382"/>
                </a:moveTo>
                <a:lnTo>
                  <a:pt x="0" y="4217834"/>
                </a:lnTo>
                <a:lnTo>
                  <a:pt x="10291" y="4210345"/>
                </a:lnTo>
                <a:cubicBezTo>
                  <a:pt x="100314" y="4143505"/>
                  <a:pt x="460407" y="3854496"/>
                  <a:pt x="460407" y="3508108"/>
                </a:cubicBezTo>
                <a:cubicBezTo>
                  <a:pt x="460407" y="3161721"/>
                  <a:pt x="100314" y="2872711"/>
                  <a:pt x="10291" y="2805871"/>
                </a:cubicBezTo>
                <a:close/>
                <a:moveTo>
                  <a:pt x="11563230" y="603215"/>
                </a:moveTo>
                <a:cubicBezTo>
                  <a:pt x="11455784" y="606833"/>
                  <a:pt x="11381044" y="620944"/>
                  <a:pt x="11381044" y="620944"/>
                </a:cubicBezTo>
                <a:cubicBezTo>
                  <a:pt x="11381044" y="620944"/>
                  <a:pt x="11280695" y="1152426"/>
                  <a:pt x="11546600" y="1418331"/>
                </a:cubicBezTo>
                <a:cubicBezTo>
                  <a:pt x="11712792" y="1584523"/>
                  <a:pt x="11982723" y="1607645"/>
                  <a:pt x="12161801" y="1601617"/>
                </a:cubicBezTo>
                <a:lnTo>
                  <a:pt x="12185891" y="1600043"/>
                </a:lnTo>
                <a:lnTo>
                  <a:pt x="12185891" y="795119"/>
                </a:lnTo>
                <a:lnTo>
                  <a:pt x="12178431" y="786500"/>
                </a:lnTo>
                <a:cubicBezTo>
                  <a:pt x="12012240" y="620309"/>
                  <a:pt x="11742309" y="597187"/>
                  <a:pt x="11563230" y="603215"/>
                </a:cubicBezTo>
                <a:close/>
                <a:moveTo>
                  <a:pt x="1368216" y="0"/>
                </a:moveTo>
                <a:lnTo>
                  <a:pt x="0" y="0"/>
                </a:lnTo>
                <a:lnTo>
                  <a:pt x="0" y="1368215"/>
                </a:lnTo>
                <a:cubicBezTo>
                  <a:pt x="0" y="2126091"/>
                  <a:pt x="614365" y="2740456"/>
                  <a:pt x="1372241" y="2740456"/>
                </a:cubicBezTo>
                <a:lnTo>
                  <a:pt x="2740456" y="2740456"/>
                </a:lnTo>
                <a:lnTo>
                  <a:pt x="2740456" y="1372240"/>
                </a:lnTo>
                <a:cubicBezTo>
                  <a:pt x="2740456" y="614365"/>
                  <a:pt x="2126092" y="0"/>
                  <a:pt x="1368216" y="0"/>
                </a:cubicBezTo>
                <a:close/>
              </a:path>
            </a:pathLst>
          </a:cu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5"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pic>
        <p:nvPicPr>
          <p:cNvPr id="5" name="Content Placeholder 4" descr="Businesswoman reading emails on escalator">
            <a:extLst>
              <a:ext uri="{FF2B5EF4-FFF2-40B4-BE49-F238E27FC236}">
                <a16:creationId xmlns:a16="http://schemas.microsoft.com/office/drawing/2014/main" id="{46E15FCA-A8F1-413F-A077-88E1B02E15D3}"/>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t="799" r="-1" b="8084"/>
          <a:stretch/>
        </p:blipFill>
        <p:spPr>
          <a:xfrm>
            <a:off x="3059" y="-50245"/>
            <a:ext cx="12188941" cy="6857990"/>
          </a:xfrm>
          <a:prstGeom prst="rect">
            <a:avLst/>
          </a:prstGeom>
        </p:spPr>
      </p:pic>
      <p:sp>
        <p:nvSpPr>
          <p:cNvPr id="27" name="Rectangle 26">
            <a:extLst>
              <a:ext uri="{FF2B5EF4-FFF2-40B4-BE49-F238E27FC236}">
                <a16:creationId xmlns:a16="http://schemas.microsoft.com/office/drawing/2014/main" id="{ED029D64-BBDD-43FA-92CF-C6BF51514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E6E1E-531B-4FAC-A945-FE723911EC97}"/>
              </a:ext>
            </a:extLst>
          </p:cNvPr>
          <p:cNvSpPr>
            <a:spLocks noGrp="1"/>
          </p:cNvSpPr>
          <p:nvPr>
            <p:ph type="title"/>
          </p:nvPr>
        </p:nvSpPr>
        <p:spPr>
          <a:xfrm>
            <a:off x="245959" y="-92448"/>
            <a:ext cx="4593327" cy="1569556"/>
          </a:xfrm>
        </p:spPr>
        <p:txBody>
          <a:bodyPr vert="horz" lIns="91440" tIns="45720" rIns="91440" bIns="45720" rtlCol="0" anchor="b">
            <a:normAutofit/>
          </a:bodyPr>
          <a:lstStyle/>
          <a:p>
            <a:r>
              <a:rPr lang="en-US" sz="5000" b="1" dirty="0">
                <a:solidFill>
                  <a:srgbClr val="FFFFFF"/>
                </a:solidFill>
              </a:rPr>
              <a:t>Limitations </a:t>
            </a:r>
          </a:p>
        </p:txBody>
      </p:sp>
      <p:grpSp>
        <p:nvGrpSpPr>
          <p:cNvPr id="29" name="Group 28">
            <a:extLst>
              <a:ext uri="{FF2B5EF4-FFF2-40B4-BE49-F238E27FC236}">
                <a16:creationId xmlns:a16="http://schemas.microsoft.com/office/drawing/2014/main" id="{33A010B0-A5DE-4DFD-BBB1-9EDEE8CDC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30" name="Oval 29">
              <a:extLst>
                <a:ext uri="{FF2B5EF4-FFF2-40B4-BE49-F238E27FC236}">
                  <a16:creationId xmlns:a16="http://schemas.microsoft.com/office/drawing/2014/main" id="{E2FA77C6-9C21-431A-B940-204336569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Graphic 9">
              <a:extLst>
                <a:ext uri="{FF2B5EF4-FFF2-40B4-BE49-F238E27FC236}">
                  <a16:creationId xmlns:a16="http://schemas.microsoft.com/office/drawing/2014/main" id="{E918F86E-B643-4836-AF37-1073CD08B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2" name="Freeform: Shape 31">
              <a:extLst>
                <a:ext uri="{FF2B5EF4-FFF2-40B4-BE49-F238E27FC236}">
                  <a16:creationId xmlns:a16="http://schemas.microsoft.com/office/drawing/2014/main" id="{C542022D-DC97-4C44-B015-9B3376196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3" name="Freeform: Shape 32">
              <a:extLst>
                <a:ext uri="{FF2B5EF4-FFF2-40B4-BE49-F238E27FC236}">
                  <a16:creationId xmlns:a16="http://schemas.microsoft.com/office/drawing/2014/main" id="{48DC4D37-F593-4E99-8A42-D21D444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4" name="Graphic 9">
              <a:extLst>
                <a:ext uri="{FF2B5EF4-FFF2-40B4-BE49-F238E27FC236}">
                  <a16:creationId xmlns:a16="http://schemas.microsoft.com/office/drawing/2014/main" id="{BE23B32A-AE34-4068-9D96-4D94023C7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35" name="Graphic 9">
              <a:extLst>
                <a:ext uri="{FF2B5EF4-FFF2-40B4-BE49-F238E27FC236}">
                  <a16:creationId xmlns:a16="http://schemas.microsoft.com/office/drawing/2014/main" id="{27459E57-6D6D-46CA-8006-2E6E0C70E5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3" name="TextBox 2">
            <a:extLst>
              <a:ext uri="{FF2B5EF4-FFF2-40B4-BE49-F238E27FC236}">
                <a16:creationId xmlns:a16="http://schemas.microsoft.com/office/drawing/2014/main" id="{AD205B1D-D655-4DC9-8EA0-EC16BFC1AA44}"/>
              </a:ext>
            </a:extLst>
          </p:cNvPr>
          <p:cNvSpPr txBox="1"/>
          <p:nvPr/>
        </p:nvSpPr>
        <p:spPr>
          <a:xfrm>
            <a:off x="316746" y="1896886"/>
            <a:ext cx="4206240" cy="2585323"/>
          </a:xfrm>
          <a:prstGeom prst="rect">
            <a:avLst/>
          </a:prstGeom>
          <a:noFill/>
        </p:spPr>
        <p:txBody>
          <a:bodyPr wrap="square" rtlCol="0">
            <a:spAutoFit/>
          </a:bodyPr>
          <a:lstStyle/>
          <a:p>
            <a:r>
              <a:rPr lang="en-GB" sz="1800" dirty="0">
                <a:solidFill>
                  <a:srgbClr val="000000"/>
                </a:solidFill>
                <a:effectLst/>
                <a:latin typeface="Calibri" panose="020F0502020204030204" pitchFamily="34" charset="0"/>
                <a:ea typeface="Calibri" panose="020F0502020204030204" pitchFamily="34" charset="0"/>
              </a:rPr>
              <a:t>Not everyone </a:t>
            </a:r>
            <a:r>
              <a:rPr lang="en-GB" dirty="0">
                <a:solidFill>
                  <a:srgbClr val="000000"/>
                </a:solidFill>
                <a:latin typeface="Calibri" panose="020F0502020204030204" pitchFamily="34" charset="0"/>
                <a:ea typeface="Calibri" panose="020F0502020204030204" pitchFamily="34" charset="0"/>
              </a:rPr>
              <a:t>can use </a:t>
            </a:r>
            <a:r>
              <a:rPr lang="en-GB" sz="1800" dirty="0">
                <a:solidFill>
                  <a:srgbClr val="000000"/>
                </a:solidFill>
                <a:effectLst/>
                <a:latin typeface="Calibri" panose="020F0502020204030204" pitchFamily="34" charset="0"/>
                <a:ea typeface="Calibri" panose="020F0502020204030204" pitchFamily="34" charset="0"/>
              </a:rPr>
              <a:t>social media</a:t>
            </a:r>
            <a:br>
              <a:rPr lang="en-GB" sz="1800" dirty="0">
                <a:solidFill>
                  <a:srgbClr val="000000"/>
                </a:solidFill>
                <a:effectLst/>
                <a:latin typeface="Calibri" panose="020F0502020204030204" pitchFamily="34" charset="0"/>
                <a:ea typeface="Calibri" panose="020F0502020204030204" pitchFamily="34" charset="0"/>
              </a:rPr>
            </a:br>
            <a:br>
              <a:rPr lang="en-GB" sz="1800" dirty="0">
                <a:solidFill>
                  <a:srgbClr val="000000"/>
                </a:solidFill>
                <a:effectLst/>
                <a:latin typeface="Calibri" panose="020F0502020204030204" pitchFamily="34" charset="0"/>
                <a:ea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rPr>
              <a:t>Some people like the interaction face to face/in person </a:t>
            </a:r>
            <a:br>
              <a:rPr lang="en-GB" sz="1800" dirty="0">
                <a:solidFill>
                  <a:srgbClr val="000000"/>
                </a:solidFill>
                <a:effectLst/>
                <a:latin typeface="Calibri" panose="020F0502020204030204" pitchFamily="34" charset="0"/>
                <a:ea typeface="Calibri" panose="020F0502020204030204" pitchFamily="34" charset="0"/>
              </a:rPr>
            </a:br>
            <a:br>
              <a:rPr lang="en-GB" sz="1800" dirty="0">
                <a:solidFill>
                  <a:srgbClr val="000000"/>
                </a:solidFill>
                <a:effectLst/>
                <a:latin typeface="Calibri" panose="020F0502020204030204" pitchFamily="34" charset="0"/>
                <a:ea typeface="Calibri" panose="020F0502020204030204" pitchFamily="34" charset="0"/>
              </a:rPr>
            </a:br>
            <a:br>
              <a:rPr lang="en-GB" sz="1800" dirty="0">
                <a:solidFill>
                  <a:srgbClr val="000000"/>
                </a:solidFill>
                <a:effectLst/>
                <a:latin typeface="Calibri" panose="020F0502020204030204" pitchFamily="34" charset="0"/>
                <a:ea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rPr>
              <a:t>People from deprived area’s cant afford smart phones or computers </a:t>
            </a:r>
            <a:br>
              <a:rPr lang="en-GB" sz="1800" b="1" dirty="0">
                <a:solidFill>
                  <a:srgbClr val="000000"/>
                </a:solidFill>
                <a:effectLst/>
                <a:latin typeface="Calibri" panose="020F050202020403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2713292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7"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79" y="16681"/>
            <a:ext cx="6905281" cy="682737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29"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AEB99C5-919D-48A6-BD89-BC2A8E70F0CC}"/>
              </a:ext>
            </a:extLst>
          </p:cNvPr>
          <p:cNvSpPr>
            <a:spLocks noGrp="1"/>
          </p:cNvSpPr>
          <p:nvPr>
            <p:ph type="title"/>
          </p:nvPr>
        </p:nvSpPr>
        <p:spPr>
          <a:xfrm>
            <a:off x="274746" y="0"/>
            <a:ext cx="4563482" cy="2461846"/>
          </a:xfrm>
        </p:spPr>
        <p:txBody>
          <a:bodyPr vert="horz" lIns="91440" tIns="45720" rIns="91440" bIns="45720" rtlCol="0" anchor="b">
            <a:normAutofit/>
          </a:bodyPr>
          <a:lstStyle/>
          <a:p>
            <a:r>
              <a:rPr lang="en-US" sz="5400" dirty="0"/>
              <a:t>Digital campaign approach</a:t>
            </a:r>
          </a:p>
        </p:txBody>
      </p:sp>
      <p:sp>
        <p:nvSpPr>
          <p:cNvPr id="3" name="Content Placeholder 2">
            <a:extLst>
              <a:ext uri="{FF2B5EF4-FFF2-40B4-BE49-F238E27FC236}">
                <a16:creationId xmlns:a16="http://schemas.microsoft.com/office/drawing/2014/main" id="{234F1AFE-25C3-43F5-8A6A-6E1B124A4881}"/>
              </a:ext>
            </a:extLst>
          </p:cNvPr>
          <p:cNvSpPr>
            <a:spLocks noGrp="1"/>
          </p:cNvSpPr>
          <p:nvPr>
            <p:ph idx="1"/>
          </p:nvPr>
        </p:nvSpPr>
        <p:spPr>
          <a:xfrm>
            <a:off x="2162081" y="2827179"/>
            <a:ext cx="4563482" cy="2315845"/>
          </a:xfrm>
        </p:spPr>
        <p:txBody>
          <a:bodyPr vert="horz" lIns="91440" tIns="45720" rIns="91440" bIns="45720" rtlCol="0">
            <a:normAutofit/>
          </a:bodyPr>
          <a:lstStyle/>
          <a:p>
            <a:pPr marL="0" indent="0">
              <a:buNone/>
            </a:pPr>
            <a:r>
              <a:rPr lang="en-US" sz="2400" dirty="0"/>
              <a:t>Target audience </a:t>
            </a:r>
          </a:p>
        </p:txBody>
      </p:sp>
      <p:pic>
        <p:nvPicPr>
          <p:cNvPr id="7" name="Graphic 6" descr="Bullseye">
            <a:extLst>
              <a:ext uri="{FF2B5EF4-FFF2-40B4-BE49-F238E27FC236}">
                <a16:creationId xmlns:a16="http://schemas.microsoft.com/office/drawing/2014/main" id="{56B01914-7094-4E20-BBBF-A41D2376A0E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2448" y="1271159"/>
            <a:ext cx="4610529" cy="4610529"/>
          </a:xfrm>
          <a:prstGeom prst="rect">
            <a:avLst/>
          </a:prstGeom>
        </p:spPr>
      </p:pic>
      <p:sp>
        <p:nvSpPr>
          <p:cNvPr id="4" name="TextBox 3">
            <a:extLst>
              <a:ext uri="{FF2B5EF4-FFF2-40B4-BE49-F238E27FC236}">
                <a16:creationId xmlns:a16="http://schemas.microsoft.com/office/drawing/2014/main" id="{A9542BF4-7E54-4238-B315-4D8DD3F83A0F}"/>
              </a:ext>
            </a:extLst>
          </p:cNvPr>
          <p:cNvSpPr txBox="1"/>
          <p:nvPr/>
        </p:nvSpPr>
        <p:spPr>
          <a:xfrm>
            <a:off x="2524536" y="3439138"/>
            <a:ext cx="2788643" cy="2031325"/>
          </a:xfrm>
          <a:prstGeom prst="rect">
            <a:avLst/>
          </a:prstGeom>
          <a:noFill/>
        </p:spPr>
        <p:txBody>
          <a:bodyPr wrap="square" rtlCol="0">
            <a:spAutoFit/>
          </a:bodyPr>
          <a:lstStyle/>
          <a:p>
            <a:r>
              <a:rPr lang="en-GB" dirty="0"/>
              <a:t>Students</a:t>
            </a:r>
            <a:br>
              <a:rPr lang="en-GB" dirty="0"/>
            </a:br>
            <a:r>
              <a:rPr lang="en-GB" dirty="0"/>
              <a:t>High BMI</a:t>
            </a:r>
            <a:br>
              <a:rPr lang="en-GB" dirty="0"/>
            </a:br>
            <a:r>
              <a:rPr lang="en-GB" dirty="0"/>
              <a:t>Low BMI</a:t>
            </a:r>
            <a:br>
              <a:rPr lang="en-GB" dirty="0"/>
            </a:br>
            <a:r>
              <a:rPr lang="en-GB" dirty="0"/>
              <a:t>Older people </a:t>
            </a:r>
            <a:br>
              <a:rPr lang="en-GB" dirty="0"/>
            </a:br>
            <a:r>
              <a:rPr lang="en-GB" dirty="0"/>
              <a:t>Black/Asian and Minority ethic background</a:t>
            </a:r>
            <a:br>
              <a:rPr lang="en-GB" dirty="0"/>
            </a:br>
            <a:endParaRPr lang="en-GB" dirty="0"/>
          </a:p>
        </p:txBody>
      </p:sp>
      <p:sp>
        <p:nvSpPr>
          <p:cNvPr id="5" name="TextBox 4">
            <a:extLst>
              <a:ext uri="{FF2B5EF4-FFF2-40B4-BE49-F238E27FC236}">
                <a16:creationId xmlns:a16="http://schemas.microsoft.com/office/drawing/2014/main" id="{FACB0E12-679B-490B-AC08-5BF5B0E791DD}"/>
              </a:ext>
            </a:extLst>
          </p:cNvPr>
          <p:cNvSpPr txBox="1"/>
          <p:nvPr/>
        </p:nvSpPr>
        <p:spPr>
          <a:xfrm>
            <a:off x="234023" y="5143024"/>
            <a:ext cx="2262069" cy="1477328"/>
          </a:xfrm>
          <a:prstGeom prst="rect">
            <a:avLst/>
          </a:prstGeom>
          <a:noFill/>
        </p:spPr>
        <p:txBody>
          <a:bodyPr wrap="square" rtlCol="0">
            <a:spAutoFit/>
          </a:bodyPr>
          <a:lstStyle/>
          <a:p>
            <a:r>
              <a:rPr lang="en-GB" dirty="0"/>
              <a:t>Instagram </a:t>
            </a:r>
            <a:br>
              <a:rPr lang="en-GB" dirty="0"/>
            </a:br>
            <a:r>
              <a:rPr lang="en-GB" dirty="0"/>
              <a:t>Facebook </a:t>
            </a:r>
            <a:br>
              <a:rPr lang="en-GB" dirty="0"/>
            </a:br>
            <a:r>
              <a:rPr lang="en-GB" dirty="0"/>
              <a:t>What's app </a:t>
            </a:r>
            <a:br>
              <a:rPr lang="en-GB" dirty="0"/>
            </a:br>
            <a:r>
              <a:rPr lang="en-GB" dirty="0"/>
              <a:t>Zoom </a:t>
            </a:r>
            <a:br>
              <a:rPr lang="en-GB" dirty="0"/>
            </a:br>
            <a:r>
              <a:rPr lang="en-GB" dirty="0"/>
              <a:t>Microsoft Teams </a:t>
            </a:r>
          </a:p>
        </p:txBody>
      </p:sp>
    </p:spTree>
    <p:extLst>
      <p:ext uri="{BB962C8B-B14F-4D97-AF65-F5344CB8AC3E}">
        <p14:creationId xmlns:p14="http://schemas.microsoft.com/office/powerpoint/2010/main" val="1166361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6"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7"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38"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9"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0"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41"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42"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3"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4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5" name="Color Fill">
            <a:extLst>
              <a:ext uri="{FF2B5EF4-FFF2-40B4-BE49-F238E27FC236}">
                <a16:creationId xmlns:a16="http://schemas.microsoft.com/office/drawing/2014/main" id="{06FDC3C5-8431-45BA-A6F9-CFFCB567E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46" name="Group 26">
            <a:extLst>
              <a:ext uri="{FF2B5EF4-FFF2-40B4-BE49-F238E27FC236}">
                <a16:creationId xmlns:a16="http://schemas.microsoft.com/office/drawing/2014/main" id="{BEB65ABD-9F5B-401C-A4FA-CD6189F619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3875603" cy="6861532"/>
            <a:chOff x="7739089" y="-3532"/>
            <a:chExt cx="3875603" cy="6861532"/>
          </a:xfrm>
        </p:grpSpPr>
        <p:sp>
          <p:nvSpPr>
            <p:cNvPr id="47" name="Oval 27">
              <a:extLst>
                <a:ext uri="{FF2B5EF4-FFF2-40B4-BE49-F238E27FC236}">
                  <a16:creationId xmlns:a16="http://schemas.microsoft.com/office/drawing/2014/main" id="{0B180B35-C330-4CE0-8539-32985154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48" name="Freeform: Shape 28">
              <a:extLst>
                <a:ext uri="{FF2B5EF4-FFF2-40B4-BE49-F238E27FC236}">
                  <a16:creationId xmlns:a16="http://schemas.microsoft.com/office/drawing/2014/main" id="{50F4DE9E-8700-47A1-B979-37CF4E27F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9" name="Graphic 9">
              <a:extLst>
                <a:ext uri="{FF2B5EF4-FFF2-40B4-BE49-F238E27FC236}">
                  <a16:creationId xmlns:a16="http://schemas.microsoft.com/office/drawing/2014/main" id="{BC11E757-F50F-4F18-9F0D-6DF406191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sp>
          <p:nvSpPr>
            <p:cNvPr id="50" name="Graphic 9">
              <a:extLst>
                <a:ext uri="{FF2B5EF4-FFF2-40B4-BE49-F238E27FC236}">
                  <a16:creationId xmlns:a16="http://schemas.microsoft.com/office/drawing/2014/main" id="{E8A144E7-745C-4BEF-AE3D-D714ABF11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862" y="556562"/>
              <a:ext cx="2681635" cy="268163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51"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FE1F11E-CB97-4FA5-AF5B-3353C1FABE7D}"/>
              </a:ext>
            </a:extLst>
          </p:cNvPr>
          <p:cNvSpPr>
            <a:spLocks noGrp="1"/>
          </p:cNvSpPr>
          <p:nvPr>
            <p:ph type="title"/>
          </p:nvPr>
        </p:nvSpPr>
        <p:spPr>
          <a:xfrm>
            <a:off x="568725" y="-10138"/>
            <a:ext cx="6816280" cy="3063240"/>
          </a:xfrm>
        </p:spPr>
        <p:txBody>
          <a:bodyPr vert="horz" lIns="91440" tIns="45720" rIns="91440" bIns="45720" rtlCol="0" anchor="b">
            <a:normAutofit/>
          </a:bodyPr>
          <a:lstStyle/>
          <a:p>
            <a:r>
              <a:rPr lang="en-US" sz="5400" dirty="0"/>
              <a:t>How to measure success?</a:t>
            </a:r>
          </a:p>
        </p:txBody>
      </p:sp>
      <p:pic>
        <p:nvPicPr>
          <p:cNvPr id="5" name="Picture 4" descr="Measuring tape on table">
            <a:extLst>
              <a:ext uri="{FF2B5EF4-FFF2-40B4-BE49-F238E27FC236}">
                <a16:creationId xmlns:a16="http://schemas.microsoft.com/office/drawing/2014/main" id="{6DA1055A-2CB5-4A2E-BC3F-73AB0495FB4C}"/>
              </a:ext>
            </a:extLst>
          </p:cNvPr>
          <p:cNvPicPr>
            <a:picLocks noChangeAspect="1"/>
          </p:cNvPicPr>
          <p:nvPr/>
        </p:nvPicPr>
        <p:blipFill rotWithShape="1">
          <a:blip r:embed="rId3">
            <a:extLst>
              <a:ext uri="{28A0092B-C50C-407E-A947-70E740481C1C}">
                <a14:useLocalDpi xmlns:a14="http://schemas.microsoft.com/office/drawing/2010/main" val="0"/>
              </a:ext>
            </a:extLst>
          </a:blip>
          <a:srcRect l="31471" r="1778" b="-2"/>
          <a:stretch/>
        </p:blipFill>
        <p:spPr>
          <a:xfrm>
            <a:off x="7890250" y="127841"/>
            <a:ext cx="3612857" cy="3612856"/>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6" name="Rectangle 5">
            <a:extLst>
              <a:ext uri="{FF2B5EF4-FFF2-40B4-BE49-F238E27FC236}">
                <a16:creationId xmlns:a16="http://schemas.microsoft.com/office/drawing/2014/main" id="{3D1C98A9-A04A-4946-82C5-08EAEA9AFBAD}"/>
              </a:ext>
            </a:extLst>
          </p:cNvPr>
          <p:cNvSpPr/>
          <p:nvPr/>
        </p:nvSpPr>
        <p:spPr>
          <a:xfrm>
            <a:off x="6903386" y="4338364"/>
            <a:ext cx="4852289" cy="2585323"/>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solidFill>
                <a:effectLst/>
              </a:rPr>
              <a:t>Time frame</a:t>
            </a:r>
            <a:br>
              <a:rPr lang="en-US" sz="5400" b="1" cap="none" spc="0" dirty="0">
                <a:ln/>
                <a:solidFill>
                  <a:schemeClr val="accent3"/>
                </a:solidFill>
                <a:effectLst/>
              </a:rPr>
            </a:br>
            <a:r>
              <a:rPr lang="en-US" sz="5400" b="1" cap="none" spc="0" dirty="0">
                <a:ln/>
                <a:solidFill>
                  <a:schemeClr val="accent3"/>
                </a:solidFill>
                <a:effectLst/>
              </a:rPr>
              <a:t>Metric system</a:t>
            </a:r>
            <a:br>
              <a:rPr lang="en-US" sz="5400" b="1" cap="none" spc="0" dirty="0">
                <a:ln/>
                <a:solidFill>
                  <a:schemeClr val="accent3"/>
                </a:solidFill>
                <a:effectLst/>
              </a:rPr>
            </a:br>
            <a:r>
              <a:rPr lang="en-US" sz="5400" b="1" cap="none" spc="0" dirty="0">
                <a:ln/>
                <a:solidFill>
                  <a:schemeClr val="accent3"/>
                </a:solidFill>
                <a:effectLst/>
              </a:rPr>
              <a:t>Future plan </a:t>
            </a:r>
          </a:p>
        </p:txBody>
      </p:sp>
      <p:sp>
        <p:nvSpPr>
          <p:cNvPr id="3" name="TextBox 2">
            <a:extLst>
              <a:ext uri="{FF2B5EF4-FFF2-40B4-BE49-F238E27FC236}">
                <a16:creationId xmlns:a16="http://schemas.microsoft.com/office/drawing/2014/main" id="{70BD749A-EC19-4F45-A3A4-50ECAF360F6A}"/>
              </a:ext>
            </a:extLst>
          </p:cNvPr>
          <p:cNvSpPr txBox="1"/>
          <p:nvPr/>
        </p:nvSpPr>
        <p:spPr>
          <a:xfrm>
            <a:off x="397042" y="6196263"/>
            <a:ext cx="5089358" cy="369332"/>
          </a:xfrm>
          <a:prstGeom prst="rect">
            <a:avLst/>
          </a:prstGeom>
          <a:noFill/>
        </p:spPr>
        <p:txBody>
          <a:bodyPr wrap="square" rtlCol="0">
            <a:spAutoFit/>
          </a:bodyPr>
          <a:lstStyle/>
          <a:p>
            <a:r>
              <a:rPr lang="en-GB" sz="1800" dirty="0" err="1">
                <a:solidFill>
                  <a:srgbClr val="222222"/>
                </a:solidFill>
                <a:effectLst/>
                <a:latin typeface="Arial" panose="020B0604020202020204" pitchFamily="34" charset="0"/>
                <a:ea typeface="Calibri" panose="020F0502020204030204" pitchFamily="34" charset="0"/>
              </a:rPr>
              <a:t>Tretiakov</a:t>
            </a:r>
            <a:r>
              <a:rPr lang="en-GB" sz="1800" dirty="0">
                <a:solidFill>
                  <a:srgbClr val="222222"/>
                </a:solidFill>
                <a:effectLst/>
                <a:latin typeface="Arial" panose="020B0604020202020204" pitchFamily="34" charset="0"/>
                <a:ea typeface="Calibri" panose="020F0502020204030204" pitchFamily="34" charset="0"/>
              </a:rPr>
              <a:t>, </a:t>
            </a:r>
            <a:r>
              <a:rPr lang="en-GB" sz="1800" dirty="0" err="1">
                <a:solidFill>
                  <a:srgbClr val="222222"/>
                </a:solidFill>
                <a:effectLst/>
                <a:latin typeface="Arial" panose="020B0604020202020204" pitchFamily="34" charset="0"/>
                <a:ea typeface="Calibri" panose="020F0502020204030204" pitchFamily="34" charset="0"/>
              </a:rPr>
              <a:t>Whiddett</a:t>
            </a:r>
            <a:r>
              <a:rPr lang="en-GB" sz="1800" dirty="0">
                <a:solidFill>
                  <a:srgbClr val="222222"/>
                </a:solidFill>
                <a:effectLst/>
                <a:latin typeface="Arial" panose="020B0604020202020204" pitchFamily="34" charset="0"/>
                <a:ea typeface="Calibri" panose="020F0502020204030204" pitchFamily="34" charset="0"/>
              </a:rPr>
              <a:t> and Hunter (2017)</a:t>
            </a:r>
            <a:endParaRPr lang="en-GB" dirty="0"/>
          </a:p>
        </p:txBody>
      </p:sp>
    </p:spTree>
    <p:extLst>
      <p:ext uri="{BB962C8B-B14F-4D97-AF65-F5344CB8AC3E}">
        <p14:creationId xmlns:p14="http://schemas.microsoft.com/office/powerpoint/2010/main" val="1721324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994AAF-A3DF-4D16-A5DF-5B6B28AC54A9}"/>
              </a:ext>
            </a:extLst>
          </p:cNvPr>
          <p:cNvSpPr txBox="1"/>
          <p:nvPr/>
        </p:nvSpPr>
        <p:spPr>
          <a:xfrm>
            <a:off x="0" y="0"/>
            <a:ext cx="8602579" cy="6363280"/>
          </a:xfrm>
          <a:prstGeom prst="rect">
            <a:avLst/>
          </a:prstGeom>
          <a:noFill/>
        </p:spPr>
        <p:txBody>
          <a:bodyPr wrap="square">
            <a:spAutoFit/>
          </a:bodyPr>
          <a:lstStyle/>
          <a:p>
            <a:br>
              <a:rPr lang="en-GB" sz="2000" b="1" dirty="0">
                <a:effectLst/>
                <a:latin typeface="Calibri" panose="020F0502020204030204" pitchFamily="34" charset="0"/>
                <a:ea typeface="Calibri" panose="020F0502020204030204" pitchFamily="34" charset="0"/>
                <a:cs typeface="Times New Roman" panose="02020603050405020304" pitchFamily="18" charset="0"/>
              </a:rPr>
            </a:br>
            <a:r>
              <a:rPr lang="en-GB" sz="2000" b="1" dirty="0">
                <a:effectLst/>
                <a:latin typeface="Calibri" panose="020F0502020204030204" pitchFamily="34" charset="0"/>
                <a:ea typeface="Calibri" panose="020F0502020204030204" pitchFamily="34" charset="0"/>
                <a:cs typeface="Times New Roman" panose="02020603050405020304" pitchFamily="18" charset="0"/>
              </a:rPr>
              <a:t>Reference list </a:t>
            </a:r>
            <a:br>
              <a:rPr lang="en-GB" sz="2000" b="1" dirty="0">
                <a:effectLst/>
                <a:latin typeface="Calibri" panose="020F0502020204030204" pitchFamily="34" charset="0"/>
                <a:ea typeface="Calibri" panose="020F0502020204030204" pitchFamily="34" charset="0"/>
                <a:cs typeface="Times New Roman" panose="02020603050405020304" pitchFamily="18" charset="0"/>
              </a:rPr>
            </a:br>
            <a:br>
              <a:rPr lang="en-GB" sz="105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b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Alonso., A. and </a:t>
            </a:r>
            <a:r>
              <a:rPr lang="en-GB" sz="105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Oiarzabal</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P. (2010) </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Diasporas in the new media age. </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Nevada:</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University of Nevada Press.</a:t>
            </a: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Butola</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L.K., </a:t>
            </a:r>
            <a:r>
              <a:rPr lang="en-GB" sz="105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Ambad.R</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05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Gusain</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N., and </a:t>
            </a:r>
            <a:r>
              <a:rPr lang="en-GB" sz="105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Dhok</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 (2020) ‘Indoor activities for physical fitness during lockdown’, </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Journal of Critical Reviews</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7 </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(10), pp.542-545.</a:t>
            </a: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Datica</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(2019) </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What exactly is a Digital Health Application? </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Available at: datica.com/blog/what-exactly-is-a-digital-health-application (Accessed on 18/10/21).</a:t>
            </a: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Fukami</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Y. and Shimizu., T. (2018) </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Innovating through standardization: How Google Leverages the Value of Open Digital Platforms.</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Available at: aisel.aisnet.org/pacis2018/208/ (Accessed on 29/10/21).</a:t>
            </a: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Innolytics.ag management system software (2021) </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Digitization the complete guide.</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Available at: www.innolytics-innovation.com/what-is-digitalization (Accessed on 11/11/21). </a:t>
            </a: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Park., S. and </a:t>
            </a:r>
            <a:r>
              <a:rPr lang="en-GB" sz="105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Jayaraman.,S</a:t>
            </a: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(2003) ‘Enhancing the quality of life through wearable technology’, </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IEEE Engineering in medicine and biology magazine, 22 (3),pp.41-48.</a:t>
            </a: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Sultan., N. (2015) ‘Reflective thoughts on the potential and challenges of wearable technology for healthcare provision and medical education’, International Journal of Information Management, 35 (5), pp.521-526.</a:t>
            </a: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Tavares., J. and Oliveira., T. (2016) ‘Electronic health record patient portal adoption by health care consumers: an acceptance model and survey’, Journal of medical Internet research, 18 (3),pp.49</a:t>
            </a: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The BBC News (2020) Coronavirus creates boom in digital fitness Available at: www.bbc.co.uk/news/technology-55318822 (Accessed on 16/11/21).</a:t>
            </a: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Tretiakov</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 </a:t>
            </a:r>
            <a:r>
              <a:rPr lang="en-GB" sz="1050" b="1"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Whiddett</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D and Hunter., I. (2017) ‘Knowledge management systems success in healthcare: Leadership matters’,  International journal of medical informatics, (97) pp.331-340.</a:t>
            </a: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r>
              <a:rPr lang="en-GB" sz="1050" b="1"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Tonnies</a:t>
            </a:r>
            <a: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F. and Loomis, C.P. (2002) Community and society. </a:t>
            </a:r>
            <a:r>
              <a:rPr lang="en-GB" sz="1050" b="1" i="1">
                <a:solidFill>
                  <a:schemeClr val="bg1"/>
                </a:solidFill>
                <a:effectLst/>
                <a:latin typeface="Calibri" panose="020F0502020204030204" pitchFamily="34" charset="0"/>
                <a:ea typeface="Calibri" panose="020F0502020204030204" pitchFamily="34" charset="0"/>
                <a:cs typeface="Calibri" panose="020F0502020204030204" pitchFamily="34" charset="0"/>
              </a:rPr>
              <a:t>Dover :Routledge </a:t>
            </a:r>
            <a:br>
              <a:rPr lang="en-GB" sz="105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br>
            <a:br>
              <a:rPr lang="en-GB" sz="105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endParaRPr lang="en-GB" sz="1050" dirty="0"/>
          </a:p>
        </p:txBody>
      </p:sp>
    </p:spTree>
    <p:extLst>
      <p:ext uri="{BB962C8B-B14F-4D97-AF65-F5344CB8AC3E}">
        <p14:creationId xmlns:p14="http://schemas.microsoft.com/office/powerpoint/2010/main" val="3447386827"/>
      </p:ext>
    </p:extLst>
  </p:cSld>
  <p:clrMapOvr>
    <a:masterClrMapping/>
  </p:clrMapOvr>
</p:sld>
</file>

<file path=ppt/theme/theme1.xml><?xml version="1.0" encoding="utf-8"?>
<a:theme xmlns:a="http://schemas.openxmlformats.org/drawingml/2006/main" name="TropicVTI">
  <a:themeElements>
    <a:clrScheme name="AnalogousFromDarkSeedLeftStep">
      <a:dk1>
        <a:srgbClr val="000000"/>
      </a:dk1>
      <a:lt1>
        <a:srgbClr val="FFFFFF"/>
      </a:lt1>
      <a:dk2>
        <a:srgbClr val="1C2431"/>
      </a:dk2>
      <a:lt2>
        <a:srgbClr val="F1F3F0"/>
      </a:lt2>
      <a:accent1>
        <a:srgbClr val="A62DE3"/>
      </a:accent1>
      <a:accent2>
        <a:srgbClr val="562DD5"/>
      </a:accent2>
      <a:accent3>
        <a:srgbClr val="2D4CE3"/>
      </a:accent3>
      <a:accent4>
        <a:srgbClr val="1B86D1"/>
      </a:accent4>
      <a:accent5>
        <a:srgbClr val="25BEBE"/>
      </a:accent5>
      <a:accent6>
        <a:srgbClr val="19C57D"/>
      </a:accent6>
      <a:hlink>
        <a:srgbClr val="3897AA"/>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5531a4554dece96ced4e7c867b52933c">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06f7a28b48e6d5ddc5be01ed3062bdf"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E48CC18-DDE9-4EAA-9DA6-4CEE115374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EFE863-2270-4187-9E15-1E19F8C69FF7}">
  <ds:schemaRefs>
    <ds:schemaRef ds:uri="http://schemas.microsoft.com/sharepoint/v3/contenttype/forms"/>
  </ds:schemaRefs>
</ds:datastoreItem>
</file>

<file path=customXml/itemProps3.xml><?xml version="1.0" encoding="utf-8"?>
<ds:datastoreItem xmlns:ds="http://schemas.openxmlformats.org/officeDocument/2006/customXml" ds:itemID="{8914CE79-6A23-4203-9283-F448C741634E}">
  <ds:schemaRefs>
    <ds:schemaRef ds:uri="http://www.w3.org/XML/1998/namespace"/>
    <ds:schemaRef ds:uri="9d0d5cce-d4dc-4043-8325-c992d2f588cd"/>
    <ds:schemaRef ds:uri="http://schemas.microsoft.com/office/2006/documentManagement/types"/>
    <ds:schemaRef ds:uri="http://purl.org/dc/elements/1.1/"/>
    <ds:schemaRef ds:uri="http://schemas.microsoft.com/office/2006/metadata/properties"/>
    <ds:schemaRef ds:uri="http://purl.org/dc/terms/"/>
    <ds:schemaRef ds:uri="http://purl.org/dc/dcmitype/"/>
    <ds:schemaRef ds:uri="http://schemas.openxmlformats.org/package/2006/metadata/core-properties"/>
    <ds:schemaRef ds:uri="http://schemas.microsoft.com/office/infopath/2007/PartnerControls"/>
    <ds:schemaRef ds:uri="39a888ec-cc75-402e-856f-ff68cc5460ab"/>
  </ds:schemaRefs>
</ds:datastoreItem>
</file>

<file path=docProps/app.xml><?xml version="1.0" encoding="utf-8"?>
<Properties xmlns="http://schemas.openxmlformats.org/officeDocument/2006/extended-properties" xmlns:vt="http://schemas.openxmlformats.org/officeDocument/2006/docPropsVTypes">
  <TotalTime>683</TotalTime>
  <Words>692</Words>
  <Application>Microsoft Office PowerPoint</Application>
  <PresentationFormat>Widescreen</PresentationFormat>
  <Paragraphs>29</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Gill Sans Nova</vt:lpstr>
      <vt:lpstr>Open Sans</vt:lpstr>
      <vt:lpstr>ReithSans</vt:lpstr>
      <vt:lpstr>Roboto</vt:lpstr>
      <vt:lpstr>TropicVTI</vt:lpstr>
      <vt:lpstr>Encouraging Health and Fitness digitally in a community</vt:lpstr>
      <vt:lpstr>What is digitalisation? </vt:lpstr>
      <vt:lpstr>Changes to Digitization </vt:lpstr>
      <vt:lpstr>Digitization in healthcare</vt:lpstr>
      <vt:lpstr>Digitization and lockdown</vt:lpstr>
      <vt:lpstr>What is a community?</vt:lpstr>
      <vt:lpstr>Health and fitness in lockdown </vt:lpstr>
      <vt:lpstr>Limitations </vt:lpstr>
      <vt:lpstr>Digital campaign approach</vt:lpstr>
      <vt:lpstr>How to measure success?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digitalisation? </dc:title>
  <dc:creator>Donna Evans</dc:creator>
  <cp:lastModifiedBy>Donna</cp:lastModifiedBy>
  <cp:revision>3</cp:revision>
  <dcterms:created xsi:type="dcterms:W3CDTF">2021-11-06T19:13:25Z</dcterms:created>
  <dcterms:modified xsi:type="dcterms:W3CDTF">2021-11-22T18:29:37Z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