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notesSlides/notesSlide4.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51"/>
  </p:notesMasterIdLst>
  <p:handoutMasterIdLst>
    <p:handoutMasterId r:id="rId52"/>
  </p:handoutMasterIdLst>
  <p:sldIdLst>
    <p:sldId id="258" r:id="rId2"/>
    <p:sldId id="304" r:id="rId3"/>
    <p:sldId id="350" r:id="rId4"/>
    <p:sldId id="302" r:id="rId5"/>
    <p:sldId id="334" r:id="rId6"/>
    <p:sldId id="305" r:id="rId7"/>
    <p:sldId id="306" r:id="rId8"/>
    <p:sldId id="307" r:id="rId9"/>
    <p:sldId id="308" r:id="rId10"/>
    <p:sldId id="309" r:id="rId11"/>
    <p:sldId id="310" r:id="rId12"/>
    <p:sldId id="311" r:id="rId13"/>
    <p:sldId id="312" r:id="rId14"/>
    <p:sldId id="313" r:id="rId15"/>
    <p:sldId id="314" r:id="rId16"/>
    <p:sldId id="315" r:id="rId17"/>
    <p:sldId id="316" r:id="rId18"/>
    <p:sldId id="317" r:id="rId19"/>
    <p:sldId id="318" r:id="rId20"/>
    <p:sldId id="319" r:id="rId21"/>
    <p:sldId id="320" r:id="rId22"/>
    <p:sldId id="321" r:id="rId23"/>
    <p:sldId id="322" r:id="rId24"/>
    <p:sldId id="323" r:id="rId25"/>
    <p:sldId id="324" r:id="rId26"/>
    <p:sldId id="325" r:id="rId27"/>
    <p:sldId id="326" r:id="rId28"/>
    <p:sldId id="327" r:id="rId29"/>
    <p:sldId id="328" r:id="rId30"/>
    <p:sldId id="289" r:id="rId31"/>
    <p:sldId id="329" r:id="rId32"/>
    <p:sldId id="330" r:id="rId33"/>
    <p:sldId id="331" r:id="rId34"/>
    <p:sldId id="333" r:id="rId35"/>
    <p:sldId id="335" r:id="rId36"/>
    <p:sldId id="336" r:id="rId37"/>
    <p:sldId id="337" r:id="rId38"/>
    <p:sldId id="338" r:id="rId39"/>
    <p:sldId id="339" r:id="rId40"/>
    <p:sldId id="340" r:id="rId41"/>
    <p:sldId id="341" r:id="rId42"/>
    <p:sldId id="342" r:id="rId43"/>
    <p:sldId id="343" r:id="rId44"/>
    <p:sldId id="344" r:id="rId45"/>
    <p:sldId id="345" r:id="rId46"/>
    <p:sldId id="346" r:id="rId47"/>
    <p:sldId id="347" r:id="rId48"/>
    <p:sldId id="348" r:id="rId49"/>
    <p:sldId id="349" r:id="rId50"/>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29" autoAdjust="0"/>
    <p:restoredTop sz="94660"/>
  </p:normalViewPr>
  <p:slideViewPr>
    <p:cSldViewPr>
      <p:cViewPr varScale="1">
        <p:scale>
          <a:sx n="55" d="100"/>
          <a:sy n="55" d="100"/>
        </p:scale>
        <p:origin x="1628" y="3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en-IE"/>
          </a:p>
        </p:txBody>
      </p:sp>
      <p:sp>
        <p:nvSpPr>
          <p:cNvPr id="3" name="Date Placeholder 2"/>
          <p:cNvSpPr>
            <a:spLocks noGrp="1"/>
          </p:cNvSpPr>
          <p:nvPr>
            <p:ph type="dt" sz="quarter" idx="1"/>
          </p:nvPr>
        </p:nvSpPr>
        <p:spPr>
          <a:xfrm>
            <a:off x="3850443" y="0"/>
            <a:ext cx="2945659" cy="496411"/>
          </a:xfrm>
          <a:prstGeom prst="rect">
            <a:avLst/>
          </a:prstGeom>
        </p:spPr>
        <p:txBody>
          <a:bodyPr vert="horz" lIns="91440" tIns="45720" rIns="91440" bIns="45720" rtlCol="0"/>
          <a:lstStyle>
            <a:lvl1pPr algn="r">
              <a:defRPr sz="1200"/>
            </a:lvl1pPr>
          </a:lstStyle>
          <a:p>
            <a:fld id="{4F375966-D3FE-49DC-9F38-A8A2D7FE2169}" type="datetimeFigureOut">
              <a:rPr lang="en-IE" smtClean="0"/>
              <a:pPr/>
              <a:t>08/07/2022</a:t>
            </a:fld>
            <a:endParaRPr lang="en-IE"/>
          </a:p>
        </p:txBody>
      </p:sp>
      <p:sp>
        <p:nvSpPr>
          <p:cNvPr id="4" name="Footer Placeholder 3"/>
          <p:cNvSpPr>
            <a:spLocks noGrp="1"/>
          </p:cNvSpPr>
          <p:nvPr>
            <p:ph type="ftr" sz="quarter" idx="2"/>
          </p:nvPr>
        </p:nvSpPr>
        <p:spPr>
          <a:xfrm>
            <a:off x="0" y="9430091"/>
            <a:ext cx="2945659" cy="496411"/>
          </a:xfrm>
          <a:prstGeom prst="rect">
            <a:avLst/>
          </a:prstGeom>
        </p:spPr>
        <p:txBody>
          <a:bodyPr vert="horz" lIns="91440" tIns="45720" rIns="91440" bIns="45720" rtlCol="0" anchor="b"/>
          <a:lstStyle>
            <a:lvl1pPr algn="l">
              <a:defRPr sz="1200"/>
            </a:lvl1pPr>
          </a:lstStyle>
          <a:p>
            <a:endParaRPr lang="en-IE"/>
          </a:p>
        </p:txBody>
      </p:sp>
      <p:sp>
        <p:nvSpPr>
          <p:cNvPr id="5" name="Slide Number Placeholder 4"/>
          <p:cNvSpPr>
            <a:spLocks noGrp="1"/>
          </p:cNvSpPr>
          <p:nvPr>
            <p:ph type="sldNum" sz="quarter" idx="3"/>
          </p:nvPr>
        </p:nvSpPr>
        <p:spPr>
          <a:xfrm>
            <a:off x="3850443" y="9430091"/>
            <a:ext cx="2945659" cy="496411"/>
          </a:xfrm>
          <a:prstGeom prst="rect">
            <a:avLst/>
          </a:prstGeom>
        </p:spPr>
        <p:txBody>
          <a:bodyPr vert="horz" lIns="91440" tIns="45720" rIns="91440" bIns="45720" rtlCol="0" anchor="b"/>
          <a:lstStyle>
            <a:lvl1pPr algn="r">
              <a:defRPr sz="1200"/>
            </a:lvl1pPr>
          </a:lstStyle>
          <a:p>
            <a:fld id="{D5229A88-EF68-4F11-979C-31AD6577FD0C}" type="slidenum">
              <a:rPr lang="en-IE" smtClean="0"/>
              <a:pPr/>
              <a:t>‹#›</a:t>
            </a:fld>
            <a:endParaRPr lang="en-IE"/>
          </a:p>
        </p:txBody>
      </p:sp>
    </p:spTree>
    <p:extLst>
      <p:ext uri="{BB962C8B-B14F-4D97-AF65-F5344CB8AC3E}">
        <p14:creationId xmlns:p14="http://schemas.microsoft.com/office/powerpoint/2010/main" val="4059769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en-IE"/>
          </a:p>
        </p:txBody>
      </p:sp>
      <p:sp>
        <p:nvSpPr>
          <p:cNvPr id="3" name="Date Placeholder 2"/>
          <p:cNvSpPr>
            <a:spLocks noGrp="1"/>
          </p:cNvSpPr>
          <p:nvPr>
            <p:ph type="dt" idx="1"/>
          </p:nvPr>
        </p:nvSpPr>
        <p:spPr>
          <a:xfrm>
            <a:off x="3850443" y="0"/>
            <a:ext cx="2945659" cy="496411"/>
          </a:xfrm>
          <a:prstGeom prst="rect">
            <a:avLst/>
          </a:prstGeom>
        </p:spPr>
        <p:txBody>
          <a:bodyPr vert="horz" lIns="91440" tIns="45720" rIns="91440" bIns="45720" rtlCol="0"/>
          <a:lstStyle>
            <a:lvl1pPr algn="r">
              <a:defRPr sz="1200"/>
            </a:lvl1pPr>
          </a:lstStyle>
          <a:p>
            <a:fld id="{3F262BA8-E317-4111-8901-0CD5A97BAD84}" type="datetimeFigureOut">
              <a:rPr lang="en-IE" smtClean="0"/>
              <a:pPr/>
              <a:t>08/07/2022</a:t>
            </a:fld>
            <a:endParaRPr lang="en-IE"/>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IE"/>
          </a:p>
        </p:txBody>
      </p:sp>
      <p:sp>
        <p:nvSpPr>
          <p:cNvPr id="5" name="Notes Placeholder 4"/>
          <p:cNvSpPr>
            <a:spLocks noGrp="1"/>
          </p:cNvSpPr>
          <p:nvPr>
            <p:ph type="body" sz="quarter" idx="3"/>
          </p:nvPr>
        </p:nvSpPr>
        <p:spPr>
          <a:xfrm>
            <a:off x="679768" y="4715907"/>
            <a:ext cx="5438140" cy="4467701"/>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6" name="Footer Placeholder 5"/>
          <p:cNvSpPr>
            <a:spLocks noGrp="1"/>
          </p:cNvSpPr>
          <p:nvPr>
            <p:ph type="ftr" sz="quarter" idx="4"/>
          </p:nvPr>
        </p:nvSpPr>
        <p:spPr>
          <a:xfrm>
            <a:off x="0" y="9430091"/>
            <a:ext cx="2945659" cy="496411"/>
          </a:xfrm>
          <a:prstGeom prst="rect">
            <a:avLst/>
          </a:prstGeom>
        </p:spPr>
        <p:txBody>
          <a:bodyPr vert="horz" lIns="91440" tIns="45720" rIns="91440" bIns="45720" rtlCol="0" anchor="b"/>
          <a:lstStyle>
            <a:lvl1pPr algn="l">
              <a:defRPr sz="1200"/>
            </a:lvl1pPr>
          </a:lstStyle>
          <a:p>
            <a:endParaRPr lang="en-IE"/>
          </a:p>
        </p:txBody>
      </p:sp>
      <p:sp>
        <p:nvSpPr>
          <p:cNvPr id="7" name="Slide Number Placeholder 6"/>
          <p:cNvSpPr>
            <a:spLocks noGrp="1"/>
          </p:cNvSpPr>
          <p:nvPr>
            <p:ph type="sldNum" sz="quarter" idx="5"/>
          </p:nvPr>
        </p:nvSpPr>
        <p:spPr>
          <a:xfrm>
            <a:off x="3850443" y="9430091"/>
            <a:ext cx="2945659" cy="496411"/>
          </a:xfrm>
          <a:prstGeom prst="rect">
            <a:avLst/>
          </a:prstGeom>
        </p:spPr>
        <p:txBody>
          <a:bodyPr vert="horz" lIns="91440" tIns="45720" rIns="91440" bIns="45720" rtlCol="0" anchor="b"/>
          <a:lstStyle>
            <a:lvl1pPr algn="r">
              <a:defRPr sz="1200"/>
            </a:lvl1pPr>
          </a:lstStyle>
          <a:p>
            <a:fld id="{C4CEF796-4BC6-450E-8CD4-E2CCB6DBC4F7}" type="slidenum">
              <a:rPr lang="en-IE" smtClean="0"/>
              <a:pPr/>
              <a:t>‹#›</a:t>
            </a:fld>
            <a:endParaRPr lang="en-IE"/>
          </a:p>
        </p:txBody>
      </p:sp>
    </p:spTree>
    <p:extLst>
      <p:ext uri="{BB962C8B-B14F-4D97-AF65-F5344CB8AC3E}">
        <p14:creationId xmlns:p14="http://schemas.microsoft.com/office/powerpoint/2010/main" val="22832456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4CEF796-4BC6-450E-8CD4-E2CCB6DBC4F7}" type="slidenum">
              <a:rPr lang="en-IE" smtClean="0"/>
              <a:pPr/>
              <a:t>1</a:t>
            </a:fld>
            <a:endParaRPr lang="en-IE"/>
          </a:p>
        </p:txBody>
      </p:sp>
    </p:spTree>
    <p:extLst>
      <p:ext uri="{BB962C8B-B14F-4D97-AF65-F5344CB8AC3E}">
        <p14:creationId xmlns:p14="http://schemas.microsoft.com/office/powerpoint/2010/main" val="36130623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C4CEF796-4BC6-450E-8CD4-E2CCB6DBC4F7}" type="slidenum">
              <a:rPr lang="en-IE" smtClean="0"/>
              <a:pPr/>
              <a:t>2</a:t>
            </a:fld>
            <a:endParaRPr lang="en-IE" dirty="0"/>
          </a:p>
        </p:txBody>
      </p:sp>
    </p:spTree>
    <p:extLst>
      <p:ext uri="{BB962C8B-B14F-4D97-AF65-F5344CB8AC3E}">
        <p14:creationId xmlns:p14="http://schemas.microsoft.com/office/powerpoint/2010/main" val="10689876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C4CEF796-4BC6-450E-8CD4-E2CCB6DBC4F7}" type="slidenum">
              <a:rPr lang="en-IE" smtClean="0"/>
              <a:pPr/>
              <a:t>3</a:t>
            </a:fld>
            <a:endParaRPr lang="en-IE" dirty="0"/>
          </a:p>
        </p:txBody>
      </p:sp>
    </p:spTree>
    <p:extLst>
      <p:ext uri="{BB962C8B-B14F-4D97-AF65-F5344CB8AC3E}">
        <p14:creationId xmlns:p14="http://schemas.microsoft.com/office/powerpoint/2010/main" val="21078389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4CEF796-4BC6-450E-8CD4-E2CCB6DBC4F7}" type="slidenum">
              <a:rPr lang="en-IE" smtClean="0"/>
              <a:pPr/>
              <a:t>4</a:t>
            </a:fld>
            <a:endParaRPr lang="en-IE"/>
          </a:p>
        </p:txBody>
      </p:sp>
    </p:spTree>
    <p:extLst>
      <p:ext uri="{BB962C8B-B14F-4D97-AF65-F5344CB8AC3E}">
        <p14:creationId xmlns:p14="http://schemas.microsoft.com/office/powerpoint/2010/main" val="23396447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IE"/>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IE"/>
          </a:p>
        </p:txBody>
      </p:sp>
      <p:sp>
        <p:nvSpPr>
          <p:cNvPr id="4" name="Date Placeholder 3"/>
          <p:cNvSpPr>
            <a:spLocks noGrp="1"/>
          </p:cNvSpPr>
          <p:nvPr>
            <p:ph type="dt" sz="half" idx="10"/>
          </p:nvPr>
        </p:nvSpPr>
        <p:spPr/>
        <p:txBody>
          <a:bodyPr/>
          <a:lstStyle/>
          <a:p>
            <a:fld id="{3E929F1C-6AE3-4D52-9679-08B6D0D05638}" type="datetime1">
              <a:rPr lang="en-IE" smtClean="0"/>
              <a:pPr/>
              <a:t>08/07/2022</a:t>
            </a:fld>
            <a:endParaRPr lang="en-IE"/>
          </a:p>
        </p:txBody>
      </p:sp>
      <p:sp>
        <p:nvSpPr>
          <p:cNvPr id="5" name="Footer Placeholder 4"/>
          <p:cNvSpPr>
            <a:spLocks noGrp="1"/>
          </p:cNvSpPr>
          <p:nvPr>
            <p:ph type="ftr" sz="quarter" idx="11"/>
          </p:nvPr>
        </p:nvSpPr>
        <p:spPr/>
        <p:txBody>
          <a:bodyPr/>
          <a:lstStyle/>
          <a:p>
            <a:r>
              <a:rPr lang="en-IE"/>
              <a:t>Brian Ogilvie / IT Carlow / Advanced Research Methods_MBA/2016</a:t>
            </a:r>
          </a:p>
        </p:txBody>
      </p:sp>
      <p:sp>
        <p:nvSpPr>
          <p:cNvPr id="6" name="Slide Number Placeholder 5"/>
          <p:cNvSpPr>
            <a:spLocks noGrp="1"/>
          </p:cNvSpPr>
          <p:nvPr>
            <p:ph type="sldNum" sz="quarter" idx="12"/>
          </p:nvPr>
        </p:nvSpPr>
        <p:spPr/>
        <p:txBody>
          <a:bodyPr/>
          <a:lstStyle/>
          <a:p>
            <a:fld id="{707C15D5-4BAC-444F-9F8F-17F3238FE97D}" type="slidenum">
              <a:rPr lang="en-IE" smtClean="0"/>
              <a:pPr/>
              <a:t>‹#›</a:t>
            </a:fld>
            <a:endParaRPr lang="en-IE"/>
          </a:p>
        </p:txBody>
      </p:sp>
    </p:spTree>
    <p:extLst>
      <p:ext uri="{BB962C8B-B14F-4D97-AF65-F5344CB8AC3E}">
        <p14:creationId xmlns:p14="http://schemas.microsoft.com/office/powerpoint/2010/main" val="5636558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p:txBody>
          <a:bodyPr/>
          <a:lstStyle/>
          <a:p>
            <a:fld id="{FC73B327-2D08-4A23-BD20-AF9042E550E1}" type="datetime1">
              <a:rPr lang="en-IE" smtClean="0"/>
              <a:pPr/>
              <a:t>08/07/2022</a:t>
            </a:fld>
            <a:endParaRPr lang="en-IE"/>
          </a:p>
        </p:txBody>
      </p:sp>
      <p:sp>
        <p:nvSpPr>
          <p:cNvPr id="5" name="Footer Placeholder 4"/>
          <p:cNvSpPr>
            <a:spLocks noGrp="1"/>
          </p:cNvSpPr>
          <p:nvPr>
            <p:ph type="ftr" sz="quarter" idx="11"/>
          </p:nvPr>
        </p:nvSpPr>
        <p:spPr/>
        <p:txBody>
          <a:bodyPr/>
          <a:lstStyle/>
          <a:p>
            <a:r>
              <a:rPr lang="en-IE"/>
              <a:t>Brian Ogilvie / IT Carlow / Advanced Research Methods_MBA/2016</a:t>
            </a:r>
          </a:p>
        </p:txBody>
      </p:sp>
      <p:sp>
        <p:nvSpPr>
          <p:cNvPr id="6" name="Slide Number Placeholder 5"/>
          <p:cNvSpPr>
            <a:spLocks noGrp="1"/>
          </p:cNvSpPr>
          <p:nvPr>
            <p:ph type="sldNum" sz="quarter" idx="12"/>
          </p:nvPr>
        </p:nvSpPr>
        <p:spPr/>
        <p:txBody>
          <a:bodyPr/>
          <a:lstStyle/>
          <a:p>
            <a:fld id="{707C15D5-4BAC-444F-9F8F-17F3238FE97D}" type="slidenum">
              <a:rPr lang="en-IE" smtClean="0"/>
              <a:pPr/>
              <a:t>‹#›</a:t>
            </a:fld>
            <a:endParaRPr lang="en-IE"/>
          </a:p>
        </p:txBody>
      </p:sp>
    </p:spTree>
    <p:extLst>
      <p:ext uri="{BB962C8B-B14F-4D97-AF65-F5344CB8AC3E}">
        <p14:creationId xmlns:p14="http://schemas.microsoft.com/office/powerpoint/2010/main" val="5882397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IE"/>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4500020-8C0C-4460-BCDB-AAD8008EB476}" type="datetime1">
              <a:rPr lang="en-IE" smtClean="0"/>
              <a:pPr/>
              <a:t>08/07/2022</a:t>
            </a:fld>
            <a:endParaRPr lang="en-IE"/>
          </a:p>
        </p:txBody>
      </p:sp>
      <p:sp>
        <p:nvSpPr>
          <p:cNvPr id="5" name="Footer Placeholder 4"/>
          <p:cNvSpPr>
            <a:spLocks noGrp="1"/>
          </p:cNvSpPr>
          <p:nvPr>
            <p:ph type="ftr" sz="quarter" idx="11"/>
          </p:nvPr>
        </p:nvSpPr>
        <p:spPr/>
        <p:txBody>
          <a:bodyPr/>
          <a:lstStyle/>
          <a:p>
            <a:r>
              <a:rPr lang="en-IE"/>
              <a:t>Brian Ogilvie / IT Carlow / Advanced Research Methods_MBA/2016</a:t>
            </a:r>
          </a:p>
        </p:txBody>
      </p:sp>
      <p:sp>
        <p:nvSpPr>
          <p:cNvPr id="6" name="Slide Number Placeholder 5"/>
          <p:cNvSpPr>
            <a:spLocks noGrp="1"/>
          </p:cNvSpPr>
          <p:nvPr>
            <p:ph type="sldNum" sz="quarter" idx="12"/>
          </p:nvPr>
        </p:nvSpPr>
        <p:spPr/>
        <p:txBody>
          <a:bodyPr/>
          <a:lstStyle/>
          <a:p>
            <a:fld id="{707C15D5-4BAC-444F-9F8F-17F3238FE97D}" type="slidenum">
              <a:rPr lang="en-IE" smtClean="0"/>
              <a:pPr/>
              <a:t>‹#›</a:t>
            </a:fld>
            <a:endParaRPr lang="en-IE"/>
          </a:p>
        </p:txBody>
      </p:sp>
    </p:spTree>
    <p:extLst>
      <p:ext uri="{BB962C8B-B14F-4D97-AF65-F5344CB8AC3E}">
        <p14:creationId xmlns:p14="http://schemas.microsoft.com/office/powerpoint/2010/main" val="27369766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5" name="Date Placeholder 4"/>
          <p:cNvSpPr>
            <a:spLocks noGrp="1"/>
          </p:cNvSpPr>
          <p:nvPr>
            <p:ph type="dt" sz="half" idx="10"/>
          </p:nvPr>
        </p:nvSpPr>
        <p:spPr/>
        <p:txBody>
          <a:bodyPr/>
          <a:lstStyle/>
          <a:p>
            <a:fld id="{B8696242-DC10-4FC3-A08C-19F2E3C0BC76}" type="datetime1">
              <a:rPr lang="en-IE" smtClean="0"/>
              <a:pPr/>
              <a:t>08/07/2022</a:t>
            </a:fld>
            <a:endParaRPr lang="en-IE"/>
          </a:p>
        </p:txBody>
      </p:sp>
      <p:sp>
        <p:nvSpPr>
          <p:cNvPr id="6" name="Footer Placeholder 5"/>
          <p:cNvSpPr>
            <a:spLocks noGrp="1"/>
          </p:cNvSpPr>
          <p:nvPr>
            <p:ph type="ftr" sz="quarter" idx="11"/>
          </p:nvPr>
        </p:nvSpPr>
        <p:spPr/>
        <p:txBody>
          <a:bodyPr/>
          <a:lstStyle/>
          <a:p>
            <a:r>
              <a:rPr lang="en-IE"/>
              <a:t>Brian Ogilvie / IT Carlow / Advanced Research Methods_MBA/2016</a:t>
            </a:r>
          </a:p>
        </p:txBody>
      </p:sp>
      <p:sp>
        <p:nvSpPr>
          <p:cNvPr id="7" name="Slide Number Placeholder 6"/>
          <p:cNvSpPr>
            <a:spLocks noGrp="1"/>
          </p:cNvSpPr>
          <p:nvPr>
            <p:ph type="sldNum" sz="quarter" idx="12"/>
          </p:nvPr>
        </p:nvSpPr>
        <p:spPr/>
        <p:txBody>
          <a:bodyPr/>
          <a:lstStyle/>
          <a:p>
            <a:fld id="{707C15D5-4BAC-444F-9F8F-17F3238FE97D}" type="slidenum">
              <a:rPr lang="en-IE" smtClean="0"/>
              <a:pPr/>
              <a:t>‹#›</a:t>
            </a:fld>
            <a:endParaRPr lang="en-IE"/>
          </a:p>
        </p:txBody>
      </p:sp>
    </p:spTree>
    <p:extLst>
      <p:ext uri="{BB962C8B-B14F-4D97-AF65-F5344CB8AC3E}">
        <p14:creationId xmlns:p14="http://schemas.microsoft.com/office/powerpoint/2010/main" val="15425756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IE"/>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7" name="Date Placeholder 6"/>
          <p:cNvSpPr>
            <a:spLocks noGrp="1"/>
          </p:cNvSpPr>
          <p:nvPr>
            <p:ph type="dt" sz="half" idx="10"/>
          </p:nvPr>
        </p:nvSpPr>
        <p:spPr/>
        <p:txBody>
          <a:bodyPr/>
          <a:lstStyle/>
          <a:p>
            <a:fld id="{422228FC-BABD-48A5-A74E-357CDE74D48D}" type="datetime1">
              <a:rPr lang="en-IE" smtClean="0"/>
              <a:pPr/>
              <a:t>08/07/2022</a:t>
            </a:fld>
            <a:endParaRPr lang="en-IE"/>
          </a:p>
        </p:txBody>
      </p:sp>
      <p:sp>
        <p:nvSpPr>
          <p:cNvPr id="8" name="Footer Placeholder 7"/>
          <p:cNvSpPr>
            <a:spLocks noGrp="1"/>
          </p:cNvSpPr>
          <p:nvPr>
            <p:ph type="ftr" sz="quarter" idx="11"/>
          </p:nvPr>
        </p:nvSpPr>
        <p:spPr/>
        <p:txBody>
          <a:bodyPr/>
          <a:lstStyle/>
          <a:p>
            <a:r>
              <a:rPr lang="en-IE"/>
              <a:t>Brian Ogilvie / IT Carlow / Advanced Research Methods_MBA/2016</a:t>
            </a:r>
          </a:p>
        </p:txBody>
      </p:sp>
      <p:sp>
        <p:nvSpPr>
          <p:cNvPr id="9" name="Slide Number Placeholder 8"/>
          <p:cNvSpPr>
            <a:spLocks noGrp="1"/>
          </p:cNvSpPr>
          <p:nvPr>
            <p:ph type="sldNum" sz="quarter" idx="12"/>
          </p:nvPr>
        </p:nvSpPr>
        <p:spPr/>
        <p:txBody>
          <a:bodyPr/>
          <a:lstStyle/>
          <a:p>
            <a:fld id="{707C15D5-4BAC-444F-9F8F-17F3238FE97D}" type="slidenum">
              <a:rPr lang="en-IE" smtClean="0"/>
              <a:pPr/>
              <a:t>‹#›</a:t>
            </a:fld>
            <a:endParaRPr lang="en-IE"/>
          </a:p>
        </p:txBody>
      </p:sp>
    </p:spTree>
    <p:extLst>
      <p:ext uri="{BB962C8B-B14F-4D97-AF65-F5344CB8AC3E}">
        <p14:creationId xmlns:p14="http://schemas.microsoft.com/office/powerpoint/2010/main" val="31547719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Date Placeholder 2"/>
          <p:cNvSpPr>
            <a:spLocks noGrp="1"/>
          </p:cNvSpPr>
          <p:nvPr>
            <p:ph type="dt" sz="half" idx="10"/>
          </p:nvPr>
        </p:nvSpPr>
        <p:spPr/>
        <p:txBody>
          <a:bodyPr/>
          <a:lstStyle/>
          <a:p>
            <a:fld id="{C62E1740-9E5C-4F98-8F50-6381B5E94D5B}" type="datetime1">
              <a:rPr lang="en-IE" smtClean="0"/>
              <a:pPr/>
              <a:t>08/07/2022</a:t>
            </a:fld>
            <a:endParaRPr lang="en-IE"/>
          </a:p>
        </p:txBody>
      </p:sp>
      <p:sp>
        <p:nvSpPr>
          <p:cNvPr id="4" name="Footer Placeholder 3"/>
          <p:cNvSpPr>
            <a:spLocks noGrp="1"/>
          </p:cNvSpPr>
          <p:nvPr>
            <p:ph type="ftr" sz="quarter" idx="11"/>
          </p:nvPr>
        </p:nvSpPr>
        <p:spPr/>
        <p:txBody>
          <a:bodyPr/>
          <a:lstStyle/>
          <a:p>
            <a:r>
              <a:rPr lang="en-IE"/>
              <a:t>Brian Ogilvie / IT Carlow / Advanced Research Methods_MBA/2016</a:t>
            </a:r>
          </a:p>
        </p:txBody>
      </p:sp>
      <p:sp>
        <p:nvSpPr>
          <p:cNvPr id="5" name="Slide Number Placeholder 4"/>
          <p:cNvSpPr>
            <a:spLocks noGrp="1"/>
          </p:cNvSpPr>
          <p:nvPr>
            <p:ph type="sldNum" sz="quarter" idx="12"/>
          </p:nvPr>
        </p:nvSpPr>
        <p:spPr/>
        <p:txBody>
          <a:bodyPr/>
          <a:lstStyle/>
          <a:p>
            <a:fld id="{707C15D5-4BAC-444F-9F8F-17F3238FE97D}" type="slidenum">
              <a:rPr lang="en-IE" smtClean="0"/>
              <a:pPr/>
              <a:t>‹#›</a:t>
            </a:fld>
            <a:endParaRPr lang="en-IE"/>
          </a:p>
        </p:txBody>
      </p:sp>
    </p:spTree>
    <p:extLst>
      <p:ext uri="{BB962C8B-B14F-4D97-AF65-F5344CB8AC3E}">
        <p14:creationId xmlns:p14="http://schemas.microsoft.com/office/powerpoint/2010/main" val="18336576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1B1A593-8FA4-4B71-8130-CF93E1FB5B04}" type="datetime1">
              <a:rPr lang="en-IE" smtClean="0"/>
              <a:pPr/>
              <a:t>08/07/2022</a:t>
            </a:fld>
            <a:endParaRPr lang="en-IE"/>
          </a:p>
        </p:txBody>
      </p:sp>
      <p:sp>
        <p:nvSpPr>
          <p:cNvPr id="3" name="Footer Placeholder 2"/>
          <p:cNvSpPr>
            <a:spLocks noGrp="1"/>
          </p:cNvSpPr>
          <p:nvPr>
            <p:ph type="ftr" sz="quarter" idx="11"/>
          </p:nvPr>
        </p:nvSpPr>
        <p:spPr/>
        <p:txBody>
          <a:bodyPr/>
          <a:lstStyle/>
          <a:p>
            <a:r>
              <a:rPr lang="en-IE"/>
              <a:t>Brian Ogilvie / IT Carlow / Advanced Research Methods_MBA/2016</a:t>
            </a:r>
          </a:p>
        </p:txBody>
      </p:sp>
      <p:sp>
        <p:nvSpPr>
          <p:cNvPr id="4" name="Slide Number Placeholder 3"/>
          <p:cNvSpPr>
            <a:spLocks noGrp="1"/>
          </p:cNvSpPr>
          <p:nvPr>
            <p:ph type="sldNum" sz="quarter" idx="12"/>
          </p:nvPr>
        </p:nvSpPr>
        <p:spPr/>
        <p:txBody>
          <a:bodyPr/>
          <a:lstStyle/>
          <a:p>
            <a:fld id="{707C15D5-4BAC-444F-9F8F-17F3238FE97D}" type="slidenum">
              <a:rPr lang="en-IE" smtClean="0"/>
              <a:pPr/>
              <a:t>‹#›</a:t>
            </a:fld>
            <a:endParaRPr lang="en-IE"/>
          </a:p>
        </p:txBody>
      </p:sp>
    </p:spTree>
    <p:extLst>
      <p:ext uri="{BB962C8B-B14F-4D97-AF65-F5344CB8AC3E}">
        <p14:creationId xmlns:p14="http://schemas.microsoft.com/office/powerpoint/2010/main" val="19202978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IE"/>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48260B0-6FEB-4611-86ED-E774265E5BED}" type="datetime1">
              <a:rPr lang="en-IE" smtClean="0"/>
              <a:pPr/>
              <a:t>08/07/2022</a:t>
            </a:fld>
            <a:endParaRPr lang="en-IE"/>
          </a:p>
        </p:txBody>
      </p:sp>
      <p:sp>
        <p:nvSpPr>
          <p:cNvPr id="6" name="Footer Placeholder 5"/>
          <p:cNvSpPr>
            <a:spLocks noGrp="1"/>
          </p:cNvSpPr>
          <p:nvPr>
            <p:ph type="ftr" sz="quarter" idx="11"/>
          </p:nvPr>
        </p:nvSpPr>
        <p:spPr/>
        <p:txBody>
          <a:bodyPr/>
          <a:lstStyle/>
          <a:p>
            <a:r>
              <a:rPr lang="en-IE"/>
              <a:t>Brian Ogilvie / IT Carlow / Advanced Research Methods_MBA/2016</a:t>
            </a:r>
          </a:p>
        </p:txBody>
      </p:sp>
      <p:sp>
        <p:nvSpPr>
          <p:cNvPr id="7" name="Slide Number Placeholder 6"/>
          <p:cNvSpPr>
            <a:spLocks noGrp="1"/>
          </p:cNvSpPr>
          <p:nvPr>
            <p:ph type="sldNum" sz="quarter" idx="12"/>
          </p:nvPr>
        </p:nvSpPr>
        <p:spPr/>
        <p:txBody>
          <a:bodyPr/>
          <a:lstStyle/>
          <a:p>
            <a:fld id="{707C15D5-4BAC-444F-9F8F-17F3238FE97D}" type="slidenum">
              <a:rPr lang="en-IE" smtClean="0"/>
              <a:pPr/>
              <a:t>‹#›</a:t>
            </a:fld>
            <a:endParaRPr lang="en-IE"/>
          </a:p>
        </p:txBody>
      </p:sp>
    </p:spTree>
    <p:extLst>
      <p:ext uri="{BB962C8B-B14F-4D97-AF65-F5344CB8AC3E}">
        <p14:creationId xmlns:p14="http://schemas.microsoft.com/office/powerpoint/2010/main" val="15061117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IE"/>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E"/>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54F556A-0AAB-4866-A13F-59D07DD5FE0B}" type="datetime1">
              <a:rPr lang="en-IE" smtClean="0"/>
              <a:pPr/>
              <a:t>08/07/2022</a:t>
            </a:fld>
            <a:endParaRPr lang="en-IE"/>
          </a:p>
        </p:txBody>
      </p:sp>
      <p:sp>
        <p:nvSpPr>
          <p:cNvPr id="6" name="Footer Placeholder 5"/>
          <p:cNvSpPr>
            <a:spLocks noGrp="1"/>
          </p:cNvSpPr>
          <p:nvPr>
            <p:ph type="ftr" sz="quarter" idx="11"/>
          </p:nvPr>
        </p:nvSpPr>
        <p:spPr/>
        <p:txBody>
          <a:bodyPr/>
          <a:lstStyle/>
          <a:p>
            <a:r>
              <a:rPr lang="en-IE"/>
              <a:t>Brian Ogilvie / IT Carlow / Advanced Research Methods_MBA/2016</a:t>
            </a:r>
          </a:p>
        </p:txBody>
      </p:sp>
      <p:sp>
        <p:nvSpPr>
          <p:cNvPr id="7" name="Slide Number Placeholder 6"/>
          <p:cNvSpPr>
            <a:spLocks noGrp="1"/>
          </p:cNvSpPr>
          <p:nvPr>
            <p:ph type="sldNum" sz="quarter" idx="12"/>
          </p:nvPr>
        </p:nvSpPr>
        <p:spPr/>
        <p:txBody>
          <a:bodyPr/>
          <a:lstStyle/>
          <a:p>
            <a:fld id="{707C15D5-4BAC-444F-9F8F-17F3238FE97D}" type="slidenum">
              <a:rPr lang="en-IE" smtClean="0"/>
              <a:pPr/>
              <a:t>‹#›</a:t>
            </a:fld>
            <a:endParaRPr lang="en-IE"/>
          </a:p>
        </p:txBody>
      </p:sp>
    </p:spTree>
    <p:extLst>
      <p:ext uri="{BB962C8B-B14F-4D97-AF65-F5344CB8AC3E}">
        <p14:creationId xmlns:p14="http://schemas.microsoft.com/office/powerpoint/2010/main" val="3664875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p:txBody>
          <a:bodyPr/>
          <a:lstStyle/>
          <a:p>
            <a:fld id="{704183B4-BF78-450F-A873-EA75F340E268}" type="datetime1">
              <a:rPr lang="en-IE" smtClean="0"/>
              <a:pPr/>
              <a:t>08/07/2022</a:t>
            </a:fld>
            <a:endParaRPr lang="en-IE"/>
          </a:p>
        </p:txBody>
      </p:sp>
      <p:sp>
        <p:nvSpPr>
          <p:cNvPr id="5" name="Footer Placeholder 4"/>
          <p:cNvSpPr>
            <a:spLocks noGrp="1"/>
          </p:cNvSpPr>
          <p:nvPr>
            <p:ph type="ftr" sz="quarter" idx="11"/>
          </p:nvPr>
        </p:nvSpPr>
        <p:spPr/>
        <p:txBody>
          <a:bodyPr/>
          <a:lstStyle/>
          <a:p>
            <a:r>
              <a:rPr lang="en-IE"/>
              <a:t>Brian Ogilvie / IT Carlow / Advanced Research Methods_MBA/2016</a:t>
            </a:r>
          </a:p>
        </p:txBody>
      </p:sp>
      <p:sp>
        <p:nvSpPr>
          <p:cNvPr id="6" name="Slide Number Placeholder 5"/>
          <p:cNvSpPr>
            <a:spLocks noGrp="1"/>
          </p:cNvSpPr>
          <p:nvPr>
            <p:ph type="sldNum" sz="quarter" idx="12"/>
          </p:nvPr>
        </p:nvSpPr>
        <p:spPr/>
        <p:txBody>
          <a:bodyPr/>
          <a:lstStyle/>
          <a:p>
            <a:fld id="{707C15D5-4BAC-444F-9F8F-17F3238FE97D}" type="slidenum">
              <a:rPr lang="en-IE" smtClean="0"/>
              <a:pPr/>
              <a:t>‹#›</a:t>
            </a:fld>
            <a:endParaRPr lang="en-IE"/>
          </a:p>
        </p:txBody>
      </p:sp>
    </p:spTree>
    <p:extLst>
      <p:ext uri="{BB962C8B-B14F-4D97-AF65-F5344CB8AC3E}">
        <p14:creationId xmlns:p14="http://schemas.microsoft.com/office/powerpoint/2010/main" val="7005809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IE"/>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p:txBody>
          <a:bodyPr/>
          <a:lstStyle/>
          <a:p>
            <a:fld id="{4D3F4A7B-78E2-4B81-9D59-A8BE66C63383}" type="datetime1">
              <a:rPr lang="en-IE" smtClean="0"/>
              <a:pPr/>
              <a:t>08/07/2022</a:t>
            </a:fld>
            <a:endParaRPr lang="en-IE"/>
          </a:p>
        </p:txBody>
      </p:sp>
      <p:sp>
        <p:nvSpPr>
          <p:cNvPr id="5" name="Footer Placeholder 4"/>
          <p:cNvSpPr>
            <a:spLocks noGrp="1"/>
          </p:cNvSpPr>
          <p:nvPr>
            <p:ph type="ftr" sz="quarter" idx="11"/>
          </p:nvPr>
        </p:nvSpPr>
        <p:spPr/>
        <p:txBody>
          <a:bodyPr/>
          <a:lstStyle/>
          <a:p>
            <a:r>
              <a:rPr lang="en-IE"/>
              <a:t>Brian Ogilvie / IT Carlow / Advanced Research Methods_MBA/2016</a:t>
            </a:r>
          </a:p>
        </p:txBody>
      </p:sp>
      <p:sp>
        <p:nvSpPr>
          <p:cNvPr id="6" name="Slide Number Placeholder 5"/>
          <p:cNvSpPr>
            <a:spLocks noGrp="1"/>
          </p:cNvSpPr>
          <p:nvPr>
            <p:ph type="sldNum" sz="quarter" idx="12"/>
          </p:nvPr>
        </p:nvSpPr>
        <p:spPr/>
        <p:txBody>
          <a:bodyPr/>
          <a:lstStyle/>
          <a:p>
            <a:fld id="{707C15D5-4BAC-444F-9F8F-17F3238FE97D}" type="slidenum">
              <a:rPr lang="en-IE" smtClean="0"/>
              <a:pPr/>
              <a:t>‹#›</a:t>
            </a:fld>
            <a:endParaRPr lang="en-IE"/>
          </a:p>
        </p:txBody>
      </p:sp>
    </p:spTree>
    <p:extLst>
      <p:ext uri="{BB962C8B-B14F-4D97-AF65-F5344CB8AC3E}">
        <p14:creationId xmlns:p14="http://schemas.microsoft.com/office/powerpoint/2010/main" val="12942550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IE"/>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4E2AA8-C37D-4E37-AE18-72491775DFCB}" type="datetime1">
              <a:rPr lang="en-IE" smtClean="0"/>
              <a:pPr/>
              <a:t>08/07/2022</a:t>
            </a:fld>
            <a:endParaRPr lang="en-IE"/>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IE"/>
              <a:t>Brian Ogilvie / IT Carlow / Advanced Research Methods_MBA/2016</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7C15D5-4BAC-444F-9F8F-17F3238FE97D}" type="slidenum">
              <a:rPr lang="en-IE" smtClean="0"/>
              <a:pPr/>
              <a:t>‹#›</a:t>
            </a:fld>
            <a:endParaRPr lang="en-IE"/>
          </a:p>
        </p:txBody>
      </p:sp>
    </p:spTree>
    <p:extLst>
      <p:ext uri="{BB962C8B-B14F-4D97-AF65-F5344CB8AC3E}">
        <p14:creationId xmlns:p14="http://schemas.microsoft.com/office/powerpoint/2010/main" val="42848041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1.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1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6.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7.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8.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9.xml"/></Relationships>
</file>

<file path=ppt/slides/_rels/slide2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slideLayout" Target="../slideLayouts/slideLayout2.xml"/><Relationship Id="rId1" Type="http://schemas.openxmlformats.org/officeDocument/2006/relationships/tags" Target="../tags/tag20.xml"/><Relationship Id="rId5" Type="http://schemas.openxmlformats.org/officeDocument/2006/relationships/image" Target="../media/image5.jpeg"/><Relationship Id="rId4" Type="http://schemas.openxmlformats.org/officeDocument/2006/relationships/image" Target="../media/image4.emf"/></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1.xml"/></Relationships>
</file>

<file path=ppt/slides/_rels/slide22.xml.rels><?xml version="1.0" encoding="UTF-8" standalone="yes"?>
<Relationships xmlns="http://schemas.openxmlformats.org/package/2006/relationships"><Relationship Id="rId8" Type="http://schemas.openxmlformats.org/officeDocument/2006/relationships/hyperlink" Target="http://www.businessweek.com/" TargetMode="External"/><Relationship Id="rId13" Type="http://schemas.openxmlformats.org/officeDocument/2006/relationships/hyperlink" Target="http://www.wsj.com/" TargetMode="External"/><Relationship Id="rId3" Type="http://schemas.openxmlformats.org/officeDocument/2006/relationships/hyperlink" Target="http://www.cso.ie/" TargetMode="External"/><Relationship Id="rId7" Type="http://schemas.openxmlformats.org/officeDocument/2006/relationships/hyperlink" Target="http://scholar.google.com/" TargetMode="External"/><Relationship Id="rId12" Type="http://schemas.openxmlformats.org/officeDocument/2006/relationships/hyperlink" Target="http://www.irishtimes.com/" TargetMode="External"/><Relationship Id="rId17" Type="http://schemas.openxmlformats.org/officeDocument/2006/relationships/hyperlink" Target="http://www.businessworld.ie/" TargetMode="External"/><Relationship Id="rId2" Type="http://schemas.openxmlformats.org/officeDocument/2006/relationships/slideLayout" Target="../slideLayouts/slideLayout2.xml"/><Relationship Id="rId16" Type="http://schemas.openxmlformats.org/officeDocument/2006/relationships/hyperlink" Target="http://www.mckinseyquarterly.com/" TargetMode="External"/><Relationship Id="rId1" Type="http://schemas.openxmlformats.org/officeDocument/2006/relationships/tags" Target="../tags/tag22.xml"/><Relationship Id="rId6" Type="http://schemas.openxmlformats.org/officeDocument/2006/relationships/hyperlink" Target="http://www.imf.org/external/index.htm" TargetMode="External"/><Relationship Id="rId11" Type="http://schemas.openxmlformats.org/officeDocument/2006/relationships/hyperlink" Target="http://www.ft.com/" TargetMode="External"/><Relationship Id="rId5" Type="http://schemas.openxmlformats.org/officeDocument/2006/relationships/hyperlink" Target="http://epp.eurostat.ec.europa.eu/portal/page/portal/eurostat/home/" TargetMode="External"/><Relationship Id="rId15" Type="http://schemas.openxmlformats.org/officeDocument/2006/relationships/hyperlink" Target="http://www.strategy-business.com/" TargetMode="External"/><Relationship Id="rId10" Type="http://schemas.openxmlformats.org/officeDocument/2006/relationships/hyperlink" Target="http://www.ireland.com/" TargetMode="External"/><Relationship Id="rId4" Type="http://schemas.openxmlformats.org/officeDocument/2006/relationships/hyperlink" Target="http://www.oecd.org/" TargetMode="External"/><Relationship Id="rId9" Type="http://schemas.openxmlformats.org/officeDocument/2006/relationships/hyperlink" Target="http://www.economist.com/" TargetMode="External"/><Relationship Id="rId14" Type="http://schemas.openxmlformats.org/officeDocument/2006/relationships/hyperlink" Target="http://www.fortune.com/"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www.harzing.com/jql.htm" TargetMode="External"/><Relationship Id="rId2" Type="http://schemas.openxmlformats.org/officeDocument/2006/relationships/slideLayout" Target="../slideLayouts/slideLayout2.xml"/><Relationship Id="rId1" Type="http://schemas.openxmlformats.org/officeDocument/2006/relationships/tags" Target="../tags/tag23.xml"/></Relationships>
</file>

<file path=ppt/slides/_rels/slide24.xml.rels><?xml version="1.0" encoding="UTF-8" standalone="yes"?>
<Relationships xmlns="http://schemas.openxmlformats.org/package/2006/relationships"><Relationship Id="rId3" Type="http://schemas.openxmlformats.org/officeDocument/2006/relationships/hyperlink" Target="http://www.theses.com/" TargetMode="External"/><Relationship Id="rId2" Type="http://schemas.openxmlformats.org/officeDocument/2006/relationships/slideLayout" Target="../slideLayouts/slideLayout2.xml"/><Relationship Id="rId1" Type="http://schemas.openxmlformats.org/officeDocument/2006/relationships/tags" Target="../tags/tag24.xml"/><Relationship Id="rId4" Type="http://schemas.openxmlformats.org/officeDocument/2006/relationships/hyperlink" Target="http://ethos.bl.uk/Home.do" TargetMode="Externa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5.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6.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7.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8.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9.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0.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1.xml"/></Relationships>
</file>

<file path=ppt/slides/_rels/slide32.xml.rels><?xml version="1.0" encoding="UTF-8" standalone="yes"?>
<Relationships xmlns="http://schemas.openxmlformats.org/package/2006/relationships"><Relationship Id="rId3" Type="http://schemas.openxmlformats.org/officeDocument/2006/relationships/hyperlink" Target="http://www.ipl.org/div/subject/" TargetMode="External"/><Relationship Id="rId2" Type="http://schemas.openxmlformats.org/officeDocument/2006/relationships/slideLayout" Target="../slideLayouts/slideLayout2.xml"/><Relationship Id="rId1" Type="http://schemas.openxmlformats.org/officeDocument/2006/relationships/tags" Target="../tags/tag32.xml"/><Relationship Id="rId4" Type="http://schemas.openxmlformats.org/officeDocument/2006/relationships/hyperlink" Target="http://owl.english.purdue.edu/owl/" TargetMode="Externa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3.xml"/></Relationships>
</file>

<file path=ppt/slides/_rels/slide34.xml.rels><?xml version="1.0" encoding="UTF-8" standalone="yes"?>
<Relationships xmlns="http://schemas.openxmlformats.org/package/2006/relationships"><Relationship Id="rId8" Type="http://schemas.openxmlformats.org/officeDocument/2006/relationships/hyperlink" Target="http://www.youtube.com/watch?v=OgjJBDGXAuQ&amp;feature=related" TargetMode="External"/><Relationship Id="rId3" Type="http://schemas.openxmlformats.org/officeDocument/2006/relationships/hyperlink" Target="http://www.youtube.com/watch?v=t2d7y_r65HU" TargetMode="External"/><Relationship Id="rId7" Type="http://schemas.openxmlformats.org/officeDocument/2006/relationships/hyperlink" Target="http://www.youtube.com/watch?v=uBn1w3rnvxc&amp;feature=related" TargetMode="External"/><Relationship Id="rId2" Type="http://schemas.openxmlformats.org/officeDocument/2006/relationships/slideLayout" Target="../slideLayouts/slideLayout2.xml"/><Relationship Id="rId1" Type="http://schemas.openxmlformats.org/officeDocument/2006/relationships/tags" Target="../tags/tag34.xml"/><Relationship Id="rId6" Type="http://schemas.openxmlformats.org/officeDocument/2006/relationships/hyperlink" Target="http://www.youtube.com/watch?v=xuJr0TVXy0o&amp;feature=related" TargetMode="External"/><Relationship Id="rId5" Type="http://schemas.openxmlformats.org/officeDocument/2006/relationships/hyperlink" Target="http://www.youtube.com/watch?v=UoYpyY9n9YQ&amp;feature=related" TargetMode="External"/><Relationship Id="rId4" Type="http://schemas.openxmlformats.org/officeDocument/2006/relationships/hyperlink" Target="http://www.youtube.com/watch?v=2IUZWZX4OGI" TargetMode="External"/><Relationship Id="rId9" Type="http://schemas.openxmlformats.org/officeDocument/2006/relationships/hyperlink" Target="http://www.youtube.com/watch?v=1hVNF_8S6Ok" TargetMode="External"/></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5.xml"/></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6.xml"/></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7.xm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8.xml"/></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9.xml"/></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0.xml"/></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1.xml"/></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2.xml"/></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tags" Target="../tags/tag43.xml"/></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4.xml"/></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5.xml"/></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6.xml"/></Relationships>
</file>

<file path=ppt/slides/_rels/slide4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slideLayout" Target="../slideLayouts/slideLayout2.xml"/><Relationship Id="rId1" Type="http://schemas.openxmlformats.org/officeDocument/2006/relationships/tags" Target="../tags/tag47.xml"/><Relationship Id="rId5" Type="http://schemas.openxmlformats.org/officeDocument/2006/relationships/image" Target="../media/image8.emf"/><Relationship Id="rId4" Type="http://schemas.openxmlformats.org/officeDocument/2006/relationships/image" Target="../media/image7.emf"/></Relationships>
</file>

<file path=ppt/slides/_rels/slide48.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slideLayout" Target="../slideLayouts/slideLayout2.xml"/><Relationship Id="rId1" Type="http://schemas.openxmlformats.org/officeDocument/2006/relationships/tags" Target="../tags/tag48.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4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131840" y="620688"/>
            <a:ext cx="5180112" cy="3429000"/>
          </a:xfrm>
        </p:spPr>
        <p:txBody>
          <a:bodyPr>
            <a:normAutofit/>
          </a:bodyPr>
          <a:lstStyle/>
          <a:p>
            <a:r>
              <a:rPr lang="en-IE" sz="4400" b="1" dirty="0"/>
              <a:t>Literature Review &amp; Secondary Data Analysis</a:t>
            </a:r>
            <a:endParaRPr lang="en-IE" dirty="0"/>
          </a:p>
        </p:txBody>
      </p:sp>
      <p:pic>
        <p:nvPicPr>
          <p:cNvPr id="1026" name="Picture 2" descr="C:\Users\ogilvieb\AppData\Local\Microsoft\Windows\Temporary Internet Files\Content.IE5\QEBVR410\MP900409270[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9552" y="620688"/>
            <a:ext cx="2280419" cy="34290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2540133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t>Clarification</a:t>
            </a:r>
          </a:p>
        </p:txBody>
      </p:sp>
      <p:sp>
        <p:nvSpPr>
          <p:cNvPr id="3" name="Content Placeholder 2"/>
          <p:cNvSpPr>
            <a:spLocks noGrp="1"/>
          </p:cNvSpPr>
          <p:nvPr>
            <p:ph idx="1"/>
          </p:nvPr>
        </p:nvSpPr>
        <p:spPr/>
        <p:txBody>
          <a:bodyPr>
            <a:normAutofit/>
          </a:bodyPr>
          <a:lstStyle/>
          <a:p>
            <a:r>
              <a:rPr lang="en-IE" sz="2800" dirty="0"/>
              <a:t>RM Module – part of </a:t>
            </a:r>
            <a:r>
              <a:rPr lang="en-IE" sz="2800" dirty="0" err="1"/>
              <a:t>PGradDip</a:t>
            </a:r>
            <a:r>
              <a:rPr lang="en-IE" sz="2800" dirty="0"/>
              <a:t> – Secondary Research Assignment</a:t>
            </a:r>
          </a:p>
          <a:p>
            <a:endParaRPr lang="en-IE" sz="2800" dirty="0"/>
          </a:p>
          <a:p>
            <a:r>
              <a:rPr lang="en-IE" sz="2800" dirty="0"/>
              <a:t>MA Year = Proposal + Dissertation</a:t>
            </a:r>
          </a:p>
          <a:p>
            <a:pPr>
              <a:buNone/>
            </a:pPr>
            <a:r>
              <a:rPr lang="en-IE" sz="2800" dirty="0"/>
              <a:t>			</a:t>
            </a:r>
          </a:p>
          <a:p>
            <a:endParaRPr lang="en-IE" sz="2800" dirty="0"/>
          </a:p>
          <a:p>
            <a:pPr algn="ctr">
              <a:buNone/>
            </a:pPr>
            <a:r>
              <a:rPr lang="en-IE" b="1" i="1" dirty="0"/>
              <a:t>Reference Guides 8 &amp; 10</a:t>
            </a:r>
          </a:p>
        </p:txBody>
      </p:sp>
    </p:spTree>
    <p:custDataLst>
      <p:tags r:id="rId1"/>
    </p:custDataLst>
    <p:extLst>
      <p:ext uri="{BB962C8B-B14F-4D97-AF65-F5344CB8AC3E}">
        <p14:creationId xmlns:p14="http://schemas.microsoft.com/office/powerpoint/2010/main" val="40067051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t>Clarification</a:t>
            </a:r>
          </a:p>
        </p:txBody>
      </p:sp>
      <p:sp>
        <p:nvSpPr>
          <p:cNvPr id="3" name="Content Placeholder 2"/>
          <p:cNvSpPr>
            <a:spLocks noGrp="1"/>
          </p:cNvSpPr>
          <p:nvPr>
            <p:ph idx="1"/>
          </p:nvPr>
        </p:nvSpPr>
        <p:spPr/>
        <p:txBody>
          <a:bodyPr>
            <a:normAutofit/>
          </a:bodyPr>
          <a:lstStyle/>
          <a:p>
            <a:r>
              <a:rPr lang="en-IE" dirty="0"/>
              <a:t>RM Module Assignment –</a:t>
            </a:r>
          </a:p>
          <a:p>
            <a:pPr lvl="1"/>
            <a:r>
              <a:rPr lang="en-IE" sz="2400" dirty="0"/>
              <a:t>2 parts – 6,000 word Literature review + 1,500 presentation</a:t>
            </a:r>
          </a:p>
          <a:p>
            <a:pPr lvl="1"/>
            <a:endParaRPr lang="en-IE" sz="2400" dirty="0"/>
          </a:p>
          <a:p>
            <a:r>
              <a:rPr lang="en-IE" dirty="0"/>
              <a:t>This </a:t>
            </a:r>
            <a:r>
              <a:rPr lang="en-IE" u="sng" dirty="0"/>
              <a:t>IS NOT</a:t>
            </a:r>
            <a:r>
              <a:rPr lang="en-IE" dirty="0"/>
              <a:t> the Dissertation Proposal		</a:t>
            </a:r>
          </a:p>
          <a:p>
            <a:endParaRPr lang="en-IE" sz="2800" dirty="0"/>
          </a:p>
        </p:txBody>
      </p:sp>
    </p:spTree>
    <p:custDataLst>
      <p:tags r:id="rId1"/>
    </p:custDataLst>
    <p:extLst>
      <p:ext uri="{BB962C8B-B14F-4D97-AF65-F5344CB8AC3E}">
        <p14:creationId xmlns:p14="http://schemas.microsoft.com/office/powerpoint/2010/main" val="30868207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p:cNvSpPr>
          <p:nvPr/>
        </p:nvSpPr>
        <p:spPr>
          <a:xfrm>
            <a:off x="211334" y="404664"/>
            <a:ext cx="8753154" cy="5904657"/>
          </a:xfrm>
          <a:prstGeom prst="rect">
            <a:avLst/>
          </a:prstGeom>
        </p:spPr>
        <p:txBody>
          <a:bodyPr vert="horz" lIns="91440" tIns="45720" rIns="91440" bIns="45720" rtlCol="0">
            <a:noAutofit/>
          </a:bodyPr>
          <a:lstStyle/>
          <a:p>
            <a:pPr marL="342900" indent="-342900">
              <a:lnSpc>
                <a:spcPct val="170000"/>
              </a:lnSpc>
              <a:buFont typeface="Arial" panose="020B0604020202020204" pitchFamily="34" charset="0"/>
              <a:buChar char="•"/>
            </a:pPr>
            <a:r>
              <a:rPr lang="en-GB" altLang="en-US" sz="1900" dirty="0"/>
              <a:t>Baker, M. J. (2000) ‘Writing a literature review’, </a:t>
            </a:r>
            <a:r>
              <a:rPr lang="en-GB" altLang="en-US" sz="1900" i="1" dirty="0"/>
              <a:t>The Marketing Review</a:t>
            </a:r>
            <a:r>
              <a:rPr lang="en-GB" altLang="en-US" sz="1900" dirty="0"/>
              <a:t>, Vol. 1, pp. 219-247.</a:t>
            </a:r>
          </a:p>
          <a:p>
            <a:pPr marL="342900" indent="-342900">
              <a:lnSpc>
                <a:spcPct val="170000"/>
              </a:lnSpc>
              <a:buFont typeface="Arial" panose="020B0604020202020204" pitchFamily="34" charset="0"/>
              <a:buChar char="•"/>
            </a:pPr>
            <a:r>
              <a:rPr lang="en-US" sz="1900" i="1" dirty="0"/>
              <a:t>Bolton, G. &amp; </a:t>
            </a:r>
            <a:r>
              <a:rPr lang="en-US" sz="1900" i="1" dirty="0" err="1"/>
              <a:t>Delderfield</a:t>
            </a:r>
            <a:r>
              <a:rPr lang="en-US" sz="1900" i="1" dirty="0"/>
              <a:t>, R., 2018. Reflective practice: writing and professional development, London: SAGE. </a:t>
            </a:r>
          </a:p>
          <a:p>
            <a:pPr marL="342900" indent="-342900">
              <a:lnSpc>
                <a:spcPct val="170000"/>
              </a:lnSpc>
              <a:buFont typeface="Arial" panose="020B0604020202020204" pitchFamily="34" charset="0"/>
              <a:buChar char="•"/>
            </a:pPr>
            <a:r>
              <a:rPr lang="en-IE" sz="1900" dirty="0">
                <a:effectLst/>
                <a:ea typeface="Calibri" panose="020F0502020204030204" pitchFamily="34" charset="0"/>
              </a:rPr>
              <a:t>Collis, J. and Hussey, R., (2021). </a:t>
            </a:r>
            <a:r>
              <a:rPr lang="en-IE" sz="1900" i="1" dirty="0">
                <a:effectLst/>
                <a:ea typeface="Calibri" panose="020F0502020204030204" pitchFamily="34" charset="0"/>
              </a:rPr>
              <a:t>Business research: A practical guide for undergraduate and postgraduate students</a:t>
            </a:r>
            <a:r>
              <a:rPr lang="en-IE" sz="1900" dirty="0">
                <a:effectLst/>
                <a:ea typeface="Calibri" panose="020F0502020204030204" pitchFamily="34" charset="0"/>
              </a:rPr>
              <a:t>. 5</a:t>
            </a:r>
            <a:r>
              <a:rPr lang="en-IE" sz="1900" baseline="30000" dirty="0">
                <a:effectLst/>
                <a:ea typeface="Calibri" panose="020F0502020204030204" pitchFamily="34" charset="0"/>
              </a:rPr>
              <a:t>th</a:t>
            </a:r>
            <a:r>
              <a:rPr lang="en-IE" sz="1900" dirty="0">
                <a:effectLst/>
                <a:ea typeface="Calibri" panose="020F0502020204030204" pitchFamily="34" charset="0"/>
              </a:rPr>
              <a:t> ed., London: Palgrave Macmillan Higher Education</a:t>
            </a:r>
          </a:p>
          <a:p>
            <a:pPr marL="342900" indent="-342900">
              <a:lnSpc>
                <a:spcPct val="170000"/>
              </a:lnSpc>
              <a:buFont typeface="Arial" panose="020B0604020202020204" pitchFamily="34" charset="0"/>
              <a:buChar char="•"/>
            </a:pPr>
            <a:r>
              <a:rPr lang="en-IE" sz="1900" i="1" dirty="0">
                <a:effectLst/>
                <a:ea typeface="Calibri" panose="020F0502020204030204" pitchFamily="34" charset="0"/>
              </a:rPr>
              <a:t>Creswell, J. (2002). Qualitative, Quantitative, and Mixed Methods Approaches. 2</a:t>
            </a:r>
            <a:r>
              <a:rPr lang="en-IE" sz="1900" i="1" baseline="30000" dirty="0">
                <a:effectLst/>
                <a:ea typeface="Calibri" panose="020F0502020204030204" pitchFamily="34" charset="0"/>
              </a:rPr>
              <a:t>nd</a:t>
            </a:r>
            <a:r>
              <a:rPr lang="en-IE" sz="1900" i="1" dirty="0">
                <a:effectLst/>
                <a:ea typeface="Calibri" panose="020F0502020204030204" pitchFamily="34" charset="0"/>
              </a:rPr>
              <a:t> ed., Thousand Oaks, CA: Sage Publications</a:t>
            </a:r>
            <a:endParaRPr lang="en-US" sz="1900" i="1" dirty="0"/>
          </a:p>
          <a:p>
            <a:pPr marL="342900" indent="-342900">
              <a:lnSpc>
                <a:spcPct val="170000"/>
              </a:lnSpc>
              <a:buFont typeface="Arial" panose="020B0604020202020204" pitchFamily="34" charset="0"/>
              <a:buChar char="•"/>
            </a:pPr>
            <a:r>
              <a:rPr lang="en-US" sz="1900" dirty="0"/>
              <a:t>Cunliffe A. (2004) ‘On Becoming a Critically Reflexive Practitioner’, Journal of Management Education, 28, p.407</a:t>
            </a:r>
            <a:endParaRPr lang="en-IE" sz="1900" dirty="0"/>
          </a:p>
          <a:p>
            <a:pPr marL="342900" indent="-342900">
              <a:lnSpc>
                <a:spcPct val="170000"/>
              </a:lnSpc>
              <a:buFont typeface="Arial" panose="020B0604020202020204" pitchFamily="34" charset="0"/>
              <a:buChar char="•"/>
            </a:pPr>
            <a:r>
              <a:rPr lang="en-IE" sz="1900" i="1" dirty="0">
                <a:effectLst/>
                <a:ea typeface="Calibri" panose="020F0502020204030204" pitchFamily="34" charset="0"/>
                <a:cs typeface="Times New Roman" panose="02020603050405020304" pitchFamily="18" charset="0"/>
              </a:rPr>
              <a:t>Saunders, M., Lewis, P. and Thornhill, A. (2009) Research Methods for Business Students. Pearson, New York</a:t>
            </a:r>
            <a:endParaRPr lang="en-GB" sz="1900" i="1" dirty="0">
              <a:effectLst/>
              <a:ea typeface="Calibri" panose="020F0502020204030204" pitchFamily="34" charset="0"/>
              <a:cs typeface="Times New Roman" panose="02020603050405020304" pitchFamily="18" charset="0"/>
            </a:endParaRPr>
          </a:p>
          <a:p>
            <a:endParaRPr lang="en-GB" altLang="en-US" sz="2000" dirty="0"/>
          </a:p>
          <a:p>
            <a:endParaRPr lang="en-IE" sz="2000" b="1" u="sng" dirty="0"/>
          </a:p>
          <a:p>
            <a:endParaRPr lang="en-IE" sz="2000" dirty="0"/>
          </a:p>
          <a:p>
            <a:pPr lvl="1">
              <a:buFont typeface="Arial" pitchFamily="34" charset="0"/>
              <a:buChar char="•"/>
            </a:pPr>
            <a:endParaRPr lang="en-IE" sz="2000" dirty="0"/>
          </a:p>
          <a:p>
            <a:r>
              <a:rPr lang="en-IE" sz="2000" b="1" dirty="0"/>
              <a:t> </a:t>
            </a:r>
          </a:p>
          <a:p>
            <a:endParaRPr lang="en-IE" sz="2000" dirty="0"/>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IE" sz="2000" b="0" i="0" u="none" strike="noStrike" kern="1200" cap="none" spc="0" normalizeH="0" baseline="0" noProof="0" dirty="0">
              <a:ln>
                <a:noFill/>
              </a:ln>
              <a:solidFill>
                <a:schemeClr val="tx1"/>
              </a:solidFill>
              <a:effectLst/>
              <a:uLnTx/>
              <a:uFillTx/>
              <a:latin typeface="+mn-lt"/>
              <a:ea typeface="+mn-ea"/>
              <a:cs typeface="+mn-cs"/>
            </a:endParaRPr>
          </a:p>
        </p:txBody>
      </p:sp>
      <p:sp>
        <p:nvSpPr>
          <p:cNvPr id="5" name="Title 1"/>
          <p:cNvSpPr txBox="1">
            <a:spLocks/>
          </p:cNvSpPr>
          <p:nvPr/>
        </p:nvSpPr>
        <p:spPr>
          <a:xfrm>
            <a:off x="457200" y="44624"/>
            <a:ext cx="8229600" cy="504056"/>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IE" sz="3200" b="1" i="1" dirty="0"/>
              <a:t>Readings</a:t>
            </a:r>
          </a:p>
        </p:txBody>
      </p:sp>
    </p:spTree>
    <p:custDataLst>
      <p:tags r:id="rId1"/>
    </p:custDataLst>
    <p:extLst>
      <p:ext uri="{BB962C8B-B14F-4D97-AF65-F5344CB8AC3E}">
        <p14:creationId xmlns:p14="http://schemas.microsoft.com/office/powerpoint/2010/main" val="29584084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t>Research Design &amp; Purpose</a:t>
            </a:r>
          </a:p>
        </p:txBody>
      </p:sp>
      <p:sp>
        <p:nvSpPr>
          <p:cNvPr id="4" name="Content Placeholder 2"/>
          <p:cNvSpPr>
            <a:spLocks noGrp="1"/>
          </p:cNvSpPr>
          <p:nvPr>
            <p:ph idx="1"/>
          </p:nvPr>
        </p:nvSpPr>
        <p:spPr/>
        <p:txBody>
          <a:bodyPr>
            <a:normAutofit fontScale="85000" lnSpcReduction="20000"/>
          </a:bodyPr>
          <a:lstStyle/>
          <a:p>
            <a:r>
              <a:rPr lang="en-US" dirty="0"/>
              <a:t>Secondary data analysis and review involves collecting and analyzing a vast array of information. </a:t>
            </a:r>
          </a:p>
          <a:p>
            <a:pPr>
              <a:buNone/>
            </a:pPr>
            <a:endParaRPr lang="en-US" dirty="0"/>
          </a:p>
          <a:p>
            <a:r>
              <a:rPr lang="en-US" dirty="0"/>
              <a:t>To help you stay focused, your first step should be to develop a statement of purpose – a detailed definition of the purpose of your research – and a research design.</a:t>
            </a:r>
          </a:p>
          <a:p>
            <a:pPr>
              <a:buNone/>
            </a:pPr>
            <a:endParaRPr lang="en-US" dirty="0"/>
          </a:p>
          <a:p>
            <a:r>
              <a:rPr lang="en-US" dirty="0"/>
              <a:t>Know why you are </a:t>
            </a:r>
            <a:r>
              <a:rPr lang="en-US" dirty="0" err="1"/>
              <a:t>analysing</a:t>
            </a:r>
            <a:r>
              <a:rPr lang="en-US" dirty="0"/>
              <a:t> this data?</a:t>
            </a:r>
          </a:p>
          <a:p>
            <a:pPr>
              <a:buNone/>
            </a:pPr>
            <a:endParaRPr lang="en-US" dirty="0"/>
          </a:p>
          <a:p>
            <a:r>
              <a:rPr lang="en-US" dirty="0"/>
              <a:t>What purpose is it serving for you?</a:t>
            </a:r>
            <a:endParaRPr lang="en-IE" dirty="0"/>
          </a:p>
        </p:txBody>
      </p:sp>
    </p:spTree>
    <p:custDataLst>
      <p:tags r:id="rId1"/>
    </p:custDataLst>
    <p:extLst>
      <p:ext uri="{BB962C8B-B14F-4D97-AF65-F5344CB8AC3E}">
        <p14:creationId xmlns:p14="http://schemas.microsoft.com/office/powerpoint/2010/main" val="24216807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IE" dirty="0"/>
              <a:t>Literature Review</a:t>
            </a:r>
          </a:p>
        </p:txBody>
      </p:sp>
      <p:sp>
        <p:nvSpPr>
          <p:cNvPr id="4" name="Content Placeholder 3"/>
          <p:cNvSpPr>
            <a:spLocks noGrp="1"/>
          </p:cNvSpPr>
          <p:nvPr>
            <p:ph idx="1"/>
          </p:nvPr>
        </p:nvSpPr>
        <p:spPr/>
        <p:txBody>
          <a:bodyPr/>
          <a:lstStyle/>
          <a:p>
            <a:r>
              <a:rPr lang="en-US" altLang="en-US" dirty="0">
                <a:latin typeface="Arial" charset="0"/>
              </a:rPr>
              <a:t>The Literature Review is a summary of the major concepts, issues, and arguments related to the chosen topic. This information may be obtained from textbooks, academic journals, published reports, and conference proceedings and occasionally newspapers and magazine articles. </a:t>
            </a:r>
          </a:p>
          <a:p>
            <a:pPr marL="0" indent="0">
              <a:buNone/>
            </a:pPr>
            <a:endParaRPr lang="en-IE" dirty="0"/>
          </a:p>
        </p:txBody>
      </p:sp>
    </p:spTree>
    <p:custDataLst>
      <p:tags r:id="rId1"/>
    </p:custDataLst>
    <p:extLst>
      <p:ext uri="{BB962C8B-B14F-4D97-AF65-F5344CB8AC3E}">
        <p14:creationId xmlns:p14="http://schemas.microsoft.com/office/powerpoint/2010/main" val="4001924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t>Literature Review…</a:t>
            </a:r>
          </a:p>
        </p:txBody>
      </p:sp>
      <p:sp>
        <p:nvSpPr>
          <p:cNvPr id="3" name="Content Placeholder 2"/>
          <p:cNvSpPr>
            <a:spLocks noGrp="1"/>
          </p:cNvSpPr>
          <p:nvPr>
            <p:ph idx="1"/>
          </p:nvPr>
        </p:nvSpPr>
        <p:spPr/>
        <p:txBody>
          <a:bodyPr>
            <a:normAutofit lnSpcReduction="10000"/>
          </a:bodyPr>
          <a:lstStyle/>
          <a:p>
            <a:r>
              <a:rPr lang="en-GB" altLang="en-US" dirty="0"/>
              <a:t>is…a review of the literature</a:t>
            </a:r>
          </a:p>
          <a:p>
            <a:r>
              <a:rPr lang="en-GB" altLang="en-US" dirty="0"/>
              <a:t>Not writer’s opinions </a:t>
            </a:r>
          </a:p>
          <a:p>
            <a:r>
              <a:rPr lang="en-GB" altLang="en-US" dirty="0"/>
              <a:t>Not merely a list of what X found and Y found</a:t>
            </a:r>
          </a:p>
          <a:p>
            <a:r>
              <a:rPr lang="en-GB" altLang="en-US" dirty="0"/>
              <a:t>A critical evaluation of previous theoretical, methodological and empirical research in the field of study</a:t>
            </a:r>
          </a:p>
          <a:p>
            <a:r>
              <a:rPr lang="en-GB" altLang="en-US" dirty="0"/>
              <a:t>Needs to be your review, your interpretation of where the literature is at present, emerging gaps, unresolved debates, issues</a:t>
            </a:r>
          </a:p>
          <a:p>
            <a:endParaRPr lang="en-IE" dirty="0"/>
          </a:p>
        </p:txBody>
      </p:sp>
    </p:spTree>
    <p:custDataLst>
      <p:tags r:id="rId1"/>
    </p:custDataLst>
    <p:extLst>
      <p:ext uri="{BB962C8B-B14F-4D97-AF65-F5344CB8AC3E}">
        <p14:creationId xmlns:p14="http://schemas.microsoft.com/office/powerpoint/2010/main" val="39109078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t>3 Purposes of a Lit. Review</a:t>
            </a:r>
          </a:p>
        </p:txBody>
      </p:sp>
      <p:sp>
        <p:nvSpPr>
          <p:cNvPr id="3" name="Content Placeholder 2"/>
          <p:cNvSpPr>
            <a:spLocks noGrp="1"/>
          </p:cNvSpPr>
          <p:nvPr>
            <p:ph idx="1"/>
          </p:nvPr>
        </p:nvSpPr>
        <p:spPr/>
        <p:txBody>
          <a:bodyPr>
            <a:normAutofit fontScale="92500" lnSpcReduction="20000"/>
          </a:bodyPr>
          <a:lstStyle/>
          <a:p>
            <a:pPr marL="514350" indent="-514350">
              <a:spcBef>
                <a:spcPct val="50000"/>
              </a:spcBef>
              <a:buFont typeface="+mj-lt"/>
              <a:buAutoNum type="arabicPeriod"/>
            </a:pPr>
            <a:r>
              <a:rPr lang="en-US" altLang="en-US" dirty="0"/>
              <a:t>It brings together all relevant information on a topic</a:t>
            </a:r>
          </a:p>
          <a:p>
            <a:pPr marL="457200" indent="-457200">
              <a:spcBef>
                <a:spcPct val="50000"/>
              </a:spcBef>
              <a:buFontTx/>
              <a:buAutoNum type="arabicPeriod" startAt="2"/>
            </a:pPr>
            <a:r>
              <a:rPr lang="en-US" altLang="en-US" dirty="0"/>
              <a:t>It provides an interpretation of what is known – there is a m</a:t>
            </a:r>
            <a:r>
              <a:rPr lang="en-IE" altLang="en-US" dirty="0"/>
              <a:t>is-placed assumption that the aim of the literature review is to impress readers with author’s knowledge of topic; it is not a laundry list (X noted, Y stated..)</a:t>
            </a:r>
            <a:endParaRPr lang="en-US" altLang="en-US" dirty="0"/>
          </a:p>
          <a:p>
            <a:pPr marL="457200" indent="-457200">
              <a:spcBef>
                <a:spcPct val="50000"/>
              </a:spcBef>
              <a:buFontTx/>
              <a:buAutoNum type="arabicPeriod" startAt="2"/>
            </a:pPr>
            <a:r>
              <a:rPr lang="en-US" altLang="en-US" dirty="0"/>
              <a:t>It provides a critical account of the strengths and weaknesses of the field – omitted issues, quality of evidence, etc.? </a:t>
            </a:r>
            <a:endParaRPr lang="en-GB" altLang="en-US" dirty="0"/>
          </a:p>
          <a:p>
            <a:endParaRPr lang="en-IE" dirty="0"/>
          </a:p>
        </p:txBody>
      </p:sp>
    </p:spTree>
    <p:custDataLst>
      <p:tags r:id="rId1"/>
    </p:custDataLst>
    <p:extLst>
      <p:ext uri="{BB962C8B-B14F-4D97-AF65-F5344CB8AC3E}">
        <p14:creationId xmlns:p14="http://schemas.microsoft.com/office/powerpoint/2010/main" val="7115271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t>Issues</a:t>
            </a:r>
          </a:p>
        </p:txBody>
      </p:sp>
      <p:sp>
        <p:nvSpPr>
          <p:cNvPr id="3" name="Content Placeholder 2"/>
          <p:cNvSpPr>
            <a:spLocks noGrp="1"/>
          </p:cNvSpPr>
          <p:nvPr>
            <p:ph idx="1"/>
          </p:nvPr>
        </p:nvSpPr>
        <p:spPr/>
        <p:txBody>
          <a:bodyPr>
            <a:normAutofit fontScale="85000" lnSpcReduction="10000"/>
          </a:bodyPr>
          <a:lstStyle/>
          <a:p>
            <a:pPr>
              <a:lnSpc>
                <a:spcPct val="90000"/>
              </a:lnSpc>
            </a:pPr>
            <a:r>
              <a:rPr lang="en-US" altLang="en-US" dirty="0"/>
              <a:t>LR deals with all currently available writings (i.e. secondary data) related to the chosen topic</a:t>
            </a:r>
            <a:endParaRPr lang="en-IE" altLang="en-US" dirty="0"/>
          </a:p>
          <a:p>
            <a:pPr>
              <a:lnSpc>
                <a:spcPct val="90000"/>
              </a:lnSpc>
            </a:pPr>
            <a:r>
              <a:rPr lang="en-IE" altLang="en-US" dirty="0"/>
              <a:t>Research project does not exist in isolation</a:t>
            </a:r>
          </a:p>
          <a:p>
            <a:pPr>
              <a:lnSpc>
                <a:spcPct val="90000"/>
              </a:lnSpc>
            </a:pPr>
            <a:r>
              <a:rPr lang="en-IE" altLang="en-US" dirty="0"/>
              <a:t>Researcher must build upon previous work</a:t>
            </a:r>
          </a:p>
          <a:p>
            <a:pPr>
              <a:lnSpc>
                <a:spcPct val="90000"/>
              </a:lnSpc>
            </a:pPr>
            <a:r>
              <a:rPr lang="en-IE" altLang="en-US" dirty="0"/>
              <a:t>Helps to generate research questions relevant to topic</a:t>
            </a:r>
          </a:p>
          <a:p>
            <a:pPr>
              <a:lnSpc>
                <a:spcPct val="90000"/>
              </a:lnSpc>
            </a:pPr>
            <a:r>
              <a:rPr lang="en-IE" altLang="en-US" dirty="0"/>
              <a:t>Also involves discarding literature that is considered irrelevant</a:t>
            </a:r>
          </a:p>
          <a:p>
            <a:pPr>
              <a:lnSpc>
                <a:spcPct val="90000"/>
              </a:lnSpc>
            </a:pPr>
            <a:r>
              <a:rPr lang="en-IE" altLang="en-US" dirty="0"/>
              <a:t>It will put your research project into context i.e. it will show how your topic fits into a particular field</a:t>
            </a:r>
          </a:p>
          <a:p>
            <a:pPr>
              <a:lnSpc>
                <a:spcPct val="90000"/>
              </a:lnSpc>
            </a:pPr>
            <a:r>
              <a:rPr lang="en-IE" altLang="en-US" dirty="0"/>
              <a:t>Direction should be evident in the literature review</a:t>
            </a:r>
          </a:p>
        </p:txBody>
      </p:sp>
    </p:spTree>
    <p:custDataLst>
      <p:tags r:id="rId1"/>
    </p:custDataLst>
    <p:extLst>
      <p:ext uri="{BB962C8B-B14F-4D97-AF65-F5344CB8AC3E}">
        <p14:creationId xmlns:p14="http://schemas.microsoft.com/office/powerpoint/2010/main" val="5972747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t>Issues</a:t>
            </a:r>
          </a:p>
        </p:txBody>
      </p:sp>
      <p:sp>
        <p:nvSpPr>
          <p:cNvPr id="3" name="Content Placeholder 2"/>
          <p:cNvSpPr>
            <a:spLocks noGrp="1"/>
          </p:cNvSpPr>
          <p:nvPr>
            <p:ph idx="1"/>
          </p:nvPr>
        </p:nvSpPr>
        <p:spPr/>
        <p:txBody>
          <a:bodyPr>
            <a:normAutofit fontScale="92500" lnSpcReduction="10000"/>
          </a:bodyPr>
          <a:lstStyle/>
          <a:p>
            <a:pPr>
              <a:lnSpc>
                <a:spcPct val="90000"/>
              </a:lnSpc>
            </a:pPr>
            <a:r>
              <a:rPr lang="en-US" altLang="en-US" dirty="0"/>
              <a:t>One should conclude the literature review with a summary and conclusions section which provides the link to the primary research. </a:t>
            </a:r>
            <a:br>
              <a:rPr lang="en-US" altLang="en-US" dirty="0"/>
            </a:br>
            <a:endParaRPr lang="en-US" altLang="en-US" dirty="0"/>
          </a:p>
          <a:p>
            <a:pPr>
              <a:lnSpc>
                <a:spcPct val="90000"/>
              </a:lnSpc>
            </a:pPr>
            <a:r>
              <a:rPr lang="en-US" altLang="en-US" dirty="0"/>
              <a:t>This will also identify the ‘gap’ which exists in the current literature which the primary research will seek to answer.</a:t>
            </a:r>
            <a:br>
              <a:rPr lang="en-US" altLang="en-US" dirty="0"/>
            </a:br>
            <a:endParaRPr lang="en-US" altLang="en-US" dirty="0"/>
          </a:p>
          <a:p>
            <a:pPr>
              <a:lnSpc>
                <a:spcPct val="90000"/>
              </a:lnSpc>
            </a:pPr>
            <a:r>
              <a:rPr lang="en-IE" altLang="en-US" dirty="0"/>
              <a:t>By the end of the literature review the reader should be convinced of the need for the study</a:t>
            </a:r>
            <a:br>
              <a:rPr lang="en-IE" altLang="en-US" dirty="0"/>
            </a:br>
            <a:r>
              <a:rPr lang="en-IE" altLang="en-US" dirty="0"/>
              <a:t>(</a:t>
            </a:r>
            <a:r>
              <a:rPr lang="en-IE" altLang="en-US" dirty="0" err="1"/>
              <a:t>Rudestam</a:t>
            </a:r>
            <a:r>
              <a:rPr lang="en-IE" altLang="en-US" dirty="0"/>
              <a:t> and Newton, 2001)</a:t>
            </a:r>
            <a:endParaRPr lang="en-GB" altLang="en-US" dirty="0"/>
          </a:p>
          <a:p>
            <a:endParaRPr lang="en-IE" dirty="0"/>
          </a:p>
        </p:txBody>
      </p:sp>
    </p:spTree>
    <p:custDataLst>
      <p:tags r:id="rId1"/>
    </p:custDataLst>
    <p:extLst>
      <p:ext uri="{BB962C8B-B14F-4D97-AF65-F5344CB8AC3E}">
        <p14:creationId xmlns:p14="http://schemas.microsoft.com/office/powerpoint/2010/main" val="23249131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27155" y="2060848"/>
            <a:ext cx="2929381" cy="33927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r>
              <a:rPr lang="en-IE" dirty="0"/>
              <a:t>Lit. Review Process</a:t>
            </a:r>
          </a:p>
        </p:txBody>
      </p:sp>
      <p:sp>
        <p:nvSpPr>
          <p:cNvPr id="3" name="Content Placeholder 2"/>
          <p:cNvSpPr>
            <a:spLocks noGrp="1"/>
          </p:cNvSpPr>
          <p:nvPr>
            <p:ph idx="1"/>
          </p:nvPr>
        </p:nvSpPr>
        <p:spPr/>
        <p:txBody>
          <a:bodyPr>
            <a:normAutofit fontScale="77500" lnSpcReduction="20000"/>
          </a:bodyPr>
          <a:lstStyle/>
          <a:p>
            <a:pPr marL="609600" indent="-609600">
              <a:buFontTx/>
              <a:buAutoNum type="arabicPeriod"/>
            </a:pPr>
            <a:r>
              <a:rPr lang="en-GB" altLang="en-US" dirty="0"/>
              <a:t>Start at more general level</a:t>
            </a:r>
          </a:p>
          <a:p>
            <a:pPr marL="609600" indent="-609600">
              <a:buFontTx/>
              <a:buAutoNum type="arabicPeriod"/>
            </a:pPr>
            <a:r>
              <a:rPr lang="en-GB" altLang="en-US" dirty="0"/>
              <a:t>Provide a brief overview of key ideas</a:t>
            </a:r>
          </a:p>
          <a:p>
            <a:pPr marL="609600" indent="-609600">
              <a:buFontTx/>
              <a:buAutoNum type="arabicPeriod"/>
            </a:pPr>
            <a:r>
              <a:rPr lang="en-GB" altLang="en-US" dirty="0"/>
              <a:t>Summarise in brief, compare and </a:t>
            </a:r>
            <a:br>
              <a:rPr lang="en-GB" altLang="en-US" dirty="0"/>
            </a:br>
            <a:r>
              <a:rPr lang="en-GB" altLang="en-US" dirty="0"/>
              <a:t>contrast work of key writers,</a:t>
            </a:r>
          </a:p>
          <a:p>
            <a:pPr marL="609600" indent="-609600">
              <a:buFontTx/>
              <a:buAutoNum type="arabicPeriod"/>
            </a:pPr>
            <a:r>
              <a:rPr lang="en-GB" altLang="en-US" dirty="0"/>
              <a:t>Narrow down to highlight most </a:t>
            </a:r>
            <a:br>
              <a:rPr lang="en-GB" altLang="en-US" dirty="0"/>
            </a:br>
            <a:r>
              <a:rPr lang="en-GB" altLang="en-US" dirty="0"/>
              <a:t>relevant work</a:t>
            </a:r>
          </a:p>
          <a:p>
            <a:pPr marL="609600" indent="-609600">
              <a:buFontTx/>
              <a:buAutoNum type="arabicPeriod"/>
            </a:pPr>
            <a:r>
              <a:rPr lang="en-GB" altLang="en-US" dirty="0"/>
              <a:t>Provide a detailed account of the </a:t>
            </a:r>
            <a:br>
              <a:rPr lang="en-GB" altLang="en-US" dirty="0"/>
            </a:br>
            <a:r>
              <a:rPr lang="en-GB" altLang="en-US" dirty="0"/>
              <a:t>findings of this work</a:t>
            </a:r>
          </a:p>
          <a:p>
            <a:pPr marL="609600" indent="-609600">
              <a:buFontTx/>
              <a:buAutoNum type="arabicPeriod"/>
            </a:pPr>
            <a:r>
              <a:rPr lang="en-GB" altLang="en-US" dirty="0"/>
              <a:t>Highlight issues where your research </a:t>
            </a:r>
            <a:br>
              <a:rPr lang="en-GB" altLang="en-US" dirty="0"/>
            </a:br>
            <a:r>
              <a:rPr lang="en-GB" altLang="en-US" dirty="0"/>
              <a:t>will provide fresh insights</a:t>
            </a:r>
          </a:p>
          <a:p>
            <a:pPr marL="609600" indent="-609600">
              <a:buFontTx/>
              <a:buAutoNum type="arabicPeriod"/>
            </a:pPr>
            <a:r>
              <a:rPr lang="en-GB" altLang="en-US" dirty="0"/>
              <a:t>Lead the reader into subsequent sections</a:t>
            </a:r>
            <a:br>
              <a:rPr lang="en-GB" altLang="en-US" dirty="0"/>
            </a:br>
            <a:r>
              <a:rPr lang="en-GB" altLang="en-US" dirty="0"/>
              <a:t>(Saunders et al., 1997)</a:t>
            </a:r>
          </a:p>
          <a:p>
            <a:endParaRPr lang="en-IE" dirty="0"/>
          </a:p>
        </p:txBody>
      </p:sp>
    </p:spTree>
    <p:custDataLst>
      <p:tags r:id="rId1"/>
    </p:custDataLst>
    <p:extLst>
      <p:ext uri="{BB962C8B-B14F-4D97-AF65-F5344CB8AC3E}">
        <p14:creationId xmlns:p14="http://schemas.microsoft.com/office/powerpoint/2010/main" val="29965673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t>Step 1</a:t>
            </a:r>
          </a:p>
        </p:txBody>
      </p:sp>
      <p:sp>
        <p:nvSpPr>
          <p:cNvPr id="3" name="Content Placeholder 2"/>
          <p:cNvSpPr>
            <a:spLocks noGrp="1"/>
          </p:cNvSpPr>
          <p:nvPr>
            <p:ph idx="1"/>
          </p:nvPr>
        </p:nvSpPr>
        <p:spPr/>
        <p:txBody>
          <a:bodyPr>
            <a:normAutofit fontScale="92500" lnSpcReduction="20000"/>
          </a:bodyPr>
          <a:lstStyle/>
          <a:p>
            <a:r>
              <a:rPr lang="en-IE" altLang="en-US" dirty="0"/>
              <a:t>Start by </a:t>
            </a:r>
            <a:r>
              <a:rPr lang="en-IE" altLang="en-US" b="1" dirty="0"/>
              <a:t>reading</a:t>
            </a:r>
            <a:r>
              <a:rPr lang="en-IE" altLang="en-US" dirty="0"/>
              <a:t> relevant text books - unlikely to  give you any in-depth material but will give you a quick look at  some of the key issues in your area </a:t>
            </a:r>
          </a:p>
          <a:p>
            <a:r>
              <a:rPr lang="en-IE" altLang="en-US" dirty="0"/>
              <a:t>Search </a:t>
            </a:r>
            <a:r>
              <a:rPr lang="en-IE" altLang="en-US" b="1" dirty="0"/>
              <a:t>databases</a:t>
            </a:r>
            <a:r>
              <a:rPr lang="en-IE" altLang="en-US" dirty="0"/>
              <a:t> – good quality journals</a:t>
            </a:r>
          </a:p>
          <a:p>
            <a:r>
              <a:rPr lang="en-IE" altLang="en-US" dirty="0"/>
              <a:t>Initially, gather around 5-10 </a:t>
            </a:r>
            <a:r>
              <a:rPr lang="en-IE" altLang="en-US" b="1" dirty="0"/>
              <a:t>articles</a:t>
            </a:r>
            <a:r>
              <a:rPr lang="en-IE" altLang="en-US" dirty="0"/>
              <a:t> in your topic area</a:t>
            </a:r>
          </a:p>
          <a:p>
            <a:r>
              <a:rPr lang="en-IE" altLang="en-US" dirty="0"/>
              <a:t>Read each article and produce a one page </a:t>
            </a:r>
            <a:r>
              <a:rPr lang="en-IE" altLang="en-US" b="1" dirty="0"/>
              <a:t>summary</a:t>
            </a:r>
            <a:r>
              <a:rPr lang="en-IE" altLang="en-US" dirty="0"/>
              <a:t> of the key issues – theories – theorists – models – etc.</a:t>
            </a:r>
          </a:p>
          <a:p>
            <a:r>
              <a:rPr lang="en-IE" altLang="en-US" dirty="0"/>
              <a:t>A </a:t>
            </a:r>
            <a:r>
              <a:rPr lang="en-IE" altLang="en-US" b="1" dirty="0"/>
              <a:t>pattern</a:t>
            </a:r>
            <a:r>
              <a:rPr lang="en-IE" altLang="en-US" dirty="0"/>
              <a:t> should begin to emerge - theories - issues, etc.</a:t>
            </a:r>
          </a:p>
          <a:p>
            <a:endParaRPr lang="en-IE" dirty="0"/>
          </a:p>
        </p:txBody>
      </p:sp>
    </p:spTree>
    <p:custDataLst>
      <p:tags r:id="rId1"/>
    </p:custDataLst>
    <p:extLst>
      <p:ext uri="{BB962C8B-B14F-4D97-AF65-F5344CB8AC3E}">
        <p14:creationId xmlns:p14="http://schemas.microsoft.com/office/powerpoint/2010/main" val="12472318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t>Step 2</a:t>
            </a:r>
          </a:p>
        </p:txBody>
      </p:sp>
      <p:sp>
        <p:nvSpPr>
          <p:cNvPr id="3" name="Content Placeholder 2"/>
          <p:cNvSpPr>
            <a:spLocks noGrp="1"/>
          </p:cNvSpPr>
          <p:nvPr>
            <p:ph idx="1"/>
          </p:nvPr>
        </p:nvSpPr>
        <p:spPr/>
        <p:txBody>
          <a:bodyPr>
            <a:normAutofit lnSpcReduction="10000"/>
          </a:bodyPr>
          <a:lstStyle/>
          <a:p>
            <a:pPr>
              <a:lnSpc>
                <a:spcPct val="90000"/>
              </a:lnSpc>
            </a:pPr>
            <a:r>
              <a:rPr lang="en-IE" altLang="en-US" dirty="0"/>
              <a:t>Start to </a:t>
            </a:r>
            <a:r>
              <a:rPr lang="en-IE" altLang="en-US" b="1" dirty="0"/>
              <a:t>type</a:t>
            </a:r>
            <a:r>
              <a:rPr lang="en-IE" altLang="en-US" dirty="0"/>
              <a:t> the literature review</a:t>
            </a:r>
          </a:p>
          <a:p>
            <a:pPr>
              <a:lnSpc>
                <a:spcPct val="90000"/>
              </a:lnSpc>
            </a:pPr>
            <a:r>
              <a:rPr lang="en-IE" altLang="en-US" dirty="0"/>
              <a:t>Start </a:t>
            </a:r>
            <a:r>
              <a:rPr lang="en-IE" altLang="en-US" b="1" dirty="0"/>
              <a:t>sections</a:t>
            </a:r>
            <a:r>
              <a:rPr lang="en-IE" altLang="en-US" dirty="0"/>
              <a:t> on each of the key issues / theories identified</a:t>
            </a:r>
            <a:endParaRPr lang="en-GB" altLang="en-US" dirty="0"/>
          </a:p>
          <a:p>
            <a:pPr>
              <a:lnSpc>
                <a:spcPct val="90000"/>
              </a:lnSpc>
            </a:pPr>
            <a:r>
              <a:rPr lang="en-IE" altLang="en-US" dirty="0"/>
              <a:t>Type in the </a:t>
            </a:r>
            <a:r>
              <a:rPr lang="en-IE" altLang="en-US" b="1" dirty="0"/>
              <a:t>views</a:t>
            </a:r>
            <a:r>
              <a:rPr lang="en-IE" altLang="en-US" dirty="0"/>
              <a:t> of the theorists from the first articles reviewed </a:t>
            </a:r>
          </a:p>
          <a:p>
            <a:pPr>
              <a:lnSpc>
                <a:spcPct val="90000"/>
              </a:lnSpc>
            </a:pPr>
            <a:r>
              <a:rPr lang="en-IE" altLang="en-US" dirty="0"/>
              <a:t>If in doubt – type in large </a:t>
            </a:r>
            <a:r>
              <a:rPr lang="en-IE" altLang="en-US" b="1" dirty="0"/>
              <a:t>tracts</a:t>
            </a:r>
            <a:r>
              <a:rPr lang="en-IE" altLang="en-US" dirty="0"/>
              <a:t> of material from each article – this can be edited later</a:t>
            </a:r>
          </a:p>
          <a:p>
            <a:pPr>
              <a:lnSpc>
                <a:spcPct val="90000"/>
              </a:lnSpc>
            </a:pPr>
            <a:r>
              <a:rPr lang="en-IE" altLang="en-US" dirty="0"/>
              <a:t>After completing this stage – your LR should consist of  a number of </a:t>
            </a:r>
            <a:r>
              <a:rPr lang="en-IE" altLang="en-US" b="1" dirty="0"/>
              <a:t>pages</a:t>
            </a:r>
            <a:r>
              <a:rPr lang="en-IE" altLang="en-US" dirty="0"/>
              <a:t> with a couple of </a:t>
            </a:r>
            <a:r>
              <a:rPr lang="en-IE" altLang="en-US" b="1" dirty="0"/>
              <a:t>paragraphs</a:t>
            </a:r>
            <a:r>
              <a:rPr lang="en-IE" altLang="en-US" dirty="0"/>
              <a:t> on each</a:t>
            </a:r>
          </a:p>
          <a:p>
            <a:endParaRPr lang="en-IE" dirty="0"/>
          </a:p>
        </p:txBody>
      </p:sp>
    </p:spTree>
    <p:custDataLst>
      <p:tags r:id="rId1"/>
    </p:custDataLst>
    <p:extLst>
      <p:ext uri="{BB962C8B-B14F-4D97-AF65-F5344CB8AC3E}">
        <p14:creationId xmlns:p14="http://schemas.microsoft.com/office/powerpoint/2010/main" val="36774830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t>Step 3</a:t>
            </a:r>
          </a:p>
        </p:txBody>
      </p:sp>
      <p:sp>
        <p:nvSpPr>
          <p:cNvPr id="3" name="Content Placeholder 2"/>
          <p:cNvSpPr>
            <a:spLocks noGrp="1"/>
          </p:cNvSpPr>
          <p:nvPr>
            <p:ph idx="1"/>
          </p:nvPr>
        </p:nvSpPr>
        <p:spPr/>
        <p:txBody>
          <a:bodyPr>
            <a:normAutofit fontScale="92500" lnSpcReduction="10000"/>
          </a:bodyPr>
          <a:lstStyle/>
          <a:p>
            <a:r>
              <a:rPr lang="en-IE" altLang="en-US" dirty="0"/>
              <a:t>As you gather and review more material – you can </a:t>
            </a:r>
            <a:r>
              <a:rPr lang="en-IE" altLang="en-US" b="1" dirty="0"/>
              <a:t>insert</a:t>
            </a:r>
            <a:r>
              <a:rPr lang="en-IE" altLang="en-US" dirty="0"/>
              <a:t> relevant material, etc. onto the relevant page</a:t>
            </a:r>
          </a:p>
          <a:p>
            <a:r>
              <a:rPr lang="en-IE" altLang="en-US" dirty="0"/>
              <a:t>You should have become </a:t>
            </a:r>
            <a:r>
              <a:rPr lang="en-IE" altLang="en-US" b="1" dirty="0"/>
              <a:t>better at sourcing</a:t>
            </a:r>
            <a:r>
              <a:rPr lang="en-IE" altLang="en-US" dirty="0"/>
              <a:t> only relevant material at this stage </a:t>
            </a:r>
          </a:p>
          <a:p>
            <a:r>
              <a:rPr lang="en-IE" altLang="en-US" dirty="0"/>
              <a:t> A </a:t>
            </a:r>
            <a:r>
              <a:rPr lang="en-IE" altLang="en-US" b="1" dirty="0"/>
              <a:t>clearer pattern</a:t>
            </a:r>
            <a:r>
              <a:rPr lang="en-IE" altLang="en-US" dirty="0"/>
              <a:t> should begin to emerge, and at this stage, it should be possible to devise a draft table of contents for the LR.</a:t>
            </a:r>
          </a:p>
          <a:p>
            <a:r>
              <a:rPr lang="en-IE" altLang="en-US" dirty="0"/>
              <a:t> Continue to gather material and </a:t>
            </a:r>
            <a:r>
              <a:rPr lang="en-IE" altLang="en-US" b="1" dirty="0"/>
              <a:t>insert</a:t>
            </a:r>
            <a:r>
              <a:rPr lang="en-IE" altLang="en-US" dirty="0"/>
              <a:t> it into appropriate headings in the table of contents</a:t>
            </a:r>
            <a:endParaRPr lang="en-US" altLang="en-US" dirty="0"/>
          </a:p>
          <a:p>
            <a:endParaRPr lang="en-IE" dirty="0"/>
          </a:p>
        </p:txBody>
      </p:sp>
    </p:spTree>
    <p:custDataLst>
      <p:tags r:id="rId1"/>
    </p:custDataLst>
    <p:extLst>
      <p:ext uri="{BB962C8B-B14F-4D97-AF65-F5344CB8AC3E}">
        <p14:creationId xmlns:p14="http://schemas.microsoft.com/office/powerpoint/2010/main" val="2505976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t>Step 4</a:t>
            </a:r>
          </a:p>
        </p:txBody>
      </p:sp>
      <p:sp>
        <p:nvSpPr>
          <p:cNvPr id="3" name="Content Placeholder 2"/>
          <p:cNvSpPr>
            <a:spLocks noGrp="1"/>
          </p:cNvSpPr>
          <p:nvPr>
            <p:ph idx="1"/>
          </p:nvPr>
        </p:nvSpPr>
        <p:spPr/>
        <p:txBody>
          <a:bodyPr>
            <a:normAutofit fontScale="92500" lnSpcReduction="10000"/>
          </a:bodyPr>
          <a:lstStyle/>
          <a:p>
            <a:r>
              <a:rPr lang="en-IE" altLang="en-US" dirty="0"/>
              <a:t>As you gather more material – some new issues / theories / theorists may emerge - this may result in you adding </a:t>
            </a:r>
            <a:r>
              <a:rPr lang="en-IE" altLang="en-US" b="1" dirty="0"/>
              <a:t>new sections</a:t>
            </a:r>
            <a:r>
              <a:rPr lang="en-IE" altLang="en-US" dirty="0"/>
              <a:t> to your LR</a:t>
            </a:r>
          </a:p>
          <a:p>
            <a:r>
              <a:rPr lang="en-IE" altLang="en-US" dirty="0"/>
              <a:t>You may also realise that some of the separate sections you originally identified really should be </a:t>
            </a:r>
            <a:r>
              <a:rPr lang="en-IE" altLang="en-US" b="1" dirty="0"/>
              <a:t>amalgamated</a:t>
            </a:r>
            <a:r>
              <a:rPr lang="en-IE" altLang="en-US" dirty="0"/>
              <a:t> into one section – perhaps as sub-sections </a:t>
            </a:r>
          </a:p>
          <a:p>
            <a:r>
              <a:rPr lang="en-IE" altLang="en-US" dirty="0"/>
              <a:t>- As you read more and more material, it should become </a:t>
            </a:r>
            <a:r>
              <a:rPr lang="en-IE" altLang="en-US" b="1" dirty="0"/>
              <a:t>obvious</a:t>
            </a:r>
            <a:r>
              <a:rPr lang="en-IE" altLang="en-US" dirty="0"/>
              <a:t> when you have covered all the relevant issues / theories </a:t>
            </a:r>
            <a:r>
              <a:rPr lang="en-IE" altLang="en-US" dirty="0" err="1"/>
              <a:t>etc</a:t>
            </a:r>
            <a:endParaRPr lang="en-US" altLang="en-US" dirty="0"/>
          </a:p>
          <a:p>
            <a:endParaRPr lang="en-IE" dirty="0"/>
          </a:p>
        </p:txBody>
      </p:sp>
    </p:spTree>
    <p:custDataLst>
      <p:tags r:id="rId1"/>
    </p:custDataLst>
    <p:extLst>
      <p:ext uri="{BB962C8B-B14F-4D97-AF65-F5344CB8AC3E}">
        <p14:creationId xmlns:p14="http://schemas.microsoft.com/office/powerpoint/2010/main" val="41704397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t>Step 5</a:t>
            </a:r>
          </a:p>
        </p:txBody>
      </p:sp>
      <p:sp>
        <p:nvSpPr>
          <p:cNvPr id="3" name="Content Placeholder 2"/>
          <p:cNvSpPr>
            <a:spLocks noGrp="1"/>
          </p:cNvSpPr>
          <p:nvPr>
            <p:ph idx="1"/>
          </p:nvPr>
        </p:nvSpPr>
        <p:spPr/>
        <p:txBody>
          <a:bodyPr>
            <a:normAutofit fontScale="92500" lnSpcReduction="20000"/>
          </a:bodyPr>
          <a:lstStyle/>
          <a:p>
            <a:r>
              <a:rPr lang="en-IE" altLang="en-US" dirty="0"/>
              <a:t>Your LR at this stage should consist of about 20 typed pages,  divided into sections, each containing a series of paragraphs drawn from the reviewed literature. These paragraphs will probably be in no particular order - and will have no ‘</a:t>
            </a:r>
            <a:r>
              <a:rPr lang="en-IE" altLang="en-US" b="1" dirty="0"/>
              <a:t>linking</a:t>
            </a:r>
            <a:r>
              <a:rPr lang="en-IE" altLang="en-US" dirty="0"/>
              <a:t>’ narrative</a:t>
            </a:r>
          </a:p>
          <a:p>
            <a:r>
              <a:rPr lang="en-IE" altLang="en-US" dirty="0"/>
              <a:t>Now the fun starts….. You now have to develop these ‘free floating’ paragraphs into a ‘</a:t>
            </a:r>
            <a:r>
              <a:rPr lang="en-IE" altLang="en-US" b="1" dirty="0"/>
              <a:t>story</a:t>
            </a:r>
            <a:r>
              <a:rPr lang="en-IE" altLang="en-US" dirty="0"/>
              <a:t>’</a:t>
            </a:r>
          </a:p>
          <a:p>
            <a:r>
              <a:rPr lang="en-IE" altLang="en-US" dirty="0"/>
              <a:t>Examine each ‘paragraph’ i.e. look for similarities in the arguments, look for differences in the arguments</a:t>
            </a:r>
          </a:p>
        </p:txBody>
      </p:sp>
    </p:spTree>
    <p:custDataLst>
      <p:tags r:id="rId1"/>
    </p:custDataLst>
    <p:extLst>
      <p:ext uri="{BB962C8B-B14F-4D97-AF65-F5344CB8AC3E}">
        <p14:creationId xmlns:p14="http://schemas.microsoft.com/office/powerpoint/2010/main" val="30069346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t>Step 6</a:t>
            </a:r>
          </a:p>
        </p:txBody>
      </p:sp>
      <p:sp>
        <p:nvSpPr>
          <p:cNvPr id="3" name="Content Placeholder 2"/>
          <p:cNvSpPr>
            <a:spLocks noGrp="1"/>
          </p:cNvSpPr>
          <p:nvPr>
            <p:ph idx="1"/>
          </p:nvPr>
        </p:nvSpPr>
        <p:spPr/>
        <p:txBody>
          <a:bodyPr>
            <a:normAutofit fontScale="85000" lnSpcReduction="10000"/>
          </a:bodyPr>
          <a:lstStyle/>
          <a:p>
            <a:r>
              <a:rPr lang="en-IE" altLang="en-US" dirty="0"/>
              <a:t>Look for ‘</a:t>
            </a:r>
            <a:r>
              <a:rPr lang="en-IE" altLang="en-US" b="1" dirty="0"/>
              <a:t>development</a:t>
            </a:r>
            <a:r>
              <a:rPr lang="en-IE" altLang="en-US" dirty="0"/>
              <a:t>’ of the issues as you move from one theorist to the next. Your job is to construct a narrative that tells the story of the development of the theory in your chosen area - the theories,  the issues, the theorists, what has been written  about your area, what is important in your area</a:t>
            </a:r>
          </a:p>
          <a:p>
            <a:r>
              <a:rPr lang="en-GB" altLang="en-US" dirty="0"/>
              <a:t>By bringing the material together in a logical format, you will become an </a:t>
            </a:r>
            <a:r>
              <a:rPr lang="en-GB" altLang="en-US" b="1" i="1" dirty="0"/>
              <a:t>implicit </a:t>
            </a:r>
            <a:r>
              <a:rPr lang="en-GB" altLang="en-US" b="1" dirty="0"/>
              <a:t>interpreter</a:t>
            </a:r>
            <a:r>
              <a:rPr lang="en-GB" altLang="en-US" dirty="0"/>
              <a:t> of connections between individual studies and strands of research, and an </a:t>
            </a:r>
            <a:r>
              <a:rPr lang="en-GB" altLang="en-US" b="1" i="1" dirty="0"/>
              <a:t>explicit </a:t>
            </a:r>
            <a:r>
              <a:rPr lang="en-GB" altLang="en-US" b="1" dirty="0"/>
              <a:t>commentator</a:t>
            </a:r>
            <a:r>
              <a:rPr lang="en-GB" altLang="en-US" dirty="0"/>
              <a:t> on the quality of individual studies and research strands.</a:t>
            </a:r>
            <a:endParaRPr lang="en-US" altLang="en-US" dirty="0"/>
          </a:p>
          <a:p>
            <a:endParaRPr lang="en-IE" dirty="0"/>
          </a:p>
        </p:txBody>
      </p:sp>
    </p:spTree>
    <p:custDataLst>
      <p:tags r:id="rId1"/>
    </p:custDataLst>
    <p:extLst>
      <p:ext uri="{BB962C8B-B14F-4D97-AF65-F5344CB8AC3E}">
        <p14:creationId xmlns:p14="http://schemas.microsoft.com/office/powerpoint/2010/main" val="30084854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t>Summary of Lit Review</a:t>
            </a:r>
          </a:p>
        </p:txBody>
      </p:sp>
      <p:sp>
        <p:nvSpPr>
          <p:cNvPr id="3" name="Content Placeholder 2"/>
          <p:cNvSpPr>
            <a:spLocks noGrp="1"/>
          </p:cNvSpPr>
          <p:nvPr>
            <p:ph idx="1"/>
          </p:nvPr>
        </p:nvSpPr>
        <p:spPr/>
        <p:txBody>
          <a:bodyPr>
            <a:normAutofit fontScale="92500" lnSpcReduction="10000"/>
          </a:bodyPr>
          <a:lstStyle/>
          <a:p>
            <a:pPr>
              <a:lnSpc>
                <a:spcPct val="90000"/>
              </a:lnSpc>
            </a:pPr>
            <a:r>
              <a:rPr lang="en-IE" altLang="en-US" dirty="0"/>
              <a:t>Not a ‘compilation of facts’ (logical argument)</a:t>
            </a:r>
            <a:endParaRPr lang="en-GB" altLang="en-US" dirty="0"/>
          </a:p>
          <a:p>
            <a:pPr>
              <a:lnSpc>
                <a:spcPct val="90000"/>
              </a:lnSpc>
            </a:pPr>
            <a:r>
              <a:rPr lang="en-IE" altLang="en-US" dirty="0"/>
              <a:t>Specific and directly relevant literature</a:t>
            </a:r>
          </a:p>
          <a:p>
            <a:pPr>
              <a:lnSpc>
                <a:spcPct val="90000"/>
              </a:lnSpc>
            </a:pPr>
            <a:r>
              <a:rPr lang="en-IE" altLang="en-US" dirty="0"/>
              <a:t>Concise, summarised material (avoid large or excessive use of quoting – reinforcement)</a:t>
            </a:r>
          </a:p>
          <a:p>
            <a:pPr>
              <a:lnSpc>
                <a:spcPct val="90000"/>
              </a:lnSpc>
            </a:pPr>
            <a:r>
              <a:rPr lang="en-IE" altLang="en-US" dirty="0"/>
              <a:t>Avoid ‘padding’ your thesis</a:t>
            </a:r>
          </a:p>
          <a:p>
            <a:pPr>
              <a:lnSpc>
                <a:spcPct val="90000"/>
              </a:lnSpc>
            </a:pPr>
            <a:r>
              <a:rPr lang="en-IE" altLang="en-US" dirty="0"/>
              <a:t>Role of table of contents in providing structure</a:t>
            </a:r>
          </a:p>
          <a:p>
            <a:pPr>
              <a:lnSpc>
                <a:spcPct val="90000"/>
              </a:lnSpc>
            </a:pPr>
            <a:r>
              <a:rPr lang="en-IE" altLang="en-US" dirty="0"/>
              <a:t>Iterative process</a:t>
            </a:r>
          </a:p>
          <a:p>
            <a:pPr>
              <a:lnSpc>
                <a:spcPct val="90000"/>
              </a:lnSpc>
            </a:pPr>
            <a:r>
              <a:rPr lang="en-IE" altLang="en-US" dirty="0"/>
              <a:t>Rely mostly on academic literature</a:t>
            </a:r>
          </a:p>
          <a:p>
            <a:pPr>
              <a:lnSpc>
                <a:spcPct val="90000"/>
              </a:lnSpc>
            </a:pPr>
            <a:r>
              <a:rPr lang="en-IE" altLang="en-US" dirty="0"/>
              <a:t>Up to date literature (recent vs seminal work)</a:t>
            </a:r>
          </a:p>
          <a:p>
            <a:pPr>
              <a:lnSpc>
                <a:spcPct val="90000"/>
              </a:lnSpc>
            </a:pPr>
            <a:r>
              <a:rPr lang="en-IE" altLang="en-US" dirty="0"/>
              <a:t>Thorough review required	</a:t>
            </a:r>
            <a:endParaRPr lang="en-IE" dirty="0"/>
          </a:p>
        </p:txBody>
      </p:sp>
      <p:sp>
        <p:nvSpPr>
          <p:cNvPr id="6" name="Text Box 5"/>
          <p:cNvSpPr txBox="1">
            <a:spLocks noChangeArrowheads="1"/>
          </p:cNvSpPr>
          <p:nvPr/>
        </p:nvSpPr>
        <p:spPr bwMode="auto">
          <a:xfrm>
            <a:off x="6400800" y="6034088"/>
            <a:ext cx="2347664"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700"/>
              </a:spcBef>
              <a:buClr>
                <a:schemeClr val="accent2"/>
              </a:buClr>
              <a:buSzPct val="60000"/>
              <a:buFont typeface="Wingdings" pitchFamily="2" charset="2"/>
              <a:buChar char=""/>
              <a:defRPr sz="2900">
                <a:solidFill>
                  <a:schemeClr val="tx1"/>
                </a:solidFill>
                <a:latin typeface="Tw Cen MT" pitchFamily="34" charset="0"/>
              </a:defRPr>
            </a:lvl1pPr>
            <a:lvl2pPr marL="742950" indent="-285750">
              <a:spcBef>
                <a:spcPts val="550"/>
              </a:spcBef>
              <a:buClr>
                <a:schemeClr val="accent1"/>
              </a:buClr>
              <a:buSzPct val="70000"/>
              <a:buFont typeface="Wingdings 2" pitchFamily="18" charset="2"/>
              <a:buChar char=""/>
              <a:defRPr sz="2600">
                <a:solidFill>
                  <a:schemeClr val="tx1"/>
                </a:solidFill>
                <a:latin typeface="Tw Cen MT" pitchFamily="34" charset="0"/>
              </a:defRPr>
            </a:lvl2pPr>
            <a:lvl3pPr marL="1143000" indent="-228600">
              <a:spcBef>
                <a:spcPts val="500"/>
              </a:spcBef>
              <a:buClr>
                <a:schemeClr val="accent2"/>
              </a:buClr>
              <a:buSzPct val="75000"/>
              <a:buFont typeface="Wingdings" pitchFamily="2" charset="2"/>
              <a:buChar char=""/>
              <a:defRPr sz="2300">
                <a:solidFill>
                  <a:schemeClr val="tx1"/>
                </a:solidFill>
                <a:latin typeface="Tw Cen MT" pitchFamily="34" charset="0"/>
              </a:defRPr>
            </a:lvl3pPr>
            <a:lvl4pPr marL="1600200" indent="-228600">
              <a:spcBef>
                <a:spcPts val="400"/>
              </a:spcBef>
              <a:buClr>
                <a:srgbClr val="E7BC29"/>
              </a:buClr>
              <a:buSzPct val="75000"/>
              <a:buFont typeface="Wingdings" pitchFamily="2" charset="2"/>
              <a:buChar char=""/>
              <a:defRPr sz="2000">
                <a:solidFill>
                  <a:schemeClr val="tx1"/>
                </a:solidFill>
                <a:latin typeface="Tw Cen MT" pitchFamily="34" charset="0"/>
              </a:defRPr>
            </a:lvl4pPr>
            <a:lvl5pPr marL="2057400" indent="-228600">
              <a:spcBef>
                <a:spcPts val="400"/>
              </a:spcBef>
              <a:buClr>
                <a:srgbClr val="D092A7"/>
              </a:buClr>
              <a:buSzPct val="65000"/>
              <a:buFont typeface="Wingdings" pitchFamily="2" charset="2"/>
              <a:buChar char=""/>
              <a:defRPr sz="2000">
                <a:solidFill>
                  <a:schemeClr val="tx1"/>
                </a:solidFill>
                <a:latin typeface="Tw Cen MT" pitchFamily="34" charset="0"/>
              </a:defRPr>
            </a:lvl5pPr>
            <a:lvl6pPr marL="2514600" indent="-228600" eaLnBrk="0" fontAlgn="base" hangingPunct="0">
              <a:spcBef>
                <a:spcPts val="400"/>
              </a:spcBef>
              <a:spcAft>
                <a:spcPct val="0"/>
              </a:spcAft>
              <a:buClr>
                <a:srgbClr val="D092A7"/>
              </a:buClr>
              <a:buSzPct val="65000"/>
              <a:buFont typeface="Wingdings" pitchFamily="2" charset="2"/>
              <a:buChar char=""/>
              <a:defRPr sz="2000">
                <a:solidFill>
                  <a:schemeClr val="tx1"/>
                </a:solidFill>
                <a:latin typeface="Tw Cen MT" pitchFamily="34" charset="0"/>
              </a:defRPr>
            </a:lvl6pPr>
            <a:lvl7pPr marL="2971800" indent="-228600" eaLnBrk="0" fontAlgn="base" hangingPunct="0">
              <a:spcBef>
                <a:spcPts val="400"/>
              </a:spcBef>
              <a:spcAft>
                <a:spcPct val="0"/>
              </a:spcAft>
              <a:buClr>
                <a:srgbClr val="D092A7"/>
              </a:buClr>
              <a:buSzPct val="65000"/>
              <a:buFont typeface="Wingdings" pitchFamily="2" charset="2"/>
              <a:buChar char=""/>
              <a:defRPr sz="2000">
                <a:solidFill>
                  <a:schemeClr val="tx1"/>
                </a:solidFill>
                <a:latin typeface="Tw Cen MT" pitchFamily="34" charset="0"/>
              </a:defRPr>
            </a:lvl7pPr>
            <a:lvl8pPr marL="3429000" indent="-228600" eaLnBrk="0" fontAlgn="base" hangingPunct="0">
              <a:spcBef>
                <a:spcPts val="400"/>
              </a:spcBef>
              <a:spcAft>
                <a:spcPct val="0"/>
              </a:spcAft>
              <a:buClr>
                <a:srgbClr val="D092A7"/>
              </a:buClr>
              <a:buSzPct val="65000"/>
              <a:buFont typeface="Wingdings" pitchFamily="2" charset="2"/>
              <a:buChar char=""/>
              <a:defRPr sz="2000">
                <a:solidFill>
                  <a:schemeClr val="tx1"/>
                </a:solidFill>
                <a:latin typeface="Tw Cen MT" pitchFamily="34" charset="0"/>
              </a:defRPr>
            </a:lvl8pPr>
            <a:lvl9pPr marL="3886200" indent="-228600" eaLnBrk="0" fontAlgn="base" hangingPunct="0">
              <a:spcBef>
                <a:spcPts val="400"/>
              </a:spcBef>
              <a:spcAft>
                <a:spcPct val="0"/>
              </a:spcAft>
              <a:buClr>
                <a:srgbClr val="D092A7"/>
              </a:buClr>
              <a:buSzPct val="65000"/>
              <a:buFont typeface="Wingdings" pitchFamily="2" charset="2"/>
              <a:buChar char=""/>
              <a:defRPr sz="2000">
                <a:solidFill>
                  <a:schemeClr val="tx1"/>
                </a:solidFill>
                <a:latin typeface="Tw Cen MT" pitchFamily="34" charset="0"/>
              </a:defRPr>
            </a:lvl9pPr>
          </a:lstStyle>
          <a:p>
            <a:pPr eaLnBrk="1" hangingPunct="1">
              <a:lnSpc>
                <a:spcPct val="90000"/>
              </a:lnSpc>
              <a:spcBef>
                <a:spcPct val="20000"/>
              </a:spcBef>
              <a:buClrTx/>
              <a:buSzTx/>
              <a:buFontTx/>
              <a:buNone/>
            </a:pPr>
            <a:r>
              <a:rPr lang="en-IE" altLang="en-US" sz="1600" dirty="0">
                <a:latin typeface="Arial Narrow" pitchFamily="34" charset="0"/>
              </a:rPr>
              <a:t>(Brennan, 1998, p18-20)</a:t>
            </a:r>
          </a:p>
        </p:txBody>
      </p:sp>
    </p:spTree>
    <p:custDataLst>
      <p:tags r:id="rId1"/>
    </p:custDataLst>
    <p:extLst>
      <p:ext uri="{BB962C8B-B14F-4D97-AF65-F5344CB8AC3E}">
        <p14:creationId xmlns:p14="http://schemas.microsoft.com/office/powerpoint/2010/main" val="4007226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t>The 4-S Strategy</a:t>
            </a:r>
          </a:p>
        </p:txBody>
      </p:sp>
      <p:sp>
        <p:nvSpPr>
          <p:cNvPr id="3" name="Content Placeholder 2"/>
          <p:cNvSpPr>
            <a:spLocks noGrp="1"/>
          </p:cNvSpPr>
          <p:nvPr>
            <p:ph idx="1"/>
          </p:nvPr>
        </p:nvSpPr>
        <p:spPr/>
        <p:txBody>
          <a:bodyPr/>
          <a:lstStyle/>
          <a:p>
            <a:pPr>
              <a:lnSpc>
                <a:spcPct val="90000"/>
              </a:lnSpc>
            </a:pPr>
            <a:r>
              <a:rPr lang="en-GB" altLang="en-US" b="1" dirty="0"/>
              <a:t>Search</a:t>
            </a:r>
            <a:r>
              <a:rPr lang="en-GB" altLang="en-US" dirty="0"/>
              <a:t> </a:t>
            </a:r>
          </a:p>
          <a:p>
            <a:pPr lvl="1">
              <a:lnSpc>
                <a:spcPct val="90000"/>
              </a:lnSpc>
            </a:pPr>
            <a:r>
              <a:rPr lang="en-GB" altLang="en-US" dirty="0"/>
              <a:t>Focused, comprehensive and premeditated  </a:t>
            </a:r>
          </a:p>
          <a:p>
            <a:pPr>
              <a:lnSpc>
                <a:spcPct val="90000"/>
              </a:lnSpc>
            </a:pPr>
            <a:r>
              <a:rPr lang="en-GB" altLang="en-US" b="1" dirty="0"/>
              <a:t>Select</a:t>
            </a:r>
            <a:r>
              <a:rPr lang="en-GB" altLang="en-US" dirty="0"/>
              <a:t> </a:t>
            </a:r>
          </a:p>
          <a:p>
            <a:pPr lvl="1">
              <a:lnSpc>
                <a:spcPct val="90000"/>
              </a:lnSpc>
            </a:pPr>
            <a:r>
              <a:rPr lang="en-GB" altLang="en-US" dirty="0"/>
              <a:t>Academic literature, key authors, landmark studies</a:t>
            </a:r>
          </a:p>
          <a:p>
            <a:pPr>
              <a:lnSpc>
                <a:spcPct val="90000"/>
              </a:lnSpc>
            </a:pPr>
            <a:r>
              <a:rPr lang="en-GB" altLang="en-US" b="1" dirty="0"/>
              <a:t>Synthesise</a:t>
            </a:r>
          </a:p>
          <a:p>
            <a:pPr lvl="1">
              <a:lnSpc>
                <a:spcPct val="90000"/>
              </a:lnSpc>
            </a:pPr>
            <a:r>
              <a:rPr lang="en-GB" altLang="en-US" dirty="0"/>
              <a:t>Combine individual or different variables into LR</a:t>
            </a:r>
          </a:p>
          <a:p>
            <a:pPr>
              <a:lnSpc>
                <a:spcPct val="90000"/>
              </a:lnSpc>
            </a:pPr>
            <a:r>
              <a:rPr lang="en-GB" altLang="en-US" b="1" dirty="0"/>
              <a:t>Structure</a:t>
            </a:r>
          </a:p>
          <a:p>
            <a:pPr lvl="1">
              <a:lnSpc>
                <a:spcPct val="90000"/>
              </a:lnSpc>
            </a:pPr>
            <a:r>
              <a:rPr lang="en-GB" altLang="en-US" dirty="0"/>
              <a:t> Logical organisation of text, argument, headings…</a:t>
            </a:r>
          </a:p>
          <a:p>
            <a:endParaRPr lang="en-IE" dirty="0"/>
          </a:p>
        </p:txBody>
      </p:sp>
    </p:spTree>
    <p:custDataLst>
      <p:tags r:id="rId1"/>
    </p:custDataLst>
    <p:extLst>
      <p:ext uri="{BB962C8B-B14F-4D97-AF65-F5344CB8AC3E}">
        <p14:creationId xmlns:p14="http://schemas.microsoft.com/office/powerpoint/2010/main" val="13438002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5"/>
          <p:cNvSpPr>
            <a:spLocks noChangeArrowheads="1"/>
          </p:cNvSpPr>
          <p:nvPr/>
        </p:nvSpPr>
        <p:spPr bwMode="auto">
          <a:xfrm>
            <a:off x="1043608" y="1916832"/>
            <a:ext cx="7010400" cy="2971800"/>
          </a:xfrm>
          <a:prstGeom prst="flowChartMerge">
            <a:avLst/>
          </a:prstGeom>
          <a:noFill/>
          <a:ln w="57150">
            <a:solidFill>
              <a:schemeClr val="tx1"/>
            </a:solidFill>
            <a:miter lim="800000"/>
            <a:headEnd/>
            <a:tailEnd/>
          </a:ln>
        </p:spPr>
        <p:txBody>
          <a:bodyPr wrap="none" anchor="ctr"/>
          <a:lstStyle>
            <a:lvl1pPr>
              <a:spcBef>
                <a:spcPts val="700"/>
              </a:spcBef>
              <a:buClr>
                <a:schemeClr val="accent2"/>
              </a:buClr>
              <a:buSzPct val="60000"/>
              <a:buFont typeface="Wingdings" pitchFamily="2" charset="2"/>
              <a:buChar char=""/>
              <a:defRPr sz="2900">
                <a:solidFill>
                  <a:schemeClr val="tx1"/>
                </a:solidFill>
                <a:latin typeface="Tw Cen MT" pitchFamily="34" charset="0"/>
              </a:defRPr>
            </a:lvl1pPr>
            <a:lvl2pPr marL="742950" indent="-285750">
              <a:spcBef>
                <a:spcPts val="550"/>
              </a:spcBef>
              <a:buClr>
                <a:schemeClr val="accent1"/>
              </a:buClr>
              <a:buSzPct val="70000"/>
              <a:buFont typeface="Wingdings 2" pitchFamily="18" charset="2"/>
              <a:buChar char=""/>
              <a:defRPr sz="2600">
                <a:solidFill>
                  <a:schemeClr val="tx1"/>
                </a:solidFill>
                <a:latin typeface="Tw Cen MT" pitchFamily="34" charset="0"/>
              </a:defRPr>
            </a:lvl2pPr>
            <a:lvl3pPr marL="1143000" indent="-228600">
              <a:spcBef>
                <a:spcPts val="500"/>
              </a:spcBef>
              <a:buClr>
                <a:schemeClr val="accent2"/>
              </a:buClr>
              <a:buSzPct val="75000"/>
              <a:buFont typeface="Wingdings" pitchFamily="2" charset="2"/>
              <a:buChar char=""/>
              <a:defRPr sz="2300">
                <a:solidFill>
                  <a:schemeClr val="tx1"/>
                </a:solidFill>
                <a:latin typeface="Tw Cen MT" pitchFamily="34" charset="0"/>
              </a:defRPr>
            </a:lvl3pPr>
            <a:lvl4pPr marL="1600200" indent="-228600">
              <a:spcBef>
                <a:spcPts val="400"/>
              </a:spcBef>
              <a:buClr>
                <a:srgbClr val="E7BC29"/>
              </a:buClr>
              <a:buSzPct val="75000"/>
              <a:buFont typeface="Wingdings" pitchFamily="2" charset="2"/>
              <a:buChar char=""/>
              <a:defRPr sz="2000">
                <a:solidFill>
                  <a:schemeClr val="tx1"/>
                </a:solidFill>
                <a:latin typeface="Tw Cen MT" pitchFamily="34" charset="0"/>
              </a:defRPr>
            </a:lvl4pPr>
            <a:lvl5pPr marL="2057400" indent="-228600">
              <a:spcBef>
                <a:spcPts val="400"/>
              </a:spcBef>
              <a:buClr>
                <a:srgbClr val="D092A7"/>
              </a:buClr>
              <a:buSzPct val="65000"/>
              <a:buFont typeface="Wingdings" pitchFamily="2" charset="2"/>
              <a:buChar char=""/>
              <a:defRPr sz="2000">
                <a:solidFill>
                  <a:schemeClr val="tx1"/>
                </a:solidFill>
                <a:latin typeface="Tw Cen MT" pitchFamily="34" charset="0"/>
              </a:defRPr>
            </a:lvl5pPr>
            <a:lvl6pPr marL="2514600" indent="-228600" eaLnBrk="0" fontAlgn="base" hangingPunct="0">
              <a:spcBef>
                <a:spcPts val="400"/>
              </a:spcBef>
              <a:spcAft>
                <a:spcPct val="0"/>
              </a:spcAft>
              <a:buClr>
                <a:srgbClr val="D092A7"/>
              </a:buClr>
              <a:buSzPct val="65000"/>
              <a:buFont typeface="Wingdings" pitchFamily="2" charset="2"/>
              <a:buChar char=""/>
              <a:defRPr sz="2000">
                <a:solidFill>
                  <a:schemeClr val="tx1"/>
                </a:solidFill>
                <a:latin typeface="Tw Cen MT" pitchFamily="34" charset="0"/>
              </a:defRPr>
            </a:lvl6pPr>
            <a:lvl7pPr marL="2971800" indent="-228600" eaLnBrk="0" fontAlgn="base" hangingPunct="0">
              <a:spcBef>
                <a:spcPts val="400"/>
              </a:spcBef>
              <a:spcAft>
                <a:spcPct val="0"/>
              </a:spcAft>
              <a:buClr>
                <a:srgbClr val="D092A7"/>
              </a:buClr>
              <a:buSzPct val="65000"/>
              <a:buFont typeface="Wingdings" pitchFamily="2" charset="2"/>
              <a:buChar char=""/>
              <a:defRPr sz="2000">
                <a:solidFill>
                  <a:schemeClr val="tx1"/>
                </a:solidFill>
                <a:latin typeface="Tw Cen MT" pitchFamily="34" charset="0"/>
              </a:defRPr>
            </a:lvl7pPr>
            <a:lvl8pPr marL="3429000" indent="-228600" eaLnBrk="0" fontAlgn="base" hangingPunct="0">
              <a:spcBef>
                <a:spcPts val="400"/>
              </a:spcBef>
              <a:spcAft>
                <a:spcPct val="0"/>
              </a:spcAft>
              <a:buClr>
                <a:srgbClr val="D092A7"/>
              </a:buClr>
              <a:buSzPct val="65000"/>
              <a:buFont typeface="Wingdings" pitchFamily="2" charset="2"/>
              <a:buChar char=""/>
              <a:defRPr sz="2000">
                <a:solidFill>
                  <a:schemeClr val="tx1"/>
                </a:solidFill>
                <a:latin typeface="Tw Cen MT" pitchFamily="34" charset="0"/>
              </a:defRPr>
            </a:lvl8pPr>
            <a:lvl9pPr marL="3886200" indent="-228600" eaLnBrk="0" fontAlgn="base" hangingPunct="0">
              <a:spcBef>
                <a:spcPts val="400"/>
              </a:spcBef>
              <a:spcAft>
                <a:spcPct val="0"/>
              </a:spcAft>
              <a:buClr>
                <a:srgbClr val="D092A7"/>
              </a:buClr>
              <a:buSzPct val="65000"/>
              <a:buFont typeface="Wingdings" pitchFamily="2" charset="2"/>
              <a:buChar char=""/>
              <a:defRPr sz="2000">
                <a:solidFill>
                  <a:schemeClr val="tx1"/>
                </a:solidFill>
                <a:latin typeface="Tw Cen MT" pitchFamily="34" charset="0"/>
              </a:defRPr>
            </a:lvl9pPr>
          </a:lstStyle>
          <a:p>
            <a:pPr algn="ctr" eaLnBrk="1" hangingPunct="1">
              <a:spcBef>
                <a:spcPct val="0"/>
              </a:spcBef>
              <a:buClrTx/>
              <a:buSzTx/>
              <a:buFontTx/>
              <a:buNone/>
            </a:pPr>
            <a:endParaRPr lang="en-GB" altLang="en-US" sz="2400">
              <a:latin typeface="Times New Roman" pitchFamily="18" charset="0"/>
            </a:endParaRPr>
          </a:p>
        </p:txBody>
      </p:sp>
      <p:pic>
        <p:nvPicPr>
          <p:cNvPr id="409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71800" y="425591"/>
            <a:ext cx="1500758" cy="14407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932040" y="4653136"/>
            <a:ext cx="1234291" cy="14904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4548808" y="1052736"/>
            <a:ext cx="1617523" cy="369332"/>
          </a:xfrm>
          <a:prstGeom prst="rect">
            <a:avLst/>
          </a:prstGeom>
          <a:noFill/>
        </p:spPr>
        <p:txBody>
          <a:bodyPr wrap="square" rtlCol="0">
            <a:spAutoFit/>
          </a:bodyPr>
          <a:lstStyle/>
          <a:p>
            <a:r>
              <a:rPr lang="en-IE" dirty="0"/>
              <a:t>Reading</a:t>
            </a:r>
          </a:p>
        </p:txBody>
      </p:sp>
      <p:sp>
        <p:nvSpPr>
          <p:cNvPr id="9" name="TextBox 8"/>
          <p:cNvSpPr txBox="1"/>
          <p:nvPr/>
        </p:nvSpPr>
        <p:spPr>
          <a:xfrm>
            <a:off x="2652656" y="5213702"/>
            <a:ext cx="1617523" cy="369332"/>
          </a:xfrm>
          <a:prstGeom prst="rect">
            <a:avLst/>
          </a:prstGeom>
          <a:noFill/>
        </p:spPr>
        <p:txBody>
          <a:bodyPr wrap="square" rtlCol="0">
            <a:spAutoFit/>
          </a:bodyPr>
          <a:lstStyle/>
          <a:p>
            <a:r>
              <a:rPr lang="en-IE" dirty="0"/>
              <a:t>Writing</a:t>
            </a:r>
          </a:p>
        </p:txBody>
      </p:sp>
      <p:cxnSp>
        <p:nvCxnSpPr>
          <p:cNvPr id="3" name="Straight Arrow Connector 2"/>
          <p:cNvCxnSpPr/>
          <p:nvPr/>
        </p:nvCxnSpPr>
        <p:spPr>
          <a:xfrm flipH="1">
            <a:off x="1691680" y="3068960"/>
            <a:ext cx="1830500" cy="1584176"/>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pic>
        <p:nvPicPr>
          <p:cNvPr id="3074" name="Picture 2" descr="C:\Users\ogilvieb\AppData\Local\Microsoft\Windows\Temporary Internet Files\Content.IE5\QEBVR410\wastepaper-bin[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44620" y="4075782"/>
            <a:ext cx="1518920" cy="227584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3115432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t>Literature Sources</a:t>
            </a:r>
          </a:p>
        </p:txBody>
      </p:sp>
      <p:sp>
        <p:nvSpPr>
          <p:cNvPr id="3" name="Content Placeholder 2"/>
          <p:cNvSpPr>
            <a:spLocks noGrp="1"/>
          </p:cNvSpPr>
          <p:nvPr>
            <p:ph idx="1"/>
          </p:nvPr>
        </p:nvSpPr>
        <p:spPr/>
        <p:txBody>
          <a:bodyPr>
            <a:normAutofit fontScale="85000" lnSpcReduction="10000"/>
          </a:bodyPr>
          <a:lstStyle/>
          <a:p>
            <a:pPr>
              <a:lnSpc>
                <a:spcPct val="90000"/>
              </a:lnSpc>
            </a:pPr>
            <a:r>
              <a:rPr lang="en-GB" altLang="en-US" b="1" dirty="0"/>
              <a:t>Academic journals </a:t>
            </a:r>
            <a:r>
              <a:rPr lang="en-GB" altLang="en-US" dirty="0"/>
              <a:t>- peer reviewed, referenced. Most of these can be accessed via the college databases e.g. Business Source Premier, </a:t>
            </a:r>
            <a:r>
              <a:rPr lang="en-IE" altLang="en-US" dirty="0"/>
              <a:t>Science Direct, Emerald </a:t>
            </a:r>
            <a:r>
              <a:rPr lang="en-IE" altLang="en-US" dirty="0" err="1"/>
              <a:t>fulltext</a:t>
            </a:r>
            <a:r>
              <a:rPr lang="en-IE" altLang="en-US" dirty="0"/>
              <a:t>, </a:t>
            </a:r>
            <a:r>
              <a:rPr lang="en-IE" altLang="en-US" dirty="0" err="1"/>
              <a:t>Infotrac</a:t>
            </a:r>
            <a:r>
              <a:rPr lang="en-IE" altLang="en-US" dirty="0"/>
              <a:t>, Academic source premier…….	</a:t>
            </a:r>
            <a:endParaRPr lang="en-GB" altLang="en-US" dirty="0"/>
          </a:p>
          <a:p>
            <a:pPr>
              <a:lnSpc>
                <a:spcPct val="90000"/>
              </a:lnSpc>
            </a:pPr>
            <a:r>
              <a:rPr lang="en-GB" altLang="en-US" b="1" dirty="0"/>
              <a:t>Conference papers </a:t>
            </a:r>
            <a:r>
              <a:rPr lang="en-GB" altLang="en-US" dirty="0"/>
              <a:t>– theme based, current, access?</a:t>
            </a:r>
          </a:p>
          <a:p>
            <a:pPr>
              <a:lnSpc>
                <a:spcPct val="90000"/>
              </a:lnSpc>
            </a:pPr>
            <a:r>
              <a:rPr lang="en-GB" altLang="en-US" b="1" dirty="0"/>
              <a:t>Textbooks</a:t>
            </a:r>
            <a:r>
              <a:rPr lang="en-GB" altLang="en-US" dirty="0"/>
              <a:t> – variety, for research purposes focus on texts by key authors. References? Collection of readings e.g. Issues in information systems </a:t>
            </a:r>
          </a:p>
          <a:p>
            <a:pPr>
              <a:lnSpc>
                <a:spcPct val="90000"/>
              </a:lnSpc>
            </a:pPr>
            <a:r>
              <a:rPr lang="en-GB" altLang="en-US" b="1" dirty="0"/>
              <a:t>Semi-academic journals </a:t>
            </a:r>
            <a:r>
              <a:rPr lang="en-GB" altLang="en-US" dirty="0"/>
              <a:t>e.g. HBR, SMR, CMR</a:t>
            </a:r>
          </a:p>
          <a:p>
            <a:pPr>
              <a:lnSpc>
                <a:spcPct val="90000"/>
              </a:lnSpc>
            </a:pPr>
            <a:r>
              <a:rPr lang="en-GB" altLang="en-US" b="1" dirty="0"/>
              <a:t>Professional publications </a:t>
            </a:r>
            <a:r>
              <a:rPr lang="en-GB" altLang="en-US" dirty="0"/>
              <a:t>e.g. Academy of Management; Journal of Marketing</a:t>
            </a:r>
            <a:endParaRPr lang="en-IE" altLang="en-US" dirty="0"/>
          </a:p>
          <a:p>
            <a:endParaRPr lang="en-IE" dirty="0"/>
          </a:p>
        </p:txBody>
      </p:sp>
    </p:spTree>
    <p:custDataLst>
      <p:tags r:id="rId1"/>
    </p:custDataLst>
    <p:extLst>
      <p:ext uri="{BB962C8B-B14F-4D97-AF65-F5344CB8AC3E}">
        <p14:creationId xmlns:p14="http://schemas.microsoft.com/office/powerpoint/2010/main" val="8229637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t>Literature Sources</a:t>
            </a:r>
          </a:p>
        </p:txBody>
      </p:sp>
      <p:sp>
        <p:nvSpPr>
          <p:cNvPr id="3" name="Content Placeholder 2"/>
          <p:cNvSpPr>
            <a:spLocks noGrp="1"/>
          </p:cNvSpPr>
          <p:nvPr>
            <p:ph idx="1"/>
          </p:nvPr>
        </p:nvSpPr>
        <p:spPr/>
        <p:txBody>
          <a:bodyPr>
            <a:normAutofit fontScale="85000" lnSpcReduction="10000"/>
          </a:bodyPr>
          <a:lstStyle/>
          <a:p>
            <a:pPr>
              <a:lnSpc>
                <a:spcPct val="90000"/>
              </a:lnSpc>
            </a:pPr>
            <a:r>
              <a:rPr lang="en-GB" altLang="en-US" b="1" dirty="0"/>
              <a:t>Government publications </a:t>
            </a:r>
            <a:r>
              <a:rPr lang="en-GB" altLang="en-US" dirty="0"/>
              <a:t>– statistical publications e.g. </a:t>
            </a:r>
            <a:r>
              <a:rPr lang="en-GB" altLang="en-US" dirty="0">
                <a:hlinkClick r:id="rId3"/>
              </a:rPr>
              <a:t>www.cso.ie</a:t>
            </a:r>
            <a:r>
              <a:rPr lang="en-GB" altLang="en-US" dirty="0"/>
              <a:t> </a:t>
            </a:r>
            <a:r>
              <a:rPr lang="en-IE" altLang="en-US" dirty="0">
                <a:hlinkClick r:id="rId4"/>
              </a:rPr>
              <a:t>www.oecd.org</a:t>
            </a:r>
            <a:r>
              <a:rPr lang="en-IE" altLang="en-US" dirty="0"/>
              <a:t> </a:t>
            </a:r>
            <a:r>
              <a:rPr lang="en-IE" altLang="en-US" dirty="0">
                <a:hlinkClick r:id="rId5"/>
              </a:rPr>
              <a:t>http://epp.eurostat.ec.europa.eu/portal/page/portal/eurostat/home/</a:t>
            </a:r>
            <a:r>
              <a:rPr lang="en-IE" altLang="en-US" dirty="0"/>
              <a:t> </a:t>
            </a:r>
            <a:r>
              <a:rPr lang="en-IE" altLang="en-US" dirty="0">
                <a:hlinkClick r:id="rId6"/>
              </a:rPr>
              <a:t>http://www.imf.org/external/index.htm</a:t>
            </a:r>
            <a:endParaRPr lang="en-GB" altLang="en-US" dirty="0"/>
          </a:p>
          <a:p>
            <a:pPr>
              <a:lnSpc>
                <a:spcPct val="90000"/>
              </a:lnSpc>
            </a:pPr>
            <a:r>
              <a:rPr lang="en-GB" altLang="en-US" dirty="0"/>
              <a:t>Other </a:t>
            </a:r>
            <a:r>
              <a:rPr lang="en-GB" altLang="en-US" b="1" dirty="0"/>
              <a:t>theses </a:t>
            </a:r>
          </a:p>
          <a:p>
            <a:pPr>
              <a:lnSpc>
                <a:spcPct val="90000"/>
              </a:lnSpc>
            </a:pPr>
            <a:r>
              <a:rPr lang="en-IE" altLang="en-US" b="1" dirty="0"/>
              <a:t>Search Engines </a:t>
            </a:r>
            <a:r>
              <a:rPr lang="en-IE" altLang="en-US" dirty="0"/>
              <a:t>e.g. </a:t>
            </a:r>
            <a:r>
              <a:rPr lang="en-IE" altLang="en-US" dirty="0">
                <a:hlinkClick r:id="rId7"/>
              </a:rPr>
              <a:t>http://scholar.google.com/</a:t>
            </a:r>
            <a:endParaRPr lang="en-IE" altLang="en-US" dirty="0"/>
          </a:p>
          <a:p>
            <a:pPr>
              <a:lnSpc>
                <a:spcPct val="90000"/>
              </a:lnSpc>
            </a:pPr>
            <a:r>
              <a:rPr lang="en-IE" altLang="en-US" b="1" dirty="0"/>
              <a:t>Business Magazines/Papers </a:t>
            </a:r>
            <a:r>
              <a:rPr lang="en-IE" altLang="en-US" dirty="0"/>
              <a:t>e.g. </a:t>
            </a:r>
            <a:r>
              <a:rPr lang="en-IE" altLang="en-US" dirty="0">
                <a:hlinkClick r:id="rId8"/>
              </a:rPr>
              <a:t>ww.businessweek.com</a:t>
            </a:r>
            <a:endParaRPr lang="en-IE" altLang="en-US" dirty="0"/>
          </a:p>
          <a:p>
            <a:pPr>
              <a:lnSpc>
                <a:spcPct val="90000"/>
              </a:lnSpc>
            </a:pPr>
            <a:r>
              <a:rPr lang="en-IE" altLang="en-US" dirty="0">
                <a:hlinkClick r:id="rId9"/>
              </a:rPr>
              <a:t>www.economist.com</a:t>
            </a:r>
            <a:r>
              <a:rPr lang="en-IE" altLang="en-US" dirty="0"/>
              <a:t> </a:t>
            </a:r>
            <a:r>
              <a:rPr lang="en-IE" altLang="en-US" dirty="0">
                <a:hlinkClick r:id="rId10"/>
              </a:rPr>
              <a:t>www.ireland.com</a:t>
            </a:r>
            <a:r>
              <a:rPr lang="en-IE" altLang="en-US" dirty="0"/>
              <a:t> </a:t>
            </a:r>
            <a:r>
              <a:rPr lang="en-IE" altLang="en-US" dirty="0">
                <a:hlinkClick r:id="rId11"/>
              </a:rPr>
              <a:t>www.ft.com</a:t>
            </a:r>
            <a:r>
              <a:rPr lang="en-IE" altLang="en-US" dirty="0"/>
              <a:t> </a:t>
            </a:r>
            <a:r>
              <a:rPr lang="en-IE" altLang="en-US" dirty="0">
                <a:hlinkClick r:id="rId12"/>
              </a:rPr>
              <a:t>www.irishtimes.com</a:t>
            </a:r>
            <a:r>
              <a:rPr lang="en-IE" altLang="en-US" dirty="0"/>
              <a:t> </a:t>
            </a:r>
            <a:r>
              <a:rPr lang="en-IE" altLang="en-US" dirty="0">
                <a:hlinkClick r:id="rId13"/>
              </a:rPr>
              <a:t>www.wsj.com</a:t>
            </a:r>
            <a:r>
              <a:rPr lang="en-IE" altLang="en-US" dirty="0"/>
              <a:t> </a:t>
            </a:r>
            <a:r>
              <a:rPr lang="en-IE" altLang="en-US" dirty="0">
                <a:hlinkClick r:id="rId14"/>
              </a:rPr>
              <a:t>www.fortune.com</a:t>
            </a:r>
            <a:r>
              <a:rPr lang="en-IE" altLang="en-US" dirty="0"/>
              <a:t> </a:t>
            </a:r>
            <a:r>
              <a:rPr lang="en-IE" altLang="en-US" dirty="0">
                <a:hlinkClick r:id="rId15"/>
              </a:rPr>
              <a:t>www.strategy-business.com</a:t>
            </a:r>
            <a:r>
              <a:rPr lang="en-IE" altLang="en-US" dirty="0"/>
              <a:t> </a:t>
            </a:r>
            <a:r>
              <a:rPr lang="en-IE" altLang="en-US" dirty="0">
                <a:hlinkClick r:id="rId16"/>
              </a:rPr>
              <a:t>www.mcKinseyquarterly.com</a:t>
            </a:r>
            <a:r>
              <a:rPr lang="en-IE" altLang="en-US" dirty="0"/>
              <a:t> </a:t>
            </a:r>
            <a:r>
              <a:rPr lang="en-IE" altLang="en-US" dirty="0">
                <a:hlinkClick r:id="rId17"/>
              </a:rPr>
              <a:t>www.businessworld.ie</a:t>
            </a:r>
            <a:endParaRPr lang="en-IE" altLang="en-US" dirty="0"/>
          </a:p>
          <a:p>
            <a:endParaRPr lang="en-IE" dirty="0"/>
          </a:p>
        </p:txBody>
      </p:sp>
    </p:spTree>
    <p:custDataLst>
      <p:tags r:id="rId1"/>
    </p:custDataLst>
    <p:extLst>
      <p:ext uri="{BB962C8B-B14F-4D97-AF65-F5344CB8AC3E}">
        <p14:creationId xmlns:p14="http://schemas.microsoft.com/office/powerpoint/2010/main" val="12911274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t>Journals</a:t>
            </a:r>
          </a:p>
        </p:txBody>
      </p:sp>
      <p:sp>
        <p:nvSpPr>
          <p:cNvPr id="3" name="Content Placeholder 2"/>
          <p:cNvSpPr>
            <a:spLocks noGrp="1"/>
          </p:cNvSpPr>
          <p:nvPr>
            <p:ph idx="1"/>
          </p:nvPr>
        </p:nvSpPr>
        <p:spPr/>
        <p:txBody>
          <a:bodyPr/>
          <a:lstStyle/>
          <a:p>
            <a:r>
              <a:rPr lang="en-IE" altLang="en-US" dirty="0"/>
              <a:t>Peer-reviewed</a:t>
            </a:r>
            <a:br>
              <a:rPr lang="en-IE" altLang="en-US" dirty="0"/>
            </a:br>
            <a:endParaRPr lang="en-IE" altLang="en-US" dirty="0"/>
          </a:p>
          <a:p>
            <a:r>
              <a:rPr lang="en-IE" altLang="en-US" dirty="0"/>
              <a:t>National and international</a:t>
            </a:r>
            <a:br>
              <a:rPr lang="en-IE" altLang="en-US" dirty="0"/>
            </a:br>
            <a:endParaRPr lang="en-IE" altLang="en-US" dirty="0"/>
          </a:p>
          <a:p>
            <a:r>
              <a:rPr lang="en-IE" altLang="en-US" dirty="0"/>
              <a:t>Authorship </a:t>
            </a:r>
            <a:br>
              <a:rPr lang="en-IE" altLang="en-US" dirty="0"/>
            </a:br>
            <a:endParaRPr lang="en-IE" altLang="en-US" dirty="0"/>
          </a:p>
          <a:p>
            <a:r>
              <a:rPr lang="en-IE" altLang="en-US" dirty="0"/>
              <a:t>Rankings - see </a:t>
            </a:r>
            <a:r>
              <a:rPr lang="en-IE" altLang="en-US" dirty="0">
                <a:hlinkClick r:id="rId3"/>
              </a:rPr>
              <a:t>http://www.harzing.com/jql.htm</a:t>
            </a:r>
            <a:endParaRPr lang="en-IE" altLang="en-US" dirty="0"/>
          </a:p>
          <a:p>
            <a:endParaRPr lang="en-IE" dirty="0"/>
          </a:p>
        </p:txBody>
      </p:sp>
    </p:spTree>
    <p:custDataLst>
      <p:tags r:id="rId1"/>
    </p:custDataLst>
    <p:extLst>
      <p:ext uri="{BB962C8B-B14F-4D97-AF65-F5344CB8AC3E}">
        <p14:creationId xmlns:p14="http://schemas.microsoft.com/office/powerpoint/2010/main" val="34070593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t>Online Sources</a:t>
            </a:r>
          </a:p>
        </p:txBody>
      </p:sp>
      <p:sp>
        <p:nvSpPr>
          <p:cNvPr id="3" name="Content Placeholder 2"/>
          <p:cNvSpPr>
            <a:spLocks noGrp="1"/>
          </p:cNvSpPr>
          <p:nvPr>
            <p:ph idx="1"/>
          </p:nvPr>
        </p:nvSpPr>
        <p:spPr/>
        <p:txBody>
          <a:bodyPr/>
          <a:lstStyle/>
          <a:p>
            <a:pPr>
              <a:lnSpc>
                <a:spcPct val="90000"/>
              </a:lnSpc>
            </a:pPr>
            <a:r>
              <a:rPr lang="en-IE" altLang="en-US" dirty="0"/>
              <a:t>Dissertations on-line - </a:t>
            </a:r>
            <a:r>
              <a:rPr lang="en-IE" altLang="en-US" dirty="0">
                <a:hlinkClick r:id="rId3"/>
              </a:rPr>
              <a:t>www.theses.com</a:t>
            </a:r>
            <a:br>
              <a:rPr lang="en-IE" altLang="en-US" dirty="0"/>
            </a:br>
            <a:endParaRPr lang="en-IE" altLang="en-US" dirty="0"/>
          </a:p>
          <a:p>
            <a:pPr>
              <a:lnSpc>
                <a:spcPct val="90000"/>
              </a:lnSpc>
            </a:pPr>
            <a:r>
              <a:rPr lang="en-IE" altLang="en-US" dirty="0"/>
              <a:t>British Library on-line theses – </a:t>
            </a:r>
            <a:r>
              <a:rPr lang="en-IE" altLang="en-US" dirty="0">
                <a:hlinkClick r:id="rId4"/>
              </a:rPr>
              <a:t>http://ethos.bl.uk/Home.do</a:t>
            </a:r>
            <a:endParaRPr lang="en-IE" altLang="en-US" dirty="0"/>
          </a:p>
          <a:p>
            <a:pPr>
              <a:lnSpc>
                <a:spcPct val="90000"/>
              </a:lnSpc>
              <a:buNone/>
            </a:pPr>
            <a:endParaRPr lang="en-IE" altLang="en-US" dirty="0"/>
          </a:p>
          <a:p>
            <a:pPr>
              <a:lnSpc>
                <a:spcPct val="90000"/>
              </a:lnSpc>
            </a:pPr>
            <a:r>
              <a:rPr lang="en-IE" altLang="en-US" dirty="0"/>
              <a:t>E-journals / Publishers on-line</a:t>
            </a:r>
          </a:p>
          <a:p>
            <a:pPr>
              <a:lnSpc>
                <a:spcPct val="90000"/>
              </a:lnSpc>
            </a:pPr>
            <a:endParaRPr lang="en-IE" dirty="0"/>
          </a:p>
          <a:p>
            <a:pPr>
              <a:lnSpc>
                <a:spcPct val="90000"/>
              </a:lnSpc>
            </a:pPr>
            <a:r>
              <a:rPr lang="en-IE" dirty="0"/>
              <a:t>ITC</a:t>
            </a:r>
          </a:p>
        </p:txBody>
      </p:sp>
    </p:spTree>
    <p:custDataLst>
      <p:tags r:id="rId1"/>
    </p:custDataLst>
    <p:extLst>
      <p:ext uri="{BB962C8B-B14F-4D97-AF65-F5344CB8AC3E}">
        <p14:creationId xmlns:p14="http://schemas.microsoft.com/office/powerpoint/2010/main" val="30559836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675481" y="260648"/>
            <a:ext cx="8153400" cy="990600"/>
          </a:xfrm>
        </p:spPr>
        <p:txBody>
          <a:bodyPr>
            <a:normAutofit fontScale="90000"/>
          </a:bodyPr>
          <a:lstStyle/>
          <a:p>
            <a:pPr eaLnBrk="1" hangingPunct="1"/>
            <a:r>
              <a:rPr lang="en-IE" altLang="en-US" b="1" dirty="0"/>
              <a:t>Analysis of </a:t>
            </a:r>
            <a:br>
              <a:rPr lang="en-IE" altLang="en-US" b="1" dirty="0"/>
            </a:br>
            <a:r>
              <a:rPr lang="en-IE" altLang="en-US" b="1" dirty="0"/>
              <a:t>Literature Sources </a:t>
            </a:r>
            <a:endParaRPr lang="en-GB" altLang="en-US" b="1" dirty="0"/>
          </a:p>
        </p:txBody>
      </p:sp>
      <p:sp>
        <p:nvSpPr>
          <p:cNvPr id="32773" name="AutoShape 4"/>
          <p:cNvSpPr>
            <a:spLocks noChangeArrowheads="1"/>
          </p:cNvSpPr>
          <p:nvPr/>
        </p:nvSpPr>
        <p:spPr bwMode="auto">
          <a:xfrm>
            <a:off x="755650" y="2384425"/>
            <a:ext cx="7554906" cy="3906664"/>
          </a:xfrm>
          <a:prstGeom prst="flowChartMerge">
            <a:avLst/>
          </a:prstGeom>
          <a:solidFill>
            <a:schemeClr val="accent1"/>
          </a:solidFill>
          <a:ln w="9525">
            <a:solidFill>
              <a:schemeClr val="tx1"/>
            </a:solidFill>
            <a:miter lim="800000"/>
            <a:headEnd/>
            <a:tailEnd/>
          </a:ln>
        </p:spPr>
        <p:txBody>
          <a:bodyPr wrap="none" anchor="ctr"/>
          <a:lstStyle>
            <a:lvl1pPr>
              <a:spcBef>
                <a:spcPts val="700"/>
              </a:spcBef>
              <a:buClr>
                <a:schemeClr val="accent2"/>
              </a:buClr>
              <a:buSzPct val="60000"/>
              <a:buFont typeface="Wingdings" pitchFamily="2" charset="2"/>
              <a:buChar char=""/>
              <a:defRPr sz="2900">
                <a:solidFill>
                  <a:schemeClr val="tx1"/>
                </a:solidFill>
                <a:latin typeface="Tw Cen MT" pitchFamily="34" charset="0"/>
              </a:defRPr>
            </a:lvl1pPr>
            <a:lvl2pPr marL="742950" indent="-285750">
              <a:spcBef>
                <a:spcPts val="550"/>
              </a:spcBef>
              <a:buClr>
                <a:schemeClr val="accent1"/>
              </a:buClr>
              <a:buSzPct val="70000"/>
              <a:buFont typeface="Wingdings 2" pitchFamily="18" charset="2"/>
              <a:buChar char=""/>
              <a:defRPr sz="2600">
                <a:solidFill>
                  <a:schemeClr val="tx1"/>
                </a:solidFill>
                <a:latin typeface="Tw Cen MT" pitchFamily="34" charset="0"/>
              </a:defRPr>
            </a:lvl2pPr>
            <a:lvl3pPr marL="1143000" indent="-228600">
              <a:spcBef>
                <a:spcPts val="500"/>
              </a:spcBef>
              <a:buClr>
                <a:schemeClr val="accent2"/>
              </a:buClr>
              <a:buSzPct val="75000"/>
              <a:buFont typeface="Wingdings" pitchFamily="2" charset="2"/>
              <a:buChar char=""/>
              <a:defRPr sz="2300">
                <a:solidFill>
                  <a:schemeClr val="tx1"/>
                </a:solidFill>
                <a:latin typeface="Tw Cen MT" pitchFamily="34" charset="0"/>
              </a:defRPr>
            </a:lvl3pPr>
            <a:lvl4pPr marL="1600200" indent="-228600">
              <a:spcBef>
                <a:spcPts val="400"/>
              </a:spcBef>
              <a:buClr>
                <a:srgbClr val="E7BC29"/>
              </a:buClr>
              <a:buSzPct val="75000"/>
              <a:buFont typeface="Wingdings" pitchFamily="2" charset="2"/>
              <a:buChar char=""/>
              <a:defRPr sz="2000">
                <a:solidFill>
                  <a:schemeClr val="tx1"/>
                </a:solidFill>
                <a:latin typeface="Tw Cen MT" pitchFamily="34" charset="0"/>
              </a:defRPr>
            </a:lvl4pPr>
            <a:lvl5pPr marL="2057400" indent="-228600">
              <a:spcBef>
                <a:spcPts val="400"/>
              </a:spcBef>
              <a:buClr>
                <a:srgbClr val="D092A7"/>
              </a:buClr>
              <a:buSzPct val="65000"/>
              <a:buFont typeface="Wingdings" pitchFamily="2" charset="2"/>
              <a:buChar char=""/>
              <a:defRPr sz="2000">
                <a:solidFill>
                  <a:schemeClr val="tx1"/>
                </a:solidFill>
                <a:latin typeface="Tw Cen MT" pitchFamily="34" charset="0"/>
              </a:defRPr>
            </a:lvl5pPr>
            <a:lvl6pPr marL="2514600" indent="-228600" eaLnBrk="0" fontAlgn="base" hangingPunct="0">
              <a:spcBef>
                <a:spcPts val="400"/>
              </a:spcBef>
              <a:spcAft>
                <a:spcPct val="0"/>
              </a:spcAft>
              <a:buClr>
                <a:srgbClr val="D092A7"/>
              </a:buClr>
              <a:buSzPct val="65000"/>
              <a:buFont typeface="Wingdings" pitchFamily="2" charset="2"/>
              <a:buChar char=""/>
              <a:defRPr sz="2000">
                <a:solidFill>
                  <a:schemeClr val="tx1"/>
                </a:solidFill>
                <a:latin typeface="Tw Cen MT" pitchFamily="34" charset="0"/>
              </a:defRPr>
            </a:lvl6pPr>
            <a:lvl7pPr marL="2971800" indent="-228600" eaLnBrk="0" fontAlgn="base" hangingPunct="0">
              <a:spcBef>
                <a:spcPts val="400"/>
              </a:spcBef>
              <a:spcAft>
                <a:spcPct val="0"/>
              </a:spcAft>
              <a:buClr>
                <a:srgbClr val="D092A7"/>
              </a:buClr>
              <a:buSzPct val="65000"/>
              <a:buFont typeface="Wingdings" pitchFamily="2" charset="2"/>
              <a:buChar char=""/>
              <a:defRPr sz="2000">
                <a:solidFill>
                  <a:schemeClr val="tx1"/>
                </a:solidFill>
                <a:latin typeface="Tw Cen MT" pitchFamily="34" charset="0"/>
              </a:defRPr>
            </a:lvl7pPr>
            <a:lvl8pPr marL="3429000" indent="-228600" eaLnBrk="0" fontAlgn="base" hangingPunct="0">
              <a:spcBef>
                <a:spcPts val="400"/>
              </a:spcBef>
              <a:spcAft>
                <a:spcPct val="0"/>
              </a:spcAft>
              <a:buClr>
                <a:srgbClr val="D092A7"/>
              </a:buClr>
              <a:buSzPct val="65000"/>
              <a:buFont typeface="Wingdings" pitchFamily="2" charset="2"/>
              <a:buChar char=""/>
              <a:defRPr sz="2000">
                <a:solidFill>
                  <a:schemeClr val="tx1"/>
                </a:solidFill>
                <a:latin typeface="Tw Cen MT" pitchFamily="34" charset="0"/>
              </a:defRPr>
            </a:lvl8pPr>
            <a:lvl9pPr marL="3886200" indent="-228600" eaLnBrk="0" fontAlgn="base" hangingPunct="0">
              <a:spcBef>
                <a:spcPts val="400"/>
              </a:spcBef>
              <a:spcAft>
                <a:spcPct val="0"/>
              </a:spcAft>
              <a:buClr>
                <a:srgbClr val="D092A7"/>
              </a:buClr>
              <a:buSzPct val="65000"/>
              <a:buFont typeface="Wingdings" pitchFamily="2" charset="2"/>
              <a:buChar char=""/>
              <a:defRPr sz="2000">
                <a:solidFill>
                  <a:schemeClr val="tx1"/>
                </a:solidFill>
                <a:latin typeface="Tw Cen MT" pitchFamily="34" charset="0"/>
              </a:defRPr>
            </a:lvl9pPr>
          </a:lstStyle>
          <a:p>
            <a:pPr algn="ctr" eaLnBrk="1" hangingPunct="1">
              <a:spcBef>
                <a:spcPct val="0"/>
              </a:spcBef>
              <a:buClrTx/>
              <a:buSzTx/>
              <a:buFontTx/>
              <a:buNone/>
            </a:pPr>
            <a:endParaRPr lang="en-GB" altLang="en-US" sz="2400">
              <a:latin typeface="Times New Roman" pitchFamily="18" charset="0"/>
            </a:endParaRPr>
          </a:p>
        </p:txBody>
      </p:sp>
      <p:sp>
        <p:nvSpPr>
          <p:cNvPr id="40965" name="Text Box 7"/>
          <p:cNvSpPr txBox="1">
            <a:spLocks noChangeArrowheads="1"/>
          </p:cNvSpPr>
          <p:nvPr/>
        </p:nvSpPr>
        <p:spPr bwMode="auto">
          <a:xfrm>
            <a:off x="1908175" y="2708275"/>
            <a:ext cx="56880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700"/>
              </a:spcBef>
              <a:buClr>
                <a:schemeClr val="accent2"/>
              </a:buClr>
              <a:buSzPct val="60000"/>
              <a:buFont typeface="Wingdings" pitchFamily="2" charset="2"/>
              <a:buChar char=""/>
              <a:defRPr sz="2900">
                <a:solidFill>
                  <a:schemeClr val="tx1"/>
                </a:solidFill>
                <a:latin typeface="Tw Cen MT" pitchFamily="34" charset="0"/>
              </a:defRPr>
            </a:lvl1pPr>
            <a:lvl2pPr marL="742950" indent="-285750">
              <a:spcBef>
                <a:spcPts val="550"/>
              </a:spcBef>
              <a:buClr>
                <a:schemeClr val="accent1"/>
              </a:buClr>
              <a:buSzPct val="70000"/>
              <a:buFont typeface="Wingdings 2" pitchFamily="18" charset="2"/>
              <a:buChar char=""/>
              <a:defRPr sz="2600">
                <a:solidFill>
                  <a:schemeClr val="tx1"/>
                </a:solidFill>
                <a:latin typeface="Tw Cen MT" pitchFamily="34" charset="0"/>
              </a:defRPr>
            </a:lvl2pPr>
            <a:lvl3pPr marL="1143000" indent="-228600">
              <a:spcBef>
                <a:spcPts val="500"/>
              </a:spcBef>
              <a:buClr>
                <a:schemeClr val="accent2"/>
              </a:buClr>
              <a:buSzPct val="75000"/>
              <a:buFont typeface="Wingdings" pitchFamily="2" charset="2"/>
              <a:buChar char=""/>
              <a:defRPr sz="2300">
                <a:solidFill>
                  <a:schemeClr val="tx1"/>
                </a:solidFill>
                <a:latin typeface="Tw Cen MT" pitchFamily="34" charset="0"/>
              </a:defRPr>
            </a:lvl3pPr>
            <a:lvl4pPr marL="1600200" indent="-228600">
              <a:spcBef>
                <a:spcPts val="400"/>
              </a:spcBef>
              <a:buClr>
                <a:srgbClr val="E7BC29"/>
              </a:buClr>
              <a:buSzPct val="75000"/>
              <a:buFont typeface="Wingdings" pitchFamily="2" charset="2"/>
              <a:buChar char=""/>
              <a:defRPr sz="2000">
                <a:solidFill>
                  <a:schemeClr val="tx1"/>
                </a:solidFill>
                <a:latin typeface="Tw Cen MT" pitchFamily="34" charset="0"/>
              </a:defRPr>
            </a:lvl4pPr>
            <a:lvl5pPr marL="2057400" indent="-228600">
              <a:spcBef>
                <a:spcPts val="400"/>
              </a:spcBef>
              <a:buClr>
                <a:srgbClr val="D092A7"/>
              </a:buClr>
              <a:buSzPct val="65000"/>
              <a:buFont typeface="Wingdings" pitchFamily="2" charset="2"/>
              <a:buChar char=""/>
              <a:defRPr sz="2000">
                <a:solidFill>
                  <a:schemeClr val="tx1"/>
                </a:solidFill>
                <a:latin typeface="Tw Cen MT" pitchFamily="34" charset="0"/>
              </a:defRPr>
            </a:lvl5pPr>
            <a:lvl6pPr marL="2514600" indent="-228600" eaLnBrk="0" fontAlgn="base" hangingPunct="0">
              <a:spcBef>
                <a:spcPts val="400"/>
              </a:spcBef>
              <a:spcAft>
                <a:spcPct val="0"/>
              </a:spcAft>
              <a:buClr>
                <a:srgbClr val="D092A7"/>
              </a:buClr>
              <a:buSzPct val="65000"/>
              <a:buFont typeface="Wingdings" pitchFamily="2" charset="2"/>
              <a:buChar char=""/>
              <a:defRPr sz="2000">
                <a:solidFill>
                  <a:schemeClr val="tx1"/>
                </a:solidFill>
                <a:latin typeface="Tw Cen MT" pitchFamily="34" charset="0"/>
              </a:defRPr>
            </a:lvl6pPr>
            <a:lvl7pPr marL="2971800" indent="-228600" eaLnBrk="0" fontAlgn="base" hangingPunct="0">
              <a:spcBef>
                <a:spcPts val="400"/>
              </a:spcBef>
              <a:spcAft>
                <a:spcPct val="0"/>
              </a:spcAft>
              <a:buClr>
                <a:srgbClr val="D092A7"/>
              </a:buClr>
              <a:buSzPct val="65000"/>
              <a:buFont typeface="Wingdings" pitchFamily="2" charset="2"/>
              <a:buChar char=""/>
              <a:defRPr sz="2000">
                <a:solidFill>
                  <a:schemeClr val="tx1"/>
                </a:solidFill>
                <a:latin typeface="Tw Cen MT" pitchFamily="34" charset="0"/>
              </a:defRPr>
            </a:lvl7pPr>
            <a:lvl8pPr marL="3429000" indent="-228600" eaLnBrk="0" fontAlgn="base" hangingPunct="0">
              <a:spcBef>
                <a:spcPts val="400"/>
              </a:spcBef>
              <a:spcAft>
                <a:spcPct val="0"/>
              </a:spcAft>
              <a:buClr>
                <a:srgbClr val="D092A7"/>
              </a:buClr>
              <a:buSzPct val="65000"/>
              <a:buFont typeface="Wingdings" pitchFamily="2" charset="2"/>
              <a:buChar char=""/>
              <a:defRPr sz="2000">
                <a:solidFill>
                  <a:schemeClr val="tx1"/>
                </a:solidFill>
                <a:latin typeface="Tw Cen MT" pitchFamily="34" charset="0"/>
              </a:defRPr>
            </a:lvl8pPr>
            <a:lvl9pPr marL="3886200" indent="-228600" eaLnBrk="0" fontAlgn="base" hangingPunct="0">
              <a:spcBef>
                <a:spcPts val="400"/>
              </a:spcBef>
              <a:spcAft>
                <a:spcPct val="0"/>
              </a:spcAft>
              <a:buClr>
                <a:srgbClr val="D092A7"/>
              </a:buClr>
              <a:buSzPct val="65000"/>
              <a:buFont typeface="Wingdings" pitchFamily="2" charset="2"/>
              <a:buChar char=""/>
              <a:defRPr sz="2000">
                <a:solidFill>
                  <a:schemeClr val="tx1"/>
                </a:solidFill>
                <a:latin typeface="Tw Cen MT" pitchFamily="34" charset="0"/>
              </a:defRPr>
            </a:lvl9pPr>
          </a:lstStyle>
          <a:p>
            <a:pPr eaLnBrk="1" hangingPunct="1">
              <a:spcBef>
                <a:spcPct val="0"/>
              </a:spcBef>
              <a:buClrTx/>
              <a:buSzTx/>
              <a:buFontTx/>
              <a:buNone/>
            </a:pPr>
            <a:endParaRPr lang="en-GB" altLang="en-US" sz="2400">
              <a:latin typeface="Times New Roman" pitchFamily="18" charset="0"/>
            </a:endParaRPr>
          </a:p>
        </p:txBody>
      </p:sp>
      <p:sp>
        <p:nvSpPr>
          <p:cNvPr id="32775" name="Text Box 8"/>
          <p:cNvSpPr txBox="1">
            <a:spLocks noChangeArrowheads="1"/>
          </p:cNvSpPr>
          <p:nvPr/>
        </p:nvSpPr>
        <p:spPr bwMode="auto">
          <a:xfrm>
            <a:off x="2195513" y="2492375"/>
            <a:ext cx="5335587" cy="2570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700"/>
              </a:spcBef>
              <a:buClr>
                <a:schemeClr val="accent2"/>
              </a:buClr>
              <a:buSzPct val="60000"/>
              <a:buFont typeface="Wingdings" pitchFamily="2" charset="2"/>
              <a:buChar char=""/>
              <a:defRPr sz="2900">
                <a:solidFill>
                  <a:schemeClr val="tx1"/>
                </a:solidFill>
                <a:latin typeface="Tw Cen MT" pitchFamily="34" charset="0"/>
              </a:defRPr>
            </a:lvl1pPr>
            <a:lvl2pPr marL="742950" indent="-285750">
              <a:spcBef>
                <a:spcPts val="550"/>
              </a:spcBef>
              <a:buClr>
                <a:schemeClr val="accent1"/>
              </a:buClr>
              <a:buSzPct val="70000"/>
              <a:buFont typeface="Wingdings 2" pitchFamily="18" charset="2"/>
              <a:buChar char=""/>
              <a:defRPr sz="2600">
                <a:solidFill>
                  <a:schemeClr val="tx1"/>
                </a:solidFill>
                <a:latin typeface="Tw Cen MT" pitchFamily="34" charset="0"/>
              </a:defRPr>
            </a:lvl2pPr>
            <a:lvl3pPr marL="1143000" indent="-228600">
              <a:spcBef>
                <a:spcPts val="500"/>
              </a:spcBef>
              <a:buClr>
                <a:schemeClr val="accent2"/>
              </a:buClr>
              <a:buSzPct val="75000"/>
              <a:buFont typeface="Wingdings" pitchFamily="2" charset="2"/>
              <a:buChar char=""/>
              <a:defRPr sz="2300">
                <a:solidFill>
                  <a:schemeClr val="tx1"/>
                </a:solidFill>
                <a:latin typeface="Tw Cen MT" pitchFamily="34" charset="0"/>
              </a:defRPr>
            </a:lvl3pPr>
            <a:lvl4pPr marL="1600200" indent="-228600">
              <a:spcBef>
                <a:spcPts val="400"/>
              </a:spcBef>
              <a:buClr>
                <a:srgbClr val="E7BC29"/>
              </a:buClr>
              <a:buSzPct val="75000"/>
              <a:buFont typeface="Wingdings" pitchFamily="2" charset="2"/>
              <a:buChar char=""/>
              <a:defRPr sz="2000">
                <a:solidFill>
                  <a:schemeClr val="tx1"/>
                </a:solidFill>
                <a:latin typeface="Tw Cen MT" pitchFamily="34" charset="0"/>
              </a:defRPr>
            </a:lvl4pPr>
            <a:lvl5pPr marL="2057400" indent="-228600">
              <a:spcBef>
                <a:spcPts val="400"/>
              </a:spcBef>
              <a:buClr>
                <a:srgbClr val="D092A7"/>
              </a:buClr>
              <a:buSzPct val="65000"/>
              <a:buFont typeface="Wingdings" pitchFamily="2" charset="2"/>
              <a:buChar char=""/>
              <a:defRPr sz="2000">
                <a:solidFill>
                  <a:schemeClr val="tx1"/>
                </a:solidFill>
                <a:latin typeface="Tw Cen MT" pitchFamily="34" charset="0"/>
              </a:defRPr>
            </a:lvl5pPr>
            <a:lvl6pPr marL="2514600" indent="-228600" eaLnBrk="0" fontAlgn="base" hangingPunct="0">
              <a:spcBef>
                <a:spcPts val="400"/>
              </a:spcBef>
              <a:spcAft>
                <a:spcPct val="0"/>
              </a:spcAft>
              <a:buClr>
                <a:srgbClr val="D092A7"/>
              </a:buClr>
              <a:buSzPct val="65000"/>
              <a:buFont typeface="Wingdings" pitchFamily="2" charset="2"/>
              <a:buChar char=""/>
              <a:defRPr sz="2000">
                <a:solidFill>
                  <a:schemeClr val="tx1"/>
                </a:solidFill>
                <a:latin typeface="Tw Cen MT" pitchFamily="34" charset="0"/>
              </a:defRPr>
            </a:lvl6pPr>
            <a:lvl7pPr marL="2971800" indent="-228600" eaLnBrk="0" fontAlgn="base" hangingPunct="0">
              <a:spcBef>
                <a:spcPts val="400"/>
              </a:spcBef>
              <a:spcAft>
                <a:spcPct val="0"/>
              </a:spcAft>
              <a:buClr>
                <a:srgbClr val="D092A7"/>
              </a:buClr>
              <a:buSzPct val="65000"/>
              <a:buFont typeface="Wingdings" pitchFamily="2" charset="2"/>
              <a:buChar char=""/>
              <a:defRPr sz="2000">
                <a:solidFill>
                  <a:schemeClr val="tx1"/>
                </a:solidFill>
                <a:latin typeface="Tw Cen MT" pitchFamily="34" charset="0"/>
              </a:defRPr>
            </a:lvl7pPr>
            <a:lvl8pPr marL="3429000" indent="-228600" eaLnBrk="0" fontAlgn="base" hangingPunct="0">
              <a:spcBef>
                <a:spcPts val="400"/>
              </a:spcBef>
              <a:spcAft>
                <a:spcPct val="0"/>
              </a:spcAft>
              <a:buClr>
                <a:srgbClr val="D092A7"/>
              </a:buClr>
              <a:buSzPct val="65000"/>
              <a:buFont typeface="Wingdings" pitchFamily="2" charset="2"/>
              <a:buChar char=""/>
              <a:defRPr sz="2000">
                <a:solidFill>
                  <a:schemeClr val="tx1"/>
                </a:solidFill>
                <a:latin typeface="Tw Cen MT" pitchFamily="34" charset="0"/>
              </a:defRPr>
            </a:lvl8pPr>
            <a:lvl9pPr marL="3886200" indent="-228600" eaLnBrk="0" fontAlgn="base" hangingPunct="0">
              <a:spcBef>
                <a:spcPts val="400"/>
              </a:spcBef>
              <a:spcAft>
                <a:spcPct val="0"/>
              </a:spcAft>
              <a:buClr>
                <a:srgbClr val="D092A7"/>
              </a:buClr>
              <a:buSzPct val="65000"/>
              <a:buFont typeface="Wingdings" pitchFamily="2" charset="2"/>
              <a:buChar char=""/>
              <a:defRPr sz="2000">
                <a:solidFill>
                  <a:schemeClr val="tx1"/>
                </a:solidFill>
                <a:latin typeface="Tw Cen MT" pitchFamily="34" charset="0"/>
              </a:defRPr>
            </a:lvl9pPr>
          </a:lstStyle>
          <a:p>
            <a:pPr algn="ctr" eaLnBrk="1" hangingPunct="1">
              <a:spcBef>
                <a:spcPct val="0"/>
              </a:spcBef>
              <a:buClrTx/>
              <a:buSzTx/>
              <a:buFontTx/>
              <a:buNone/>
            </a:pPr>
            <a:r>
              <a:rPr lang="en-IE" altLang="en-US" sz="2300" dirty="0">
                <a:latin typeface="Times New Roman" pitchFamily="18" charset="0"/>
              </a:rPr>
              <a:t>General encyclopaedias</a:t>
            </a:r>
          </a:p>
          <a:p>
            <a:pPr algn="ctr" eaLnBrk="1" hangingPunct="1">
              <a:spcBef>
                <a:spcPct val="0"/>
              </a:spcBef>
              <a:buClrTx/>
              <a:buSzTx/>
              <a:buFontTx/>
              <a:buNone/>
            </a:pPr>
            <a:r>
              <a:rPr lang="en-IE" altLang="en-US" sz="2300" dirty="0">
                <a:latin typeface="Times New Roman" pitchFamily="18" charset="0"/>
              </a:rPr>
              <a:t>General interest magazines and newspapers</a:t>
            </a:r>
          </a:p>
          <a:p>
            <a:pPr algn="ctr" eaLnBrk="1" hangingPunct="1">
              <a:spcBef>
                <a:spcPct val="0"/>
              </a:spcBef>
              <a:buClrTx/>
              <a:buSzTx/>
              <a:buFontTx/>
              <a:buNone/>
            </a:pPr>
            <a:r>
              <a:rPr lang="en-IE" altLang="en-US" sz="2300" dirty="0">
                <a:latin typeface="Times New Roman" pitchFamily="18" charset="0"/>
              </a:rPr>
              <a:t>Specialised magazines</a:t>
            </a:r>
          </a:p>
          <a:p>
            <a:pPr algn="ctr" eaLnBrk="1" hangingPunct="1">
              <a:spcBef>
                <a:spcPct val="0"/>
              </a:spcBef>
              <a:buClrTx/>
              <a:buSzTx/>
              <a:buFontTx/>
              <a:buNone/>
            </a:pPr>
            <a:r>
              <a:rPr lang="en-IE" altLang="en-US" sz="2300" dirty="0">
                <a:latin typeface="Times New Roman" pitchFamily="18" charset="0"/>
              </a:rPr>
              <a:t>Trade books</a:t>
            </a:r>
          </a:p>
          <a:p>
            <a:pPr algn="ctr" eaLnBrk="1" hangingPunct="1">
              <a:spcBef>
                <a:spcPct val="0"/>
              </a:spcBef>
              <a:buClrTx/>
              <a:buSzTx/>
              <a:buFontTx/>
              <a:buNone/>
            </a:pPr>
            <a:r>
              <a:rPr lang="en-IE" altLang="en-US" sz="2300" dirty="0">
                <a:latin typeface="Times New Roman" pitchFamily="18" charset="0"/>
              </a:rPr>
              <a:t>Government documents</a:t>
            </a:r>
          </a:p>
          <a:p>
            <a:pPr algn="ctr" eaLnBrk="1" hangingPunct="1">
              <a:spcBef>
                <a:spcPct val="0"/>
              </a:spcBef>
              <a:buClrTx/>
              <a:buSzTx/>
              <a:buFontTx/>
              <a:buNone/>
            </a:pPr>
            <a:r>
              <a:rPr lang="en-IE" altLang="en-US" sz="2300" dirty="0">
                <a:latin typeface="Times New Roman" pitchFamily="18" charset="0"/>
              </a:rPr>
              <a:t>Scholarly books</a:t>
            </a:r>
          </a:p>
          <a:p>
            <a:pPr algn="ctr" eaLnBrk="1" hangingPunct="1">
              <a:spcBef>
                <a:spcPct val="0"/>
              </a:spcBef>
              <a:buClrTx/>
              <a:buSzTx/>
              <a:buFontTx/>
              <a:buNone/>
            </a:pPr>
            <a:r>
              <a:rPr lang="en-IE" altLang="en-US" sz="2300" dirty="0">
                <a:latin typeface="Times New Roman" pitchFamily="18" charset="0"/>
              </a:rPr>
              <a:t>Academic journals</a:t>
            </a:r>
            <a:endParaRPr lang="en-GB" altLang="en-US" sz="2300" dirty="0">
              <a:latin typeface="Times New Roman" pitchFamily="18" charset="0"/>
            </a:endParaRPr>
          </a:p>
        </p:txBody>
      </p:sp>
      <p:sp>
        <p:nvSpPr>
          <p:cNvPr id="32776" name="Text Box 9"/>
          <p:cNvSpPr txBox="1">
            <a:spLocks noChangeArrowheads="1"/>
          </p:cNvSpPr>
          <p:nvPr/>
        </p:nvSpPr>
        <p:spPr bwMode="auto">
          <a:xfrm>
            <a:off x="0" y="2384425"/>
            <a:ext cx="1570038" cy="374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700"/>
              </a:spcBef>
              <a:buClr>
                <a:schemeClr val="accent2"/>
              </a:buClr>
              <a:buSzPct val="60000"/>
              <a:buFont typeface="Wingdings" pitchFamily="2" charset="2"/>
              <a:buChar char=""/>
              <a:defRPr sz="2900">
                <a:solidFill>
                  <a:schemeClr val="tx1"/>
                </a:solidFill>
                <a:latin typeface="Tw Cen MT" pitchFamily="34" charset="0"/>
              </a:defRPr>
            </a:lvl1pPr>
            <a:lvl2pPr marL="742950" indent="-285750">
              <a:spcBef>
                <a:spcPts val="550"/>
              </a:spcBef>
              <a:buClr>
                <a:schemeClr val="accent1"/>
              </a:buClr>
              <a:buSzPct val="70000"/>
              <a:buFont typeface="Wingdings 2" pitchFamily="18" charset="2"/>
              <a:buChar char=""/>
              <a:defRPr sz="2600">
                <a:solidFill>
                  <a:schemeClr val="tx1"/>
                </a:solidFill>
                <a:latin typeface="Tw Cen MT" pitchFamily="34" charset="0"/>
              </a:defRPr>
            </a:lvl2pPr>
            <a:lvl3pPr marL="1143000" indent="-228600">
              <a:spcBef>
                <a:spcPts val="500"/>
              </a:spcBef>
              <a:buClr>
                <a:schemeClr val="accent2"/>
              </a:buClr>
              <a:buSzPct val="75000"/>
              <a:buFont typeface="Wingdings" pitchFamily="2" charset="2"/>
              <a:buChar char=""/>
              <a:defRPr sz="2300">
                <a:solidFill>
                  <a:schemeClr val="tx1"/>
                </a:solidFill>
                <a:latin typeface="Tw Cen MT" pitchFamily="34" charset="0"/>
              </a:defRPr>
            </a:lvl3pPr>
            <a:lvl4pPr marL="1600200" indent="-228600">
              <a:spcBef>
                <a:spcPts val="400"/>
              </a:spcBef>
              <a:buClr>
                <a:srgbClr val="E7BC29"/>
              </a:buClr>
              <a:buSzPct val="75000"/>
              <a:buFont typeface="Wingdings" pitchFamily="2" charset="2"/>
              <a:buChar char=""/>
              <a:defRPr sz="2000">
                <a:solidFill>
                  <a:schemeClr val="tx1"/>
                </a:solidFill>
                <a:latin typeface="Tw Cen MT" pitchFamily="34" charset="0"/>
              </a:defRPr>
            </a:lvl4pPr>
            <a:lvl5pPr marL="2057400" indent="-228600">
              <a:spcBef>
                <a:spcPts val="400"/>
              </a:spcBef>
              <a:buClr>
                <a:srgbClr val="D092A7"/>
              </a:buClr>
              <a:buSzPct val="65000"/>
              <a:buFont typeface="Wingdings" pitchFamily="2" charset="2"/>
              <a:buChar char=""/>
              <a:defRPr sz="2000">
                <a:solidFill>
                  <a:schemeClr val="tx1"/>
                </a:solidFill>
                <a:latin typeface="Tw Cen MT" pitchFamily="34" charset="0"/>
              </a:defRPr>
            </a:lvl5pPr>
            <a:lvl6pPr marL="2514600" indent="-228600" eaLnBrk="0" fontAlgn="base" hangingPunct="0">
              <a:spcBef>
                <a:spcPts val="400"/>
              </a:spcBef>
              <a:spcAft>
                <a:spcPct val="0"/>
              </a:spcAft>
              <a:buClr>
                <a:srgbClr val="D092A7"/>
              </a:buClr>
              <a:buSzPct val="65000"/>
              <a:buFont typeface="Wingdings" pitchFamily="2" charset="2"/>
              <a:buChar char=""/>
              <a:defRPr sz="2000">
                <a:solidFill>
                  <a:schemeClr val="tx1"/>
                </a:solidFill>
                <a:latin typeface="Tw Cen MT" pitchFamily="34" charset="0"/>
              </a:defRPr>
            </a:lvl6pPr>
            <a:lvl7pPr marL="2971800" indent="-228600" eaLnBrk="0" fontAlgn="base" hangingPunct="0">
              <a:spcBef>
                <a:spcPts val="400"/>
              </a:spcBef>
              <a:spcAft>
                <a:spcPct val="0"/>
              </a:spcAft>
              <a:buClr>
                <a:srgbClr val="D092A7"/>
              </a:buClr>
              <a:buSzPct val="65000"/>
              <a:buFont typeface="Wingdings" pitchFamily="2" charset="2"/>
              <a:buChar char=""/>
              <a:defRPr sz="2000">
                <a:solidFill>
                  <a:schemeClr val="tx1"/>
                </a:solidFill>
                <a:latin typeface="Tw Cen MT" pitchFamily="34" charset="0"/>
              </a:defRPr>
            </a:lvl7pPr>
            <a:lvl8pPr marL="3429000" indent="-228600" eaLnBrk="0" fontAlgn="base" hangingPunct="0">
              <a:spcBef>
                <a:spcPts val="400"/>
              </a:spcBef>
              <a:spcAft>
                <a:spcPct val="0"/>
              </a:spcAft>
              <a:buClr>
                <a:srgbClr val="D092A7"/>
              </a:buClr>
              <a:buSzPct val="65000"/>
              <a:buFont typeface="Wingdings" pitchFamily="2" charset="2"/>
              <a:buChar char=""/>
              <a:defRPr sz="2000">
                <a:solidFill>
                  <a:schemeClr val="tx1"/>
                </a:solidFill>
                <a:latin typeface="Tw Cen MT" pitchFamily="34" charset="0"/>
              </a:defRPr>
            </a:lvl8pPr>
            <a:lvl9pPr marL="3886200" indent="-228600" eaLnBrk="0" fontAlgn="base" hangingPunct="0">
              <a:spcBef>
                <a:spcPts val="400"/>
              </a:spcBef>
              <a:spcAft>
                <a:spcPct val="0"/>
              </a:spcAft>
              <a:buClr>
                <a:srgbClr val="D092A7"/>
              </a:buClr>
              <a:buSzPct val="65000"/>
              <a:buFont typeface="Wingdings" pitchFamily="2" charset="2"/>
              <a:buChar char=""/>
              <a:defRPr sz="2000">
                <a:solidFill>
                  <a:schemeClr val="tx1"/>
                </a:solidFill>
                <a:latin typeface="Tw Cen MT" pitchFamily="34" charset="0"/>
              </a:defRPr>
            </a:lvl9pPr>
          </a:lstStyle>
          <a:p>
            <a:pPr eaLnBrk="1" hangingPunct="1">
              <a:spcBef>
                <a:spcPct val="0"/>
              </a:spcBef>
              <a:buClrTx/>
              <a:buSzTx/>
              <a:buFontTx/>
              <a:buNone/>
            </a:pPr>
            <a:r>
              <a:rPr lang="en-IE" altLang="en-US" sz="2400" i="1">
                <a:latin typeface="Times New Roman" pitchFamily="18" charset="0"/>
              </a:rPr>
              <a:t>General</a:t>
            </a:r>
          </a:p>
          <a:p>
            <a:pPr eaLnBrk="1" hangingPunct="1">
              <a:spcBef>
                <a:spcPct val="0"/>
              </a:spcBef>
              <a:buClrTx/>
              <a:buSzTx/>
              <a:buFontTx/>
              <a:buNone/>
            </a:pPr>
            <a:r>
              <a:rPr lang="en-IE" altLang="en-US" sz="2400" i="1">
                <a:latin typeface="Times New Roman" pitchFamily="18" charset="0"/>
              </a:rPr>
              <a:t>knowledge</a:t>
            </a:r>
          </a:p>
          <a:p>
            <a:pPr eaLnBrk="1" hangingPunct="1">
              <a:spcBef>
                <a:spcPct val="0"/>
              </a:spcBef>
              <a:buClrTx/>
              <a:buSzTx/>
              <a:buFontTx/>
              <a:buNone/>
            </a:pPr>
            <a:endParaRPr lang="en-IE" altLang="en-US" sz="2400" i="1">
              <a:latin typeface="Times New Roman" pitchFamily="18" charset="0"/>
            </a:endParaRPr>
          </a:p>
          <a:p>
            <a:pPr eaLnBrk="1" hangingPunct="1">
              <a:spcBef>
                <a:spcPct val="0"/>
              </a:spcBef>
              <a:buClrTx/>
              <a:buSzTx/>
              <a:buFontTx/>
              <a:buNone/>
            </a:pPr>
            <a:endParaRPr lang="en-IE" altLang="en-US" sz="2400" i="1">
              <a:latin typeface="Times New Roman" pitchFamily="18" charset="0"/>
            </a:endParaRPr>
          </a:p>
          <a:p>
            <a:pPr eaLnBrk="1" hangingPunct="1">
              <a:spcBef>
                <a:spcPct val="0"/>
              </a:spcBef>
              <a:buClrTx/>
              <a:buSzTx/>
              <a:buFontTx/>
              <a:buNone/>
            </a:pPr>
            <a:endParaRPr lang="en-IE" altLang="en-US" sz="2400" i="1">
              <a:latin typeface="Times New Roman" pitchFamily="18" charset="0"/>
            </a:endParaRPr>
          </a:p>
          <a:p>
            <a:pPr eaLnBrk="1" hangingPunct="1">
              <a:spcBef>
                <a:spcPct val="0"/>
              </a:spcBef>
              <a:buClrTx/>
              <a:buSzTx/>
              <a:buFontTx/>
              <a:buNone/>
            </a:pPr>
            <a:endParaRPr lang="en-IE" altLang="en-US" sz="2400" i="1">
              <a:latin typeface="Times New Roman" pitchFamily="18" charset="0"/>
            </a:endParaRPr>
          </a:p>
          <a:p>
            <a:pPr eaLnBrk="1" hangingPunct="1">
              <a:spcBef>
                <a:spcPct val="0"/>
              </a:spcBef>
              <a:buClrTx/>
              <a:buSzTx/>
              <a:buFontTx/>
              <a:buNone/>
            </a:pPr>
            <a:endParaRPr lang="en-IE" altLang="en-US" sz="2400" i="1">
              <a:latin typeface="Times New Roman" pitchFamily="18" charset="0"/>
            </a:endParaRPr>
          </a:p>
          <a:p>
            <a:pPr eaLnBrk="1" hangingPunct="1">
              <a:spcBef>
                <a:spcPct val="0"/>
              </a:spcBef>
              <a:buClrTx/>
              <a:buSzTx/>
              <a:buFontTx/>
              <a:buNone/>
            </a:pPr>
            <a:endParaRPr lang="en-IE" altLang="en-US" sz="2400" i="1">
              <a:latin typeface="Times New Roman" pitchFamily="18" charset="0"/>
            </a:endParaRPr>
          </a:p>
          <a:p>
            <a:pPr eaLnBrk="1" hangingPunct="1">
              <a:spcBef>
                <a:spcPct val="0"/>
              </a:spcBef>
              <a:buClrTx/>
              <a:buSzTx/>
              <a:buFontTx/>
              <a:buNone/>
            </a:pPr>
            <a:r>
              <a:rPr lang="en-IE" altLang="en-US" sz="2400" i="1">
                <a:latin typeface="Times New Roman" pitchFamily="18" charset="0"/>
              </a:rPr>
              <a:t>Specialised</a:t>
            </a:r>
          </a:p>
          <a:p>
            <a:pPr eaLnBrk="1" hangingPunct="1">
              <a:spcBef>
                <a:spcPct val="0"/>
              </a:spcBef>
              <a:buClrTx/>
              <a:buSzTx/>
              <a:buFontTx/>
              <a:buNone/>
            </a:pPr>
            <a:r>
              <a:rPr lang="en-IE" altLang="en-US" sz="2400" i="1">
                <a:latin typeface="Times New Roman" pitchFamily="18" charset="0"/>
              </a:rPr>
              <a:t>knowledge</a:t>
            </a:r>
            <a:endParaRPr lang="en-GB" altLang="en-US" sz="2400" i="1">
              <a:latin typeface="Times New Roman" pitchFamily="18" charset="0"/>
            </a:endParaRPr>
          </a:p>
        </p:txBody>
      </p:sp>
      <p:sp>
        <p:nvSpPr>
          <p:cNvPr id="32777" name="Text Box 10"/>
          <p:cNvSpPr txBox="1">
            <a:spLocks noChangeArrowheads="1"/>
          </p:cNvSpPr>
          <p:nvPr/>
        </p:nvSpPr>
        <p:spPr bwMode="auto">
          <a:xfrm>
            <a:off x="7372361" y="3192893"/>
            <a:ext cx="1771639"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700"/>
              </a:spcBef>
              <a:buClr>
                <a:schemeClr val="accent2"/>
              </a:buClr>
              <a:buSzPct val="60000"/>
              <a:buFont typeface="Wingdings" pitchFamily="2" charset="2"/>
              <a:buChar char=""/>
              <a:defRPr sz="2900">
                <a:solidFill>
                  <a:schemeClr val="tx1"/>
                </a:solidFill>
                <a:latin typeface="Tw Cen MT" pitchFamily="34" charset="0"/>
              </a:defRPr>
            </a:lvl1pPr>
            <a:lvl2pPr marL="742950" indent="-285750">
              <a:spcBef>
                <a:spcPts val="550"/>
              </a:spcBef>
              <a:buClr>
                <a:schemeClr val="accent1"/>
              </a:buClr>
              <a:buSzPct val="70000"/>
              <a:buFont typeface="Wingdings 2" pitchFamily="18" charset="2"/>
              <a:buChar char=""/>
              <a:defRPr sz="2600">
                <a:solidFill>
                  <a:schemeClr val="tx1"/>
                </a:solidFill>
                <a:latin typeface="Tw Cen MT" pitchFamily="34" charset="0"/>
              </a:defRPr>
            </a:lvl2pPr>
            <a:lvl3pPr marL="1143000" indent="-228600">
              <a:spcBef>
                <a:spcPts val="500"/>
              </a:spcBef>
              <a:buClr>
                <a:schemeClr val="accent2"/>
              </a:buClr>
              <a:buSzPct val="75000"/>
              <a:buFont typeface="Wingdings" pitchFamily="2" charset="2"/>
              <a:buChar char=""/>
              <a:defRPr sz="2300">
                <a:solidFill>
                  <a:schemeClr val="tx1"/>
                </a:solidFill>
                <a:latin typeface="Tw Cen MT" pitchFamily="34" charset="0"/>
              </a:defRPr>
            </a:lvl3pPr>
            <a:lvl4pPr marL="1600200" indent="-228600">
              <a:spcBef>
                <a:spcPts val="400"/>
              </a:spcBef>
              <a:buClr>
                <a:srgbClr val="E7BC29"/>
              </a:buClr>
              <a:buSzPct val="75000"/>
              <a:buFont typeface="Wingdings" pitchFamily="2" charset="2"/>
              <a:buChar char=""/>
              <a:defRPr sz="2000">
                <a:solidFill>
                  <a:schemeClr val="tx1"/>
                </a:solidFill>
                <a:latin typeface="Tw Cen MT" pitchFamily="34" charset="0"/>
              </a:defRPr>
            </a:lvl4pPr>
            <a:lvl5pPr marL="2057400" indent="-228600">
              <a:spcBef>
                <a:spcPts val="400"/>
              </a:spcBef>
              <a:buClr>
                <a:srgbClr val="D092A7"/>
              </a:buClr>
              <a:buSzPct val="65000"/>
              <a:buFont typeface="Wingdings" pitchFamily="2" charset="2"/>
              <a:buChar char=""/>
              <a:defRPr sz="2000">
                <a:solidFill>
                  <a:schemeClr val="tx1"/>
                </a:solidFill>
                <a:latin typeface="Tw Cen MT" pitchFamily="34" charset="0"/>
              </a:defRPr>
            </a:lvl5pPr>
            <a:lvl6pPr marL="2514600" indent="-228600" eaLnBrk="0" fontAlgn="base" hangingPunct="0">
              <a:spcBef>
                <a:spcPts val="400"/>
              </a:spcBef>
              <a:spcAft>
                <a:spcPct val="0"/>
              </a:spcAft>
              <a:buClr>
                <a:srgbClr val="D092A7"/>
              </a:buClr>
              <a:buSzPct val="65000"/>
              <a:buFont typeface="Wingdings" pitchFamily="2" charset="2"/>
              <a:buChar char=""/>
              <a:defRPr sz="2000">
                <a:solidFill>
                  <a:schemeClr val="tx1"/>
                </a:solidFill>
                <a:latin typeface="Tw Cen MT" pitchFamily="34" charset="0"/>
              </a:defRPr>
            </a:lvl6pPr>
            <a:lvl7pPr marL="2971800" indent="-228600" eaLnBrk="0" fontAlgn="base" hangingPunct="0">
              <a:spcBef>
                <a:spcPts val="400"/>
              </a:spcBef>
              <a:spcAft>
                <a:spcPct val="0"/>
              </a:spcAft>
              <a:buClr>
                <a:srgbClr val="D092A7"/>
              </a:buClr>
              <a:buSzPct val="65000"/>
              <a:buFont typeface="Wingdings" pitchFamily="2" charset="2"/>
              <a:buChar char=""/>
              <a:defRPr sz="2000">
                <a:solidFill>
                  <a:schemeClr val="tx1"/>
                </a:solidFill>
                <a:latin typeface="Tw Cen MT" pitchFamily="34" charset="0"/>
              </a:defRPr>
            </a:lvl7pPr>
            <a:lvl8pPr marL="3429000" indent="-228600" eaLnBrk="0" fontAlgn="base" hangingPunct="0">
              <a:spcBef>
                <a:spcPts val="400"/>
              </a:spcBef>
              <a:spcAft>
                <a:spcPct val="0"/>
              </a:spcAft>
              <a:buClr>
                <a:srgbClr val="D092A7"/>
              </a:buClr>
              <a:buSzPct val="65000"/>
              <a:buFont typeface="Wingdings" pitchFamily="2" charset="2"/>
              <a:buChar char=""/>
              <a:defRPr sz="2000">
                <a:solidFill>
                  <a:schemeClr val="tx1"/>
                </a:solidFill>
                <a:latin typeface="Tw Cen MT" pitchFamily="34" charset="0"/>
              </a:defRPr>
            </a:lvl8pPr>
            <a:lvl9pPr marL="3886200" indent="-228600" eaLnBrk="0" fontAlgn="base" hangingPunct="0">
              <a:spcBef>
                <a:spcPts val="400"/>
              </a:spcBef>
              <a:spcAft>
                <a:spcPct val="0"/>
              </a:spcAft>
              <a:buClr>
                <a:srgbClr val="D092A7"/>
              </a:buClr>
              <a:buSzPct val="65000"/>
              <a:buFont typeface="Wingdings" pitchFamily="2" charset="2"/>
              <a:buChar char=""/>
              <a:defRPr sz="2000">
                <a:solidFill>
                  <a:schemeClr val="tx1"/>
                </a:solidFill>
                <a:latin typeface="Tw Cen MT" pitchFamily="34" charset="0"/>
              </a:defRPr>
            </a:lvl9pPr>
          </a:lstStyle>
          <a:p>
            <a:pPr eaLnBrk="1" hangingPunct="1">
              <a:spcBef>
                <a:spcPct val="0"/>
              </a:spcBef>
              <a:buClrTx/>
              <a:buSzTx/>
              <a:buFontTx/>
              <a:buNone/>
            </a:pPr>
            <a:r>
              <a:rPr lang="en-IE" altLang="en-US" sz="2400" i="1" dirty="0">
                <a:latin typeface="Times New Roman" pitchFamily="18" charset="0"/>
              </a:rPr>
              <a:t>Less</a:t>
            </a:r>
          </a:p>
          <a:p>
            <a:pPr eaLnBrk="1" hangingPunct="1">
              <a:spcBef>
                <a:spcPct val="0"/>
              </a:spcBef>
              <a:buClrTx/>
              <a:buSzTx/>
              <a:buFontTx/>
              <a:buNone/>
            </a:pPr>
            <a:r>
              <a:rPr lang="en-IE" altLang="en-US" sz="2400" i="1" dirty="0">
                <a:latin typeface="Times New Roman" pitchFamily="18" charset="0"/>
              </a:rPr>
              <a:t>authoritative</a:t>
            </a:r>
          </a:p>
          <a:p>
            <a:pPr eaLnBrk="1" hangingPunct="1">
              <a:spcBef>
                <a:spcPct val="0"/>
              </a:spcBef>
              <a:buClrTx/>
              <a:buSzTx/>
              <a:buFontTx/>
              <a:buNone/>
            </a:pPr>
            <a:endParaRPr lang="en-IE" altLang="en-US" sz="2400" i="1" dirty="0">
              <a:latin typeface="Times New Roman" pitchFamily="18" charset="0"/>
            </a:endParaRPr>
          </a:p>
          <a:p>
            <a:pPr eaLnBrk="1" hangingPunct="1">
              <a:spcBef>
                <a:spcPct val="0"/>
              </a:spcBef>
              <a:buClrTx/>
              <a:buSzTx/>
              <a:buFontTx/>
              <a:buNone/>
            </a:pPr>
            <a:endParaRPr lang="en-IE" altLang="en-US" sz="2400" i="1" dirty="0">
              <a:latin typeface="Times New Roman" pitchFamily="18" charset="0"/>
            </a:endParaRPr>
          </a:p>
          <a:p>
            <a:pPr eaLnBrk="1" hangingPunct="1">
              <a:spcBef>
                <a:spcPct val="0"/>
              </a:spcBef>
              <a:buClrTx/>
              <a:buSzTx/>
              <a:buFontTx/>
              <a:buNone/>
            </a:pPr>
            <a:endParaRPr lang="en-IE" altLang="en-US" sz="2400" i="1" dirty="0">
              <a:latin typeface="Times New Roman" pitchFamily="18" charset="0"/>
            </a:endParaRPr>
          </a:p>
          <a:p>
            <a:pPr eaLnBrk="1" hangingPunct="1">
              <a:spcBef>
                <a:spcPct val="0"/>
              </a:spcBef>
              <a:buClrTx/>
              <a:buSzTx/>
              <a:buFontTx/>
              <a:buNone/>
            </a:pPr>
            <a:endParaRPr lang="en-IE" altLang="en-US" sz="2400" i="1" dirty="0">
              <a:latin typeface="Times New Roman" pitchFamily="18" charset="0"/>
            </a:endParaRPr>
          </a:p>
          <a:p>
            <a:pPr eaLnBrk="1" hangingPunct="1">
              <a:spcBef>
                <a:spcPct val="0"/>
              </a:spcBef>
              <a:buClrTx/>
              <a:buSzTx/>
              <a:buFontTx/>
              <a:buNone/>
            </a:pPr>
            <a:endParaRPr lang="en-IE" altLang="en-US" sz="2400" i="1" dirty="0">
              <a:latin typeface="Times New Roman" pitchFamily="18" charset="0"/>
            </a:endParaRPr>
          </a:p>
          <a:p>
            <a:pPr eaLnBrk="1" hangingPunct="1">
              <a:spcBef>
                <a:spcPct val="0"/>
              </a:spcBef>
              <a:buClrTx/>
              <a:buSzTx/>
              <a:buFontTx/>
              <a:buNone/>
            </a:pPr>
            <a:r>
              <a:rPr lang="en-IE" altLang="en-US" sz="2400" i="1" dirty="0">
                <a:latin typeface="Times New Roman" pitchFamily="18" charset="0"/>
              </a:rPr>
              <a:t>More</a:t>
            </a:r>
          </a:p>
          <a:p>
            <a:pPr eaLnBrk="1" hangingPunct="1">
              <a:spcBef>
                <a:spcPct val="0"/>
              </a:spcBef>
              <a:buClrTx/>
              <a:buSzTx/>
              <a:buFontTx/>
              <a:buNone/>
            </a:pPr>
            <a:r>
              <a:rPr lang="en-IE" altLang="en-US" sz="2400" i="1" dirty="0">
                <a:latin typeface="Times New Roman" pitchFamily="18" charset="0"/>
              </a:rPr>
              <a:t>authoritative</a:t>
            </a:r>
          </a:p>
        </p:txBody>
      </p:sp>
      <p:sp>
        <p:nvSpPr>
          <p:cNvPr id="32778" name="AutoShape 11"/>
          <p:cNvSpPr>
            <a:spLocks noChangeArrowheads="1"/>
          </p:cNvSpPr>
          <p:nvPr/>
        </p:nvSpPr>
        <p:spPr bwMode="auto">
          <a:xfrm>
            <a:off x="468313" y="3284538"/>
            <a:ext cx="792162" cy="2087562"/>
          </a:xfrm>
          <a:prstGeom prst="upDownArrow">
            <a:avLst>
              <a:gd name="adj1" fmla="val 50000"/>
              <a:gd name="adj2" fmla="val 52705"/>
            </a:avLst>
          </a:prstGeom>
          <a:solidFill>
            <a:srgbClr val="FF0000"/>
          </a:solidFill>
          <a:ln w="9525">
            <a:solidFill>
              <a:schemeClr val="tx1"/>
            </a:solidFill>
            <a:miter lim="800000"/>
            <a:headEnd/>
            <a:tailEnd/>
          </a:ln>
        </p:spPr>
        <p:txBody>
          <a:bodyPr wrap="none" anchor="ctr"/>
          <a:lstStyle>
            <a:lvl1pPr>
              <a:spcBef>
                <a:spcPts val="700"/>
              </a:spcBef>
              <a:buClr>
                <a:schemeClr val="accent2"/>
              </a:buClr>
              <a:buSzPct val="60000"/>
              <a:buFont typeface="Wingdings" pitchFamily="2" charset="2"/>
              <a:buChar char=""/>
              <a:defRPr sz="2900">
                <a:solidFill>
                  <a:schemeClr val="tx1"/>
                </a:solidFill>
                <a:latin typeface="Tw Cen MT" pitchFamily="34" charset="0"/>
              </a:defRPr>
            </a:lvl1pPr>
            <a:lvl2pPr marL="742950" indent="-285750">
              <a:spcBef>
                <a:spcPts val="550"/>
              </a:spcBef>
              <a:buClr>
                <a:schemeClr val="accent1"/>
              </a:buClr>
              <a:buSzPct val="70000"/>
              <a:buFont typeface="Wingdings 2" pitchFamily="18" charset="2"/>
              <a:buChar char=""/>
              <a:defRPr sz="2600">
                <a:solidFill>
                  <a:schemeClr val="tx1"/>
                </a:solidFill>
                <a:latin typeface="Tw Cen MT" pitchFamily="34" charset="0"/>
              </a:defRPr>
            </a:lvl2pPr>
            <a:lvl3pPr marL="1143000" indent="-228600">
              <a:spcBef>
                <a:spcPts val="500"/>
              </a:spcBef>
              <a:buClr>
                <a:schemeClr val="accent2"/>
              </a:buClr>
              <a:buSzPct val="75000"/>
              <a:buFont typeface="Wingdings" pitchFamily="2" charset="2"/>
              <a:buChar char=""/>
              <a:defRPr sz="2300">
                <a:solidFill>
                  <a:schemeClr val="tx1"/>
                </a:solidFill>
                <a:latin typeface="Tw Cen MT" pitchFamily="34" charset="0"/>
              </a:defRPr>
            </a:lvl3pPr>
            <a:lvl4pPr marL="1600200" indent="-228600">
              <a:spcBef>
                <a:spcPts val="400"/>
              </a:spcBef>
              <a:buClr>
                <a:srgbClr val="E7BC29"/>
              </a:buClr>
              <a:buSzPct val="75000"/>
              <a:buFont typeface="Wingdings" pitchFamily="2" charset="2"/>
              <a:buChar char=""/>
              <a:defRPr sz="2000">
                <a:solidFill>
                  <a:schemeClr val="tx1"/>
                </a:solidFill>
                <a:latin typeface="Tw Cen MT" pitchFamily="34" charset="0"/>
              </a:defRPr>
            </a:lvl4pPr>
            <a:lvl5pPr marL="2057400" indent="-228600">
              <a:spcBef>
                <a:spcPts val="400"/>
              </a:spcBef>
              <a:buClr>
                <a:srgbClr val="D092A7"/>
              </a:buClr>
              <a:buSzPct val="65000"/>
              <a:buFont typeface="Wingdings" pitchFamily="2" charset="2"/>
              <a:buChar char=""/>
              <a:defRPr sz="2000">
                <a:solidFill>
                  <a:schemeClr val="tx1"/>
                </a:solidFill>
                <a:latin typeface="Tw Cen MT" pitchFamily="34" charset="0"/>
              </a:defRPr>
            </a:lvl5pPr>
            <a:lvl6pPr marL="2514600" indent="-228600" eaLnBrk="0" fontAlgn="base" hangingPunct="0">
              <a:spcBef>
                <a:spcPts val="400"/>
              </a:spcBef>
              <a:spcAft>
                <a:spcPct val="0"/>
              </a:spcAft>
              <a:buClr>
                <a:srgbClr val="D092A7"/>
              </a:buClr>
              <a:buSzPct val="65000"/>
              <a:buFont typeface="Wingdings" pitchFamily="2" charset="2"/>
              <a:buChar char=""/>
              <a:defRPr sz="2000">
                <a:solidFill>
                  <a:schemeClr val="tx1"/>
                </a:solidFill>
                <a:latin typeface="Tw Cen MT" pitchFamily="34" charset="0"/>
              </a:defRPr>
            </a:lvl6pPr>
            <a:lvl7pPr marL="2971800" indent="-228600" eaLnBrk="0" fontAlgn="base" hangingPunct="0">
              <a:spcBef>
                <a:spcPts val="400"/>
              </a:spcBef>
              <a:spcAft>
                <a:spcPct val="0"/>
              </a:spcAft>
              <a:buClr>
                <a:srgbClr val="D092A7"/>
              </a:buClr>
              <a:buSzPct val="65000"/>
              <a:buFont typeface="Wingdings" pitchFamily="2" charset="2"/>
              <a:buChar char=""/>
              <a:defRPr sz="2000">
                <a:solidFill>
                  <a:schemeClr val="tx1"/>
                </a:solidFill>
                <a:latin typeface="Tw Cen MT" pitchFamily="34" charset="0"/>
              </a:defRPr>
            </a:lvl7pPr>
            <a:lvl8pPr marL="3429000" indent="-228600" eaLnBrk="0" fontAlgn="base" hangingPunct="0">
              <a:spcBef>
                <a:spcPts val="400"/>
              </a:spcBef>
              <a:spcAft>
                <a:spcPct val="0"/>
              </a:spcAft>
              <a:buClr>
                <a:srgbClr val="D092A7"/>
              </a:buClr>
              <a:buSzPct val="65000"/>
              <a:buFont typeface="Wingdings" pitchFamily="2" charset="2"/>
              <a:buChar char=""/>
              <a:defRPr sz="2000">
                <a:solidFill>
                  <a:schemeClr val="tx1"/>
                </a:solidFill>
                <a:latin typeface="Tw Cen MT" pitchFamily="34" charset="0"/>
              </a:defRPr>
            </a:lvl8pPr>
            <a:lvl9pPr marL="3886200" indent="-228600" eaLnBrk="0" fontAlgn="base" hangingPunct="0">
              <a:spcBef>
                <a:spcPts val="400"/>
              </a:spcBef>
              <a:spcAft>
                <a:spcPct val="0"/>
              </a:spcAft>
              <a:buClr>
                <a:srgbClr val="D092A7"/>
              </a:buClr>
              <a:buSzPct val="65000"/>
              <a:buFont typeface="Wingdings" pitchFamily="2" charset="2"/>
              <a:buChar char=""/>
              <a:defRPr sz="2000">
                <a:solidFill>
                  <a:schemeClr val="tx1"/>
                </a:solidFill>
                <a:latin typeface="Tw Cen MT" pitchFamily="34" charset="0"/>
              </a:defRPr>
            </a:lvl9pPr>
          </a:lstStyle>
          <a:p>
            <a:pPr eaLnBrk="1" hangingPunct="1">
              <a:spcBef>
                <a:spcPct val="0"/>
              </a:spcBef>
              <a:buClrTx/>
              <a:buSzTx/>
              <a:buFontTx/>
              <a:buNone/>
            </a:pPr>
            <a:endParaRPr lang="en-IE" altLang="en-US" sz="2400">
              <a:latin typeface="Times New Roman" pitchFamily="18" charset="0"/>
            </a:endParaRPr>
          </a:p>
        </p:txBody>
      </p:sp>
      <p:sp>
        <p:nvSpPr>
          <p:cNvPr id="32779" name="AutoShape 12"/>
          <p:cNvSpPr>
            <a:spLocks noChangeArrowheads="1"/>
          </p:cNvSpPr>
          <p:nvPr/>
        </p:nvSpPr>
        <p:spPr bwMode="auto">
          <a:xfrm>
            <a:off x="7862099" y="3857272"/>
            <a:ext cx="792162" cy="2087562"/>
          </a:xfrm>
          <a:prstGeom prst="upDownArrow">
            <a:avLst>
              <a:gd name="adj1" fmla="val 50000"/>
              <a:gd name="adj2" fmla="val 52705"/>
            </a:avLst>
          </a:prstGeom>
          <a:solidFill>
            <a:srgbClr val="FF0000"/>
          </a:solidFill>
          <a:ln w="9525">
            <a:solidFill>
              <a:schemeClr val="tx1"/>
            </a:solidFill>
            <a:miter lim="800000"/>
            <a:headEnd/>
            <a:tailEnd/>
          </a:ln>
        </p:spPr>
        <p:txBody>
          <a:bodyPr wrap="none" anchor="ctr"/>
          <a:lstStyle>
            <a:lvl1pPr>
              <a:spcBef>
                <a:spcPts val="700"/>
              </a:spcBef>
              <a:buClr>
                <a:schemeClr val="accent2"/>
              </a:buClr>
              <a:buSzPct val="60000"/>
              <a:buFont typeface="Wingdings" pitchFamily="2" charset="2"/>
              <a:buChar char=""/>
              <a:defRPr sz="2900">
                <a:solidFill>
                  <a:schemeClr val="tx1"/>
                </a:solidFill>
                <a:latin typeface="Tw Cen MT" pitchFamily="34" charset="0"/>
              </a:defRPr>
            </a:lvl1pPr>
            <a:lvl2pPr marL="742950" indent="-285750">
              <a:spcBef>
                <a:spcPts val="550"/>
              </a:spcBef>
              <a:buClr>
                <a:schemeClr val="accent1"/>
              </a:buClr>
              <a:buSzPct val="70000"/>
              <a:buFont typeface="Wingdings 2" pitchFamily="18" charset="2"/>
              <a:buChar char=""/>
              <a:defRPr sz="2600">
                <a:solidFill>
                  <a:schemeClr val="tx1"/>
                </a:solidFill>
                <a:latin typeface="Tw Cen MT" pitchFamily="34" charset="0"/>
              </a:defRPr>
            </a:lvl2pPr>
            <a:lvl3pPr marL="1143000" indent="-228600">
              <a:spcBef>
                <a:spcPts val="500"/>
              </a:spcBef>
              <a:buClr>
                <a:schemeClr val="accent2"/>
              </a:buClr>
              <a:buSzPct val="75000"/>
              <a:buFont typeface="Wingdings" pitchFamily="2" charset="2"/>
              <a:buChar char=""/>
              <a:defRPr sz="2300">
                <a:solidFill>
                  <a:schemeClr val="tx1"/>
                </a:solidFill>
                <a:latin typeface="Tw Cen MT" pitchFamily="34" charset="0"/>
              </a:defRPr>
            </a:lvl3pPr>
            <a:lvl4pPr marL="1600200" indent="-228600">
              <a:spcBef>
                <a:spcPts val="400"/>
              </a:spcBef>
              <a:buClr>
                <a:srgbClr val="E7BC29"/>
              </a:buClr>
              <a:buSzPct val="75000"/>
              <a:buFont typeface="Wingdings" pitchFamily="2" charset="2"/>
              <a:buChar char=""/>
              <a:defRPr sz="2000">
                <a:solidFill>
                  <a:schemeClr val="tx1"/>
                </a:solidFill>
                <a:latin typeface="Tw Cen MT" pitchFamily="34" charset="0"/>
              </a:defRPr>
            </a:lvl4pPr>
            <a:lvl5pPr marL="2057400" indent="-228600">
              <a:spcBef>
                <a:spcPts val="400"/>
              </a:spcBef>
              <a:buClr>
                <a:srgbClr val="D092A7"/>
              </a:buClr>
              <a:buSzPct val="65000"/>
              <a:buFont typeface="Wingdings" pitchFamily="2" charset="2"/>
              <a:buChar char=""/>
              <a:defRPr sz="2000">
                <a:solidFill>
                  <a:schemeClr val="tx1"/>
                </a:solidFill>
                <a:latin typeface="Tw Cen MT" pitchFamily="34" charset="0"/>
              </a:defRPr>
            </a:lvl5pPr>
            <a:lvl6pPr marL="2514600" indent="-228600" eaLnBrk="0" fontAlgn="base" hangingPunct="0">
              <a:spcBef>
                <a:spcPts val="400"/>
              </a:spcBef>
              <a:spcAft>
                <a:spcPct val="0"/>
              </a:spcAft>
              <a:buClr>
                <a:srgbClr val="D092A7"/>
              </a:buClr>
              <a:buSzPct val="65000"/>
              <a:buFont typeface="Wingdings" pitchFamily="2" charset="2"/>
              <a:buChar char=""/>
              <a:defRPr sz="2000">
                <a:solidFill>
                  <a:schemeClr val="tx1"/>
                </a:solidFill>
                <a:latin typeface="Tw Cen MT" pitchFamily="34" charset="0"/>
              </a:defRPr>
            </a:lvl6pPr>
            <a:lvl7pPr marL="2971800" indent="-228600" eaLnBrk="0" fontAlgn="base" hangingPunct="0">
              <a:spcBef>
                <a:spcPts val="400"/>
              </a:spcBef>
              <a:spcAft>
                <a:spcPct val="0"/>
              </a:spcAft>
              <a:buClr>
                <a:srgbClr val="D092A7"/>
              </a:buClr>
              <a:buSzPct val="65000"/>
              <a:buFont typeface="Wingdings" pitchFamily="2" charset="2"/>
              <a:buChar char=""/>
              <a:defRPr sz="2000">
                <a:solidFill>
                  <a:schemeClr val="tx1"/>
                </a:solidFill>
                <a:latin typeface="Tw Cen MT" pitchFamily="34" charset="0"/>
              </a:defRPr>
            </a:lvl7pPr>
            <a:lvl8pPr marL="3429000" indent="-228600" eaLnBrk="0" fontAlgn="base" hangingPunct="0">
              <a:spcBef>
                <a:spcPts val="400"/>
              </a:spcBef>
              <a:spcAft>
                <a:spcPct val="0"/>
              </a:spcAft>
              <a:buClr>
                <a:srgbClr val="D092A7"/>
              </a:buClr>
              <a:buSzPct val="65000"/>
              <a:buFont typeface="Wingdings" pitchFamily="2" charset="2"/>
              <a:buChar char=""/>
              <a:defRPr sz="2000">
                <a:solidFill>
                  <a:schemeClr val="tx1"/>
                </a:solidFill>
                <a:latin typeface="Tw Cen MT" pitchFamily="34" charset="0"/>
              </a:defRPr>
            </a:lvl8pPr>
            <a:lvl9pPr marL="3886200" indent="-228600" eaLnBrk="0" fontAlgn="base" hangingPunct="0">
              <a:spcBef>
                <a:spcPts val="400"/>
              </a:spcBef>
              <a:spcAft>
                <a:spcPct val="0"/>
              </a:spcAft>
              <a:buClr>
                <a:srgbClr val="D092A7"/>
              </a:buClr>
              <a:buSzPct val="65000"/>
              <a:buFont typeface="Wingdings" pitchFamily="2" charset="2"/>
              <a:buChar char=""/>
              <a:defRPr sz="2000">
                <a:solidFill>
                  <a:schemeClr val="tx1"/>
                </a:solidFill>
                <a:latin typeface="Tw Cen MT" pitchFamily="34" charset="0"/>
              </a:defRPr>
            </a:lvl9pPr>
          </a:lstStyle>
          <a:p>
            <a:pPr eaLnBrk="1" hangingPunct="1">
              <a:spcBef>
                <a:spcPct val="0"/>
              </a:spcBef>
              <a:buClrTx/>
              <a:buSzTx/>
              <a:buFontTx/>
              <a:buNone/>
            </a:pPr>
            <a:endParaRPr lang="en-IE" altLang="en-US" sz="2400">
              <a:latin typeface="Times New Roman" pitchFamily="18" charset="0"/>
            </a:endParaRPr>
          </a:p>
        </p:txBody>
      </p:sp>
      <p:sp>
        <p:nvSpPr>
          <p:cNvPr id="40971" name="Text Box 13"/>
          <p:cNvSpPr txBox="1">
            <a:spLocks noChangeArrowheads="1"/>
          </p:cNvSpPr>
          <p:nvPr/>
        </p:nvSpPr>
        <p:spPr bwMode="auto">
          <a:xfrm>
            <a:off x="1054894" y="6217805"/>
            <a:ext cx="22812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700"/>
              </a:spcBef>
              <a:buClr>
                <a:schemeClr val="accent2"/>
              </a:buClr>
              <a:buSzPct val="60000"/>
              <a:buFont typeface="Wingdings" pitchFamily="2" charset="2"/>
              <a:buChar char=""/>
              <a:defRPr sz="2900">
                <a:solidFill>
                  <a:schemeClr val="tx1"/>
                </a:solidFill>
                <a:latin typeface="Tw Cen MT" pitchFamily="34" charset="0"/>
              </a:defRPr>
            </a:lvl1pPr>
            <a:lvl2pPr marL="742950" indent="-285750">
              <a:spcBef>
                <a:spcPts val="550"/>
              </a:spcBef>
              <a:buClr>
                <a:schemeClr val="accent1"/>
              </a:buClr>
              <a:buSzPct val="70000"/>
              <a:buFont typeface="Wingdings 2" pitchFamily="18" charset="2"/>
              <a:buChar char=""/>
              <a:defRPr sz="2600">
                <a:solidFill>
                  <a:schemeClr val="tx1"/>
                </a:solidFill>
                <a:latin typeface="Tw Cen MT" pitchFamily="34" charset="0"/>
              </a:defRPr>
            </a:lvl2pPr>
            <a:lvl3pPr marL="1143000" indent="-228600">
              <a:spcBef>
                <a:spcPts val="500"/>
              </a:spcBef>
              <a:buClr>
                <a:schemeClr val="accent2"/>
              </a:buClr>
              <a:buSzPct val="75000"/>
              <a:buFont typeface="Wingdings" pitchFamily="2" charset="2"/>
              <a:buChar char=""/>
              <a:defRPr sz="2300">
                <a:solidFill>
                  <a:schemeClr val="tx1"/>
                </a:solidFill>
                <a:latin typeface="Tw Cen MT" pitchFamily="34" charset="0"/>
              </a:defRPr>
            </a:lvl3pPr>
            <a:lvl4pPr marL="1600200" indent="-228600">
              <a:spcBef>
                <a:spcPts val="400"/>
              </a:spcBef>
              <a:buClr>
                <a:srgbClr val="E7BC29"/>
              </a:buClr>
              <a:buSzPct val="75000"/>
              <a:buFont typeface="Wingdings" pitchFamily="2" charset="2"/>
              <a:buChar char=""/>
              <a:defRPr sz="2000">
                <a:solidFill>
                  <a:schemeClr val="tx1"/>
                </a:solidFill>
                <a:latin typeface="Tw Cen MT" pitchFamily="34" charset="0"/>
              </a:defRPr>
            </a:lvl4pPr>
            <a:lvl5pPr marL="2057400" indent="-228600">
              <a:spcBef>
                <a:spcPts val="400"/>
              </a:spcBef>
              <a:buClr>
                <a:srgbClr val="D092A7"/>
              </a:buClr>
              <a:buSzPct val="65000"/>
              <a:buFont typeface="Wingdings" pitchFamily="2" charset="2"/>
              <a:buChar char=""/>
              <a:defRPr sz="2000">
                <a:solidFill>
                  <a:schemeClr val="tx1"/>
                </a:solidFill>
                <a:latin typeface="Tw Cen MT" pitchFamily="34" charset="0"/>
              </a:defRPr>
            </a:lvl5pPr>
            <a:lvl6pPr marL="2514600" indent="-228600" eaLnBrk="0" fontAlgn="base" hangingPunct="0">
              <a:spcBef>
                <a:spcPts val="400"/>
              </a:spcBef>
              <a:spcAft>
                <a:spcPct val="0"/>
              </a:spcAft>
              <a:buClr>
                <a:srgbClr val="D092A7"/>
              </a:buClr>
              <a:buSzPct val="65000"/>
              <a:buFont typeface="Wingdings" pitchFamily="2" charset="2"/>
              <a:buChar char=""/>
              <a:defRPr sz="2000">
                <a:solidFill>
                  <a:schemeClr val="tx1"/>
                </a:solidFill>
                <a:latin typeface="Tw Cen MT" pitchFamily="34" charset="0"/>
              </a:defRPr>
            </a:lvl6pPr>
            <a:lvl7pPr marL="2971800" indent="-228600" eaLnBrk="0" fontAlgn="base" hangingPunct="0">
              <a:spcBef>
                <a:spcPts val="400"/>
              </a:spcBef>
              <a:spcAft>
                <a:spcPct val="0"/>
              </a:spcAft>
              <a:buClr>
                <a:srgbClr val="D092A7"/>
              </a:buClr>
              <a:buSzPct val="65000"/>
              <a:buFont typeface="Wingdings" pitchFamily="2" charset="2"/>
              <a:buChar char=""/>
              <a:defRPr sz="2000">
                <a:solidFill>
                  <a:schemeClr val="tx1"/>
                </a:solidFill>
                <a:latin typeface="Tw Cen MT" pitchFamily="34" charset="0"/>
              </a:defRPr>
            </a:lvl7pPr>
            <a:lvl8pPr marL="3429000" indent="-228600" eaLnBrk="0" fontAlgn="base" hangingPunct="0">
              <a:spcBef>
                <a:spcPts val="400"/>
              </a:spcBef>
              <a:spcAft>
                <a:spcPct val="0"/>
              </a:spcAft>
              <a:buClr>
                <a:srgbClr val="D092A7"/>
              </a:buClr>
              <a:buSzPct val="65000"/>
              <a:buFont typeface="Wingdings" pitchFamily="2" charset="2"/>
              <a:buChar char=""/>
              <a:defRPr sz="2000">
                <a:solidFill>
                  <a:schemeClr val="tx1"/>
                </a:solidFill>
                <a:latin typeface="Tw Cen MT" pitchFamily="34" charset="0"/>
              </a:defRPr>
            </a:lvl8pPr>
            <a:lvl9pPr marL="3886200" indent="-228600" eaLnBrk="0" fontAlgn="base" hangingPunct="0">
              <a:spcBef>
                <a:spcPts val="400"/>
              </a:spcBef>
              <a:spcAft>
                <a:spcPct val="0"/>
              </a:spcAft>
              <a:buClr>
                <a:srgbClr val="D092A7"/>
              </a:buClr>
              <a:buSzPct val="65000"/>
              <a:buFont typeface="Wingdings" pitchFamily="2" charset="2"/>
              <a:buChar char=""/>
              <a:defRPr sz="2000">
                <a:solidFill>
                  <a:schemeClr val="tx1"/>
                </a:solidFill>
                <a:latin typeface="Tw Cen MT" pitchFamily="34" charset="0"/>
              </a:defRPr>
            </a:lvl9pPr>
          </a:lstStyle>
          <a:p>
            <a:pPr eaLnBrk="1" hangingPunct="1">
              <a:spcBef>
                <a:spcPct val="0"/>
              </a:spcBef>
              <a:buClrTx/>
              <a:buSzTx/>
              <a:buFontTx/>
              <a:buNone/>
            </a:pPr>
            <a:r>
              <a:rPr lang="en-IE" altLang="en-US" sz="2400" dirty="0">
                <a:latin typeface="Times New Roman" pitchFamily="18" charset="0"/>
              </a:rPr>
              <a:t>[Ballinger, 1998]</a:t>
            </a:r>
            <a:endParaRPr lang="en-GB" altLang="en-US" sz="2400" dirty="0">
              <a:latin typeface="Times New Roman" pitchFamily="18" charset="0"/>
            </a:endParaRPr>
          </a:p>
        </p:txBody>
      </p:sp>
    </p:spTree>
    <p:custDataLst>
      <p:tags r:id="rId1"/>
    </p:custDataLst>
    <p:extLst>
      <p:ext uri="{BB962C8B-B14F-4D97-AF65-F5344CB8AC3E}">
        <p14:creationId xmlns:p14="http://schemas.microsoft.com/office/powerpoint/2010/main" val="1048031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t>Research Gap</a:t>
            </a:r>
          </a:p>
        </p:txBody>
      </p:sp>
      <p:sp>
        <p:nvSpPr>
          <p:cNvPr id="3" name="Content Placeholder 2"/>
          <p:cNvSpPr>
            <a:spLocks noGrp="1"/>
          </p:cNvSpPr>
          <p:nvPr>
            <p:ph idx="1"/>
          </p:nvPr>
        </p:nvSpPr>
        <p:spPr/>
        <p:txBody>
          <a:bodyPr>
            <a:normAutofit fontScale="92500" lnSpcReduction="20000"/>
          </a:bodyPr>
          <a:lstStyle/>
          <a:p>
            <a:pPr>
              <a:lnSpc>
                <a:spcPct val="80000"/>
              </a:lnSpc>
            </a:pPr>
            <a:r>
              <a:rPr lang="en-US" altLang="en-US" dirty="0"/>
              <a:t>A research proposal will explicitly state, the ‘research gap’. A literature review will </a:t>
            </a:r>
            <a:r>
              <a:rPr lang="en-US" altLang="en-US" dirty="0" err="1"/>
              <a:t>summarise</a:t>
            </a:r>
            <a:r>
              <a:rPr lang="en-US" altLang="en-US" dirty="0"/>
              <a:t> the existing research on a chosen topic and will provide a </a:t>
            </a:r>
            <a:r>
              <a:rPr lang="en-US" altLang="en-US" b="1" dirty="0"/>
              <a:t>justification as to the gap’s existence</a:t>
            </a:r>
            <a:r>
              <a:rPr lang="en-US" altLang="en-US" dirty="0"/>
              <a:t>. It will not however ‘jump in’ to this weakness in the literature, but will present the various facets of the debate and build up the platform upon which one’s own work can be presented.</a:t>
            </a:r>
          </a:p>
          <a:p>
            <a:pPr>
              <a:lnSpc>
                <a:spcPct val="80000"/>
              </a:lnSpc>
              <a:buNone/>
            </a:pPr>
            <a:endParaRPr lang="en-US" altLang="en-US" dirty="0"/>
          </a:p>
          <a:p>
            <a:pPr>
              <a:lnSpc>
                <a:spcPct val="80000"/>
              </a:lnSpc>
            </a:pPr>
            <a:r>
              <a:rPr lang="en-US" altLang="en-US" dirty="0"/>
              <a:t>At the end of the literature review, one should </a:t>
            </a:r>
            <a:r>
              <a:rPr lang="en-US" altLang="en-US" dirty="0" err="1"/>
              <a:t>summarise</a:t>
            </a:r>
            <a:r>
              <a:rPr lang="en-US" altLang="en-US" dirty="0"/>
              <a:t> the main arguments which have been developed in the review and refer to the ‘gaps’ which exist in the literature as it stands. This then becomes the </a:t>
            </a:r>
            <a:r>
              <a:rPr lang="en-US" altLang="en-US" b="1" dirty="0"/>
              <a:t>basis for the research question and the research objectives.</a:t>
            </a:r>
          </a:p>
          <a:p>
            <a:endParaRPr lang="en-IE" dirty="0"/>
          </a:p>
        </p:txBody>
      </p:sp>
    </p:spTree>
    <p:custDataLst>
      <p:tags r:id="rId1"/>
    </p:custDataLst>
    <p:extLst>
      <p:ext uri="{BB962C8B-B14F-4D97-AF65-F5344CB8AC3E}">
        <p14:creationId xmlns:p14="http://schemas.microsoft.com/office/powerpoint/2010/main" val="9460995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t>Research Question</a:t>
            </a:r>
          </a:p>
        </p:txBody>
      </p:sp>
      <p:sp>
        <p:nvSpPr>
          <p:cNvPr id="3" name="Content Placeholder 2"/>
          <p:cNvSpPr>
            <a:spLocks noGrp="1"/>
          </p:cNvSpPr>
          <p:nvPr>
            <p:ph idx="1"/>
          </p:nvPr>
        </p:nvSpPr>
        <p:spPr/>
        <p:txBody>
          <a:bodyPr>
            <a:normAutofit fontScale="92500" lnSpcReduction="10000"/>
          </a:bodyPr>
          <a:lstStyle/>
          <a:p>
            <a:r>
              <a:rPr lang="en-US" altLang="en-US" dirty="0"/>
              <a:t>A useful starting point in the writing of research questions is to begin with one general research question which flows from your research idea. For example, </a:t>
            </a:r>
          </a:p>
          <a:p>
            <a:pPr lvl="1"/>
            <a:r>
              <a:rPr lang="en-US" altLang="en-US" dirty="0"/>
              <a:t>What benefit do commercial </a:t>
            </a:r>
            <a:r>
              <a:rPr lang="en-US" altLang="en-US" dirty="0" err="1"/>
              <a:t>organisations</a:t>
            </a:r>
            <a:r>
              <a:rPr lang="en-US" altLang="en-US" dirty="0"/>
              <a:t> derive from sponsoring soccer clubs?</a:t>
            </a:r>
          </a:p>
          <a:p>
            <a:pPr lvl="1"/>
            <a:r>
              <a:rPr lang="en-US" altLang="en-US" dirty="0"/>
              <a:t>Will the loss of mutuality status by building societies lead to them offering less attractive terms to savers and borrowers?</a:t>
            </a:r>
          </a:p>
          <a:p>
            <a:pPr lvl="1"/>
            <a:r>
              <a:rPr lang="en-US" altLang="en-US" dirty="0"/>
              <a:t>What are the strategies that trade unions should adopt to ensure their viability in the future?</a:t>
            </a:r>
          </a:p>
          <a:p>
            <a:endParaRPr lang="en-IE" dirty="0"/>
          </a:p>
        </p:txBody>
      </p:sp>
    </p:spTree>
    <p:custDataLst>
      <p:tags r:id="rId1"/>
    </p:custDataLst>
    <p:extLst>
      <p:ext uri="{BB962C8B-B14F-4D97-AF65-F5344CB8AC3E}">
        <p14:creationId xmlns:p14="http://schemas.microsoft.com/office/powerpoint/2010/main" val="35406407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t>Research Objectives</a:t>
            </a:r>
          </a:p>
        </p:txBody>
      </p:sp>
      <p:sp>
        <p:nvSpPr>
          <p:cNvPr id="3" name="Content Placeholder 2"/>
          <p:cNvSpPr>
            <a:spLocks noGrp="1"/>
          </p:cNvSpPr>
          <p:nvPr>
            <p:ph idx="1"/>
          </p:nvPr>
        </p:nvSpPr>
        <p:spPr/>
        <p:txBody>
          <a:bodyPr>
            <a:normAutofit fontScale="70000" lnSpcReduction="20000"/>
          </a:bodyPr>
          <a:lstStyle/>
          <a:p>
            <a:pPr>
              <a:lnSpc>
                <a:spcPct val="90000"/>
              </a:lnSpc>
            </a:pPr>
            <a:r>
              <a:rPr lang="en-US" altLang="en-US" dirty="0"/>
              <a:t>One can use a research question(s) as a base from which to write a set of research objectives. Objectives are more broadly acceptable to the research community as evidence of the researcher’s clear sense of purpose and direction.</a:t>
            </a:r>
          </a:p>
          <a:p>
            <a:pPr>
              <a:lnSpc>
                <a:spcPct val="90000"/>
              </a:lnSpc>
            </a:pPr>
            <a:endParaRPr lang="en-US" altLang="en-US" dirty="0"/>
          </a:p>
          <a:p>
            <a:pPr>
              <a:lnSpc>
                <a:spcPct val="90000"/>
              </a:lnSpc>
              <a:buNone/>
            </a:pPr>
            <a:r>
              <a:rPr lang="en-US" altLang="en-US" b="1" dirty="0"/>
              <a:t>Research Question		</a:t>
            </a:r>
            <a:endParaRPr lang="en-US" altLang="en-US" dirty="0"/>
          </a:p>
          <a:p>
            <a:pPr>
              <a:lnSpc>
                <a:spcPct val="90000"/>
              </a:lnSpc>
            </a:pPr>
            <a:r>
              <a:rPr lang="en-US" altLang="en-US" dirty="0"/>
              <a:t>What is the role of team briefing in manufacturing companies</a:t>
            </a:r>
            <a:br>
              <a:rPr lang="en-US" altLang="en-US" dirty="0"/>
            </a:br>
            <a:endParaRPr lang="en-US" altLang="en-US" dirty="0"/>
          </a:p>
          <a:p>
            <a:pPr>
              <a:lnSpc>
                <a:spcPct val="90000"/>
              </a:lnSpc>
              <a:buNone/>
            </a:pPr>
            <a:r>
              <a:rPr lang="en-US" altLang="en-US" b="1" dirty="0"/>
              <a:t>Research Objectives</a:t>
            </a:r>
            <a:endParaRPr lang="en-US" altLang="en-US" dirty="0"/>
          </a:p>
          <a:p>
            <a:pPr>
              <a:lnSpc>
                <a:spcPct val="90000"/>
              </a:lnSpc>
            </a:pPr>
            <a:r>
              <a:rPr lang="en-US" altLang="en-US" dirty="0"/>
              <a:t>To understand why manufacturing </a:t>
            </a:r>
            <a:r>
              <a:rPr lang="en-US" altLang="en-US" dirty="0" err="1"/>
              <a:t>organisations</a:t>
            </a:r>
            <a:r>
              <a:rPr lang="en-US" altLang="en-US" dirty="0"/>
              <a:t> have introduced team-briefing schemes?</a:t>
            </a:r>
          </a:p>
          <a:p>
            <a:pPr>
              <a:lnSpc>
                <a:spcPct val="90000"/>
              </a:lnSpc>
            </a:pPr>
            <a:r>
              <a:rPr lang="en-US" altLang="en-US" dirty="0"/>
              <a:t>To what extent have the objectives of team-briefing have been met?</a:t>
            </a:r>
          </a:p>
          <a:p>
            <a:pPr>
              <a:lnSpc>
                <a:spcPct val="90000"/>
              </a:lnSpc>
            </a:pPr>
            <a:r>
              <a:rPr lang="en-US" altLang="en-US" dirty="0"/>
              <a:t>To determine the factors associated with effective team-briefing?</a:t>
            </a:r>
          </a:p>
          <a:p>
            <a:endParaRPr lang="en-IE" dirty="0"/>
          </a:p>
        </p:txBody>
      </p:sp>
    </p:spTree>
    <p:custDataLst>
      <p:tags r:id="rId1"/>
    </p:custDataLst>
    <p:extLst>
      <p:ext uri="{BB962C8B-B14F-4D97-AF65-F5344CB8AC3E}">
        <p14:creationId xmlns:p14="http://schemas.microsoft.com/office/powerpoint/2010/main" val="21589042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t>Research Question  / Objectives</a:t>
            </a:r>
          </a:p>
        </p:txBody>
      </p:sp>
      <p:sp>
        <p:nvSpPr>
          <p:cNvPr id="3" name="Content Placeholder 2"/>
          <p:cNvSpPr>
            <a:spLocks noGrp="1"/>
          </p:cNvSpPr>
          <p:nvPr>
            <p:ph idx="1"/>
          </p:nvPr>
        </p:nvSpPr>
        <p:spPr/>
        <p:txBody>
          <a:bodyPr>
            <a:normAutofit lnSpcReduction="10000"/>
          </a:bodyPr>
          <a:lstStyle/>
          <a:p>
            <a:pPr>
              <a:lnSpc>
                <a:spcPct val="80000"/>
              </a:lnSpc>
            </a:pPr>
            <a:r>
              <a:rPr lang="en-US" altLang="en-US" sz="2800" b="1" dirty="0"/>
              <a:t>Research question:</a:t>
            </a:r>
          </a:p>
          <a:p>
            <a:pPr lvl="1">
              <a:lnSpc>
                <a:spcPct val="80000"/>
              </a:lnSpc>
            </a:pPr>
            <a:r>
              <a:rPr lang="en-US" altLang="en-US" sz="2400" dirty="0"/>
              <a:t>“To investigate the information flows of top managers in order to evaluate the validity of the concept of an information system for executives and develop guidelines for the design of future systems.”</a:t>
            </a:r>
          </a:p>
          <a:p>
            <a:pPr>
              <a:lnSpc>
                <a:spcPct val="80000"/>
              </a:lnSpc>
            </a:pPr>
            <a:endParaRPr lang="en-US" altLang="en-US" sz="2800" dirty="0"/>
          </a:p>
          <a:p>
            <a:pPr>
              <a:lnSpc>
                <a:spcPct val="80000"/>
              </a:lnSpc>
            </a:pPr>
            <a:r>
              <a:rPr lang="en-US" altLang="en-US" sz="2800" b="1" dirty="0"/>
              <a:t>Research objectives:</a:t>
            </a:r>
          </a:p>
          <a:p>
            <a:pPr lvl="1">
              <a:lnSpc>
                <a:spcPct val="80000"/>
              </a:lnSpc>
            </a:pPr>
            <a:r>
              <a:rPr lang="en-US" altLang="en-US" sz="2400" dirty="0"/>
              <a:t>To determine the characteristics of the communications networks of executives</a:t>
            </a:r>
          </a:p>
          <a:p>
            <a:pPr lvl="1">
              <a:lnSpc>
                <a:spcPct val="80000"/>
              </a:lnSpc>
            </a:pPr>
            <a:r>
              <a:rPr lang="en-US" altLang="en-US" sz="2400" dirty="0"/>
              <a:t>To investigate what information executives use and how do they add value to it</a:t>
            </a:r>
          </a:p>
          <a:p>
            <a:pPr lvl="1">
              <a:lnSpc>
                <a:spcPct val="80000"/>
              </a:lnSpc>
            </a:pPr>
            <a:r>
              <a:rPr lang="en-US" altLang="en-US" sz="2400" dirty="0"/>
              <a:t>To establish what communication channels executives use?</a:t>
            </a:r>
          </a:p>
          <a:p>
            <a:pPr lvl="1">
              <a:lnSpc>
                <a:spcPct val="80000"/>
              </a:lnSpc>
            </a:pPr>
            <a:r>
              <a:rPr lang="en-US" altLang="en-US" sz="2400" dirty="0"/>
              <a:t>To investigate how executives view computers and </a:t>
            </a:r>
            <a:r>
              <a:rPr lang="en-US" altLang="en-US" sz="2400" dirty="0" err="1"/>
              <a:t>computerised</a:t>
            </a:r>
            <a:r>
              <a:rPr lang="en-US" altLang="en-US" sz="2400" dirty="0"/>
              <a:t> information systems</a:t>
            </a:r>
          </a:p>
          <a:p>
            <a:endParaRPr lang="en-IE" dirty="0"/>
          </a:p>
        </p:txBody>
      </p:sp>
    </p:spTree>
    <p:custDataLst>
      <p:tags r:id="rId1"/>
    </p:custDataLst>
    <p:extLst>
      <p:ext uri="{BB962C8B-B14F-4D97-AF65-F5344CB8AC3E}">
        <p14:creationId xmlns:p14="http://schemas.microsoft.com/office/powerpoint/2010/main" val="34886808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t>Secondary Data</a:t>
            </a:r>
          </a:p>
        </p:txBody>
      </p:sp>
      <p:sp>
        <p:nvSpPr>
          <p:cNvPr id="3" name="Content Placeholder 2"/>
          <p:cNvSpPr>
            <a:spLocks noGrp="1"/>
          </p:cNvSpPr>
          <p:nvPr>
            <p:ph idx="1"/>
          </p:nvPr>
        </p:nvSpPr>
        <p:spPr/>
        <p:txBody>
          <a:bodyPr>
            <a:normAutofit fontScale="85000" lnSpcReduction="10000"/>
          </a:bodyPr>
          <a:lstStyle/>
          <a:p>
            <a:r>
              <a:rPr lang="en-US" dirty="0"/>
              <a:t>Secondary data analysis can be literally defined as “second-hand” analysis. </a:t>
            </a:r>
          </a:p>
          <a:p>
            <a:endParaRPr lang="en-US" dirty="0"/>
          </a:p>
          <a:p>
            <a:r>
              <a:rPr lang="en-US" dirty="0"/>
              <a:t>It is the analysis of data or information that was either gathered by someone else (e.g., researchers, institutions, other NGOs, etc.) or for some other purpose than the one currently being considered, or often a combination of the two (</a:t>
            </a:r>
            <a:r>
              <a:rPr lang="en-US" dirty="0" err="1"/>
              <a:t>Cnossen</a:t>
            </a:r>
            <a:r>
              <a:rPr lang="en-US" dirty="0"/>
              <a:t> 1997). </a:t>
            </a:r>
          </a:p>
          <a:p>
            <a:pPr marL="0" indent="0">
              <a:buNone/>
            </a:pPr>
            <a:endParaRPr lang="en-US" dirty="0"/>
          </a:p>
          <a:p>
            <a:r>
              <a:rPr lang="en-US" dirty="0"/>
              <a:t>Data collected by a person or organization other than the users of the data</a:t>
            </a:r>
            <a:endParaRPr lang="en-IE" dirty="0"/>
          </a:p>
          <a:p>
            <a:endParaRPr lang="en-IE" dirty="0"/>
          </a:p>
          <a:p>
            <a:endParaRPr lang="en-IE" dirty="0"/>
          </a:p>
        </p:txBody>
      </p:sp>
    </p:spTree>
    <p:custDataLst>
      <p:tags r:id="rId1"/>
    </p:custDataLst>
    <p:extLst>
      <p:ext uri="{BB962C8B-B14F-4D97-AF65-F5344CB8AC3E}">
        <p14:creationId xmlns:p14="http://schemas.microsoft.com/office/powerpoint/2010/main" val="41084544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t>Writing Style</a:t>
            </a:r>
          </a:p>
        </p:txBody>
      </p:sp>
      <p:sp>
        <p:nvSpPr>
          <p:cNvPr id="3" name="Content Placeholder 2"/>
          <p:cNvSpPr>
            <a:spLocks noGrp="1"/>
          </p:cNvSpPr>
          <p:nvPr>
            <p:ph idx="1"/>
          </p:nvPr>
        </p:nvSpPr>
        <p:spPr/>
        <p:txBody>
          <a:bodyPr>
            <a:normAutofit fontScale="92500" lnSpcReduction="10000"/>
          </a:bodyPr>
          <a:lstStyle/>
          <a:p>
            <a:pPr>
              <a:lnSpc>
                <a:spcPct val="90000"/>
              </a:lnSpc>
            </a:pPr>
            <a:r>
              <a:rPr lang="en-IE" altLang="en-US" dirty="0"/>
              <a:t>Write in the passive voice</a:t>
            </a:r>
          </a:p>
          <a:p>
            <a:pPr>
              <a:lnSpc>
                <a:spcPct val="90000"/>
              </a:lnSpc>
            </a:pPr>
            <a:r>
              <a:rPr lang="en-IE" altLang="en-US" dirty="0"/>
              <a:t>The language and tone must be appropriate to an academic project</a:t>
            </a:r>
          </a:p>
          <a:p>
            <a:pPr>
              <a:lnSpc>
                <a:spcPct val="90000"/>
              </a:lnSpc>
            </a:pPr>
            <a:r>
              <a:rPr lang="en-IE" altLang="en-US" dirty="0"/>
              <a:t>Direct quotes from articles should be used as sparingly  as possible</a:t>
            </a:r>
          </a:p>
          <a:p>
            <a:pPr>
              <a:lnSpc>
                <a:spcPct val="90000"/>
              </a:lnSpc>
            </a:pPr>
            <a:r>
              <a:rPr lang="en-IE" altLang="en-US" dirty="0"/>
              <a:t>Your job is to paraphrase the material you have reviewed - take the essence of the argument presented by the theorist – and write it in your own words</a:t>
            </a:r>
          </a:p>
          <a:p>
            <a:pPr>
              <a:lnSpc>
                <a:spcPct val="90000"/>
              </a:lnSpc>
            </a:pPr>
            <a:r>
              <a:rPr lang="en-IE" altLang="en-US" dirty="0"/>
              <a:t>Do not ‘change’ the essence of the theorists argument -  just paraphrase it!.</a:t>
            </a:r>
            <a:endParaRPr lang="en-US" altLang="en-US" dirty="0"/>
          </a:p>
          <a:p>
            <a:endParaRPr lang="en-IE" dirty="0"/>
          </a:p>
        </p:txBody>
      </p:sp>
    </p:spTree>
    <p:custDataLst>
      <p:tags r:id="rId1"/>
    </p:custDataLst>
    <p:extLst>
      <p:ext uri="{BB962C8B-B14F-4D97-AF65-F5344CB8AC3E}">
        <p14:creationId xmlns:p14="http://schemas.microsoft.com/office/powerpoint/2010/main" val="286402790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t>Writing Style Assistance</a:t>
            </a:r>
          </a:p>
        </p:txBody>
      </p:sp>
      <p:sp>
        <p:nvSpPr>
          <p:cNvPr id="3" name="Content Placeholder 2"/>
          <p:cNvSpPr>
            <a:spLocks noGrp="1"/>
          </p:cNvSpPr>
          <p:nvPr>
            <p:ph idx="1"/>
          </p:nvPr>
        </p:nvSpPr>
        <p:spPr/>
        <p:txBody>
          <a:bodyPr>
            <a:normAutofit lnSpcReduction="10000"/>
          </a:bodyPr>
          <a:lstStyle/>
          <a:p>
            <a:r>
              <a:rPr lang="en-GB" altLang="en-US" dirty="0"/>
              <a:t>Dissertation Guidelines Document</a:t>
            </a:r>
          </a:p>
          <a:p>
            <a:pPr lvl="1"/>
            <a:r>
              <a:rPr lang="en-GB" altLang="en-US" dirty="0"/>
              <a:t>Basis for examination</a:t>
            </a:r>
          </a:p>
          <a:p>
            <a:r>
              <a:rPr lang="en-GB" altLang="en-US" dirty="0"/>
              <a:t>General on-line assistance:</a:t>
            </a:r>
          </a:p>
          <a:p>
            <a:pPr lvl="1"/>
            <a:r>
              <a:rPr lang="en-GB" altLang="en-US" dirty="0"/>
              <a:t>The Internet Public Library [</a:t>
            </a:r>
            <a:r>
              <a:rPr lang="en-IE" altLang="en-US" dirty="0">
                <a:hlinkClick r:id="rId3"/>
              </a:rPr>
              <a:t>http://www.ipl.org/div/subject/</a:t>
            </a:r>
            <a:r>
              <a:rPr lang="en-GB" altLang="en-US" dirty="0"/>
              <a:t>]</a:t>
            </a:r>
          </a:p>
          <a:p>
            <a:pPr lvl="1"/>
            <a:r>
              <a:rPr lang="en-GB" altLang="en-US" dirty="0"/>
              <a:t>Purdue Online Writing Lab </a:t>
            </a:r>
            <a:r>
              <a:rPr lang="en-GB" altLang="en-US" sz="2400" dirty="0"/>
              <a:t>[</a:t>
            </a:r>
            <a:r>
              <a:rPr lang="en-IE" altLang="en-US" sz="2400" dirty="0">
                <a:hlinkClick r:id="rId4"/>
              </a:rPr>
              <a:t>http://owl.english.purdue.edu/owl/</a:t>
            </a:r>
            <a:r>
              <a:rPr lang="en-GB" altLang="en-US" sz="2400" dirty="0"/>
              <a:t>]</a:t>
            </a:r>
            <a:endParaRPr lang="en-GB" altLang="en-US" dirty="0"/>
          </a:p>
          <a:p>
            <a:pPr lvl="1"/>
            <a:r>
              <a:rPr lang="en-GB" altLang="en-US" dirty="0" err="1"/>
              <a:t>Uni</a:t>
            </a:r>
            <a:r>
              <a:rPr lang="en-GB" altLang="en-US" dirty="0"/>
              <a:t> of Toronto [http://www.writing.utoronto.ca/advice] </a:t>
            </a:r>
          </a:p>
          <a:p>
            <a:pPr lvl="1"/>
            <a:r>
              <a:rPr lang="en-GB" altLang="en-US" dirty="0"/>
              <a:t>Many others</a:t>
            </a:r>
            <a:endParaRPr lang="en-IE" dirty="0"/>
          </a:p>
        </p:txBody>
      </p:sp>
    </p:spTree>
    <p:custDataLst>
      <p:tags r:id="rId1"/>
    </p:custDataLst>
    <p:extLst>
      <p:ext uri="{BB962C8B-B14F-4D97-AF65-F5344CB8AC3E}">
        <p14:creationId xmlns:p14="http://schemas.microsoft.com/office/powerpoint/2010/main" val="241691164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t>Purpose of Referencing</a:t>
            </a:r>
          </a:p>
        </p:txBody>
      </p:sp>
      <p:sp>
        <p:nvSpPr>
          <p:cNvPr id="3" name="Content Placeholder 2"/>
          <p:cNvSpPr>
            <a:spLocks noGrp="1"/>
          </p:cNvSpPr>
          <p:nvPr>
            <p:ph idx="1"/>
          </p:nvPr>
        </p:nvSpPr>
        <p:spPr/>
        <p:txBody>
          <a:bodyPr/>
          <a:lstStyle/>
          <a:p>
            <a:pPr>
              <a:lnSpc>
                <a:spcPct val="90000"/>
              </a:lnSpc>
            </a:pPr>
            <a:r>
              <a:rPr lang="en-GB" altLang="en-US" dirty="0"/>
              <a:t>To attribute a quote</a:t>
            </a:r>
          </a:p>
          <a:p>
            <a:pPr>
              <a:lnSpc>
                <a:spcPct val="90000"/>
              </a:lnSpc>
            </a:pPr>
            <a:r>
              <a:rPr lang="en-GB" altLang="en-US" dirty="0"/>
              <a:t>To justify a statement</a:t>
            </a:r>
          </a:p>
          <a:p>
            <a:pPr>
              <a:lnSpc>
                <a:spcPct val="90000"/>
              </a:lnSpc>
            </a:pPr>
            <a:r>
              <a:rPr lang="en-GB" altLang="en-US" dirty="0"/>
              <a:t>To inform the reader of the information source</a:t>
            </a:r>
          </a:p>
          <a:p>
            <a:pPr>
              <a:lnSpc>
                <a:spcPct val="90000"/>
              </a:lnSpc>
            </a:pPr>
            <a:r>
              <a:rPr lang="en-GB" altLang="en-US" dirty="0"/>
              <a:t>To argue for the reasonableness of your methods (as used by others)</a:t>
            </a:r>
          </a:p>
          <a:p>
            <a:pPr>
              <a:lnSpc>
                <a:spcPct val="90000"/>
              </a:lnSpc>
            </a:pPr>
            <a:r>
              <a:rPr lang="en-GB" altLang="en-US" dirty="0"/>
              <a:t>To help interpret your results (vs findings)</a:t>
            </a:r>
          </a:p>
          <a:p>
            <a:pPr>
              <a:lnSpc>
                <a:spcPct val="90000"/>
              </a:lnSpc>
            </a:pPr>
            <a:r>
              <a:rPr lang="en-GB" altLang="en-US" dirty="0"/>
              <a:t>To help build an argument</a:t>
            </a:r>
            <a:br>
              <a:rPr lang="en-GB" altLang="en-US" dirty="0"/>
            </a:br>
            <a:r>
              <a:rPr lang="en-GB" altLang="en-US" sz="2000" dirty="0"/>
              <a:t>(</a:t>
            </a:r>
            <a:r>
              <a:rPr lang="en-GB" altLang="en-US" sz="2000" dirty="0" err="1"/>
              <a:t>Jankowicz</a:t>
            </a:r>
            <a:r>
              <a:rPr lang="en-GB" altLang="en-US" sz="2000" dirty="0"/>
              <a:t>, 2000)</a:t>
            </a:r>
          </a:p>
          <a:p>
            <a:endParaRPr lang="en-IE" dirty="0"/>
          </a:p>
        </p:txBody>
      </p:sp>
    </p:spTree>
    <p:custDataLst>
      <p:tags r:id="rId1"/>
    </p:custDataLst>
    <p:extLst>
      <p:ext uri="{BB962C8B-B14F-4D97-AF65-F5344CB8AC3E}">
        <p14:creationId xmlns:p14="http://schemas.microsoft.com/office/powerpoint/2010/main" val="350133360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t>Web Sources</a:t>
            </a:r>
          </a:p>
        </p:txBody>
      </p:sp>
      <p:sp>
        <p:nvSpPr>
          <p:cNvPr id="3" name="Content Placeholder 2"/>
          <p:cNvSpPr>
            <a:spLocks noGrp="1"/>
          </p:cNvSpPr>
          <p:nvPr>
            <p:ph idx="1"/>
          </p:nvPr>
        </p:nvSpPr>
        <p:spPr/>
        <p:txBody>
          <a:bodyPr>
            <a:normAutofit fontScale="55000" lnSpcReduction="20000"/>
          </a:bodyPr>
          <a:lstStyle/>
          <a:p>
            <a:r>
              <a:rPr lang="en-IE" altLang="en-US" b="1" dirty="0"/>
              <a:t>Literature Reviews: An Overview for Graduate Students North Carolina State [9.39]</a:t>
            </a:r>
            <a:br>
              <a:rPr lang="en-IE" altLang="en-US" dirty="0">
                <a:hlinkClick r:id="rId3"/>
              </a:rPr>
            </a:br>
            <a:r>
              <a:rPr lang="en-IE" altLang="en-US" dirty="0">
                <a:hlinkClick r:id="rId3"/>
              </a:rPr>
              <a:t>http://www.youtube.com/watch?v=t2d7y_r65HU</a:t>
            </a:r>
            <a:endParaRPr lang="en-IE" altLang="en-US" dirty="0"/>
          </a:p>
          <a:p>
            <a:r>
              <a:rPr lang="en-IE" altLang="en-US" b="1" dirty="0"/>
              <a:t>Writing the Literature Review: Step-by-Step Tutorial for Graduate Students – Part 1 [5.22]</a:t>
            </a:r>
            <a:r>
              <a:rPr lang="en-IE" altLang="en-US" dirty="0">
                <a:hlinkClick r:id="rId4"/>
              </a:rPr>
              <a:t> http://www.youtube.com/watch?v=2IUZWZX4OGI</a:t>
            </a:r>
            <a:endParaRPr lang="en-IE" altLang="en-US" dirty="0"/>
          </a:p>
          <a:p>
            <a:r>
              <a:rPr lang="en-IE" altLang="en-US" b="1" dirty="0"/>
              <a:t>Writing the Literature Review (Part 2): Step-by-Step Tutorial for Graduate Students – [7.40]</a:t>
            </a:r>
            <a:r>
              <a:rPr lang="en-IE" altLang="en-US" dirty="0">
                <a:hlinkClick r:id="rId5"/>
              </a:rPr>
              <a:t> http://www.youtube.com/watch?v=UoYpyY9n9YQ&amp;feature=related</a:t>
            </a:r>
            <a:endParaRPr lang="en-IE" altLang="en-US" dirty="0"/>
          </a:p>
          <a:p>
            <a:r>
              <a:rPr lang="en-IE" altLang="en-US" b="1" dirty="0"/>
              <a:t>How to write a literature review Part 1 [9.59]</a:t>
            </a:r>
            <a:br>
              <a:rPr lang="en-IE" altLang="en-US" b="1" dirty="0"/>
            </a:br>
            <a:r>
              <a:rPr lang="en-IE" altLang="en-US" dirty="0">
                <a:hlinkClick r:id="rId6"/>
              </a:rPr>
              <a:t>http://www.youtube.com/watch?v=xuJr0TVXy0o&amp;feature=related</a:t>
            </a:r>
            <a:endParaRPr lang="en-IE" altLang="en-US" dirty="0"/>
          </a:p>
          <a:p>
            <a:r>
              <a:rPr lang="en-IE" altLang="en-US" b="1" dirty="0"/>
              <a:t>How to write a literature review Part 2 [9.26]</a:t>
            </a:r>
            <a:br>
              <a:rPr lang="en-IE" altLang="en-US" b="1" dirty="0"/>
            </a:br>
            <a:r>
              <a:rPr lang="en-IE" altLang="en-US" dirty="0">
                <a:hlinkClick r:id="rId7"/>
              </a:rPr>
              <a:t> http://www.youtube.com/watch?v=uBn1w3rnvxc&amp;feature=related</a:t>
            </a:r>
            <a:endParaRPr lang="en-IE" altLang="en-US" dirty="0"/>
          </a:p>
          <a:p>
            <a:r>
              <a:rPr lang="en-IE" altLang="en-US" b="1" dirty="0"/>
              <a:t>How to write a literature review Part 3 [5.38]</a:t>
            </a:r>
          </a:p>
          <a:p>
            <a:r>
              <a:rPr lang="en-IE" altLang="en-US" dirty="0">
                <a:hlinkClick r:id="rId8"/>
              </a:rPr>
              <a:t>http://www.youtube.com/watch?v=OgjJBDGXAuQ&amp;feature=related</a:t>
            </a:r>
            <a:endParaRPr lang="en-IE" altLang="en-US" dirty="0"/>
          </a:p>
          <a:p>
            <a:r>
              <a:rPr lang="en-IE" altLang="en-US" b="1" dirty="0"/>
              <a:t>Writing a dissertation (</a:t>
            </a:r>
            <a:r>
              <a:rPr lang="en-IE" altLang="en-US" b="1" dirty="0" err="1"/>
              <a:t>Uni</a:t>
            </a:r>
            <a:r>
              <a:rPr lang="en-IE" altLang="en-US" b="1" dirty="0"/>
              <a:t> of Leicester, 21.48]</a:t>
            </a:r>
            <a:br>
              <a:rPr lang="en-IE" altLang="en-US" b="1" dirty="0"/>
            </a:br>
            <a:r>
              <a:rPr lang="en-IE" altLang="en-US" dirty="0">
                <a:hlinkClick r:id="rId9"/>
              </a:rPr>
              <a:t>http://www.youtube.com/watch?v=1hVNF_8S6Ok</a:t>
            </a:r>
            <a:endParaRPr lang="en-IE" altLang="en-US" dirty="0"/>
          </a:p>
          <a:p>
            <a:endParaRPr lang="en-IE" dirty="0"/>
          </a:p>
        </p:txBody>
      </p:sp>
    </p:spTree>
    <p:custDataLst>
      <p:tags r:id="rId1"/>
    </p:custDataLst>
    <p:extLst>
      <p:ext uri="{BB962C8B-B14F-4D97-AF65-F5344CB8AC3E}">
        <p14:creationId xmlns:p14="http://schemas.microsoft.com/office/powerpoint/2010/main" val="32966256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t>Why Critique</a:t>
            </a:r>
          </a:p>
        </p:txBody>
      </p:sp>
      <p:sp>
        <p:nvSpPr>
          <p:cNvPr id="3" name="Content Placeholder 2"/>
          <p:cNvSpPr>
            <a:spLocks noGrp="1"/>
          </p:cNvSpPr>
          <p:nvPr>
            <p:ph idx="1"/>
          </p:nvPr>
        </p:nvSpPr>
        <p:spPr/>
        <p:txBody>
          <a:bodyPr>
            <a:normAutofit/>
          </a:bodyPr>
          <a:lstStyle/>
          <a:p>
            <a:pPr>
              <a:defRPr/>
            </a:pPr>
            <a:r>
              <a:rPr lang="en-IE" altLang="en-US" sz="2000" dirty="0"/>
              <a:t>Matthews and Ross (2010)</a:t>
            </a:r>
          </a:p>
          <a:p>
            <a:pPr marL="745236" lvl="1">
              <a:buFont typeface="Arial" panose="020B0604020202020204" pitchFamily="34" charset="0"/>
              <a:buChar char="•"/>
              <a:defRPr/>
            </a:pPr>
            <a:r>
              <a:rPr lang="en-IE" altLang="en-US" sz="2000" dirty="0"/>
              <a:t>Already known</a:t>
            </a:r>
          </a:p>
          <a:p>
            <a:pPr marL="745236" lvl="1">
              <a:buFont typeface="Arial" panose="020B0604020202020204" pitchFamily="34" charset="0"/>
              <a:buChar char="•"/>
              <a:defRPr/>
            </a:pPr>
            <a:r>
              <a:rPr lang="en-IE" altLang="en-US" sz="2000" dirty="0"/>
              <a:t>Different theories, methods</a:t>
            </a:r>
          </a:p>
          <a:p>
            <a:pPr marL="745236" lvl="1">
              <a:buFont typeface="Arial" panose="020B0604020202020204" pitchFamily="34" charset="0"/>
              <a:buChar char="•"/>
              <a:defRPr/>
            </a:pPr>
            <a:r>
              <a:rPr lang="en-IE" altLang="en-US" sz="2000" dirty="0"/>
              <a:t>Analytical frameworks used –for you?</a:t>
            </a:r>
          </a:p>
          <a:p>
            <a:pPr marL="745236" lvl="1">
              <a:buFont typeface="Arial" panose="020B0604020202020204" pitchFamily="34" charset="0"/>
              <a:buChar char="•"/>
              <a:defRPr/>
            </a:pPr>
            <a:r>
              <a:rPr lang="en-IE" altLang="en-US" sz="2000" dirty="0"/>
              <a:t>In context – policy</a:t>
            </a:r>
          </a:p>
          <a:p>
            <a:pPr marL="745236" lvl="1">
              <a:buFont typeface="Arial" panose="020B0604020202020204" pitchFamily="34" charset="0"/>
              <a:buChar char="•"/>
              <a:defRPr/>
            </a:pPr>
            <a:r>
              <a:rPr lang="en-IE" altLang="en-US" sz="2000" dirty="0"/>
              <a:t>Compare and contrast different sources and experts</a:t>
            </a:r>
          </a:p>
          <a:p>
            <a:pPr marL="745236" lvl="1">
              <a:buFont typeface="Arial" panose="020B0604020202020204" pitchFamily="34" charset="0"/>
              <a:buChar char="•"/>
              <a:defRPr/>
            </a:pPr>
            <a:r>
              <a:rPr lang="en-IE" altLang="en-US" sz="2000" dirty="0"/>
              <a:t>Learn the ‘language’ or vocabulary</a:t>
            </a:r>
          </a:p>
          <a:p>
            <a:pPr marL="745236" lvl="1">
              <a:buFont typeface="Arial" panose="020B0604020202020204" pitchFamily="34" charset="0"/>
              <a:buChar char="•"/>
              <a:defRPr/>
            </a:pPr>
            <a:r>
              <a:rPr lang="en-IE" altLang="en-US" sz="2000" dirty="0"/>
              <a:t>Find important issues or variables</a:t>
            </a:r>
          </a:p>
          <a:p>
            <a:pPr marL="745236" lvl="1">
              <a:buFont typeface="Arial" panose="020B0604020202020204" pitchFamily="34" charset="0"/>
              <a:buChar char="•"/>
              <a:defRPr/>
            </a:pPr>
            <a:r>
              <a:rPr lang="en-IE" altLang="en-US" sz="2000" dirty="0"/>
              <a:t>Think about/define research questions</a:t>
            </a:r>
          </a:p>
          <a:p>
            <a:pPr marL="745236" lvl="1">
              <a:buFont typeface="Arial" panose="020B0604020202020204" pitchFamily="34" charset="0"/>
              <a:buChar char="•"/>
              <a:defRPr/>
            </a:pPr>
            <a:r>
              <a:rPr lang="en-IE" altLang="en-US" sz="2000" dirty="0"/>
              <a:t>Inform discussion of findings</a:t>
            </a:r>
          </a:p>
          <a:p>
            <a:pPr marL="745236" lvl="1">
              <a:buFont typeface="Arial" panose="020B0604020202020204" pitchFamily="34" charset="0"/>
              <a:buChar char="•"/>
              <a:defRPr/>
            </a:pPr>
            <a:r>
              <a:rPr lang="en-IE" altLang="en-US" sz="2000" dirty="0"/>
              <a:t>Identify links in theory and practice</a:t>
            </a:r>
          </a:p>
          <a:p>
            <a:pPr marL="745236" lvl="1">
              <a:buFont typeface="Arial" panose="020B0604020202020204" pitchFamily="34" charset="0"/>
              <a:buChar char="•"/>
              <a:defRPr/>
            </a:pPr>
            <a:r>
              <a:rPr lang="en-IE" altLang="en-US" sz="2000" dirty="0"/>
              <a:t>Synthesis of relevant information so reader can understand</a:t>
            </a:r>
          </a:p>
        </p:txBody>
      </p:sp>
    </p:spTree>
    <p:custDataLst>
      <p:tags r:id="rId1"/>
    </p:custDataLst>
    <p:extLst>
      <p:ext uri="{BB962C8B-B14F-4D97-AF65-F5344CB8AC3E}">
        <p14:creationId xmlns:p14="http://schemas.microsoft.com/office/powerpoint/2010/main" val="12081529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t>Evaluating Research</a:t>
            </a:r>
          </a:p>
        </p:txBody>
      </p:sp>
      <p:sp>
        <p:nvSpPr>
          <p:cNvPr id="3" name="Content Placeholder 2"/>
          <p:cNvSpPr>
            <a:spLocks noGrp="1"/>
          </p:cNvSpPr>
          <p:nvPr>
            <p:ph idx="1"/>
          </p:nvPr>
        </p:nvSpPr>
        <p:spPr/>
        <p:txBody>
          <a:bodyPr/>
          <a:lstStyle/>
          <a:p>
            <a:pPr marL="0" indent="0">
              <a:lnSpc>
                <a:spcPct val="90000"/>
              </a:lnSpc>
              <a:buNone/>
            </a:pPr>
            <a:r>
              <a:rPr lang="en-GB" altLang="en-US" i="1" dirty="0"/>
              <a:t>Step 1 Consider the Article as a Whole</a:t>
            </a:r>
          </a:p>
          <a:p>
            <a:pPr marL="0" indent="0">
              <a:lnSpc>
                <a:spcPct val="90000"/>
              </a:lnSpc>
              <a:buNone/>
            </a:pPr>
            <a:endParaRPr lang="en-GB" altLang="en-US" i="1" dirty="0"/>
          </a:p>
          <a:p>
            <a:pPr marL="0" indent="0">
              <a:lnSpc>
                <a:spcPct val="90000"/>
              </a:lnSpc>
            </a:pPr>
            <a:r>
              <a:rPr lang="en-GB" altLang="en-US" dirty="0"/>
              <a:t> Try to determine something about the purpose, audience and content of the paper before you start reading – in this regard, consider who is writing the article, what are his/her qualifications, what audience are they addressing, what is the article about and what sources are used by the author?</a:t>
            </a:r>
          </a:p>
          <a:p>
            <a:endParaRPr lang="en-IE" dirty="0"/>
          </a:p>
        </p:txBody>
      </p:sp>
    </p:spTree>
    <p:custDataLst>
      <p:tags r:id="rId1"/>
    </p:custDataLst>
    <p:extLst>
      <p:ext uri="{BB962C8B-B14F-4D97-AF65-F5344CB8AC3E}">
        <p14:creationId xmlns:p14="http://schemas.microsoft.com/office/powerpoint/2010/main" val="26746460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t>Evaluating Research</a:t>
            </a:r>
          </a:p>
        </p:txBody>
      </p:sp>
      <p:sp>
        <p:nvSpPr>
          <p:cNvPr id="3" name="Content Placeholder 2"/>
          <p:cNvSpPr>
            <a:spLocks noGrp="1"/>
          </p:cNvSpPr>
          <p:nvPr>
            <p:ph idx="1"/>
          </p:nvPr>
        </p:nvSpPr>
        <p:spPr/>
        <p:txBody>
          <a:bodyPr/>
          <a:lstStyle/>
          <a:p>
            <a:pPr marL="0" indent="0">
              <a:lnSpc>
                <a:spcPct val="90000"/>
              </a:lnSpc>
              <a:buNone/>
            </a:pPr>
            <a:r>
              <a:rPr lang="en-GB" altLang="en-US" i="1" dirty="0"/>
              <a:t>Step 2  Determine the Overall Purpose, Structure and Direction of the Article</a:t>
            </a:r>
          </a:p>
          <a:p>
            <a:pPr marL="0" indent="0">
              <a:lnSpc>
                <a:spcPct val="90000"/>
              </a:lnSpc>
              <a:buNone/>
            </a:pPr>
            <a:endParaRPr lang="en-GB" altLang="en-US" i="1" dirty="0"/>
          </a:p>
          <a:p>
            <a:pPr marL="0" indent="0">
              <a:lnSpc>
                <a:spcPct val="90000"/>
              </a:lnSpc>
            </a:pPr>
            <a:r>
              <a:rPr lang="en-GB" altLang="en-US" dirty="0"/>
              <a:t> Having examined the article as a whole, start reading … consider the purpose of the article (this should be in the introduction), the limits placed on the article, and the conclusion (this should only contain the author’s remarks to the reader). </a:t>
            </a:r>
          </a:p>
          <a:p>
            <a:endParaRPr lang="en-IE" dirty="0"/>
          </a:p>
        </p:txBody>
      </p:sp>
    </p:spTree>
    <p:custDataLst>
      <p:tags r:id="rId1"/>
    </p:custDataLst>
    <p:extLst>
      <p:ext uri="{BB962C8B-B14F-4D97-AF65-F5344CB8AC3E}">
        <p14:creationId xmlns:p14="http://schemas.microsoft.com/office/powerpoint/2010/main" val="18857218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t>Evaluating Research</a:t>
            </a:r>
          </a:p>
        </p:txBody>
      </p:sp>
      <p:sp>
        <p:nvSpPr>
          <p:cNvPr id="3" name="Content Placeholder 2"/>
          <p:cNvSpPr>
            <a:spLocks noGrp="1"/>
          </p:cNvSpPr>
          <p:nvPr>
            <p:ph idx="1"/>
          </p:nvPr>
        </p:nvSpPr>
        <p:spPr/>
        <p:txBody>
          <a:bodyPr/>
          <a:lstStyle/>
          <a:p>
            <a:pPr marL="0" indent="0">
              <a:buNone/>
            </a:pPr>
            <a:r>
              <a:rPr lang="en-GB" altLang="en-US" i="1" dirty="0"/>
              <a:t>Step 3  Read the Article but Pay Attention to the Writing and Presentation</a:t>
            </a:r>
          </a:p>
          <a:p>
            <a:pPr marL="0" indent="0">
              <a:buNone/>
            </a:pPr>
            <a:endParaRPr lang="en-GB" altLang="en-US" i="1" dirty="0"/>
          </a:p>
          <a:p>
            <a:pPr marL="0" indent="0"/>
            <a:r>
              <a:rPr lang="en-GB" altLang="en-US" dirty="0"/>
              <a:t> Watch for not only what the authors says, but how it is said. This requires that you read the article to gain an understanding of how the author presents the evidence and how it is made to fit with the argument. </a:t>
            </a:r>
          </a:p>
          <a:p>
            <a:endParaRPr lang="en-IE" dirty="0"/>
          </a:p>
        </p:txBody>
      </p:sp>
    </p:spTree>
    <p:custDataLst>
      <p:tags r:id="rId1"/>
    </p:custDataLst>
    <p:extLst>
      <p:ext uri="{BB962C8B-B14F-4D97-AF65-F5344CB8AC3E}">
        <p14:creationId xmlns:p14="http://schemas.microsoft.com/office/powerpoint/2010/main" val="117842281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t>Evaluating Research</a:t>
            </a:r>
          </a:p>
        </p:txBody>
      </p:sp>
      <p:sp>
        <p:nvSpPr>
          <p:cNvPr id="3" name="Content Placeholder 2"/>
          <p:cNvSpPr>
            <a:spLocks noGrp="1"/>
          </p:cNvSpPr>
          <p:nvPr>
            <p:ph idx="1"/>
          </p:nvPr>
        </p:nvSpPr>
        <p:spPr/>
        <p:txBody>
          <a:bodyPr/>
          <a:lstStyle/>
          <a:p>
            <a:pPr marL="0" indent="0">
              <a:lnSpc>
                <a:spcPct val="90000"/>
              </a:lnSpc>
              <a:buNone/>
            </a:pPr>
            <a:r>
              <a:rPr lang="en-GB" altLang="en-US" i="1" dirty="0"/>
              <a:t>Step 4  Criticism and Evaluation of the Article</a:t>
            </a:r>
          </a:p>
          <a:p>
            <a:pPr marL="0" indent="0">
              <a:lnSpc>
                <a:spcPct val="90000"/>
              </a:lnSpc>
              <a:buNone/>
            </a:pPr>
            <a:endParaRPr lang="en-GB" altLang="en-US" i="1" dirty="0"/>
          </a:p>
          <a:p>
            <a:pPr marL="0" indent="0">
              <a:lnSpc>
                <a:spcPct val="90000"/>
              </a:lnSpc>
            </a:pPr>
            <a:r>
              <a:rPr lang="en-GB" altLang="en-US" dirty="0"/>
              <a:t> Initially, consider your personal reaction to the article, ask what the author is trying to say, who he or she are addressing and has it addressed a research gap</a:t>
            </a:r>
            <a:br>
              <a:rPr lang="en-GB" altLang="en-US" dirty="0"/>
            </a:br>
            <a:endParaRPr lang="en-GB" altLang="en-US" dirty="0"/>
          </a:p>
          <a:p>
            <a:pPr marL="0" indent="0">
              <a:lnSpc>
                <a:spcPct val="90000"/>
              </a:lnSpc>
            </a:pPr>
            <a:r>
              <a:rPr lang="en-GB" altLang="en-US" dirty="0"/>
              <a:t> Then try to judge the worth of the article by comparing it to a standard article in that field.</a:t>
            </a:r>
          </a:p>
          <a:p>
            <a:endParaRPr lang="en-IE" dirty="0"/>
          </a:p>
        </p:txBody>
      </p:sp>
    </p:spTree>
    <p:custDataLst>
      <p:tags r:id="rId1"/>
    </p:custDataLst>
    <p:extLst>
      <p:ext uri="{BB962C8B-B14F-4D97-AF65-F5344CB8AC3E}">
        <p14:creationId xmlns:p14="http://schemas.microsoft.com/office/powerpoint/2010/main" val="288634206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a:spLocks noGrp="1"/>
          </p:cNvSpPr>
          <p:nvPr>
            <p:ph sz="half" idx="4294967295"/>
          </p:nvPr>
        </p:nvSpPr>
        <p:spPr>
          <a:xfrm>
            <a:off x="179511" y="260649"/>
            <a:ext cx="4176465" cy="5832648"/>
          </a:xfrm>
          <a:prstGeom prst="rect">
            <a:avLst/>
          </a:prstGeom>
        </p:spPr>
        <p:txBody>
          <a:bodyPr rtlCol="0">
            <a:normAutofit lnSpcReduction="10000"/>
          </a:bodyPr>
          <a:lstStyle/>
          <a:p>
            <a:pPr marL="0" indent="0" eaLnBrk="1" fontAlgn="auto" hangingPunct="1">
              <a:spcAft>
                <a:spcPts val="0"/>
              </a:spcAft>
              <a:buNone/>
              <a:defRPr/>
            </a:pPr>
            <a:r>
              <a:rPr lang="en-IE" altLang="en-US" sz="2100" dirty="0">
                <a:solidFill>
                  <a:schemeClr val="tx1">
                    <a:lumMod val="75000"/>
                    <a:lumOff val="25000"/>
                  </a:schemeClr>
                </a:solidFill>
              </a:rPr>
              <a:t>Sexual harassment has many consequences. Adams, Kottke, and Padgitt (1983) found that some women students said they avoided taking a class or working with certain professors because of the risk of harassment. They also found that men and women students reacted differently. Their research was a survey of 1,000 men and women graduate and undergraduate students. Benson and Thomson's study in Social Problems (1982) lists many problems created by sexual harassment. In their excellent book, The Lecherous Professor, Dziech and Weiner (1990) give a long list of difficulties that victims have suffered.</a:t>
            </a:r>
          </a:p>
        </p:txBody>
      </p:sp>
      <p:sp>
        <p:nvSpPr>
          <p:cNvPr id="6" name="Content Placeholder 3"/>
          <p:cNvSpPr>
            <a:spLocks noGrp="1"/>
          </p:cNvSpPr>
          <p:nvPr>
            <p:ph sz="quarter" idx="4294967295"/>
          </p:nvPr>
        </p:nvSpPr>
        <p:spPr>
          <a:xfrm>
            <a:off x="4644008" y="620712"/>
            <a:ext cx="4320480" cy="3816399"/>
          </a:xfrm>
          <a:prstGeom prst="rect">
            <a:avLst/>
          </a:prstGeom>
        </p:spPr>
        <p:txBody>
          <a:bodyPr rtlCol="0">
            <a:normAutofit fontScale="92500" lnSpcReduction="10000"/>
          </a:bodyPr>
          <a:lstStyle/>
          <a:p>
            <a:pPr marL="0" indent="0" eaLnBrk="1" fontAlgn="auto" hangingPunct="1">
              <a:spcAft>
                <a:spcPts val="0"/>
              </a:spcAft>
              <a:buNone/>
              <a:defRPr/>
            </a:pPr>
            <a:r>
              <a:rPr lang="en-IE" altLang="en-US" sz="2100" dirty="0">
                <a:solidFill>
                  <a:schemeClr val="tx1">
                    <a:lumMod val="75000"/>
                    <a:lumOff val="25000"/>
                  </a:schemeClr>
                </a:solidFill>
              </a:rPr>
              <a:t>The victims of sexual harassment suffer a range of consequences, from lowered self-esteem and loss of self-confidence to withdrawal from social interaction, changed career goals, and depression (Adams, Kottke, and Padgitt, 1983; Benson and Thomson, 1982; Dziech and Weiner, 1990). For example, Adams, Kottke, and Padgitt (1983) noted that 13 percent of women students said they avoided taking a class or working with certain professors because of the risk of harassment. </a:t>
            </a:r>
          </a:p>
        </p:txBody>
      </p:sp>
      <p:sp>
        <p:nvSpPr>
          <p:cNvPr id="7" name="TextBox 6"/>
          <p:cNvSpPr txBox="1"/>
          <p:nvPr/>
        </p:nvSpPr>
        <p:spPr>
          <a:xfrm>
            <a:off x="5436096" y="4797152"/>
            <a:ext cx="2448272" cy="369332"/>
          </a:xfrm>
          <a:prstGeom prst="rect">
            <a:avLst/>
          </a:prstGeom>
          <a:noFill/>
          <a:ln w="28575">
            <a:solidFill>
              <a:schemeClr val="tx1"/>
            </a:solidFill>
          </a:ln>
        </p:spPr>
        <p:txBody>
          <a:bodyPr wrap="square" rtlCol="0">
            <a:spAutoFit/>
          </a:bodyPr>
          <a:lstStyle/>
          <a:p>
            <a:r>
              <a:rPr lang="en-IE" dirty="0"/>
              <a:t>Good &amp; Bad Example</a:t>
            </a:r>
          </a:p>
        </p:txBody>
      </p:sp>
    </p:spTree>
    <p:custDataLst>
      <p:tags r:id="rId1"/>
    </p:custDataLst>
    <p:extLst>
      <p:ext uri="{BB962C8B-B14F-4D97-AF65-F5344CB8AC3E}">
        <p14:creationId xmlns:p14="http://schemas.microsoft.com/office/powerpoint/2010/main" val="20962156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t>Theory</a:t>
            </a:r>
          </a:p>
        </p:txBody>
      </p:sp>
      <p:sp>
        <p:nvSpPr>
          <p:cNvPr id="5" name="Rectangle 3"/>
          <p:cNvSpPr>
            <a:spLocks noGrp="1" noChangeArrowheads="1"/>
          </p:cNvSpPr>
          <p:nvPr>
            <p:ph idx="1"/>
          </p:nvPr>
        </p:nvSpPr>
        <p:spPr/>
        <p:txBody>
          <a:bodyPr>
            <a:normAutofit fontScale="85000" lnSpcReduction="20000"/>
          </a:bodyPr>
          <a:lstStyle/>
          <a:p>
            <a:pPr marL="457200" indent="-457200" eaLnBrk="1" hangingPunct="1">
              <a:lnSpc>
                <a:spcPct val="90000"/>
              </a:lnSpc>
            </a:pPr>
            <a:r>
              <a:rPr lang="en-GB" altLang="en-US" dirty="0">
                <a:latin typeface="Tahoma" pitchFamily="34" charset="0"/>
              </a:rPr>
              <a:t>‘Theory may be viewed as a system for ordering concepts in a way that produces understanding or insights [</a:t>
            </a:r>
            <a:r>
              <a:rPr lang="en-GB" altLang="en-US" dirty="0" err="1">
                <a:latin typeface="Tahoma" pitchFamily="34" charset="0"/>
              </a:rPr>
              <a:t>Zaltman</a:t>
            </a:r>
            <a:r>
              <a:rPr lang="en-GB" altLang="en-US" dirty="0">
                <a:latin typeface="Tahoma" pitchFamily="34" charset="0"/>
              </a:rPr>
              <a:t> et al., 1977, cited in </a:t>
            </a:r>
            <a:r>
              <a:rPr lang="en-GB" altLang="en-US" dirty="0" err="1">
                <a:latin typeface="Tahoma" pitchFamily="34" charset="0"/>
              </a:rPr>
              <a:t>Ghauri</a:t>
            </a:r>
            <a:r>
              <a:rPr lang="en-GB" altLang="en-US" dirty="0">
                <a:latin typeface="Tahoma" pitchFamily="34" charset="0"/>
              </a:rPr>
              <a:t> and </a:t>
            </a:r>
            <a:r>
              <a:rPr lang="en-GB" altLang="en-US" dirty="0" err="1">
                <a:latin typeface="Tahoma" pitchFamily="34" charset="0"/>
              </a:rPr>
              <a:t>Gronhaug</a:t>
            </a:r>
            <a:r>
              <a:rPr lang="en-GB" altLang="en-US" dirty="0">
                <a:latin typeface="Tahoma" pitchFamily="34" charset="0"/>
              </a:rPr>
              <a:t>, 2002]</a:t>
            </a:r>
          </a:p>
          <a:p>
            <a:pPr marL="457200" indent="-457200" eaLnBrk="1" hangingPunct="1">
              <a:lnSpc>
                <a:spcPct val="90000"/>
              </a:lnSpc>
            </a:pPr>
            <a:endParaRPr lang="en-GB" altLang="en-US" dirty="0">
              <a:latin typeface="Tahoma" pitchFamily="34" charset="0"/>
            </a:endParaRPr>
          </a:p>
          <a:p>
            <a:pPr marL="457200" indent="-457200" eaLnBrk="1" hangingPunct="1">
              <a:lnSpc>
                <a:spcPct val="90000"/>
              </a:lnSpc>
            </a:pPr>
            <a:r>
              <a:rPr lang="en-GB" altLang="en-US" dirty="0">
                <a:latin typeface="Tahoma" pitchFamily="34" charset="0"/>
              </a:rPr>
              <a:t>‘Suppositions which explain, or seek to explain something’ [</a:t>
            </a:r>
            <a:r>
              <a:rPr lang="en-GB" altLang="en-US" dirty="0" err="1">
                <a:latin typeface="Tahoma" pitchFamily="34" charset="0"/>
              </a:rPr>
              <a:t>Blaxter</a:t>
            </a:r>
            <a:r>
              <a:rPr lang="en-GB" altLang="en-US" dirty="0">
                <a:latin typeface="Tahoma" pitchFamily="34" charset="0"/>
              </a:rPr>
              <a:t>, 2002, p. 205]</a:t>
            </a:r>
          </a:p>
          <a:p>
            <a:pPr marL="457200" indent="-457200" eaLnBrk="1" hangingPunct="1">
              <a:lnSpc>
                <a:spcPct val="90000"/>
              </a:lnSpc>
            </a:pPr>
            <a:endParaRPr lang="en-GB" altLang="en-US" dirty="0">
              <a:latin typeface="Tahoma" pitchFamily="34" charset="0"/>
            </a:endParaRPr>
          </a:p>
          <a:p>
            <a:pPr marL="457200" indent="-457200" eaLnBrk="1" hangingPunct="1">
              <a:lnSpc>
                <a:spcPct val="90000"/>
              </a:lnSpc>
            </a:pPr>
            <a:r>
              <a:rPr lang="en-GB" altLang="en-US" dirty="0">
                <a:latin typeface="Tahoma" pitchFamily="34" charset="0"/>
              </a:rPr>
              <a:t>‘A set of interrelated constructs (concepts), definitions and propositions that presents a systematic view of phenomena by specifying relations among variables, with a purpose of explaining and predicting phenomena’ [</a:t>
            </a:r>
            <a:r>
              <a:rPr lang="en-GB" altLang="en-US" dirty="0" err="1">
                <a:latin typeface="Tahoma" pitchFamily="34" charset="0"/>
              </a:rPr>
              <a:t>Kerlinger</a:t>
            </a:r>
            <a:r>
              <a:rPr lang="en-GB" altLang="en-US" dirty="0">
                <a:latin typeface="Tahoma" pitchFamily="34" charset="0"/>
              </a:rPr>
              <a:t>, 1970, cited in </a:t>
            </a:r>
            <a:r>
              <a:rPr lang="en-GB" altLang="en-US" dirty="0" err="1">
                <a:latin typeface="Tahoma" pitchFamily="34" charset="0"/>
              </a:rPr>
              <a:t>Wallimam</a:t>
            </a:r>
            <a:r>
              <a:rPr lang="en-GB" altLang="en-US" dirty="0">
                <a:latin typeface="Tahoma" pitchFamily="34" charset="0"/>
              </a:rPr>
              <a:t>, 2001]</a:t>
            </a:r>
          </a:p>
          <a:p>
            <a:pPr marL="457200" indent="-457200" eaLnBrk="1" hangingPunct="1">
              <a:lnSpc>
                <a:spcPct val="90000"/>
              </a:lnSpc>
            </a:pPr>
            <a:endParaRPr lang="en-GB" altLang="en-US" dirty="0">
              <a:latin typeface="Tahoma" pitchFamily="34" charset="0"/>
            </a:endParaRPr>
          </a:p>
        </p:txBody>
      </p:sp>
    </p:spTree>
    <p:custDataLst>
      <p:tags r:id="rId1"/>
    </p:custDataLst>
    <p:extLst>
      <p:ext uri="{BB962C8B-B14F-4D97-AF65-F5344CB8AC3E}">
        <p14:creationId xmlns:p14="http://schemas.microsoft.com/office/powerpoint/2010/main" val="322713867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IE" dirty="0"/>
              <a:t>Defining Concepts and Developing a Conceptual Framework</a:t>
            </a:r>
          </a:p>
        </p:txBody>
      </p:sp>
      <p:sp>
        <p:nvSpPr>
          <p:cNvPr id="3" name="Content Placeholder 2"/>
          <p:cNvSpPr>
            <a:spLocks noGrp="1"/>
          </p:cNvSpPr>
          <p:nvPr>
            <p:ph idx="1"/>
          </p:nvPr>
        </p:nvSpPr>
        <p:spPr/>
        <p:txBody>
          <a:bodyPr>
            <a:noAutofit/>
          </a:bodyPr>
          <a:lstStyle/>
          <a:p>
            <a:r>
              <a:rPr lang="en-IE" altLang="en-US" sz="2800" dirty="0"/>
              <a:t>Simplifies the research task</a:t>
            </a:r>
          </a:p>
          <a:p>
            <a:r>
              <a:rPr lang="en-IE" altLang="en-US" sz="2800" dirty="0"/>
              <a:t>Discard literature not central to topic/question</a:t>
            </a:r>
          </a:p>
          <a:p>
            <a:r>
              <a:rPr lang="en-IE" altLang="en-US" sz="2800" dirty="0"/>
              <a:t>Provide a ‘map’ of the field of study</a:t>
            </a:r>
          </a:p>
          <a:p>
            <a:r>
              <a:rPr lang="en-IE" altLang="en-US" sz="2800" dirty="0"/>
              <a:t>Consider alternative frameworks  - may have to modify, adapt or even replace the theoretical framework </a:t>
            </a:r>
          </a:p>
          <a:p>
            <a:r>
              <a:rPr lang="en-IE" altLang="en-US" sz="2800" dirty="0"/>
              <a:t>Defining concepts </a:t>
            </a:r>
          </a:p>
          <a:p>
            <a:pPr lvl="1"/>
            <a:r>
              <a:rPr lang="en-IE" altLang="en-US" dirty="0"/>
              <a:t>Choosing a definition from the literature </a:t>
            </a:r>
          </a:p>
          <a:p>
            <a:pPr lvl="1"/>
            <a:r>
              <a:rPr lang="en-IE" altLang="en-US" dirty="0"/>
              <a:t>Help you understand and explain your subject matter</a:t>
            </a:r>
          </a:p>
        </p:txBody>
      </p:sp>
    </p:spTree>
    <p:custDataLst>
      <p:tags r:id="rId1"/>
    </p:custDataLst>
    <p:extLst>
      <p:ext uri="{BB962C8B-B14F-4D97-AF65-F5344CB8AC3E}">
        <p14:creationId xmlns:p14="http://schemas.microsoft.com/office/powerpoint/2010/main" val="152960831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IE" dirty="0"/>
              <a:t>Defining Concepts and Developing a Conceptual Framework</a:t>
            </a:r>
          </a:p>
        </p:txBody>
      </p:sp>
      <p:sp>
        <p:nvSpPr>
          <p:cNvPr id="3" name="Text Placeholder 2"/>
          <p:cNvSpPr>
            <a:spLocks noGrp="1"/>
          </p:cNvSpPr>
          <p:nvPr>
            <p:ph type="body" idx="1"/>
          </p:nvPr>
        </p:nvSpPr>
        <p:spPr/>
        <p:txBody>
          <a:bodyPr/>
          <a:lstStyle/>
          <a:p>
            <a:r>
              <a:rPr lang="en-IE" dirty="0"/>
              <a:t>Concepts</a:t>
            </a:r>
          </a:p>
        </p:txBody>
      </p:sp>
      <p:sp>
        <p:nvSpPr>
          <p:cNvPr id="4" name="Content Placeholder 3"/>
          <p:cNvSpPr>
            <a:spLocks noGrp="1"/>
          </p:cNvSpPr>
          <p:nvPr>
            <p:ph sz="half" idx="2"/>
          </p:nvPr>
        </p:nvSpPr>
        <p:spPr/>
        <p:txBody>
          <a:bodyPr/>
          <a:lstStyle/>
          <a:p>
            <a:pPr>
              <a:lnSpc>
                <a:spcPct val="80000"/>
              </a:lnSpc>
            </a:pPr>
            <a:r>
              <a:rPr lang="en-IE" altLang="en-US" dirty="0"/>
              <a:t>Building blocks of models and theories</a:t>
            </a:r>
            <a:br>
              <a:rPr lang="en-IE" altLang="en-US" dirty="0"/>
            </a:br>
            <a:endParaRPr lang="en-IE" altLang="en-US" dirty="0"/>
          </a:p>
          <a:p>
            <a:pPr>
              <a:lnSpc>
                <a:spcPct val="80000"/>
              </a:lnSpc>
            </a:pPr>
            <a:r>
              <a:rPr lang="en-IE" altLang="en-US" dirty="0"/>
              <a:t>Working definitions for chosen analyses</a:t>
            </a:r>
            <a:br>
              <a:rPr lang="en-IE" altLang="en-US" dirty="0"/>
            </a:br>
            <a:endParaRPr lang="en-IE" altLang="en-US" dirty="0"/>
          </a:p>
          <a:p>
            <a:pPr>
              <a:lnSpc>
                <a:spcPct val="80000"/>
              </a:lnSpc>
            </a:pPr>
            <a:r>
              <a:rPr lang="en-IE" altLang="en-US" dirty="0"/>
              <a:t>Chosen to be useful, not correct</a:t>
            </a:r>
            <a:br>
              <a:rPr lang="en-IE" altLang="en-US" dirty="0"/>
            </a:br>
            <a:endParaRPr lang="en-IE" altLang="en-US" dirty="0"/>
          </a:p>
          <a:p>
            <a:pPr>
              <a:lnSpc>
                <a:spcPct val="80000"/>
              </a:lnSpc>
            </a:pPr>
            <a:r>
              <a:rPr lang="en-IE" altLang="en-US" dirty="0"/>
              <a:t>Are more than a dictionary definition</a:t>
            </a:r>
          </a:p>
          <a:p>
            <a:endParaRPr lang="en-IE" dirty="0"/>
          </a:p>
        </p:txBody>
      </p:sp>
      <p:sp>
        <p:nvSpPr>
          <p:cNvPr id="5" name="Text Placeholder 4"/>
          <p:cNvSpPr>
            <a:spLocks noGrp="1"/>
          </p:cNvSpPr>
          <p:nvPr>
            <p:ph type="body" sz="quarter" idx="3"/>
          </p:nvPr>
        </p:nvSpPr>
        <p:spPr/>
        <p:txBody>
          <a:bodyPr/>
          <a:lstStyle/>
          <a:p>
            <a:r>
              <a:rPr lang="en-IE" dirty="0"/>
              <a:t>Frameworks</a:t>
            </a:r>
          </a:p>
        </p:txBody>
      </p:sp>
      <p:sp>
        <p:nvSpPr>
          <p:cNvPr id="6" name="Content Placeholder 5"/>
          <p:cNvSpPr>
            <a:spLocks noGrp="1"/>
          </p:cNvSpPr>
          <p:nvPr>
            <p:ph sz="quarter" idx="4"/>
          </p:nvPr>
        </p:nvSpPr>
        <p:spPr/>
        <p:txBody>
          <a:bodyPr>
            <a:normAutofit lnSpcReduction="10000"/>
          </a:bodyPr>
          <a:lstStyle/>
          <a:p>
            <a:pPr>
              <a:lnSpc>
                <a:spcPct val="80000"/>
              </a:lnSpc>
            </a:pPr>
            <a:r>
              <a:rPr lang="en-IE" altLang="en-US" dirty="0"/>
              <a:t>Are analytical schemes</a:t>
            </a:r>
            <a:br>
              <a:rPr lang="en-IE" altLang="en-US" dirty="0"/>
            </a:br>
            <a:endParaRPr lang="en-IE" altLang="en-US" dirty="0"/>
          </a:p>
          <a:p>
            <a:pPr>
              <a:lnSpc>
                <a:spcPct val="80000"/>
              </a:lnSpc>
            </a:pPr>
            <a:r>
              <a:rPr lang="en-IE" altLang="en-US" dirty="0"/>
              <a:t>Simplify reality to make it easier to discuss, analyse or research</a:t>
            </a:r>
            <a:br>
              <a:rPr lang="en-IE" altLang="en-US" dirty="0"/>
            </a:br>
            <a:endParaRPr lang="en-IE" altLang="en-US" dirty="0"/>
          </a:p>
          <a:p>
            <a:pPr>
              <a:lnSpc>
                <a:spcPct val="80000"/>
              </a:lnSpc>
            </a:pPr>
            <a:r>
              <a:rPr lang="en-IE" altLang="en-US" dirty="0"/>
              <a:t>Simplify reality by selecting certain phenomenon or variables and suggesting certain relationships between them</a:t>
            </a:r>
            <a:br>
              <a:rPr lang="en-IE" altLang="en-US" dirty="0"/>
            </a:br>
            <a:endParaRPr lang="en-IE" altLang="en-US" dirty="0"/>
          </a:p>
          <a:p>
            <a:pPr>
              <a:lnSpc>
                <a:spcPct val="80000"/>
              </a:lnSpc>
            </a:pPr>
            <a:r>
              <a:rPr lang="en-IE" altLang="en-US" dirty="0"/>
              <a:t>Are judged in terms of utility, not correctness</a:t>
            </a:r>
          </a:p>
          <a:p>
            <a:endParaRPr lang="en-IE" dirty="0"/>
          </a:p>
        </p:txBody>
      </p:sp>
      <p:sp>
        <p:nvSpPr>
          <p:cNvPr id="8" name="Text Box 7"/>
          <p:cNvSpPr txBox="1">
            <a:spLocks noChangeArrowheads="1"/>
          </p:cNvSpPr>
          <p:nvPr/>
        </p:nvSpPr>
        <p:spPr bwMode="auto">
          <a:xfrm>
            <a:off x="4644008" y="6159790"/>
            <a:ext cx="414178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IE" altLang="en-US" sz="1400" dirty="0">
                <a:latin typeface="Tahoma" pitchFamily="34" charset="0"/>
              </a:rPr>
              <a:t>Watson (1994), cited in Fisher (2007, p. 126, 133)</a:t>
            </a:r>
            <a:endParaRPr lang="en-GB" altLang="en-US" sz="1400" dirty="0">
              <a:latin typeface="Tahoma" pitchFamily="34" charset="0"/>
            </a:endParaRPr>
          </a:p>
        </p:txBody>
      </p:sp>
    </p:spTree>
    <p:custDataLst>
      <p:tags r:id="rId1"/>
    </p:custDataLst>
    <p:extLst>
      <p:ext uri="{BB962C8B-B14F-4D97-AF65-F5344CB8AC3E}">
        <p14:creationId xmlns:p14="http://schemas.microsoft.com/office/powerpoint/2010/main" val="19880614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t>Theories</a:t>
            </a:r>
          </a:p>
        </p:txBody>
      </p:sp>
      <p:sp>
        <p:nvSpPr>
          <p:cNvPr id="3" name="Content Placeholder 2"/>
          <p:cNvSpPr>
            <a:spLocks noGrp="1"/>
          </p:cNvSpPr>
          <p:nvPr>
            <p:ph idx="1"/>
          </p:nvPr>
        </p:nvSpPr>
        <p:spPr/>
        <p:txBody>
          <a:bodyPr/>
          <a:lstStyle/>
          <a:p>
            <a:pPr>
              <a:lnSpc>
                <a:spcPct val="80000"/>
              </a:lnSpc>
            </a:pPr>
            <a:r>
              <a:rPr lang="en-IE" altLang="en-US" dirty="0"/>
              <a:t>Ideas about how phenomena relate to each other</a:t>
            </a:r>
            <a:br>
              <a:rPr lang="en-IE" altLang="en-US" dirty="0"/>
            </a:br>
            <a:endParaRPr lang="en-IE" altLang="en-US" dirty="0"/>
          </a:p>
          <a:p>
            <a:pPr>
              <a:lnSpc>
                <a:spcPct val="80000"/>
              </a:lnSpc>
            </a:pPr>
            <a:r>
              <a:rPr lang="en-IE" altLang="en-US" dirty="0"/>
              <a:t>Ideas about how particular events or actions tend to lead to others or are brought about by them</a:t>
            </a:r>
            <a:br>
              <a:rPr lang="en-IE" altLang="en-US" dirty="0"/>
            </a:br>
            <a:endParaRPr lang="en-IE" altLang="en-US" dirty="0"/>
          </a:p>
          <a:p>
            <a:pPr>
              <a:lnSpc>
                <a:spcPct val="80000"/>
              </a:lnSpc>
            </a:pPr>
            <a:r>
              <a:rPr lang="en-IE" altLang="en-US" dirty="0"/>
              <a:t>Are generalisations</a:t>
            </a:r>
            <a:br>
              <a:rPr lang="en-IE" altLang="en-US" dirty="0"/>
            </a:br>
            <a:endParaRPr lang="en-IE" altLang="en-US" dirty="0"/>
          </a:p>
          <a:p>
            <a:pPr>
              <a:lnSpc>
                <a:spcPct val="80000"/>
              </a:lnSpc>
            </a:pPr>
            <a:r>
              <a:rPr lang="en-IE" altLang="en-US" dirty="0"/>
              <a:t>Are the inductive heart of scientific study</a:t>
            </a:r>
          </a:p>
          <a:p>
            <a:endParaRPr lang="en-IE" dirty="0"/>
          </a:p>
        </p:txBody>
      </p:sp>
      <p:sp>
        <p:nvSpPr>
          <p:cNvPr id="5" name="Text Box 7"/>
          <p:cNvSpPr txBox="1">
            <a:spLocks noChangeArrowheads="1"/>
          </p:cNvSpPr>
          <p:nvPr/>
        </p:nvSpPr>
        <p:spPr bwMode="auto">
          <a:xfrm>
            <a:off x="4334127" y="5949280"/>
            <a:ext cx="427831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700"/>
              </a:spcBef>
              <a:buClr>
                <a:schemeClr val="accent2"/>
              </a:buClr>
              <a:buSzPct val="60000"/>
              <a:buFont typeface="Wingdings" panose="05000000000000000000" pitchFamily="2" charset="2"/>
              <a:buChar char=""/>
              <a:defRPr sz="2900">
                <a:solidFill>
                  <a:schemeClr val="tx1"/>
                </a:solidFill>
                <a:latin typeface="Tw Cen MT" panose="020B0602020104020603" pitchFamily="34" charset="0"/>
              </a:defRPr>
            </a:lvl1pPr>
            <a:lvl2pPr marL="742950" indent="-285750">
              <a:spcBef>
                <a:spcPts val="550"/>
              </a:spcBef>
              <a:buClr>
                <a:schemeClr val="accent1"/>
              </a:buClr>
              <a:buSzPct val="70000"/>
              <a:buFont typeface="Wingdings 2" panose="05020102010507070707" pitchFamily="18" charset="2"/>
              <a:buChar char=""/>
              <a:defRPr sz="2600">
                <a:solidFill>
                  <a:schemeClr val="tx1"/>
                </a:solidFill>
                <a:latin typeface="Tw Cen MT" panose="020B0602020104020603" pitchFamily="34" charset="0"/>
              </a:defRPr>
            </a:lvl2pPr>
            <a:lvl3pPr marL="1143000" indent="-228600">
              <a:spcBef>
                <a:spcPts val="500"/>
              </a:spcBef>
              <a:buClr>
                <a:schemeClr val="accent2"/>
              </a:buClr>
              <a:buSzPct val="75000"/>
              <a:buFont typeface="Wingdings" panose="05000000000000000000" pitchFamily="2" charset="2"/>
              <a:buChar char=""/>
              <a:defRPr sz="2300">
                <a:solidFill>
                  <a:schemeClr val="tx1"/>
                </a:solidFill>
                <a:latin typeface="Tw Cen MT" panose="020B0602020104020603" pitchFamily="34" charset="0"/>
              </a:defRPr>
            </a:lvl3pPr>
            <a:lvl4pPr marL="1600200" indent="-228600">
              <a:spcBef>
                <a:spcPts val="400"/>
              </a:spcBef>
              <a:buClr>
                <a:srgbClr val="E7BC29"/>
              </a:buClr>
              <a:buSzPct val="75000"/>
              <a:buFont typeface="Wingdings" panose="05000000000000000000" pitchFamily="2" charset="2"/>
              <a:buChar char=""/>
              <a:defRPr sz="2000">
                <a:solidFill>
                  <a:schemeClr val="tx1"/>
                </a:solidFill>
                <a:latin typeface="Tw Cen MT" panose="020B0602020104020603" pitchFamily="34" charset="0"/>
              </a:defRPr>
            </a:lvl4pPr>
            <a:lvl5pPr marL="2057400" indent="-228600">
              <a:spcBef>
                <a:spcPts val="400"/>
              </a:spcBef>
              <a:buClr>
                <a:srgbClr val="D092A7"/>
              </a:buClr>
              <a:buSzPct val="65000"/>
              <a:buFont typeface="Wingdings" panose="05000000000000000000" pitchFamily="2" charset="2"/>
              <a:buChar char=""/>
              <a:defRPr sz="2000">
                <a:solidFill>
                  <a:schemeClr val="tx1"/>
                </a:solidFill>
                <a:latin typeface="Tw Cen MT" panose="020B0602020104020603" pitchFamily="34" charset="0"/>
              </a:defRPr>
            </a:lvl5pPr>
            <a:lvl6pPr marL="2514600" indent="-228600" eaLnBrk="0" fontAlgn="base" hangingPunct="0">
              <a:spcBef>
                <a:spcPts val="400"/>
              </a:spcBef>
              <a:spcAft>
                <a:spcPct val="0"/>
              </a:spcAft>
              <a:buClr>
                <a:srgbClr val="D092A7"/>
              </a:buClr>
              <a:buSzPct val="65000"/>
              <a:buFont typeface="Wingdings" panose="05000000000000000000" pitchFamily="2" charset="2"/>
              <a:buChar char=""/>
              <a:defRPr sz="2000">
                <a:solidFill>
                  <a:schemeClr val="tx1"/>
                </a:solidFill>
                <a:latin typeface="Tw Cen MT" panose="020B0602020104020603" pitchFamily="34" charset="0"/>
              </a:defRPr>
            </a:lvl6pPr>
            <a:lvl7pPr marL="2971800" indent="-228600" eaLnBrk="0" fontAlgn="base" hangingPunct="0">
              <a:spcBef>
                <a:spcPts val="400"/>
              </a:spcBef>
              <a:spcAft>
                <a:spcPct val="0"/>
              </a:spcAft>
              <a:buClr>
                <a:srgbClr val="D092A7"/>
              </a:buClr>
              <a:buSzPct val="65000"/>
              <a:buFont typeface="Wingdings" panose="05000000000000000000" pitchFamily="2" charset="2"/>
              <a:buChar char=""/>
              <a:defRPr sz="2000">
                <a:solidFill>
                  <a:schemeClr val="tx1"/>
                </a:solidFill>
                <a:latin typeface="Tw Cen MT" panose="020B0602020104020603" pitchFamily="34" charset="0"/>
              </a:defRPr>
            </a:lvl7pPr>
            <a:lvl8pPr marL="3429000" indent="-228600" eaLnBrk="0" fontAlgn="base" hangingPunct="0">
              <a:spcBef>
                <a:spcPts val="400"/>
              </a:spcBef>
              <a:spcAft>
                <a:spcPct val="0"/>
              </a:spcAft>
              <a:buClr>
                <a:srgbClr val="D092A7"/>
              </a:buClr>
              <a:buSzPct val="65000"/>
              <a:buFont typeface="Wingdings" panose="05000000000000000000" pitchFamily="2" charset="2"/>
              <a:buChar char=""/>
              <a:defRPr sz="2000">
                <a:solidFill>
                  <a:schemeClr val="tx1"/>
                </a:solidFill>
                <a:latin typeface="Tw Cen MT" panose="020B0602020104020603" pitchFamily="34" charset="0"/>
              </a:defRPr>
            </a:lvl8pPr>
            <a:lvl9pPr marL="3886200" indent="-228600" eaLnBrk="0" fontAlgn="base" hangingPunct="0">
              <a:spcBef>
                <a:spcPts val="400"/>
              </a:spcBef>
              <a:spcAft>
                <a:spcPct val="0"/>
              </a:spcAft>
              <a:buClr>
                <a:srgbClr val="D092A7"/>
              </a:buClr>
              <a:buSzPct val="65000"/>
              <a:buFont typeface="Wingdings" panose="05000000000000000000" pitchFamily="2" charset="2"/>
              <a:buChar char=""/>
              <a:defRPr sz="2000">
                <a:solidFill>
                  <a:schemeClr val="tx1"/>
                </a:solidFill>
                <a:latin typeface="Tw Cen MT" panose="020B0602020104020603" pitchFamily="34" charset="0"/>
              </a:defRPr>
            </a:lvl9pPr>
          </a:lstStyle>
          <a:p>
            <a:pPr eaLnBrk="1" hangingPunct="1">
              <a:spcBef>
                <a:spcPct val="0"/>
              </a:spcBef>
              <a:buClrTx/>
              <a:buSzTx/>
              <a:buFontTx/>
              <a:buNone/>
              <a:defRPr/>
            </a:pPr>
            <a:r>
              <a:rPr lang="en-IE" altLang="en-US" sz="1400" dirty="0">
                <a:latin typeface="+mn-lt"/>
              </a:rPr>
              <a:t>Watson (1994), cited in Fisher (2007, p. 126, 133)</a:t>
            </a:r>
            <a:endParaRPr lang="en-GB" altLang="en-US" sz="1400" dirty="0">
              <a:latin typeface="+mn-lt"/>
            </a:endParaRPr>
          </a:p>
        </p:txBody>
      </p:sp>
    </p:spTree>
    <p:custDataLst>
      <p:tags r:id="rId1"/>
    </p:custDataLst>
    <p:extLst>
      <p:ext uri="{BB962C8B-B14F-4D97-AF65-F5344CB8AC3E}">
        <p14:creationId xmlns:p14="http://schemas.microsoft.com/office/powerpoint/2010/main" val="302375316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t>Theoretical Framework</a:t>
            </a:r>
          </a:p>
        </p:txBody>
      </p:sp>
      <p:sp>
        <p:nvSpPr>
          <p:cNvPr id="3" name="Content Placeholder 2"/>
          <p:cNvSpPr>
            <a:spLocks noGrp="1"/>
          </p:cNvSpPr>
          <p:nvPr>
            <p:ph idx="1"/>
          </p:nvPr>
        </p:nvSpPr>
        <p:spPr/>
        <p:txBody>
          <a:bodyPr>
            <a:normAutofit fontScale="92500" lnSpcReduction="20000"/>
          </a:bodyPr>
          <a:lstStyle/>
          <a:p>
            <a:pPr marL="457200" indent="-457200">
              <a:lnSpc>
                <a:spcPct val="90000"/>
              </a:lnSpc>
            </a:pPr>
            <a:r>
              <a:rPr lang="en-IE" altLang="en-US" dirty="0"/>
              <a:t>A conceptual model of how one theorises the relationships among the several factors that have been identified as important to the [research] problem</a:t>
            </a:r>
            <a:br>
              <a:rPr lang="en-IE" altLang="en-US" dirty="0"/>
            </a:br>
            <a:r>
              <a:rPr lang="en-IE" altLang="en-US" dirty="0"/>
              <a:t> </a:t>
            </a:r>
          </a:p>
          <a:p>
            <a:pPr marL="457200" indent="-457200">
              <a:lnSpc>
                <a:spcPct val="90000"/>
              </a:lnSpc>
            </a:pPr>
            <a:r>
              <a:rPr lang="en-IE" altLang="en-US" dirty="0"/>
              <a:t>A collection of theories and models from the literature which underpins positivistic research study...it explains the research questions or hypotheses [idea or proposition that can be tested for association or causality using statistics].</a:t>
            </a:r>
          </a:p>
          <a:p>
            <a:pPr lvl="1"/>
            <a:r>
              <a:rPr lang="en-IE" altLang="en-US" dirty="0" err="1"/>
              <a:t>Sekaran</a:t>
            </a:r>
            <a:r>
              <a:rPr lang="en-IE" altLang="en-US" dirty="0"/>
              <a:t>, 1992</a:t>
            </a:r>
            <a:endParaRPr lang="en-IE" dirty="0"/>
          </a:p>
        </p:txBody>
      </p:sp>
    </p:spTree>
    <p:custDataLst>
      <p:tags r:id="rId1"/>
    </p:custDataLst>
    <p:extLst>
      <p:ext uri="{BB962C8B-B14F-4D97-AF65-F5344CB8AC3E}">
        <p14:creationId xmlns:p14="http://schemas.microsoft.com/office/powerpoint/2010/main" val="51221889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IE" dirty="0"/>
              <a:t>Benefits of Conceptual Frameworks</a:t>
            </a:r>
          </a:p>
        </p:txBody>
      </p:sp>
      <p:sp>
        <p:nvSpPr>
          <p:cNvPr id="3" name="Content Placeholder 2"/>
          <p:cNvSpPr>
            <a:spLocks noGrp="1"/>
          </p:cNvSpPr>
          <p:nvPr>
            <p:ph idx="1"/>
          </p:nvPr>
        </p:nvSpPr>
        <p:spPr/>
        <p:txBody>
          <a:bodyPr>
            <a:normAutofit fontScale="92500" lnSpcReduction="20000"/>
          </a:bodyPr>
          <a:lstStyle/>
          <a:p>
            <a:r>
              <a:rPr lang="en-IE" altLang="en-US" dirty="0"/>
              <a:t>Modelling relationships between theories</a:t>
            </a:r>
          </a:p>
          <a:p>
            <a:r>
              <a:rPr lang="en-IE" altLang="en-US" dirty="0"/>
              <a:t>Reducing theoretical data into statements of models</a:t>
            </a:r>
          </a:p>
          <a:p>
            <a:r>
              <a:rPr lang="en-IE" altLang="en-US" dirty="0"/>
              <a:t>Explicating theories that influence the research</a:t>
            </a:r>
          </a:p>
          <a:p>
            <a:r>
              <a:rPr lang="en-IE" altLang="en-US" dirty="0"/>
              <a:t>Providing theoretical bases to design, or interpret, research</a:t>
            </a:r>
          </a:p>
          <a:p>
            <a:r>
              <a:rPr lang="en-IE" altLang="en-US" dirty="0"/>
              <a:t>Creating theoretical links between extant research, current theories, research design, interpretations of findings and conceptual conclusions</a:t>
            </a:r>
          </a:p>
          <a:p>
            <a:endParaRPr lang="en-IE" dirty="0"/>
          </a:p>
        </p:txBody>
      </p:sp>
    </p:spTree>
    <p:custDataLst>
      <p:tags r:id="rId1"/>
    </p:custDataLst>
    <p:extLst>
      <p:ext uri="{BB962C8B-B14F-4D97-AF65-F5344CB8AC3E}">
        <p14:creationId xmlns:p14="http://schemas.microsoft.com/office/powerpoint/2010/main" val="128164833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t>Developing a Framework</a:t>
            </a:r>
          </a:p>
        </p:txBody>
      </p:sp>
      <p:sp>
        <p:nvSpPr>
          <p:cNvPr id="3" name="Content Placeholder 2"/>
          <p:cNvSpPr>
            <a:spLocks noGrp="1"/>
          </p:cNvSpPr>
          <p:nvPr>
            <p:ph idx="1"/>
          </p:nvPr>
        </p:nvSpPr>
        <p:spPr/>
        <p:txBody>
          <a:bodyPr/>
          <a:lstStyle/>
          <a:p>
            <a:r>
              <a:rPr lang="en-IE" altLang="en-US" dirty="0"/>
              <a:t>STEP 1: Identify and clarify concepts</a:t>
            </a:r>
            <a:br>
              <a:rPr lang="en-IE" altLang="en-US" dirty="0"/>
            </a:br>
            <a:endParaRPr lang="en-IE" altLang="en-US" dirty="0"/>
          </a:p>
          <a:p>
            <a:r>
              <a:rPr lang="en-IE" altLang="en-US" dirty="0"/>
              <a:t>STEP 2: Connections and relationships</a:t>
            </a:r>
            <a:br>
              <a:rPr lang="en-IE" altLang="en-US" dirty="0"/>
            </a:br>
            <a:r>
              <a:rPr lang="en-IE" altLang="en-US" dirty="0"/>
              <a:t> 		between the concepts</a:t>
            </a:r>
            <a:endParaRPr lang="en-GB" altLang="en-US" dirty="0"/>
          </a:p>
          <a:p>
            <a:endParaRPr lang="en-IE" dirty="0"/>
          </a:p>
        </p:txBody>
      </p:sp>
      <p:pic>
        <p:nvPicPr>
          <p:cNvPr id="5" name="Picture 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8688" y="4242147"/>
            <a:ext cx="1785937" cy="1339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86125" y="4242147"/>
            <a:ext cx="1895475" cy="1420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00750" y="4242147"/>
            <a:ext cx="2181225" cy="163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239068519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5537" y="476673"/>
            <a:ext cx="3168352" cy="2109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67944" y="559509"/>
            <a:ext cx="3384376" cy="19438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95537" y="2586193"/>
            <a:ext cx="3312368" cy="19185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79512" y="4504785"/>
            <a:ext cx="4248472" cy="21842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0" name="Picture 6"/>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446596" y="2708920"/>
            <a:ext cx="3856169" cy="19758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1" name="Picture 7"/>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438925" y="4744418"/>
            <a:ext cx="4286250" cy="1704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ustDataLst>
      <p:tags r:id="rId1"/>
    </p:custDataLst>
    <p:extLst>
      <p:ext uri="{BB962C8B-B14F-4D97-AF65-F5344CB8AC3E}">
        <p14:creationId xmlns:p14="http://schemas.microsoft.com/office/powerpoint/2010/main" val="80144018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5" name="Straight Arrow Connector 24"/>
          <p:cNvCxnSpPr>
            <a:stCxn id="6" idx="3"/>
            <a:endCxn id="17" idx="0"/>
          </p:cNvCxnSpPr>
          <p:nvPr/>
        </p:nvCxnSpPr>
        <p:spPr>
          <a:xfrm flipH="1">
            <a:off x="4897701" y="1448780"/>
            <a:ext cx="2698635" cy="2929614"/>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a:stCxn id="12" idx="0"/>
            <a:endCxn id="17" idx="0"/>
          </p:cNvCxnSpPr>
          <p:nvPr/>
        </p:nvCxnSpPr>
        <p:spPr>
          <a:xfrm>
            <a:off x="1738269" y="862741"/>
            <a:ext cx="3159432" cy="3515653"/>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5" name="Rounded Rectangle 4"/>
          <p:cNvSpPr/>
          <p:nvPr/>
        </p:nvSpPr>
        <p:spPr>
          <a:xfrm>
            <a:off x="1259631" y="1772816"/>
            <a:ext cx="2342193" cy="792088"/>
          </a:xfrm>
          <a:prstGeom prst="roundRect">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E"/>
          </a:p>
        </p:txBody>
      </p:sp>
      <p:sp>
        <p:nvSpPr>
          <p:cNvPr id="7" name="Rounded Rectangle 6"/>
          <p:cNvSpPr/>
          <p:nvPr/>
        </p:nvSpPr>
        <p:spPr>
          <a:xfrm>
            <a:off x="5652120" y="1052736"/>
            <a:ext cx="2088232" cy="792088"/>
          </a:xfrm>
          <a:prstGeom prst="roundRect">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E"/>
          </a:p>
        </p:txBody>
      </p:sp>
      <p:sp>
        <p:nvSpPr>
          <p:cNvPr id="6" name="TextBox 5"/>
          <p:cNvSpPr txBox="1"/>
          <p:nvPr/>
        </p:nvSpPr>
        <p:spPr>
          <a:xfrm>
            <a:off x="5796136" y="1264114"/>
            <a:ext cx="1800200" cy="369332"/>
          </a:xfrm>
          <a:prstGeom prst="rect">
            <a:avLst/>
          </a:prstGeom>
          <a:solidFill>
            <a:schemeClr val="bg1"/>
          </a:solidFill>
        </p:spPr>
        <p:txBody>
          <a:bodyPr wrap="square" rtlCol="0">
            <a:spAutoFit/>
          </a:bodyPr>
          <a:lstStyle/>
          <a:p>
            <a:r>
              <a:rPr lang="en-IE" dirty="0"/>
              <a:t>Select 5 Articles</a:t>
            </a:r>
          </a:p>
        </p:txBody>
      </p:sp>
      <p:sp>
        <p:nvSpPr>
          <p:cNvPr id="8" name="TextBox 7"/>
          <p:cNvSpPr txBox="1"/>
          <p:nvPr/>
        </p:nvSpPr>
        <p:spPr>
          <a:xfrm>
            <a:off x="1365382" y="1799385"/>
            <a:ext cx="2088231" cy="646331"/>
          </a:xfrm>
          <a:prstGeom prst="rect">
            <a:avLst/>
          </a:prstGeom>
          <a:solidFill>
            <a:schemeClr val="bg1"/>
          </a:solidFill>
        </p:spPr>
        <p:txBody>
          <a:bodyPr wrap="square" rtlCol="0">
            <a:spAutoFit/>
          </a:bodyPr>
          <a:lstStyle/>
          <a:p>
            <a:pPr algn="ctr"/>
            <a:r>
              <a:rPr lang="en-IE" dirty="0"/>
              <a:t>What is your research objectives?</a:t>
            </a:r>
          </a:p>
        </p:txBody>
      </p:sp>
      <p:sp>
        <p:nvSpPr>
          <p:cNvPr id="9" name="Rounded Rectangle 8"/>
          <p:cNvSpPr/>
          <p:nvPr/>
        </p:nvSpPr>
        <p:spPr>
          <a:xfrm>
            <a:off x="2536540" y="2708920"/>
            <a:ext cx="2088232" cy="792088"/>
          </a:xfrm>
          <a:prstGeom prst="roundRect">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E"/>
          </a:p>
        </p:txBody>
      </p:sp>
      <p:sp>
        <p:nvSpPr>
          <p:cNvPr id="10" name="TextBox 9"/>
          <p:cNvSpPr txBox="1"/>
          <p:nvPr/>
        </p:nvSpPr>
        <p:spPr>
          <a:xfrm>
            <a:off x="2701725" y="2768508"/>
            <a:ext cx="1800200" cy="646331"/>
          </a:xfrm>
          <a:prstGeom prst="rect">
            <a:avLst/>
          </a:prstGeom>
          <a:solidFill>
            <a:schemeClr val="bg1"/>
          </a:solidFill>
        </p:spPr>
        <p:txBody>
          <a:bodyPr wrap="square" rtlCol="0">
            <a:spAutoFit/>
          </a:bodyPr>
          <a:lstStyle/>
          <a:p>
            <a:pPr algn="ctr"/>
            <a:r>
              <a:rPr lang="en-IE" dirty="0"/>
              <a:t>Is there a research Gap?</a:t>
            </a:r>
          </a:p>
        </p:txBody>
      </p:sp>
      <p:sp>
        <p:nvSpPr>
          <p:cNvPr id="11" name="Rounded Rectangle 10"/>
          <p:cNvSpPr/>
          <p:nvPr/>
        </p:nvSpPr>
        <p:spPr>
          <a:xfrm>
            <a:off x="611560" y="803153"/>
            <a:ext cx="2304256" cy="792088"/>
          </a:xfrm>
          <a:prstGeom prst="roundRect">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E"/>
          </a:p>
        </p:txBody>
      </p:sp>
      <p:sp>
        <p:nvSpPr>
          <p:cNvPr id="12" name="TextBox 11"/>
          <p:cNvSpPr txBox="1"/>
          <p:nvPr/>
        </p:nvSpPr>
        <p:spPr>
          <a:xfrm>
            <a:off x="704737" y="862741"/>
            <a:ext cx="2067063" cy="646331"/>
          </a:xfrm>
          <a:prstGeom prst="rect">
            <a:avLst/>
          </a:prstGeom>
          <a:solidFill>
            <a:schemeClr val="bg1"/>
          </a:solidFill>
        </p:spPr>
        <p:txBody>
          <a:bodyPr wrap="square" rtlCol="0">
            <a:spAutoFit/>
          </a:bodyPr>
          <a:lstStyle/>
          <a:p>
            <a:pPr algn="ctr"/>
            <a:r>
              <a:rPr lang="en-IE" dirty="0"/>
              <a:t>State your research Question?</a:t>
            </a:r>
          </a:p>
        </p:txBody>
      </p:sp>
      <p:sp>
        <p:nvSpPr>
          <p:cNvPr id="13" name="Rounded Rectangle 12"/>
          <p:cNvSpPr/>
          <p:nvPr/>
        </p:nvSpPr>
        <p:spPr>
          <a:xfrm>
            <a:off x="5652120" y="2132856"/>
            <a:ext cx="2088232" cy="792088"/>
          </a:xfrm>
          <a:prstGeom prst="roundRect">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E"/>
          </a:p>
        </p:txBody>
      </p:sp>
      <p:sp>
        <p:nvSpPr>
          <p:cNvPr id="14" name="TextBox 13"/>
          <p:cNvSpPr txBox="1"/>
          <p:nvPr/>
        </p:nvSpPr>
        <p:spPr>
          <a:xfrm>
            <a:off x="5817305" y="2192444"/>
            <a:ext cx="1800200" cy="646331"/>
          </a:xfrm>
          <a:prstGeom prst="rect">
            <a:avLst/>
          </a:prstGeom>
          <a:solidFill>
            <a:schemeClr val="bg1"/>
          </a:solidFill>
        </p:spPr>
        <p:txBody>
          <a:bodyPr wrap="square" rtlCol="0">
            <a:spAutoFit/>
          </a:bodyPr>
          <a:lstStyle/>
          <a:p>
            <a:pPr algn="ctr"/>
            <a:r>
              <a:rPr lang="en-IE" dirty="0"/>
              <a:t>What are each of the key Issues?</a:t>
            </a:r>
          </a:p>
        </p:txBody>
      </p:sp>
      <p:sp>
        <p:nvSpPr>
          <p:cNvPr id="15" name="Rounded Rectangle 14"/>
          <p:cNvSpPr/>
          <p:nvPr/>
        </p:nvSpPr>
        <p:spPr>
          <a:xfrm>
            <a:off x="5652120" y="3180041"/>
            <a:ext cx="2088232" cy="792088"/>
          </a:xfrm>
          <a:prstGeom prst="roundRect">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E"/>
          </a:p>
        </p:txBody>
      </p:sp>
      <p:sp>
        <p:nvSpPr>
          <p:cNvPr id="16" name="TextBox 15"/>
          <p:cNvSpPr txBox="1"/>
          <p:nvPr/>
        </p:nvSpPr>
        <p:spPr>
          <a:xfrm>
            <a:off x="5817305" y="3239629"/>
            <a:ext cx="1800200" cy="646331"/>
          </a:xfrm>
          <a:prstGeom prst="rect">
            <a:avLst/>
          </a:prstGeom>
          <a:solidFill>
            <a:schemeClr val="bg1"/>
          </a:solidFill>
        </p:spPr>
        <p:txBody>
          <a:bodyPr wrap="square" rtlCol="0">
            <a:spAutoFit/>
          </a:bodyPr>
          <a:lstStyle/>
          <a:p>
            <a:pPr algn="ctr"/>
            <a:r>
              <a:rPr lang="en-IE" dirty="0"/>
              <a:t>Define the concepts</a:t>
            </a:r>
          </a:p>
        </p:txBody>
      </p:sp>
      <p:sp>
        <p:nvSpPr>
          <p:cNvPr id="17" name="Rounded Rectangle 16"/>
          <p:cNvSpPr/>
          <p:nvPr/>
        </p:nvSpPr>
        <p:spPr>
          <a:xfrm>
            <a:off x="3783242" y="4378394"/>
            <a:ext cx="2228917" cy="792088"/>
          </a:xfrm>
          <a:prstGeom prst="roundRect">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E"/>
          </a:p>
        </p:txBody>
      </p:sp>
      <p:sp>
        <p:nvSpPr>
          <p:cNvPr id="18" name="TextBox 17"/>
          <p:cNvSpPr txBox="1"/>
          <p:nvPr/>
        </p:nvSpPr>
        <p:spPr>
          <a:xfrm>
            <a:off x="3783242" y="5398497"/>
            <a:ext cx="2304256" cy="646331"/>
          </a:xfrm>
          <a:prstGeom prst="rect">
            <a:avLst/>
          </a:prstGeom>
          <a:noFill/>
        </p:spPr>
        <p:txBody>
          <a:bodyPr wrap="square" rtlCol="0">
            <a:spAutoFit/>
          </a:bodyPr>
          <a:lstStyle/>
          <a:p>
            <a:pPr algn="ctr"/>
            <a:r>
              <a:rPr lang="en-IE" dirty="0"/>
              <a:t>Develop a theoretical framework</a:t>
            </a:r>
          </a:p>
        </p:txBody>
      </p:sp>
      <p:sp>
        <p:nvSpPr>
          <p:cNvPr id="19" name="Rounded Rectangle 18"/>
          <p:cNvSpPr/>
          <p:nvPr/>
        </p:nvSpPr>
        <p:spPr>
          <a:xfrm>
            <a:off x="3779912" y="5325619"/>
            <a:ext cx="2228917" cy="792088"/>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E"/>
          </a:p>
        </p:txBody>
      </p:sp>
      <p:sp>
        <p:nvSpPr>
          <p:cNvPr id="20" name="TextBox 19"/>
          <p:cNvSpPr txBox="1"/>
          <p:nvPr/>
        </p:nvSpPr>
        <p:spPr>
          <a:xfrm>
            <a:off x="3994270" y="4429777"/>
            <a:ext cx="1800200" cy="646331"/>
          </a:xfrm>
          <a:prstGeom prst="rect">
            <a:avLst/>
          </a:prstGeom>
          <a:solidFill>
            <a:schemeClr val="bg1"/>
          </a:solidFill>
        </p:spPr>
        <p:txBody>
          <a:bodyPr wrap="square" rtlCol="0">
            <a:spAutoFit/>
          </a:bodyPr>
          <a:lstStyle/>
          <a:p>
            <a:pPr algn="ctr"/>
            <a:r>
              <a:rPr lang="en-IE" dirty="0"/>
              <a:t>Link the Relationships</a:t>
            </a:r>
          </a:p>
        </p:txBody>
      </p:sp>
      <p:cxnSp>
        <p:nvCxnSpPr>
          <p:cNvPr id="28" name="Straight Arrow Connector 27"/>
          <p:cNvCxnSpPr/>
          <p:nvPr/>
        </p:nvCxnSpPr>
        <p:spPr>
          <a:xfrm>
            <a:off x="3317985" y="4752942"/>
            <a:ext cx="0" cy="1291886"/>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84335488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3535</Words>
  <Application>Microsoft Office PowerPoint</Application>
  <PresentationFormat>On-screen Show (4:3)</PresentationFormat>
  <Paragraphs>320</Paragraphs>
  <Slides>49</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49</vt:i4>
      </vt:variant>
    </vt:vector>
  </HeadingPairs>
  <TitlesOfParts>
    <vt:vector size="55" baseType="lpstr">
      <vt:lpstr>Arial</vt:lpstr>
      <vt:lpstr>Arial Narrow</vt:lpstr>
      <vt:lpstr>Calibri</vt:lpstr>
      <vt:lpstr>Tahoma</vt:lpstr>
      <vt:lpstr>Times New Roman</vt:lpstr>
      <vt:lpstr>Office Theme</vt:lpstr>
      <vt:lpstr>Literature Review &amp; Secondary Data Analysis</vt:lpstr>
      <vt:lpstr>Clarification</vt:lpstr>
      <vt:lpstr>Clarification</vt:lpstr>
      <vt:lpstr>PowerPoint Presentation</vt:lpstr>
      <vt:lpstr>Research Design &amp; Purpose</vt:lpstr>
      <vt:lpstr>Literature Review</vt:lpstr>
      <vt:lpstr>Literature Review…</vt:lpstr>
      <vt:lpstr>3 Purposes of a Lit. Review</vt:lpstr>
      <vt:lpstr>Issues</vt:lpstr>
      <vt:lpstr>Issues</vt:lpstr>
      <vt:lpstr>Lit. Review Process</vt:lpstr>
      <vt:lpstr>Step 1</vt:lpstr>
      <vt:lpstr>Step 2</vt:lpstr>
      <vt:lpstr>Step 3</vt:lpstr>
      <vt:lpstr>Step 4</vt:lpstr>
      <vt:lpstr>Step 5</vt:lpstr>
      <vt:lpstr>Step 6</vt:lpstr>
      <vt:lpstr>Summary of Lit Review</vt:lpstr>
      <vt:lpstr>The 4-S Strategy</vt:lpstr>
      <vt:lpstr>PowerPoint Presentation</vt:lpstr>
      <vt:lpstr>Literature Sources</vt:lpstr>
      <vt:lpstr>Literature Sources</vt:lpstr>
      <vt:lpstr>Journals</vt:lpstr>
      <vt:lpstr>Online Sources</vt:lpstr>
      <vt:lpstr>Analysis of  Literature Sources </vt:lpstr>
      <vt:lpstr>Research Gap</vt:lpstr>
      <vt:lpstr>Research Question</vt:lpstr>
      <vt:lpstr>Research Objectives</vt:lpstr>
      <vt:lpstr>Research Question  / Objectives</vt:lpstr>
      <vt:lpstr>Secondary Data</vt:lpstr>
      <vt:lpstr>Writing Style</vt:lpstr>
      <vt:lpstr>Writing Style Assistance</vt:lpstr>
      <vt:lpstr>Purpose of Referencing</vt:lpstr>
      <vt:lpstr>Web Sources</vt:lpstr>
      <vt:lpstr>Why Critique</vt:lpstr>
      <vt:lpstr>Evaluating Research</vt:lpstr>
      <vt:lpstr>Evaluating Research</vt:lpstr>
      <vt:lpstr>Evaluating Research</vt:lpstr>
      <vt:lpstr>Evaluating Research</vt:lpstr>
      <vt:lpstr>PowerPoint Presentation</vt:lpstr>
      <vt:lpstr>Theory</vt:lpstr>
      <vt:lpstr>Defining Concepts and Developing a Conceptual Framework</vt:lpstr>
      <vt:lpstr>Defining Concepts and Developing a Conceptual Framework</vt:lpstr>
      <vt:lpstr>Theories</vt:lpstr>
      <vt:lpstr>Theoretical Framework</vt:lpstr>
      <vt:lpstr>Benefits of Conceptual Frameworks</vt:lpstr>
      <vt:lpstr>Developing a Framework</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ogilvieb</dc:creator>
  <cp:lastModifiedBy>Denis Coleman</cp:lastModifiedBy>
  <cp:revision>152</cp:revision>
  <cp:lastPrinted>2015-02-05T17:12:59Z</cp:lastPrinted>
  <dcterms:created xsi:type="dcterms:W3CDTF">2013-09-12T09:40:19Z</dcterms:created>
  <dcterms:modified xsi:type="dcterms:W3CDTF">2022-07-08T11:18:09Z</dcterms:modified>
</cp:coreProperties>
</file>