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jpeg" ContentType="image/jpeg"/>
  <Default Extension="mp4" ContentType="video/mp4"/>
  <Default Extension="rels" ContentType="application/vnd.openxmlformats-package.relationships+xml"/>
  <Default Extension="gif" ContentType="image/gif"/>
  <Default Extension="wdp" ContentType="image/vnd.ms-photo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1.xml" ContentType="application/vnd.openxmlformats-officedocument.presentationml.notesSlide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8"/>
  </p:notesMasterIdLst>
  <p:sldIdLst>
    <p:sldId id="256" r:id="rId2"/>
    <p:sldId id="271" r:id="rId3"/>
    <p:sldId id="272" r:id="rId4"/>
    <p:sldId id="257" r:id="rId5"/>
    <p:sldId id="277" r:id="rId6"/>
    <p:sldId id="300" r:id="rId7"/>
    <p:sldId id="302" r:id="rId8"/>
    <p:sldId id="264" r:id="rId9"/>
    <p:sldId id="278" r:id="rId10"/>
    <p:sldId id="265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79" r:id="rId19"/>
    <p:sldId id="266" r:id="rId20"/>
    <p:sldId id="276" r:id="rId21"/>
    <p:sldId id="280" r:id="rId22"/>
    <p:sldId id="282" r:id="rId23"/>
    <p:sldId id="283" r:id="rId24"/>
    <p:sldId id="273" r:id="rId25"/>
    <p:sldId id="267" r:id="rId26"/>
    <p:sldId id="270" r:id="rId27"/>
    <p:sldId id="263" r:id="rId28"/>
    <p:sldId id="268" r:id="rId29"/>
    <p:sldId id="281" r:id="rId30"/>
    <p:sldId id="292" r:id="rId31"/>
    <p:sldId id="294" r:id="rId32"/>
    <p:sldId id="295" r:id="rId33"/>
    <p:sldId id="296" r:id="rId34"/>
    <p:sldId id="297" r:id="rId35"/>
    <p:sldId id="298" r:id="rId36"/>
    <p:sldId id="299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94"/>
    <p:restoredTop sz="94662"/>
  </p:normalViewPr>
  <p:slideViewPr>
    <p:cSldViewPr snapToGrid="0" snapToObjects="1">
      <p:cViewPr>
        <p:scale>
          <a:sx n="87" d="100"/>
          <a:sy n="87" d="100"/>
        </p:scale>
        <p:origin x="456" y="552"/>
      </p:cViewPr>
      <p:guideLst/>
    </p:cSldViewPr>
  </p:slideViewPr>
  <p:outlineViewPr>
    <p:cViewPr>
      <p:scale>
        <a:sx n="33" d="100"/>
        <a:sy n="33" d="100"/>
      </p:scale>
      <p:origin x="0" y="-112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notesMaster" Target="notesMasters/notesMaster1.xml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D64D23-8106-024C-83D1-95AB7EA6AD44}" type="datetimeFigureOut">
              <a:rPr lang="en-GB" smtClean="0"/>
              <a:t>29/04/2019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9CA79D-D429-3A4F-8AFE-EC96E0FF9D7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11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9CA79D-D429-3A4F-8AFE-EC96E0FF9D7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660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9CA79D-D429-3A4F-8AFE-EC96E0FF9D7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0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B3703-21FF-AE40-9C56-8D4A5FBCB594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6D67-C161-7148-998E-35EC2F97D42A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ACD08-7FA7-1C48-8787-B4C545448EB5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2A635-1FB5-AB43-8079-42B28C45AB21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4EA6B-6A05-F54B-A3BE-C33E57E03F9F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FCFC8-356F-8F42-91CB-3CCC9BA5BE54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FDD11-C063-CB43-AFBC-816E75DF6D18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441AD-5557-F041-BB10-2CBFDE4C7C0B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F0D59DE-F48A-0E43-A8A6-E4051D7C5585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81573-2058-6548-9A06-4D8C05EC00BA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3C-6D61-304F-831C-40799C6F5FF6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FFD99A4-179D-B941-8F9D-F03115DE8E5F}" type="datetime1">
              <a:rPr lang="es-ES_tradnl" smtClean="0"/>
              <a:t>29/4/19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dirty="0" smtClean="0"/>
              <a:t>(Government.co.uk,2019),(BBC News, 2018),( Office for National Statistics,2018), (Boffey, 2019), (Europa press,2019), ( Stadistica,2019), (Citypopulation.de, 2019), (El economista 2018)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99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4" Type="http://schemas.openxmlformats.org/officeDocument/2006/relationships/image" Target="../media/image2.jpg"/><Relationship Id="rId1" Type="http://schemas.openxmlformats.org/officeDocument/2006/relationships/tags" Target="../tags/tag1.xml"/><Relationship Id="rId2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jpg"/><Relationship Id="rId1" Type="http://schemas.openxmlformats.org/officeDocument/2006/relationships/tags" Target="../tags/tag2.xml"/><Relationship Id="rId2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4" Type="http://schemas.openxmlformats.org/officeDocument/2006/relationships/image" Target="../media/image5.jpg"/><Relationship Id="rId1" Type="http://schemas.openxmlformats.org/officeDocument/2006/relationships/tags" Target="../tags/tag3.xml"/><Relationship Id="rId2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6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tags" Target="../tags/tag4.xml"/><Relationship Id="rId2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tags" Target="../tags/tag5.x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tags" Target="../tags/tag7.xml"/><Relationship Id="rId2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tags" Target="../tags/tag8.xml"/><Relationship Id="rId2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tags" Target="../tags/tag9.xml"/><Relationship Id="rId2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tags" Target="../tags/tag10.xml"/><Relationship Id="rId2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tags" Target="../tags/tag11.xml"/><Relationship Id="rId2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tags" Target="../tags/tag12.xml"/><Relationship Id="rId2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tags" Target="../tags/tag13.xml"/><Relationship Id="rId2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tags" Target="../tags/tag14.xml"/><Relationship Id="rId2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tags" Target="../tags/tag15.xml"/><Relationship Id="rId2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tags" Target="../tags/tag16.xml"/><Relationship Id="rId2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tags" Target="../tags/tag17.xml"/><Relationship Id="rId2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tags" Target="../tags/tag18.xml"/><Relationship Id="rId2" Type="http://schemas.openxmlformats.org/officeDocument/2006/relationships/slideLayout" Target="../slideLayouts/slideLayout2.xml"/><Relationship Id="rId3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jpg"/><Relationship Id="rId5" Type="http://schemas.openxmlformats.org/officeDocument/2006/relationships/image" Target="../media/image10.gif"/><Relationship Id="rId6" Type="http://schemas.openxmlformats.org/officeDocument/2006/relationships/image" Target="../media/image11.jpg"/><Relationship Id="rId1" Type="http://schemas.openxmlformats.org/officeDocument/2006/relationships/tags" Target="../tags/tag19.xml"/><Relationship Id="rId2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tags" Target="../tags/tag20.xml"/><Relationship Id="rId2" Type="http://schemas.openxmlformats.org/officeDocument/2006/relationships/slideLayout" Target="../slideLayouts/slideLayout2.xml"/><Relationship Id="rId3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microsoft.com/office/2007/relationships/hdphoto" Target="../media/hdphoto1.wdp"/><Relationship Id="rId5" Type="http://schemas.openxmlformats.org/officeDocument/2006/relationships/image" Target="../media/image14.png"/><Relationship Id="rId1" Type="http://schemas.openxmlformats.org/officeDocument/2006/relationships/tags" Target="../tags/tag21.xml"/><Relationship Id="rId2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microsoft.com/office/2007/relationships/hdphoto" Target="../media/hdphoto2.wdp"/><Relationship Id="rId5" Type="http://schemas.openxmlformats.org/officeDocument/2006/relationships/image" Target="../media/image16.png"/><Relationship Id="rId6" Type="http://schemas.microsoft.com/office/2007/relationships/hdphoto" Target="../media/hdphoto3.wdp"/><Relationship Id="rId1" Type="http://schemas.openxmlformats.org/officeDocument/2006/relationships/tags" Target="../tags/tag22.xml"/><Relationship Id="rId2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microsoft.com/office/2007/relationships/hdphoto" Target="../media/hdphoto4.wdp"/><Relationship Id="rId1" Type="http://schemas.openxmlformats.org/officeDocument/2006/relationships/tags" Target="../tags/tag23.xml"/><Relationship Id="rId2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tags" Target="../tags/tag24.xml"/><Relationship Id="rId2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tags" Target="../tags/tag25.xml"/><Relationship Id="rId2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273972"/>
            <a:ext cx="8991600" cy="1645920"/>
          </a:xfrm>
        </p:spPr>
        <p:txBody>
          <a:bodyPr/>
          <a:lstStyle/>
          <a:p>
            <a:r>
              <a:rPr lang="en-GB" b="1" dirty="0"/>
              <a:t>Case Study </a:t>
            </a:r>
            <a:r>
              <a:rPr lang="en-GB" b="1" dirty="0" smtClean="0"/>
              <a:t>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69366" y="4348128"/>
            <a:ext cx="4053268" cy="548069"/>
          </a:xfrm>
        </p:spPr>
        <p:txBody>
          <a:bodyPr/>
          <a:lstStyle/>
          <a:p>
            <a:r>
              <a:rPr lang="en-GB" dirty="0"/>
              <a:t>Alton </a:t>
            </a:r>
            <a:r>
              <a:rPr lang="en-GB" dirty="0" smtClean="0"/>
              <a:t>Towers, Merlin Entertainments 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357" y="0"/>
            <a:ext cx="2004631" cy="20046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0887" y="42829"/>
            <a:ext cx="2551113" cy="1802907"/>
          </a:xfrm>
          <a:prstGeom prst="rect">
            <a:avLst/>
          </a:prstGeom>
        </p:spPr>
      </p:pic>
      <p:sp>
        <p:nvSpPr>
          <p:cNvPr id="11" name="Subtitle 2"/>
          <p:cNvSpPr txBox="1">
            <a:spLocks/>
          </p:cNvSpPr>
          <p:nvPr/>
        </p:nvSpPr>
        <p:spPr>
          <a:xfrm>
            <a:off x="1414462" y="6210258"/>
            <a:ext cx="9634537" cy="647742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Naiara Palanques Garcés 1702373 // </a:t>
            </a:r>
            <a:r>
              <a:rPr lang="en-GB" dirty="0"/>
              <a:t>Management in Practice </a:t>
            </a:r>
            <a:r>
              <a:rPr lang="en-GB" dirty="0" smtClean="0"/>
              <a:t>M5XO2110</a:t>
            </a:r>
          </a:p>
          <a:p>
            <a:endParaRPr lang="en-GB" dirty="0" smtClean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40352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12607">
        <p14:ripple/>
      </p:transition>
    </mc:Choice>
    <mc:Fallback>
      <p:transition spd="slow" advTm="126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1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5423" y="293179"/>
            <a:ext cx="7729728" cy="1188720"/>
          </a:xfrm>
        </p:spPr>
        <p:txBody>
          <a:bodyPr/>
          <a:lstStyle/>
          <a:p>
            <a:r>
              <a:rPr lang="en-GB" dirty="0" smtClean="0"/>
              <a:t>Merlin Entertainments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613" y="1885951"/>
            <a:ext cx="5114925" cy="4529138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British company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Headquarters: Pole ( England, UK)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Started: 1999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CEO: Nick Varney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What does it own: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100 Midways attractions in 22 different countries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9 Legoland parks </a:t>
            </a:r>
          </a:p>
          <a:p>
            <a:pPr marL="0" lvl="0" indent="0">
              <a:spcBef>
                <a:spcPts val="0"/>
              </a:spcBef>
              <a:buClrTx/>
              <a:buNone/>
              <a:defRPr/>
            </a:pPr>
            <a:r>
              <a:rPr lang="en-GB" dirty="0" smtClean="0"/>
              <a:t>6 </a:t>
            </a:r>
            <a:r>
              <a:rPr lang="en-GB" dirty="0" smtClean="0"/>
              <a:t>theme </a:t>
            </a:r>
            <a:r>
              <a:rPr lang="en-GB" dirty="0" smtClean="0"/>
              <a:t>parks </a:t>
            </a:r>
            <a:r>
              <a:rPr lang="en-GB" dirty="0" smtClean="0"/>
              <a:t>resorts</a:t>
            </a:r>
            <a:endParaRPr lang="en-GB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938" y="1673226"/>
            <a:ext cx="2551113" cy="18029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110" y="1673226"/>
            <a:ext cx="3228974" cy="230405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5869" y="4281489"/>
            <a:ext cx="3797300" cy="2133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31757976"/>
      </p:ext>
    </p:extLst>
  </p:cSld>
  <p:clrMapOvr>
    <a:masterClrMapping/>
  </p:clrMapOvr>
  <p:transition spd="slow" advTm="5470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2610" y="187394"/>
            <a:ext cx="7729728" cy="1188720"/>
          </a:xfrm>
        </p:spPr>
        <p:txBody>
          <a:bodyPr/>
          <a:lstStyle/>
          <a:p>
            <a:r>
              <a:rPr lang="en-GB" dirty="0" smtClean="0"/>
              <a:t>Alton Towers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514" y="2052256"/>
            <a:ext cx="4700588" cy="4077081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Location: Alton ( Staffordshire</a:t>
            </a:r>
            <a:r>
              <a:rPr lang="en-GB" dirty="0"/>
              <a:t>,</a:t>
            </a:r>
            <a:r>
              <a:rPr lang="en-GB" dirty="0" smtClean="0"/>
              <a:t> England)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Competitions: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8081760"/>
              </p:ext>
            </p:extLst>
          </p:nvPr>
        </p:nvGraphicFramePr>
        <p:xfrm>
          <a:off x="417514" y="2840422"/>
          <a:ext cx="4254499" cy="3560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5812"/>
                <a:gridCol w="2498687"/>
              </a:tblGrid>
              <a:tr h="378450">
                <a:tc>
                  <a:txBody>
                    <a:bodyPr/>
                    <a:lstStyle/>
                    <a:p>
                      <a:r>
                        <a:rPr lang="en-GB" dirty="0" smtClean="0"/>
                        <a:t>UK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Outside</a:t>
                      </a:r>
                      <a:r>
                        <a:rPr lang="en-GB" baseline="0" dirty="0" smtClean="0"/>
                        <a:t> the UK </a:t>
                      </a:r>
                      <a:endParaRPr lang="en-GB" dirty="0"/>
                    </a:p>
                  </a:txBody>
                  <a:tcPr/>
                </a:tc>
              </a:tr>
              <a:tr h="378450">
                <a:tc>
                  <a:txBody>
                    <a:bodyPr/>
                    <a:lstStyle/>
                    <a:p>
                      <a:r>
                        <a:rPr lang="en-GB" dirty="0" smtClean="0"/>
                        <a:t>Windsor</a:t>
                      </a:r>
                      <a:r>
                        <a:rPr lang="en-GB" baseline="0" dirty="0" smtClean="0"/>
                        <a:t> Theme Park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Gardaland</a:t>
                      </a:r>
                      <a:endParaRPr lang="en-GB" dirty="0"/>
                    </a:p>
                  </a:txBody>
                  <a:tcPr/>
                </a:tc>
              </a:tr>
              <a:tr h="378450">
                <a:tc>
                  <a:txBody>
                    <a:bodyPr/>
                    <a:lstStyle/>
                    <a:p>
                      <a:r>
                        <a:rPr lang="en-GB" dirty="0" smtClean="0"/>
                        <a:t>Drayton Manor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Liseberg</a:t>
                      </a:r>
                      <a:endParaRPr lang="en-GB" dirty="0"/>
                    </a:p>
                  </a:txBody>
                  <a:tcPr/>
                </a:tc>
              </a:tr>
              <a:tr h="378450">
                <a:tc>
                  <a:txBody>
                    <a:bodyPr/>
                    <a:lstStyle/>
                    <a:p>
                      <a:r>
                        <a:rPr lang="en-GB" dirty="0" smtClean="0"/>
                        <a:t>Paultons Family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PortAventura</a:t>
                      </a:r>
                      <a:endParaRPr lang="en-GB" dirty="0"/>
                    </a:p>
                  </a:txBody>
                  <a:tcPr/>
                </a:tc>
              </a:tr>
              <a:tr h="66228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Disney Land Park &amp; Walt Disney Studios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</a:tr>
              <a:tr h="3784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Europa-park</a:t>
                      </a:r>
                      <a:endParaRPr lang="en-GB" dirty="0"/>
                    </a:p>
                  </a:txBody>
                  <a:tcPr/>
                </a:tc>
              </a:tr>
              <a:tr h="3784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Efteling </a:t>
                      </a:r>
                      <a:endParaRPr lang="en-GB" dirty="0"/>
                    </a:p>
                  </a:txBody>
                  <a:tcPr/>
                </a:tc>
              </a:tr>
              <a:tr h="2938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Trivoli Gardens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5548" y="1677554"/>
            <a:ext cx="2004631" cy="200463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913" y="4086751"/>
            <a:ext cx="3657600" cy="258656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51573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540"/>
    </mc:Choice>
    <mc:Fallback>
      <p:transition spd="slow" advTm="49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lton tower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50" y="3174"/>
            <a:ext cx="12186356" cy="685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424831"/>
      </p:ext>
    </p:extLst>
  </p:cSld>
  <p:clrMapOvr>
    <a:masterClrMapping/>
  </p:clrMapOvr>
  <p:transition spd="slow" advTm="33764">
    <p:comb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865" objId="5"/>
        <p14:stopEvt time="31207" objId="5"/>
        <p14:playEvt time="31274" objId="5"/>
        <p14:pauseEvt time="31888" objId="5"/>
        <p14:stopEvt time="33764" objId="5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936" y="199387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 smtClean="0"/>
              <a:t>Environmental Analysis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762660" y="3697060"/>
            <a:ext cx="24980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charset="2"/>
              <a:buChar char="q"/>
            </a:pPr>
            <a:r>
              <a:rPr lang="en-GB" dirty="0" smtClean="0"/>
              <a:t>PESTLE Analysis </a:t>
            </a:r>
          </a:p>
          <a:p>
            <a:pPr marL="285750" indent="-285750">
              <a:buFont typeface="Wingdings" charset="2"/>
              <a:buChar char="q"/>
            </a:pPr>
            <a:r>
              <a:rPr lang="en-GB" dirty="0" smtClean="0"/>
              <a:t>SWOT Analysis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05783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6615">
        <p:fade/>
      </p:transition>
    </mc:Choice>
    <mc:Fallback>
      <p:transition spd="med" advTm="166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030221"/>
              </p:ext>
            </p:extLst>
          </p:nvPr>
        </p:nvGraphicFramePr>
        <p:xfrm>
          <a:off x="1050471" y="100208"/>
          <a:ext cx="9911389" cy="63138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4975"/>
                <a:gridCol w="2363340"/>
                <a:gridCol w="5643074"/>
              </a:tblGrid>
              <a:tr h="411521">
                <a:tc>
                  <a:txBody>
                    <a:bodyPr/>
                    <a:lstStyle/>
                    <a:p>
                      <a:r>
                        <a:rPr lang="en-GB" dirty="0" smtClean="0"/>
                        <a:t>Political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Economic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Social</a:t>
                      </a:r>
                      <a:endParaRPr lang="en-GB" dirty="0"/>
                    </a:p>
                  </a:txBody>
                  <a:tcPr/>
                </a:tc>
              </a:tr>
              <a:tr h="1052177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Increase</a:t>
                      </a:r>
                      <a:r>
                        <a:rPr lang="en-GB" sz="1200" baseline="0" dirty="0" smtClean="0"/>
                        <a:t> in minimum wage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/>
                        <a:t>Unemployment rate. </a:t>
                      </a:r>
                    </a:p>
                    <a:p>
                      <a:r>
                        <a:rPr lang="en-GB" sz="1200" baseline="0" dirty="0" smtClean="0"/>
                        <a:t>Alton-3,4%</a:t>
                      </a:r>
                    </a:p>
                    <a:p>
                      <a:r>
                        <a:rPr lang="en-GB" sz="1200" baseline="0" dirty="0" smtClean="0"/>
                        <a:t>UK-3,9%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Website from Alton</a:t>
                      </a:r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 </a:t>
                      </a:r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Towers </a:t>
                      </a:r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is only available in English. </a:t>
                      </a:r>
                    </a:p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Other parks in Europe own by Merlin, have two languages available.</a:t>
                      </a:r>
                      <a:endParaRPr lang="en-GB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</a:tr>
              <a:tr h="1025675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Brexit- uncertainty of</a:t>
                      </a:r>
                      <a:r>
                        <a:rPr lang="en-GB" sz="1200" baseline="0" dirty="0" smtClean="0"/>
                        <a:t> what is going to happen. </a:t>
                      </a:r>
                    </a:p>
                    <a:p>
                      <a:r>
                        <a:rPr lang="en-GB" sz="1200" dirty="0" smtClean="0"/>
                        <a:t>Investment</a:t>
                      </a:r>
                      <a:r>
                        <a:rPr lang="en-GB" sz="1200" baseline="0" dirty="0" smtClean="0"/>
                        <a:t> in the UK has decreased by 1,1% between July to September 2018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By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 </a:t>
                      </a: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2023- increase in tourism industry of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 </a:t>
                      </a:r>
                      <a:r>
                        <a:rPr lang="en-GB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18.2%</a:t>
                      </a: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 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Population in UK- 66 Million. </a:t>
                      </a:r>
                    </a:p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UK population </a:t>
                      </a:r>
                      <a:r>
                        <a:rPr lang="en-GB" sz="12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≥ 65 in 2017- 18.2%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UK population </a:t>
                      </a:r>
                      <a:r>
                        <a:rPr lang="en-GB" sz="12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≥ 65 in 2007- 15.9%</a:t>
                      </a:r>
                      <a:endParaRPr lang="en-GB" sz="1200" baseline="0" dirty="0" smtClean="0"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endParaRPr lang="en-GB" sz="1200" baseline="0" dirty="0" smtClean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</a:tr>
              <a:tr h="1904245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Possible</a:t>
                      </a:r>
                      <a:r>
                        <a:rPr lang="en-GB" sz="1200" baseline="0" dirty="0" smtClean="0"/>
                        <a:t> visas requirement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Demand and push.</a:t>
                      </a:r>
                      <a:r>
                        <a:rPr lang="en-GB" sz="1200" baseline="0" dirty="0" smtClean="0"/>
                        <a:t> May increase the prices of </a:t>
                      </a:r>
                      <a:r>
                        <a:rPr lang="en-GB" sz="1200" baseline="0" smtClean="0"/>
                        <a:t>Alton </a:t>
                      </a:r>
                      <a:r>
                        <a:rPr lang="en-GB" sz="1200" baseline="0" smtClean="0"/>
                        <a:t>Towers</a:t>
                      </a:r>
                      <a:r>
                        <a:rPr lang="en-GB" sz="1200" baseline="0" dirty="0" smtClean="0"/>
                        <a:t>. </a:t>
                      </a:r>
                    </a:p>
                    <a:p>
                      <a:r>
                        <a:rPr lang="en-GB" sz="1200" dirty="0" smtClean="0"/>
                        <a:t>2</a:t>
                      </a:r>
                      <a:r>
                        <a:rPr lang="en-GB" sz="1200" baseline="0" dirty="0" smtClean="0"/>
                        <a:t> Million</a:t>
                      </a:r>
                      <a:r>
                        <a:rPr lang="en-GB" sz="1200" dirty="0" smtClean="0"/>
                        <a:t> visitors visited the</a:t>
                      </a:r>
                      <a:r>
                        <a:rPr lang="en-GB" sz="1200" baseline="0" dirty="0" smtClean="0"/>
                        <a:t> park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Population has grown.</a:t>
                      </a:r>
                    </a:p>
                    <a:p>
                      <a:endParaRPr lang="en-GB" sz="1200" dirty="0" smtClean="0"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Alton population 2017-</a:t>
                      </a:r>
                      <a:r>
                        <a:rPr lang="en-GB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19,268 people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Alton population </a:t>
                      </a:r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2001-</a:t>
                      </a:r>
                      <a:r>
                        <a:rPr lang="en-GB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16,410 </a:t>
                      </a:r>
                      <a:r>
                        <a:rPr lang="en-GB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people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endParaRPr lang="en-GB" sz="1200" b="0" dirty="0" smtClean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 this town there are more women than men. </a:t>
                      </a:r>
                    </a:p>
                    <a:p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The age range with more people is between 18-64.</a:t>
                      </a:r>
                    </a:p>
                  </a:txBody>
                  <a:tcPr/>
                </a:tc>
              </a:tr>
              <a:tr h="18661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The Office</a:t>
                      </a:r>
                      <a:r>
                        <a:rPr lang="en-GB" sz="1200" baseline="0" dirty="0" smtClean="0"/>
                        <a:t> of Budgetary Responsibility of the United Kingdom (OBR) has lowered the forecast of growth of the economy in the UK for 2019 to 1.2%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If</a:t>
                      </a:r>
                      <a:r>
                        <a:rPr lang="en-GB" sz="1200" baseline="0" dirty="0" smtClean="0"/>
                        <a:t> the pound devaluates even further, result:</a:t>
                      </a:r>
                    </a:p>
                    <a:p>
                      <a:r>
                        <a:rPr lang="en-GB" sz="1200" baseline="0" dirty="0" smtClean="0"/>
                        <a:t>EU visitors- cheaper to come to </a:t>
                      </a:r>
                      <a:r>
                        <a:rPr lang="en-GB" sz="1200" baseline="0" dirty="0" smtClean="0"/>
                        <a:t>Alton Towers. </a:t>
                      </a:r>
                      <a:endParaRPr lang="en-GB" sz="1200" baseline="0" dirty="0" smtClean="0"/>
                    </a:p>
                    <a:p>
                      <a:endParaRPr lang="en-GB" sz="1200" baseline="0" dirty="0" smtClean="0"/>
                    </a:p>
                    <a:p>
                      <a:r>
                        <a:rPr lang="en-GB" sz="1200" baseline="0" dirty="0" smtClean="0"/>
                        <a:t>November 2018-  the sterling pound fell 1.65% against the dollar and 1.81% against the euro. It is consider the highest fall </a:t>
                      </a:r>
                    </a:p>
                    <a:p>
                      <a:endParaRPr lang="en-GB" sz="1200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b="0" dirty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-73478" y="6526897"/>
            <a:ext cx="12265478" cy="331103"/>
          </a:xfrm>
        </p:spPr>
        <p:txBody>
          <a:bodyPr/>
          <a:lstStyle/>
          <a:p>
            <a:r>
              <a:rPr lang="en-US" dirty="0" smtClean="0"/>
              <a:t>(Government.co.uk,2019; BBC News, 2018 ;Office for National Statistics,2019; Boffey, 2019; Europa press,2019</a:t>
            </a:r>
            <a:r>
              <a:rPr lang="en-US" dirty="0"/>
              <a:t>;</a:t>
            </a:r>
            <a:r>
              <a:rPr lang="en-US" dirty="0" smtClean="0"/>
              <a:t> Stadistica,2019; Citypopulation.de, 2019; El economista 2018; Marketline,2018; ONS,2019;</a:t>
            </a:r>
            <a:r>
              <a:rPr lang="is-IS" dirty="0"/>
              <a:t> </a:t>
            </a:r>
            <a:r>
              <a:rPr lang="is-IS" dirty="0" smtClean="0"/>
              <a:t>Inman</a:t>
            </a:r>
            <a:r>
              <a:rPr lang="is-IS" dirty="0"/>
              <a:t>, </a:t>
            </a:r>
            <a:r>
              <a:rPr lang="is-IS" dirty="0" smtClean="0"/>
              <a:t>2019;Boffey2019</a:t>
            </a:r>
            <a:r>
              <a:rPr lang="en-US" dirty="0" smtClean="0"/>
              <a:t>)       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45933294"/>
      </p:ext>
    </p:extLst>
  </p:cSld>
  <p:clrMapOvr>
    <a:masterClrMapping/>
  </p:clrMapOvr>
  <p:transition spd="slow" advTm="74973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452977"/>
              </p:ext>
            </p:extLst>
          </p:nvPr>
        </p:nvGraphicFramePr>
        <p:xfrm>
          <a:off x="915938" y="112567"/>
          <a:ext cx="10745794" cy="6042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5348"/>
                <a:gridCol w="2562301"/>
                <a:gridCol w="6118145"/>
              </a:tblGrid>
              <a:tr h="366879">
                <a:tc>
                  <a:txBody>
                    <a:bodyPr/>
                    <a:lstStyle/>
                    <a:p>
                      <a:r>
                        <a:rPr lang="en-GB" dirty="0" smtClean="0"/>
                        <a:t>Technological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Legal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Environmental </a:t>
                      </a:r>
                      <a:endParaRPr lang="en-GB" dirty="0"/>
                    </a:p>
                  </a:txBody>
                  <a:tcPr/>
                </a:tc>
              </a:tr>
              <a:tr h="938037"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XXI</a:t>
                      </a:r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 century- people book their tickets online.</a:t>
                      </a:r>
                      <a:endParaRPr lang="en-GB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/>
                        <a:t>Changes or strengthen of laws :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GB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law for food levelling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GB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employment law and the workers protection act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GB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New data protection act </a:t>
                      </a:r>
                      <a:endParaRPr lang="en-GB" sz="1200" b="0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Rise in ecological</a:t>
                      </a:r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 food. 6% more </a:t>
                      </a:r>
                    </a:p>
                    <a:p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New</a:t>
                      </a:r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 record in 2018- </a:t>
                      </a:r>
                      <a:r>
                        <a:rPr lang="en-GB" sz="120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￡2.2 billion </a:t>
                      </a:r>
                      <a:endParaRPr lang="en-GB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</a:tr>
              <a:tr h="1310718">
                <a:tc>
                  <a:txBody>
                    <a:bodyPr/>
                    <a:lstStyle/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More robots on the business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b="0" dirty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Bad weather can cause a change in the number of visitors. </a:t>
                      </a:r>
                    </a:p>
                    <a:p>
                      <a:endParaRPr lang="en-GB" sz="1200" baseline="0" dirty="0" smtClean="0"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Winters- Mild </a:t>
                      </a:r>
                    </a:p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Summers- Hotter</a:t>
                      </a:r>
                    </a:p>
                    <a:p>
                      <a:endParaRPr lang="en-GB" sz="1200" baseline="0" dirty="0" smtClean="0"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r>
                        <a:rPr lang="en-GB" sz="1200" baseline="0" dirty="0" smtClean="0">
                          <a:latin typeface="Arial" charset="0"/>
                          <a:ea typeface="Arial" charset="0"/>
                          <a:cs typeface="Arial" charset="0"/>
                        </a:rPr>
                        <a:t>Benefit to the theme park- increases the number of visitors</a:t>
                      </a:r>
                    </a:p>
                  </a:txBody>
                  <a:tcPr/>
                </a:tc>
              </a:tr>
              <a:tr h="1697672">
                <a:tc>
                  <a:txBody>
                    <a:bodyPr/>
                    <a:lstStyle/>
                    <a:p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People carry less money around. </a:t>
                      </a:r>
                    </a:p>
                    <a:p>
                      <a:endParaRPr lang="en-GB" sz="1200" b="0" baseline="0" dirty="0" smtClean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Pay with your Wristbands in some parks and in a future pay with your face or finger.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Increase in recycling .</a:t>
                      </a:r>
                    </a:p>
                    <a:p>
                      <a:endParaRPr lang="en-GB" sz="1200" b="0" baseline="0" dirty="0" smtClean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2017-45.7%.</a:t>
                      </a:r>
                    </a:p>
                  </a:txBody>
                  <a:tcPr/>
                </a:tc>
              </a:tr>
              <a:tr h="1661777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Quick social</a:t>
                      </a:r>
                      <a:r>
                        <a:rPr lang="en-GB" sz="1200" baseline="0" dirty="0" smtClean="0"/>
                        <a:t> media responses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Increase in public transport in the last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 couple of years. </a:t>
                      </a:r>
                    </a:p>
                    <a:p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2017-808 billions passengers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2016-801 billions passengers</a:t>
                      </a:r>
                    </a:p>
                    <a:p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2015- 793 billion passengers 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0" y="6390861"/>
            <a:ext cx="12593014" cy="1408770"/>
          </a:xfrm>
        </p:spPr>
        <p:txBody>
          <a:bodyPr/>
          <a:lstStyle/>
          <a:p>
            <a:pPr lvl="0"/>
            <a:r>
              <a:rPr lang="en-US" sz="1200" dirty="0" smtClean="0">
                <a:solidFill>
                  <a:schemeClr val="tx1"/>
                </a:solidFill>
              </a:rPr>
              <a:t>(Taylor, 2016; Adiós al dinero físico, 2019;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Kallas,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2018; Hannah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2018;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Lawermonthly,2018; 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Government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UK,2019;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BBC News,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2019;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Thomas,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2018;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Europa eu,2019;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Smithers,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2018;</a:t>
            </a:r>
            <a:r>
              <a:rPr lang="en-GB" sz="1200" b="1" dirty="0">
                <a:solidFill>
                  <a:schemeClr val="lt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endParaRPr lang="en-GB" sz="1200" b="1" dirty="0" smtClean="0">
              <a:solidFill>
                <a:schemeClr val="lt1"/>
              </a:solidFill>
              <a:latin typeface="Arial" charset="0"/>
              <a:ea typeface="Arial" charset="0"/>
              <a:cs typeface="Arial" charset="0"/>
            </a:endParaRPr>
          </a:p>
          <a:p>
            <a:pPr lvl="0"/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Met</a:t>
            </a:r>
            <a:r>
              <a:rPr lang="en-GB" sz="12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Ofice,2019;</a:t>
            </a:r>
            <a:r>
              <a:rPr lang="en-GB" sz="1200" b="1" dirty="0">
                <a:solidFill>
                  <a:schemeClr val="lt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Gov,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2015;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Gov,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2016;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Gov,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2017;</a:t>
            </a:r>
            <a:r>
              <a:rPr lang="en-GB" sz="1200" b="1" dirty="0">
                <a:solidFill>
                  <a:schemeClr val="lt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Cole, </a:t>
            </a:r>
            <a:r>
              <a:rPr lang="en-GB" sz="1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2019)</a:t>
            </a:r>
            <a:endParaRPr lang="en-GB" sz="1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lvl="0"/>
            <a:endParaRPr lang="en-GB" sz="1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endParaRPr lang="en-GB" sz="1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lvl="0"/>
            <a:endParaRPr lang="en-GB" sz="1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dirty="0" smtClean="0"/>
              <a:t>
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28285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9410">
        <p:fade/>
      </p:transition>
    </mc:Choice>
    <mc:Fallback>
      <p:transition spd="med" advTm="294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3942712"/>
              </p:ext>
            </p:extLst>
          </p:nvPr>
        </p:nvGraphicFramePr>
        <p:xfrm>
          <a:off x="1331843" y="815010"/>
          <a:ext cx="9760227" cy="5625548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4980681"/>
                <a:gridCol w="4779546"/>
              </a:tblGrid>
              <a:tr h="27178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u="sng" dirty="0">
                          <a:effectLst/>
                        </a:rPr>
                        <a:t>Strengths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People from all ages can go in there, however </a:t>
                      </a:r>
                      <a:r>
                        <a:rPr lang="en-GB" sz="1200" dirty="0" smtClean="0">
                          <a:effectLst/>
                        </a:rPr>
                        <a:t>children </a:t>
                      </a:r>
                      <a:r>
                        <a:rPr lang="en-GB" sz="1200" dirty="0">
                          <a:effectLst/>
                        </a:rPr>
                        <a:t>under 12 must always be with an adult  .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It has overcome a crash quickly and professionally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It has a large number of food outlets inside the theme park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Development and use e-tickets. People can save their tickets into the phones and they do not need to print them out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Always adding new roller-coaster and activities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Group discounts. </a:t>
                      </a:r>
                      <a:endParaRPr lang="en-GB" sz="1200" dirty="0">
                        <a:effectLst/>
                        <a:latin typeface="Arial" charset="0"/>
                        <a:ea typeface="Calibri" charset="0"/>
                        <a:cs typeface="Times New Roman" charset="0"/>
                      </a:endParaRPr>
                    </a:p>
                  </a:txBody>
                  <a:tcPr marL="42482" marR="424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u="sng" dirty="0">
                          <a:effectLst/>
                        </a:rPr>
                        <a:t>Weakness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One of the most expensive parks – mirror.co.uk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Location- middle of nowhere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Reputation damage after the crash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Bad transport links, only can access by car or bus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Spread out long walks, people are going to complain about it.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Lots of planning permission to expand du to being able to build above trees, noise + visual pollution</a:t>
                      </a:r>
                      <a:endParaRPr lang="en-GB" sz="1200" dirty="0">
                        <a:effectLst/>
                        <a:latin typeface="Arial" charset="0"/>
                        <a:ea typeface="Calibri" charset="0"/>
                        <a:cs typeface="Times New Roman" charset="0"/>
                      </a:endParaRPr>
                    </a:p>
                  </a:txBody>
                  <a:tcPr marL="42482" marR="42482" marT="0" marB="0"/>
                </a:tc>
              </a:tr>
              <a:tr h="290765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u="sng" dirty="0">
                          <a:effectLst/>
                        </a:rPr>
                        <a:t>Opportunities</a:t>
                      </a:r>
                      <a:endParaRPr lang="en-GB" sz="12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Possibility to expansion because of location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Promote exercise when walking through the park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Could support local farmers using their products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More healthy food eg: vegan friendly restaurants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Staycation due to Brexit. People from aboard will stay longer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Could be more green and eco friendly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Opportunities to develop on technologies.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Developing more languages in their website, eg: Spanish, German, French etc… </a:t>
                      </a:r>
                      <a:endParaRPr lang="en-GB" sz="1200" dirty="0">
                        <a:effectLst/>
                        <a:latin typeface="Arial" charset="0"/>
                        <a:ea typeface="Calibri" charset="0"/>
                        <a:cs typeface="Times New Roman" charset="0"/>
                      </a:endParaRPr>
                    </a:p>
                  </a:txBody>
                  <a:tcPr marL="42482" marR="424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u="sng" dirty="0">
                          <a:effectLst/>
                        </a:rPr>
                        <a:t>Threats </a:t>
                      </a:r>
                      <a:endParaRPr lang="en-GB" sz="1200" b="1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Brexit, possible delays of products, the number of visitors can decay.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Competition of other theme parks eg: Disneyland.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Weather changes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Social Media coverage-social media reporting threats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charset="2"/>
                        <a:buChar char=""/>
                      </a:pPr>
                      <a:r>
                        <a:rPr lang="en-GB" sz="1200" dirty="0">
                          <a:effectLst/>
                        </a:rPr>
                        <a:t>Terrorism attack, </a:t>
                      </a:r>
                      <a:endParaRPr lang="en-GB" sz="1200" dirty="0">
                        <a:effectLst/>
                        <a:latin typeface="Arial" charset="0"/>
                        <a:ea typeface="Calibri" charset="0"/>
                        <a:cs typeface="Times New Roman" charset="0"/>
                      </a:endParaRPr>
                    </a:p>
                  </a:txBody>
                  <a:tcPr marL="42482" marR="42482" marT="0" marB="0"/>
                </a:tc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5500849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 advTm="1942">
        <p15:prstTrans prst="curtains"/>
      </p:transition>
    </mc:Choice>
    <mc:Fallback>
      <p:transition spd="slow" advTm="19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623" y="2594709"/>
            <a:ext cx="7729728" cy="1188720"/>
          </a:xfrm>
        </p:spPr>
        <p:txBody>
          <a:bodyPr/>
          <a:lstStyle/>
          <a:p>
            <a:r>
              <a:rPr lang="en-GB" dirty="0"/>
              <a:t>Financial Statement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671328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1993">
        <p15:prstTrans prst="fracture"/>
      </p:transition>
    </mc:Choice>
    <mc:Fallback>
      <p:transition spd="slow" advTm="19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a 9">
            <a:extLst>
              <a:ext uri="{FF2B5EF4-FFF2-40B4-BE49-F238E27FC236}">
                <a16:creationId xmlns:a16="http://schemas.microsoft.com/office/drawing/2014/main" xmlns="" id="{BE1309B7-5621-874F-9C1C-34C126D022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813046"/>
              </p:ext>
            </p:extLst>
          </p:nvPr>
        </p:nvGraphicFramePr>
        <p:xfrm>
          <a:off x="220879" y="668882"/>
          <a:ext cx="11772898" cy="1368795"/>
        </p:xfrm>
        <a:graphic>
          <a:graphicData uri="http://schemas.openxmlformats.org/drawingml/2006/table">
            <a:tbl>
              <a:tblPr firstRow="1" firstCol="1" bandRow="1"/>
              <a:tblGrid>
                <a:gridCol w="3038692">
                  <a:extLst>
                    <a:ext uri="{9D8B030D-6E8A-4147-A177-3AD203B41FA5}">
                      <a16:colId xmlns:a16="http://schemas.microsoft.com/office/drawing/2014/main" xmlns="" val="2847204604"/>
                    </a:ext>
                  </a:extLst>
                </a:gridCol>
                <a:gridCol w="1412991">
                  <a:extLst>
                    <a:ext uri="{9D8B030D-6E8A-4147-A177-3AD203B41FA5}">
                      <a16:colId xmlns:a16="http://schemas.microsoft.com/office/drawing/2014/main" xmlns="" val="2846869935"/>
                    </a:ext>
                  </a:extLst>
                </a:gridCol>
                <a:gridCol w="715523">
                  <a:extLst>
                    <a:ext uri="{9D8B030D-6E8A-4147-A177-3AD203B41FA5}">
                      <a16:colId xmlns:a16="http://schemas.microsoft.com/office/drawing/2014/main" xmlns="" val="2903196218"/>
                    </a:ext>
                  </a:extLst>
                </a:gridCol>
                <a:gridCol w="722789">
                  <a:extLst>
                    <a:ext uri="{9D8B030D-6E8A-4147-A177-3AD203B41FA5}">
                      <a16:colId xmlns:a16="http://schemas.microsoft.com/office/drawing/2014/main" xmlns="" val="194212940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xmlns="" val="2411118911"/>
                    </a:ext>
                  </a:extLst>
                </a:gridCol>
                <a:gridCol w="128560">
                  <a:extLst>
                    <a:ext uri="{9D8B030D-6E8A-4147-A177-3AD203B41FA5}">
                      <a16:colId xmlns:a16="http://schemas.microsoft.com/office/drawing/2014/main" xmlns="" val="3368047963"/>
                    </a:ext>
                  </a:extLst>
                </a:gridCol>
                <a:gridCol w="2576811">
                  <a:extLst>
                    <a:ext uri="{9D8B030D-6E8A-4147-A177-3AD203B41FA5}">
                      <a16:colId xmlns:a16="http://schemas.microsoft.com/office/drawing/2014/main" xmlns="" val="1411946033"/>
                    </a:ext>
                  </a:extLst>
                </a:gridCol>
                <a:gridCol w="1716860">
                  <a:extLst>
                    <a:ext uri="{9D8B030D-6E8A-4147-A177-3AD203B41FA5}">
                      <a16:colId xmlns:a16="http://schemas.microsoft.com/office/drawing/2014/main" xmlns="" val="3051728327"/>
                    </a:ext>
                  </a:extLst>
                </a:gridCol>
                <a:gridCol w="717130">
                  <a:extLst>
                    <a:ext uri="{9D8B030D-6E8A-4147-A177-3AD203B41FA5}">
                      <a16:colId xmlns:a16="http://schemas.microsoft.com/office/drawing/2014/main" xmlns="" val="340302743"/>
                    </a:ext>
                  </a:extLst>
                </a:gridCol>
                <a:gridCol w="718142">
                  <a:extLst>
                    <a:ext uri="{9D8B030D-6E8A-4147-A177-3AD203B41FA5}">
                      <a16:colId xmlns:a16="http://schemas.microsoft.com/office/drawing/2014/main" xmlns="" val="2196090964"/>
                    </a:ext>
                  </a:extLst>
                </a:gridCol>
              </a:tblGrid>
              <a:tr h="3172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Gross Profit Margin 2015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Gross Profit Margin 2016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860920518"/>
                  </a:ext>
                </a:extLst>
              </a:tr>
              <a:tr h="207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368567823"/>
                  </a:ext>
                </a:extLst>
              </a:tr>
              <a:tr h="207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Gross Profit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     1085000000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Gross Profit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1230000000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76881121"/>
                  </a:ext>
                </a:extLst>
              </a:tr>
              <a:tr h="19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84.9%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84.4%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995595268"/>
                  </a:ext>
                </a:extLst>
              </a:tr>
              <a:tr h="19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622585296"/>
                  </a:ext>
                </a:extLst>
              </a:tr>
              <a:tr h="207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502884290"/>
                  </a:ext>
                </a:extLst>
              </a:tr>
            </a:tbl>
          </a:graphicData>
        </a:graphic>
      </p:graphicFrame>
      <p:graphicFrame>
        <p:nvGraphicFramePr>
          <p:cNvPr id="5" name="Tabla 8">
            <a:extLst>
              <a:ext uri="{FF2B5EF4-FFF2-40B4-BE49-F238E27FC236}">
                <a16:creationId xmlns:a16="http://schemas.microsoft.com/office/drawing/2014/main" xmlns="" id="{6BFDB60D-9B78-6E4B-95DA-82DC731796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071486"/>
              </p:ext>
            </p:extLst>
          </p:nvPr>
        </p:nvGraphicFramePr>
        <p:xfrm>
          <a:off x="220879" y="3477143"/>
          <a:ext cx="11772899" cy="1731266"/>
        </p:xfrm>
        <a:graphic>
          <a:graphicData uri="http://schemas.openxmlformats.org/drawingml/2006/table">
            <a:tbl>
              <a:tblPr firstRow="1" firstCol="1" bandRow="1"/>
              <a:tblGrid>
                <a:gridCol w="2730153">
                  <a:extLst>
                    <a:ext uri="{9D8B030D-6E8A-4147-A177-3AD203B41FA5}">
                      <a16:colId xmlns:a16="http://schemas.microsoft.com/office/drawing/2014/main" xmlns="" val="2993852938"/>
                    </a:ext>
                  </a:extLst>
                </a:gridCol>
                <a:gridCol w="1717746">
                  <a:extLst>
                    <a:ext uri="{9D8B030D-6E8A-4147-A177-3AD203B41FA5}">
                      <a16:colId xmlns:a16="http://schemas.microsoft.com/office/drawing/2014/main" xmlns="" val="3289960432"/>
                    </a:ext>
                  </a:extLst>
                </a:gridCol>
                <a:gridCol w="718515">
                  <a:extLst>
                    <a:ext uri="{9D8B030D-6E8A-4147-A177-3AD203B41FA5}">
                      <a16:colId xmlns:a16="http://schemas.microsoft.com/office/drawing/2014/main" xmlns="" val="3416628853"/>
                    </a:ext>
                  </a:extLst>
                </a:gridCol>
                <a:gridCol w="720542">
                  <a:extLst>
                    <a:ext uri="{9D8B030D-6E8A-4147-A177-3AD203B41FA5}">
                      <a16:colId xmlns:a16="http://schemas.microsoft.com/office/drawing/2014/main" xmlns="" val="2868851812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xmlns="" val="3971486278"/>
                    </a:ext>
                  </a:extLst>
                </a:gridCol>
                <a:gridCol w="128640">
                  <a:extLst>
                    <a:ext uri="{9D8B030D-6E8A-4147-A177-3AD203B41FA5}">
                      <a16:colId xmlns:a16="http://schemas.microsoft.com/office/drawing/2014/main" xmlns="" val="3305715111"/>
                    </a:ext>
                  </a:extLst>
                </a:gridCol>
                <a:gridCol w="2578139">
                  <a:extLst>
                    <a:ext uri="{9D8B030D-6E8A-4147-A177-3AD203B41FA5}">
                      <a16:colId xmlns:a16="http://schemas.microsoft.com/office/drawing/2014/main" xmlns="" val="3324911821"/>
                    </a:ext>
                  </a:extLst>
                </a:gridCol>
                <a:gridCol w="1717746">
                  <a:extLst>
                    <a:ext uri="{9D8B030D-6E8A-4147-A177-3AD203B41FA5}">
                      <a16:colId xmlns:a16="http://schemas.microsoft.com/office/drawing/2014/main" xmlns="" val="4247985000"/>
                    </a:ext>
                  </a:extLst>
                </a:gridCol>
                <a:gridCol w="717503">
                  <a:extLst>
                    <a:ext uri="{9D8B030D-6E8A-4147-A177-3AD203B41FA5}">
                      <a16:colId xmlns:a16="http://schemas.microsoft.com/office/drawing/2014/main" xmlns="" val="3449187128"/>
                    </a:ext>
                  </a:extLst>
                </a:gridCol>
                <a:gridCol w="718515">
                  <a:extLst>
                    <a:ext uri="{9D8B030D-6E8A-4147-A177-3AD203B41FA5}">
                      <a16:colId xmlns:a16="http://schemas.microsoft.com/office/drawing/2014/main" xmlns="" val="153339650"/>
                    </a:ext>
                  </a:extLst>
                </a:gridCol>
              </a:tblGrid>
              <a:tr h="34536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Profit Margin 2015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Profit Margin 2016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298309272"/>
                  </a:ext>
                </a:extLst>
              </a:tr>
              <a:tr h="233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957322098"/>
                  </a:ext>
                </a:extLst>
              </a:tr>
              <a:tr h="233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Profit 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170000000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Profit 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211000000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807534844"/>
                  </a:ext>
                </a:extLst>
              </a:tr>
              <a:tr h="225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13.3%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14.5%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159465078"/>
                  </a:ext>
                </a:extLst>
              </a:tr>
              <a:tr h="225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83423292"/>
                  </a:ext>
                </a:extLst>
              </a:tr>
              <a:tr h="233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225533520"/>
                  </a:ext>
                </a:extLst>
              </a:tr>
              <a:tr h="233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133846298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389670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21898">
        <p14:switch dir="r"/>
      </p:transition>
    </mc:Choice>
    <mc:Fallback>
      <p:transition spd="slow" advTm="218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4C7B1022-C3CA-354C-AD85-A5F926A5C0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4321275"/>
              </p:ext>
            </p:extLst>
          </p:nvPr>
        </p:nvGraphicFramePr>
        <p:xfrm>
          <a:off x="217170" y="619764"/>
          <a:ext cx="11810343" cy="5154899"/>
        </p:xfrm>
        <a:graphic>
          <a:graphicData uri="http://schemas.openxmlformats.org/drawingml/2006/table">
            <a:tbl>
              <a:tblPr firstRow="1" firstCol="1" bandRow="1"/>
              <a:tblGrid>
                <a:gridCol w="2397306">
                  <a:extLst>
                    <a:ext uri="{9D8B030D-6E8A-4147-A177-3AD203B41FA5}">
                      <a16:colId xmlns:a16="http://schemas.microsoft.com/office/drawing/2014/main" xmlns="" val="3753194080"/>
                    </a:ext>
                  </a:extLst>
                </a:gridCol>
                <a:gridCol w="1508329">
                  <a:extLst>
                    <a:ext uri="{9D8B030D-6E8A-4147-A177-3AD203B41FA5}">
                      <a16:colId xmlns:a16="http://schemas.microsoft.com/office/drawing/2014/main" xmlns="" val="2418976311"/>
                    </a:ext>
                  </a:extLst>
                </a:gridCol>
                <a:gridCol w="722464">
                  <a:extLst>
                    <a:ext uri="{9D8B030D-6E8A-4147-A177-3AD203B41FA5}">
                      <a16:colId xmlns:a16="http://schemas.microsoft.com/office/drawing/2014/main" xmlns="" val="4131843367"/>
                    </a:ext>
                  </a:extLst>
                </a:gridCol>
                <a:gridCol w="399393">
                  <a:extLst>
                    <a:ext uri="{9D8B030D-6E8A-4147-A177-3AD203B41FA5}">
                      <a16:colId xmlns:a16="http://schemas.microsoft.com/office/drawing/2014/main" xmlns="" val="1521319658"/>
                    </a:ext>
                  </a:extLst>
                </a:gridCol>
                <a:gridCol w="893379">
                  <a:extLst>
                    <a:ext uri="{9D8B030D-6E8A-4147-A177-3AD203B41FA5}">
                      <a16:colId xmlns:a16="http://schemas.microsoft.com/office/drawing/2014/main" xmlns="" val="194729083"/>
                    </a:ext>
                  </a:extLst>
                </a:gridCol>
                <a:gridCol w="856372">
                  <a:extLst>
                    <a:ext uri="{9D8B030D-6E8A-4147-A177-3AD203B41FA5}">
                      <a16:colId xmlns:a16="http://schemas.microsoft.com/office/drawing/2014/main" xmlns="" val="817857705"/>
                    </a:ext>
                  </a:extLst>
                </a:gridCol>
                <a:gridCol w="2263827">
                  <a:extLst>
                    <a:ext uri="{9D8B030D-6E8A-4147-A177-3AD203B41FA5}">
                      <a16:colId xmlns:a16="http://schemas.microsoft.com/office/drawing/2014/main" xmlns="" val="508558940"/>
                    </a:ext>
                  </a:extLst>
                </a:gridCol>
                <a:gridCol w="1508329">
                  <a:extLst>
                    <a:ext uri="{9D8B030D-6E8A-4147-A177-3AD203B41FA5}">
                      <a16:colId xmlns:a16="http://schemas.microsoft.com/office/drawing/2014/main" xmlns="" val="3231245249"/>
                    </a:ext>
                  </a:extLst>
                </a:gridCol>
                <a:gridCol w="630026">
                  <a:extLst>
                    <a:ext uri="{9D8B030D-6E8A-4147-A177-3AD203B41FA5}">
                      <a16:colId xmlns:a16="http://schemas.microsoft.com/office/drawing/2014/main" xmlns="" val="1448985151"/>
                    </a:ext>
                  </a:extLst>
                </a:gridCol>
                <a:gridCol w="630918">
                  <a:extLst>
                    <a:ext uri="{9D8B030D-6E8A-4147-A177-3AD203B41FA5}">
                      <a16:colId xmlns:a16="http://schemas.microsoft.com/office/drawing/2014/main" xmlns="" val="884646874"/>
                    </a:ext>
                  </a:extLst>
                </a:gridCol>
              </a:tblGrid>
              <a:tr h="7676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ROCE 2015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ROCE 2016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714167783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380591949"/>
                  </a:ext>
                </a:extLst>
              </a:tr>
              <a:tr h="440132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ROCE=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Profit before                  interest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ROCE=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Profit  before                   interest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418608559"/>
                  </a:ext>
                </a:extLst>
              </a:tr>
              <a:tr h="582171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Assets less current liabilities 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Assets less current liabilities 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46888550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956360274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Profit 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170000000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Profit 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211000000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350957069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+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+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151138344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Loan interest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4600000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Loan interest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4600000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636206446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174600000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215600000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368779400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4651942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098140050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Assets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2478000000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Assets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2959000000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724388391"/>
                  </a:ext>
                </a:extLst>
              </a:tr>
              <a:tr h="198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31162613"/>
                  </a:ext>
                </a:extLst>
              </a:tr>
              <a:tr h="198610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ROCE=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174600000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7.0%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ROCE=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215600000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7.3%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8781674"/>
                  </a:ext>
                </a:extLst>
              </a:tr>
              <a:tr h="198610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2478000000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2959000000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23435595"/>
                  </a:ext>
                </a:extLst>
              </a:tr>
              <a:tr h="830567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00215124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740703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1984">
        <p14:flip dir="r"/>
      </p:transition>
    </mc:Choice>
    <mc:Fallback>
      <p:transition spd="slow" advTm="19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7C39CB85-C7D0-1546-A34D-9BCBF61D47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022835"/>
              </p:ext>
            </p:extLst>
          </p:nvPr>
        </p:nvGraphicFramePr>
        <p:xfrm>
          <a:off x="105103" y="709127"/>
          <a:ext cx="11784329" cy="1701075"/>
        </p:xfrm>
        <a:graphic>
          <a:graphicData uri="http://schemas.openxmlformats.org/drawingml/2006/table">
            <a:tbl>
              <a:tblPr firstRow="1" firstCol="1" bandRow="1"/>
              <a:tblGrid>
                <a:gridCol w="2731394">
                  <a:extLst>
                    <a:ext uri="{9D8B030D-6E8A-4147-A177-3AD203B41FA5}">
                      <a16:colId xmlns:a16="http://schemas.microsoft.com/office/drawing/2014/main" xmlns="" val="2835641243"/>
                    </a:ext>
                  </a:extLst>
                </a:gridCol>
                <a:gridCol w="1718528">
                  <a:extLst>
                    <a:ext uri="{9D8B030D-6E8A-4147-A177-3AD203B41FA5}">
                      <a16:colId xmlns:a16="http://schemas.microsoft.com/office/drawing/2014/main" xmlns="" val="4285873656"/>
                    </a:ext>
                  </a:extLst>
                </a:gridCol>
                <a:gridCol w="718840">
                  <a:extLst>
                    <a:ext uri="{9D8B030D-6E8A-4147-A177-3AD203B41FA5}">
                      <a16:colId xmlns:a16="http://schemas.microsoft.com/office/drawing/2014/main" xmlns="" val="4114183874"/>
                    </a:ext>
                  </a:extLst>
                </a:gridCol>
                <a:gridCol w="720870">
                  <a:extLst>
                    <a:ext uri="{9D8B030D-6E8A-4147-A177-3AD203B41FA5}">
                      <a16:colId xmlns:a16="http://schemas.microsoft.com/office/drawing/2014/main" xmlns="" val="1132433787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xmlns="" val="2347828224"/>
                    </a:ext>
                  </a:extLst>
                </a:gridCol>
                <a:gridCol w="128709">
                  <a:extLst>
                    <a:ext uri="{9D8B030D-6E8A-4147-A177-3AD203B41FA5}">
                      <a16:colId xmlns:a16="http://schemas.microsoft.com/office/drawing/2014/main" xmlns="" val="1527885993"/>
                    </a:ext>
                  </a:extLst>
                </a:gridCol>
                <a:gridCol w="2722269">
                  <a:extLst>
                    <a:ext uri="{9D8B030D-6E8A-4147-A177-3AD203B41FA5}">
                      <a16:colId xmlns:a16="http://schemas.microsoft.com/office/drawing/2014/main" xmlns="" val="1100945863"/>
                    </a:ext>
                  </a:extLst>
                </a:gridCol>
                <a:gridCol w="1581652">
                  <a:extLst>
                    <a:ext uri="{9D8B030D-6E8A-4147-A177-3AD203B41FA5}">
                      <a16:colId xmlns:a16="http://schemas.microsoft.com/office/drawing/2014/main" xmlns="" val="2596041377"/>
                    </a:ext>
                  </a:extLst>
                </a:gridCol>
                <a:gridCol w="717827">
                  <a:extLst>
                    <a:ext uri="{9D8B030D-6E8A-4147-A177-3AD203B41FA5}">
                      <a16:colId xmlns:a16="http://schemas.microsoft.com/office/drawing/2014/main" xmlns="" val="650708136"/>
                    </a:ext>
                  </a:extLst>
                </a:gridCol>
                <a:gridCol w="718840">
                  <a:extLst>
                    <a:ext uri="{9D8B030D-6E8A-4147-A177-3AD203B41FA5}">
                      <a16:colId xmlns:a16="http://schemas.microsoft.com/office/drawing/2014/main" xmlns="" val="3848470839"/>
                    </a:ext>
                  </a:extLst>
                </a:gridCol>
              </a:tblGrid>
              <a:tr h="3350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Assets Turnover 2015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Assets Turnover 2016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193263809"/>
                  </a:ext>
                </a:extLst>
              </a:tr>
              <a:tr h="226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659519630"/>
                  </a:ext>
                </a:extLst>
              </a:tr>
              <a:tr h="226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329759796"/>
                  </a:ext>
                </a:extLst>
              </a:tr>
              <a:tr h="22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0.52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0.49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00256987"/>
                  </a:ext>
                </a:extLst>
              </a:tr>
              <a:tr h="46187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Assets Less Current Liabilities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2478000000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Assets Less Current Liabilities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2959000000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09309002"/>
                  </a:ext>
                </a:extLst>
              </a:tr>
              <a:tr h="226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857200833"/>
                  </a:ext>
                </a:extLst>
              </a:tr>
            </a:tbl>
          </a:graphicData>
        </a:graphic>
      </p:graphicFrame>
      <p:graphicFrame>
        <p:nvGraphicFramePr>
          <p:cNvPr id="3" name="Tabla 4">
            <a:extLst>
              <a:ext uri="{FF2B5EF4-FFF2-40B4-BE49-F238E27FC236}">
                <a16:creationId xmlns:a16="http://schemas.microsoft.com/office/drawing/2014/main" xmlns="" id="{F82E0F1B-9D48-464C-8EC6-999B5F96A8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851833"/>
              </p:ext>
            </p:extLst>
          </p:nvPr>
        </p:nvGraphicFramePr>
        <p:xfrm>
          <a:off x="105103" y="3594894"/>
          <a:ext cx="11884967" cy="1727470"/>
        </p:xfrm>
        <a:graphic>
          <a:graphicData uri="http://schemas.openxmlformats.org/drawingml/2006/table">
            <a:tbl>
              <a:tblPr firstRow="1" firstCol="1" bandRow="1"/>
              <a:tblGrid>
                <a:gridCol w="3066031">
                  <a:extLst>
                    <a:ext uri="{9D8B030D-6E8A-4147-A177-3AD203B41FA5}">
                      <a16:colId xmlns:a16="http://schemas.microsoft.com/office/drawing/2014/main" xmlns="" val="1018239312"/>
                    </a:ext>
                  </a:extLst>
                </a:gridCol>
                <a:gridCol w="1425703">
                  <a:extLst>
                    <a:ext uri="{9D8B030D-6E8A-4147-A177-3AD203B41FA5}">
                      <a16:colId xmlns:a16="http://schemas.microsoft.com/office/drawing/2014/main" xmlns="" val="445123005"/>
                    </a:ext>
                  </a:extLst>
                </a:gridCol>
                <a:gridCol w="611420">
                  <a:extLst>
                    <a:ext uri="{9D8B030D-6E8A-4147-A177-3AD203B41FA5}">
                      <a16:colId xmlns:a16="http://schemas.microsoft.com/office/drawing/2014/main" xmlns="" val="1913285937"/>
                    </a:ext>
                  </a:extLst>
                </a:gridCol>
                <a:gridCol w="839834">
                  <a:extLst>
                    <a:ext uri="{9D8B030D-6E8A-4147-A177-3AD203B41FA5}">
                      <a16:colId xmlns:a16="http://schemas.microsoft.com/office/drawing/2014/main" xmlns="" val="3583329626"/>
                    </a:ext>
                  </a:extLst>
                </a:gridCol>
                <a:gridCol w="25617">
                  <a:extLst>
                    <a:ext uri="{9D8B030D-6E8A-4147-A177-3AD203B41FA5}">
                      <a16:colId xmlns:a16="http://schemas.microsoft.com/office/drawing/2014/main" xmlns="" val="2257428068"/>
                    </a:ext>
                  </a:extLst>
                </a:gridCol>
                <a:gridCol w="129743">
                  <a:extLst>
                    <a:ext uri="{9D8B030D-6E8A-4147-A177-3AD203B41FA5}">
                      <a16:colId xmlns:a16="http://schemas.microsoft.com/office/drawing/2014/main" xmlns="" val="3401818758"/>
                    </a:ext>
                  </a:extLst>
                </a:gridCol>
                <a:gridCol w="2864694">
                  <a:extLst>
                    <a:ext uri="{9D8B030D-6E8A-4147-A177-3AD203B41FA5}">
                      <a16:colId xmlns:a16="http://schemas.microsoft.com/office/drawing/2014/main" xmlns="" val="2446221246"/>
                    </a:ext>
                  </a:extLst>
                </a:gridCol>
                <a:gridCol w="1473738">
                  <a:extLst>
                    <a:ext uri="{9D8B030D-6E8A-4147-A177-3AD203B41FA5}">
                      <a16:colId xmlns:a16="http://schemas.microsoft.com/office/drawing/2014/main" xmlns="" val="324636881"/>
                    </a:ext>
                  </a:extLst>
                </a:gridCol>
                <a:gridCol w="560030">
                  <a:extLst>
                    <a:ext uri="{9D8B030D-6E8A-4147-A177-3AD203B41FA5}">
                      <a16:colId xmlns:a16="http://schemas.microsoft.com/office/drawing/2014/main" xmlns="" val="2893273724"/>
                    </a:ext>
                  </a:extLst>
                </a:gridCol>
                <a:gridCol w="888157">
                  <a:extLst>
                    <a:ext uri="{9D8B030D-6E8A-4147-A177-3AD203B41FA5}">
                      <a16:colId xmlns:a16="http://schemas.microsoft.com/office/drawing/2014/main" xmlns="" val="1763848430"/>
                    </a:ext>
                  </a:extLst>
                </a:gridCol>
              </a:tblGrid>
              <a:tr h="40249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Fixed Assets Ratio 2015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Fixed Assets Ratio 2016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061028355"/>
                  </a:ext>
                </a:extLst>
              </a:tr>
              <a:tr h="2631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78940685"/>
                  </a:ext>
                </a:extLst>
              </a:tr>
              <a:tr h="2631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1278000000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611038224"/>
                  </a:ext>
                </a:extLst>
              </a:tr>
              <a:tr h="2587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0.52 times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0.49 times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054449736"/>
                  </a:ext>
                </a:extLst>
              </a:tr>
              <a:tr h="276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Fixed 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2475000000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Fixed 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2958000000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13622713"/>
                  </a:ext>
                </a:extLst>
              </a:tr>
              <a:tr h="2631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81281102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261109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Tm="4028">
        <p14:gallery dir="l"/>
      </p:transition>
    </mc:Choice>
    <mc:Fallback>
      <p:transition spd="slow" advTm="402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4">
            <a:extLst>
              <a:ext uri="{FF2B5EF4-FFF2-40B4-BE49-F238E27FC236}">
                <a16:creationId xmlns:a16="http://schemas.microsoft.com/office/drawing/2014/main" xmlns="" id="{782E1F4D-123D-954C-9D0A-F65F18C504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5839515"/>
              </p:ext>
            </p:extLst>
          </p:nvPr>
        </p:nvGraphicFramePr>
        <p:xfrm>
          <a:off x="136794" y="3506397"/>
          <a:ext cx="11795757" cy="1500812"/>
        </p:xfrm>
        <a:graphic>
          <a:graphicData uri="http://schemas.openxmlformats.org/drawingml/2006/table">
            <a:tbl>
              <a:tblPr firstRow="1" firstCol="1" bandRow="1"/>
              <a:tblGrid>
                <a:gridCol w="2876665">
                  <a:extLst>
                    <a:ext uri="{9D8B030D-6E8A-4147-A177-3AD203B41FA5}">
                      <a16:colId xmlns:a16="http://schemas.microsoft.com/office/drawing/2014/main" xmlns="" val="737568583"/>
                    </a:ext>
                  </a:extLst>
                </a:gridCol>
                <a:gridCol w="1581353">
                  <a:extLst>
                    <a:ext uri="{9D8B030D-6E8A-4147-A177-3AD203B41FA5}">
                      <a16:colId xmlns:a16="http://schemas.microsoft.com/office/drawing/2014/main" xmlns="" val="1203377328"/>
                    </a:ext>
                  </a:extLst>
                </a:gridCol>
                <a:gridCol w="719166">
                  <a:extLst>
                    <a:ext uri="{9D8B030D-6E8A-4147-A177-3AD203B41FA5}">
                      <a16:colId xmlns:a16="http://schemas.microsoft.com/office/drawing/2014/main" xmlns="" val="3459033576"/>
                    </a:ext>
                  </a:extLst>
                </a:gridCol>
                <a:gridCol w="721195">
                  <a:extLst>
                    <a:ext uri="{9D8B030D-6E8A-4147-A177-3AD203B41FA5}">
                      <a16:colId xmlns:a16="http://schemas.microsoft.com/office/drawing/2014/main" xmlns="" val="4286182042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xmlns="" val="2114875493"/>
                    </a:ext>
                  </a:extLst>
                </a:gridCol>
                <a:gridCol w="128794">
                  <a:extLst>
                    <a:ext uri="{9D8B030D-6E8A-4147-A177-3AD203B41FA5}">
                      <a16:colId xmlns:a16="http://schemas.microsoft.com/office/drawing/2014/main" xmlns="" val="1848271321"/>
                    </a:ext>
                  </a:extLst>
                </a:gridCol>
                <a:gridCol w="2723500">
                  <a:extLst>
                    <a:ext uri="{9D8B030D-6E8A-4147-A177-3AD203B41FA5}">
                      <a16:colId xmlns:a16="http://schemas.microsoft.com/office/drawing/2014/main" xmlns="" val="1553267399"/>
                    </a:ext>
                  </a:extLst>
                </a:gridCol>
                <a:gridCol w="1582367">
                  <a:extLst>
                    <a:ext uri="{9D8B030D-6E8A-4147-A177-3AD203B41FA5}">
                      <a16:colId xmlns:a16="http://schemas.microsoft.com/office/drawing/2014/main" xmlns="" val="1811029214"/>
                    </a:ext>
                  </a:extLst>
                </a:gridCol>
                <a:gridCol w="718151">
                  <a:extLst>
                    <a:ext uri="{9D8B030D-6E8A-4147-A177-3AD203B41FA5}">
                      <a16:colId xmlns:a16="http://schemas.microsoft.com/office/drawing/2014/main" xmlns="" val="3488087121"/>
                    </a:ext>
                  </a:extLst>
                </a:gridCol>
                <a:gridCol w="719166">
                  <a:extLst>
                    <a:ext uri="{9D8B030D-6E8A-4147-A177-3AD203B41FA5}">
                      <a16:colId xmlns:a16="http://schemas.microsoft.com/office/drawing/2014/main" xmlns="" val="1485059474"/>
                    </a:ext>
                  </a:extLst>
                </a:gridCol>
              </a:tblGrid>
              <a:tr h="3420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Ratio 2015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Ratio 2016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99172369"/>
                  </a:ext>
                </a:extLst>
              </a:tr>
              <a:tr h="231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281278842"/>
                  </a:ext>
                </a:extLst>
              </a:tr>
              <a:tr h="231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260000000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340000000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487698184"/>
                  </a:ext>
                </a:extLst>
              </a:tr>
              <a:tr h="231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1.01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1.00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047036684"/>
                  </a:ext>
                </a:extLst>
              </a:tr>
              <a:tr h="231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257000000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339000000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871666478"/>
                  </a:ext>
                </a:extLst>
              </a:tr>
              <a:tr h="2317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98039955"/>
                  </a:ext>
                </a:extLst>
              </a:tr>
            </a:tbl>
          </a:graphicData>
        </a:graphic>
      </p:graphicFrame>
      <p:graphicFrame>
        <p:nvGraphicFramePr>
          <p:cNvPr id="3" name="Tabla 3">
            <a:extLst>
              <a:ext uri="{FF2B5EF4-FFF2-40B4-BE49-F238E27FC236}">
                <a16:creationId xmlns:a16="http://schemas.microsoft.com/office/drawing/2014/main" xmlns="" id="{4D26BE4E-B36A-E14D-A78F-5DFCDA0598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577639"/>
              </p:ext>
            </p:extLst>
          </p:nvPr>
        </p:nvGraphicFramePr>
        <p:xfrm>
          <a:off x="136794" y="1005620"/>
          <a:ext cx="11795759" cy="1762484"/>
        </p:xfrm>
        <a:graphic>
          <a:graphicData uri="http://schemas.openxmlformats.org/drawingml/2006/table">
            <a:tbl>
              <a:tblPr firstRow="1" firstCol="1" bandRow="1"/>
              <a:tblGrid>
                <a:gridCol w="2876666">
                  <a:extLst>
                    <a:ext uri="{9D8B030D-6E8A-4147-A177-3AD203B41FA5}">
                      <a16:colId xmlns:a16="http://schemas.microsoft.com/office/drawing/2014/main" xmlns="" val="636285030"/>
                    </a:ext>
                  </a:extLst>
                </a:gridCol>
                <a:gridCol w="1581353">
                  <a:extLst>
                    <a:ext uri="{9D8B030D-6E8A-4147-A177-3AD203B41FA5}">
                      <a16:colId xmlns:a16="http://schemas.microsoft.com/office/drawing/2014/main" xmlns="" val="774591848"/>
                    </a:ext>
                  </a:extLst>
                </a:gridCol>
                <a:gridCol w="620184">
                  <a:extLst>
                    <a:ext uri="{9D8B030D-6E8A-4147-A177-3AD203B41FA5}">
                      <a16:colId xmlns:a16="http://schemas.microsoft.com/office/drawing/2014/main" xmlns="" val="4244607536"/>
                    </a:ext>
                  </a:extLst>
                </a:gridCol>
                <a:gridCol w="820178">
                  <a:extLst>
                    <a:ext uri="{9D8B030D-6E8A-4147-A177-3AD203B41FA5}">
                      <a16:colId xmlns:a16="http://schemas.microsoft.com/office/drawing/2014/main" xmlns="" val="3482635319"/>
                    </a:ext>
                  </a:extLst>
                </a:gridCol>
                <a:gridCol w="25400">
                  <a:extLst>
                    <a:ext uri="{9D8B030D-6E8A-4147-A177-3AD203B41FA5}">
                      <a16:colId xmlns:a16="http://schemas.microsoft.com/office/drawing/2014/main" xmlns="" val="1108799727"/>
                    </a:ext>
                  </a:extLst>
                </a:gridCol>
                <a:gridCol w="128794">
                  <a:extLst>
                    <a:ext uri="{9D8B030D-6E8A-4147-A177-3AD203B41FA5}">
                      <a16:colId xmlns:a16="http://schemas.microsoft.com/office/drawing/2014/main" xmlns="" val="4074146520"/>
                    </a:ext>
                  </a:extLst>
                </a:gridCol>
                <a:gridCol w="2723500">
                  <a:extLst>
                    <a:ext uri="{9D8B030D-6E8A-4147-A177-3AD203B41FA5}">
                      <a16:colId xmlns:a16="http://schemas.microsoft.com/office/drawing/2014/main" xmlns="" val="2411186684"/>
                    </a:ext>
                  </a:extLst>
                </a:gridCol>
                <a:gridCol w="1582367">
                  <a:extLst>
                    <a:ext uri="{9D8B030D-6E8A-4147-A177-3AD203B41FA5}">
                      <a16:colId xmlns:a16="http://schemas.microsoft.com/office/drawing/2014/main" xmlns="" val="1875917430"/>
                    </a:ext>
                  </a:extLst>
                </a:gridCol>
                <a:gridCol w="468920">
                  <a:extLst>
                    <a:ext uri="{9D8B030D-6E8A-4147-A177-3AD203B41FA5}">
                      <a16:colId xmlns:a16="http://schemas.microsoft.com/office/drawing/2014/main" xmlns="" val="3145062056"/>
                    </a:ext>
                  </a:extLst>
                </a:gridCol>
                <a:gridCol w="968397">
                  <a:extLst>
                    <a:ext uri="{9D8B030D-6E8A-4147-A177-3AD203B41FA5}">
                      <a16:colId xmlns:a16="http://schemas.microsoft.com/office/drawing/2014/main" xmlns="" val="2169001686"/>
                    </a:ext>
                  </a:extLst>
                </a:gridCol>
              </a:tblGrid>
              <a:tr h="39956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Working Capital Turnover 2015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Working Capital Turnover 2016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19407712"/>
                  </a:ext>
                </a:extLst>
              </a:tr>
              <a:tr h="270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784396351"/>
                  </a:ext>
                </a:extLst>
              </a:tr>
              <a:tr h="270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1278000000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036478526"/>
                  </a:ext>
                </a:extLst>
              </a:tr>
              <a:tr h="270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426 times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 times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958370410"/>
                  </a:ext>
                </a:extLst>
              </a:tr>
              <a:tr h="28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Current 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Current 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006973273"/>
                  </a:ext>
                </a:extLst>
              </a:tr>
              <a:tr h="270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944674928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23518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Tm="4562">
        <p:blinds dir="vert"/>
      </p:transition>
    </mc:Choice>
    <mc:Fallback>
      <p:transition spd="slow" advTm="4562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E9070674-E26A-C54D-8071-96DED52A52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601946"/>
              </p:ext>
            </p:extLst>
          </p:nvPr>
        </p:nvGraphicFramePr>
        <p:xfrm>
          <a:off x="184356" y="530378"/>
          <a:ext cx="11772900" cy="4871954"/>
        </p:xfrm>
        <a:graphic>
          <a:graphicData uri="http://schemas.openxmlformats.org/drawingml/2006/table">
            <a:tbl>
              <a:tblPr firstRow="1" firstCol="1" bandRow="1"/>
              <a:tblGrid>
                <a:gridCol w="2539200">
                  <a:extLst>
                    <a:ext uri="{9D8B030D-6E8A-4147-A177-3AD203B41FA5}">
                      <a16:colId xmlns:a16="http://schemas.microsoft.com/office/drawing/2014/main" xmlns="" val="4209731880"/>
                    </a:ext>
                  </a:extLst>
                </a:gridCol>
                <a:gridCol w="1395845">
                  <a:extLst>
                    <a:ext uri="{9D8B030D-6E8A-4147-A177-3AD203B41FA5}">
                      <a16:colId xmlns:a16="http://schemas.microsoft.com/office/drawing/2014/main" xmlns="" val="342906266"/>
                    </a:ext>
                  </a:extLst>
                </a:gridCol>
                <a:gridCol w="634800">
                  <a:extLst>
                    <a:ext uri="{9D8B030D-6E8A-4147-A177-3AD203B41FA5}">
                      <a16:colId xmlns:a16="http://schemas.microsoft.com/office/drawing/2014/main" xmlns="" val="2021705470"/>
                    </a:ext>
                  </a:extLst>
                </a:gridCol>
                <a:gridCol w="636591">
                  <a:extLst>
                    <a:ext uri="{9D8B030D-6E8A-4147-A177-3AD203B41FA5}">
                      <a16:colId xmlns:a16="http://schemas.microsoft.com/office/drawing/2014/main" xmlns="" val="3449404919"/>
                    </a:ext>
                  </a:extLst>
                </a:gridCol>
                <a:gridCol w="650453">
                  <a:extLst>
                    <a:ext uri="{9D8B030D-6E8A-4147-A177-3AD203B41FA5}">
                      <a16:colId xmlns:a16="http://schemas.microsoft.com/office/drawing/2014/main" xmlns="" val="2058931331"/>
                    </a:ext>
                  </a:extLst>
                </a:gridCol>
                <a:gridCol w="846564">
                  <a:extLst>
                    <a:ext uri="{9D8B030D-6E8A-4147-A177-3AD203B41FA5}">
                      <a16:colId xmlns:a16="http://schemas.microsoft.com/office/drawing/2014/main" xmlns="" val="1607574901"/>
                    </a:ext>
                  </a:extLst>
                </a:gridCol>
                <a:gridCol w="2404002">
                  <a:extLst>
                    <a:ext uri="{9D8B030D-6E8A-4147-A177-3AD203B41FA5}">
                      <a16:colId xmlns:a16="http://schemas.microsoft.com/office/drawing/2014/main" xmlns="" val="1754159077"/>
                    </a:ext>
                  </a:extLst>
                </a:gridCol>
                <a:gridCol w="1396739">
                  <a:extLst>
                    <a:ext uri="{9D8B030D-6E8A-4147-A177-3AD203B41FA5}">
                      <a16:colId xmlns:a16="http://schemas.microsoft.com/office/drawing/2014/main" xmlns="" val="3153148314"/>
                    </a:ext>
                  </a:extLst>
                </a:gridCol>
                <a:gridCol w="633906">
                  <a:extLst>
                    <a:ext uri="{9D8B030D-6E8A-4147-A177-3AD203B41FA5}">
                      <a16:colId xmlns:a16="http://schemas.microsoft.com/office/drawing/2014/main" xmlns="" val="1708542095"/>
                    </a:ext>
                  </a:extLst>
                </a:gridCol>
                <a:gridCol w="634800">
                  <a:extLst>
                    <a:ext uri="{9D8B030D-6E8A-4147-A177-3AD203B41FA5}">
                      <a16:colId xmlns:a16="http://schemas.microsoft.com/office/drawing/2014/main" xmlns="" val="947922329"/>
                    </a:ext>
                  </a:extLst>
                </a:gridCol>
              </a:tblGrid>
              <a:tr h="3651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Quick Ratio 2015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Quick Ratio 2016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94009878"/>
                  </a:ext>
                </a:extLst>
              </a:tr>
              <a:tr h="247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10441234"/>
                  </a:ext>
                </a:extLst>
              </a:tr>
              <a:tr h="763338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Quick Ratio=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 Current Assets - Stock)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Quick Ratio=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 Current Assets - Stock)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503378699"/>
                  </a:ext>
                </a:extLst>
              </a:tr>
              <a:tr h="503292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23621984"/>
                  </a:ext>
                </a:extLst>
              </a:tr>
              <a:tr h="247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075209245"/>
                  </a:ext>
                </a:extLst>
              </a:tr>
              <a:tr h="247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260000000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CurrentAssets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340000000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846191057"/>
                  </a:ext>
                </a:extLst>
              </a:tr>
              <a:tr h="2432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983598259"/>
                  </a:ext>
                </a:extLst>
              </a:tr>
              <a:tr h="2591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Stok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30000000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Stok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36000000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074185129"/>
                  </a:ext>
                </a:extLst>
              </a:tr>
              <a:tr h="50329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Assets - Stok 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230000000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Assets - Stok 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304000000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054400931"/>
                  </a:ext>
                </a:extLst>
              </a:tr>
              <a:tr h="247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907672314"/>
                  </a:ext>
                </a:extLst>
              </a:tr>
              <a:tr h="24732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257000000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339000000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86538050"/>
                  </a:ext>
                </a:extLst>
              </a:tr>
              <a:tr h="247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691690420"/>
                  </a:ext>
                </a:extLst>
              </a:tr>
              <a:tr h="247327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Quick Ratio=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230000000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0.89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Quick Ratio 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304000000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x100=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0.90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251201842"/>
                  </a:ext>
                </a:extLst>
              </a:tr>
              <a:tr h="25596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257000000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339000000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53432146"/>
                  </a:ext>
                </a:extLst>
              </a:tr>
              <a:tr h="247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48007692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501958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1200">
        <p14:prism/>
      </p:transition>
    </mc:Choice>
    <mc:Fallback>
      <p:transition spd="slow" advTm="12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BFDF6E4A-83E7-3848-BAF4-85E43B79A3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856357"/>
              </p:ext>
            </p:extLst>
          </p:nvPr>
        </p:nvGraphicFramePr>
        <p:xfrm>
          <a:off x="304800" y="741559"/>
          <a:ext cx="11400440" cy="5247997"/>
        </p:xfrm>
        <a:graphic>
          <a:graphicData uri="http://schemas.openxmlformats.org/drawingml/2006/table">
            <a:tbl>
              <a:tblPr firstRow="1" firstCol="1" bandRow="1"/>
              <a:tblGrid>
                <a:gridCol w="1786759">
                  <a:extLst>
                    <a:ext uri="{9D8B030D-6E8A-4147-A177-3AD203B41FA5}">
                      <a16:colId xmlns:a16="http://schemas.microsoft.com/office/drawing/2014/main" xmlns="" val="836150607"/>
                    </a:ext>
                  </a:extLst>
                </a:gridCol>
                <a:gridCol w="1944414">
                  <a:extLst>
                    <a:ext uri="{9D8B030D-6E8A-4147-A177-3AD203B41FA5}">
                      <a16:colId xmlns:a16="http://schemas.microsoft.com/office/drawing/2014/main" xmlns="" val="1648707775"/>
                    </a:ext>
                  </a:extLst>
                </a:gridCol>
                <a:gridCol w="273269">
                  <a:extLst>
                    <a:ext uri="{9D8B030D-6E8A-4147-A177-3AD203B41FA5}">
                      <a16:colId xmlns:a16="http://schemas.microsoft.com/office/drawing/2014/main" xmlns="" val="3242196020"/>
                    </a:ext>
                  </a:extLst>
                </a:gridCol>
                <a:gridCol w="829531">
                  <a:extLst>
                    <a:ext uri="{9D8B030D-6E8A-4147-A177-3AD203B41FA5}">
                      <a16:colId xmlns:a16="http://schemas.microsoft.com/office/drawing/2014/main" xmlns="" val="2553024096"/>
                    </a:ext>
                  </a:extLst>
                </a:gridCol>
                <a:gridCol w="820593">
                  <a:extLst>
                    <a:ext uri="{9D8B030D-6E8A-4147-A177-3AD203B41FA5}">
                      <a16:colId xmlns:a16="http://schemas.microsoft.com/office/drawing/2014/main" xmlns="" val="2797946786"/>
                    </a:ext>
                  </a:extLst>
                </a:gridCol>
                <a:gridCol w="676426">
                  <a:extLst>
                    <a:ext uri="{9D8B030D-6E8A-4147-A177-3AD203B41FA5}">
                      <a16:colId xmlns:a16="http://schemas.microsoft.com/office/drawing/2014/main" xmlns="" val="3016727784"/>
                    </a:ext>
                  </a:extLst>
                </a:gridCol>
                <a:gridCol w="1877588">
                  <a:extLst>
                    <a:ext uri="{9D8B030D-6E8A-4147-A177-3AD203B41FA5}">
                      <a16:colId xmlns:a16="http://schemas.microsoft.com/office/drawing/2014/main" xmlns="" val="351197531"/>
                    </a:ext>
                  </a:extLst>
                </a:gridCol>
                <a:gridCol w="1692165">
                  <a:extLst>
                    <a:ext uri="{9D8B030D-6E8A-4147-A177-3AD203B41FA5}">
                      <a16:colId xmlns:a16="http://schemas.microsoft.com/office/drawing/2014/main" xmlns="" val="1402130348"/>
                    </a:ext>
                  </a:extLst>
                </a:gridCol>
                <a:gridCol w="620111">
                  <a:extLst>
                    <a:ext uri="{9D8B030D-6E8A-4147-A177-3AD203B41FA5}">
                      <a16:colId xmlns:a16="http://schemas.microsoft.com/office/drawing/2014/main" xmlns="" val="88227742"/>
                    </a:ext>
                  </a:extLst>
                </a:gridCol>
                <a:gridCol w="879584">
                  <a:extLst>
                    <a:ext uri="{9D8B030D-6E8A-4147-A177-3AD203B41FA5}">
                      <a16:colId xmlns:a16="http://schemas.microsoft.com/office/drawing/2014/main" xmlns="" val="2150468709"/>
                    </a:ext>
                  </a:extLst>
                </a:gridCol>
              </a:tblGrid>
              <a:tr h="279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 Days 2015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 Days 2016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905673446"/>
                  </a:ext>
                </a:extLst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564720216"/>
                  </a:ext>
                </a:extLst>
              </a:tr>
              <a:tr h="414051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 Days=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 Dedtors x 365)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 Days=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 Dedtors x 365)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661191979"/>
                  </a:ext>
                </a:extLst>
              </a:tr>
              <a:tr h="189023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53403993"/>
                  </a:ext>
                </a:extLst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980264469"/>
                  </a:ext>
                </a:extLst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76000000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86000000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703067318"/>
                  </a:ext>
                </a:extLst>
              </a:tr>
              <a:tr h="18590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x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298142977"/>
                  </a:ext>
                </a:extLst>
              </a:tr>
              <a:tr h="19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365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365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621818715"/>
                  </a:ext>
                </a:extLst>
              </a:tr>
              <a:tr h="384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27740000000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31390000000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229273537"/>
                  </a:ext>
                </a:extLst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965101783"/>
                  </a:ext>
                </a:extLst>
              </a:tr>
              <a:tr h="1890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84457217"/>
                  </a:ext>
                </a:extLst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950420601"/>
                  </a:ext>
                </a:extLst>
              </a:tr>
              <a:tr h="189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515261645"/>
                  </a:ext>
                </a:extLst>
              </a:tr>
              <a:tr h="384648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 Days=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27740000000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21.71days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Dedtors Days=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31390000000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21.54 days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762429232"/>
                  </a:ext>
                </a:extLst>
              </a:tr>
              <a:tr h="189023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1278000000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96716373"/>
                  </a:ext>
                </a:extLst>
              </a:tr>
              <a:tr h="13783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483022062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81688410"/>
      </p:ext>
    </p:extLst>
  </p:cSld>
  <p:clrMapOvr>
    <a:masterClrMapping/>
  </p:clrMapOvr>
  <p:transition spd="slow" advTm="1452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29988C85-5E05-F940-8462-2D25787DD9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298654"/>
              </p:ext>
            </p:extLst>
          </p:nvPr>
        </p:nvGraphicFramePr>
        <p:xfrm>
          <a:off x="149572" y="733655"/>
          <a:ext cx="11921491" cy="4970656"/>
        </p:xfrm>
        <a:graphic>
          <a:graphicData uri="http://schemas.openxmlformats.org/drawingml/2006/table">
            <a:tbl>
              <a:tblPr firstRow="1" firstCol="1" bandRow="1"/>
              <a:tblGrid>
                <a:gridCol w="2571249">
                  <a:extLst>
                    <a:ext uri="{9D8B030D-6E8A-4147-A177-3AD203B41FA5}">
                      <a16:colId xmlns:a16="http://schemas.microsoft.com/office/drawing/2014/main" xmlns="" val="4232395836"/>
                    </a:ext>
                  </a:extLst>
                </a:gridCol>
                <a:gridCol w="1413462">
                  <a:extLst>
                    <a:ext uri="{9D8B030D-6E8A-4147-A177-3AD203B41FA5}">
                      <a16:colId xmlns:a16="http://schemas.microsoft.com/office/drawing/2014/main" xmlns="" val="1086653004"/>
                    </a:ext>
                  </a:extLst>
                </a:gridCol>
                <a:gridCol w="642812">
                  <a:extLst>
                    <a:ext uri="{9D8B030D-6E8A-4147-A177-3AD203B41FA5}">
                      <a16:colId xmlns:a16="http://schemas.microsoft.com/office/drawing/2014/main" xmlns="" val="3300387962"/>
                    </a:ext>
                  </a:extLst>
                </a:gridCol>
                <a:gridCol w="837463">
                  <a:extLst>
                    <a:ext uri="{9D8B030D-6E8A-4147-A177-3AD203B41FA5}">
                      <a16:colId xmlns:a16="http://schemas.microsoft.com/office/drawing/2014/main" xmlns="" val="453157152"/>
                    </a:ext>
                  </a:extLst>
                </a:gridCol>
                <a:gridCol w="504497">
                  <a:extLst>
                    <a:ext uri="{9D8B030D-6E8A-4147-A177-3AD203B41FA5}">
                      <a16:colId xmlns:a16="http://schemas.microsoft.com/office/drawing/2014/main" xmlns="" val="3521692259"/>
                    </a:ext>
                  </a:extLst>
                </a:gridCol>
                <a:gridCol w="818577">
                  <a:extLst>
                    <a:ext uri="{9D8B030D-6E8A-4147-A177-3AD203B41FA5}">
                      <a16:colId xmlns:a16="http://schemas.microsoft.com/office/drawing/2014/main" xmlns="" val="527930505"/>
                    </a:ext>
                  </a:extLst>
                </a:gridCol>
                <a:gridCol w="2434345">
                  <a:extLst>
                    <a:ext uri="{9D8B030D-6E8A-4147-A177-3AD203B41FA5}">
                      <a16:colId xmlns:a16="http://schemas.microsoft.com/office/drawing/2014/main" xmlns="" val="3151341770"/>
                    </a:ext>
                  </a:extLst>
                </a:gridCol>
                <a:gridCol w="1414368">
                  <a:extLst>
                    <a:ext uri="{9D8B030D-6E8A-4147-A177-3AD203B41FA5}">
                      <a16:colId xmlns:a16="http://schemas.microsoft.com/office/drawing/2014/main" xmlns="" val="2510132637"/>
                    </a:ext>
                  </a:extLst>
                </a:gridCol>
                <a:gridCol w="409206">
                  <a:extLst>
                    <a:ext uri="{9D8B030D-6E8A-4147-A177-3AD203B41FA5}">
                      <a16:colId xmlns:a16="http://schemas.microsoft.com/office/drawing/2014/main" xmlns="" val="366214927"/>
                    </a:ext>
                  </a:extLst>
                </a:gridCol>
                <a:gridCol w="875512">
                  <a:extLst>
                    <a:ext uri="{9D8B030D-6E8A-4147-A177-3AD203B41FA5}">
                      <a16:colId xmlns:a16="http://schemas.microsoft.com/office/drawing/2014/main" xmlns="" val="393642839"/>
                    </a:ext>
                  </a:extLst>
                </a:gridCol>
              </a:tblGrid>
              <a:tr h="3741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 Days 2015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 Days 2016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288093292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00974239"/>
                  </a:ext>
                </a:extLst>
              </a:tr>
              <a:tr h="515748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 Days=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 Creditor x 365)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 Days=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 Creditor x 365)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72601947"/>
                  </a:ext>
                </a:extLst>
              </a:tr>
              <a:tr h="253449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Purchases 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Purchases 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70375727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077997127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41000000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63000000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794994476"/>
                  </a:ext>
                </a:extLst>
              </a:tr>
              <a:tr h="2492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x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842163077"/>
                  </a:ext>
                </a:extLst>
              </a:tr>
              <a:tr h="265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365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365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806984976"/>
                  </a:ext>
                </a:extLst>
              </a:tr>
              <a:tr h="5157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14965000000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22995000000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869269837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827368490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Purchases 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189000000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Purchases 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233000000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521516080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495605229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735053165"/>
                  </a:ext>
                </a:extLst>
              </a:tr>
              <a:tr h="515748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 Days=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14965000000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79.18 days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 Days=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22995000000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=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98.69 days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107659448"/>
                  </a:ext>
                </a:extLst>
              </a:tr>
              <a:tr h="253449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189000000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233000000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866714221"/>
                  </a:ext>
                </a:extLst>
              </a:tr>
              <a:tr h="2534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s-E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121807593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170329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 advTm="1715">
        <p:checker/>
      </p:transition>
    </mc:Choice>
    <mc:Fallback>
      <p:transition spd="slow" advTm="1715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xmlns="" id="{A6CD2B86-0C46-7546-A1A0-8D89DFBDD2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7514517"/>
              </p:ext>
            </p:extLst>
          </p:nvPr>
        </p:nvGraphicFramePr>
        <p:xfrm>
          <a:off x="255340" y="547967"/>
          <a:ext cx="11513294" cy="5466697"/>
        </p:xfrm>
        <a:graphic>
          <a:graphicData uri="http://schemas.openxmlformats.org/drawingml/2006/table">
            <a:tbl>
              <a:tblPr firstRow="1" firstCol="1" bandRow="1"/>
              <a:tblGrid>
                <a:gridCol w="1881351">
                  <a:extLst>
                    <a:ext uri="{9D8B030D-6E8A-4147-A177-3AD203B41FA5}">
                      <a16:colId xmlns:a16="http://schemas.microsoft.com/office/drawing/2014/main" xmlns="" val="1558823574"/>
                    </a:ext>
                  </a:extLst>
                </a:gridCol>
                <a:gridCol w="1771258">
                  <a:extLst>
                    <a:ext uri="{9D8B030D-6E8A-4147-A177-3AD203B41FA5}">
                      <a16:colId xmlns:a16="http://schemas.microsoft.com/office/drawing/2014/main" xmlns="" val="4154315671"/>
                    </a:ext>
                  </a:extLst>
                </a:gridCol>
                <a:gridCol w="636649">
                  <a:extLst>
                    <a:ext uri="{9D8B030D-6E8A-4147-A177-3AD203B41FA5}">
                      <a16:colId xmlns:a16="http://schemas.microsoft.com/office/drawing/2014/main" xmlns="" val="623049434"/>
                    </a:ext>
                  </a:extLst>
                </a:gridCol>
                <a:gridCol w="638444">
                  <a:extLst>
                    <a:ext uri="{9D8B030D-6E8A-4147-A177-3AD203B41FA5}">
                      <a16:colId xmlns:a16="http://schemas.microsoft.com/office/drawing/2014/main" xmlns="" val="4209090556"/>
                    </a:ext>
                  </a:extLst>
                </a:gridCol>
                <a:gridCol w="705842">
                  <a:extLst>
                    <a:ext uri="{9D8B030D-6E8A-4147-A177-3AD203B41FA5}">
                      <a16:colId xmlns:a16="http://schemas.microsoft.com/office/drawing/2014/main" xmlns="" val="982203368"/>
                    </a:ext>
                  </a:extLst>
                </a:gridCol>
                <a:gridCol w="262759">
                  <a:extLst>
                    <a:ext uri="{9D8B030D-6E8A-4147-A177-3AD203B41FA5}">
                      <a16:colId xmlns:a16="http://schemas.microsoft.com/office/drawing/2014/main" xmlns="" val="1293253260"/>
                    </a:ext>
                  </a:extLst>
                </a:gridCol>
                <a:gridCol w="2617076">
                  <a:extLst>
                    <a:ext uri="{9D8B030D-6E8A-4147-A177-3AD203B41FA5}">
                      <a16:colId xmlns:a16="http://schemas.microsoft.com/office/drawing/2014/main" xmlns="" val="451674796"/>
                    </a:ext>
                  </a:extLst>
                </a:gridCol>
                <a:gridCol w="1727514">
                  <a:extLst>
                    <a:ext uri="{9D8B030D-6E8A-4147-A177-3AD203B41FA5}">
                      <a16:colId xmlns:a16="http://schemas.microsoft.com/office/drawing/2014/main" xmlns="" val="341349482"/>
                    </a:ext>
                  </a:extLst>
                </a:gridCol>
                <a:gridCol w="635752">
                  <a:extLst>
                    <a:ext uri="{9D8B030D-6E8A-4147-A177-3AD203B41FA5}">
                      <a16:colId xmlns:a16="http://schemas.microsoft.com/office/drawing/2014/main" xmlns="" val="3014661539"/>
                    </a:ext>
                  </a:extLst>
                </a:gridCol>
                <a:gridCol w="636649">
                  <a:extLst>
                    <a:ext uri="{9D8B030D-6E8A-4147-A177-3AD203B41FA5}">
                      <a16:colId xmlns:a16="http://schemas.microsoft.com/office/drawing/2014/main" xmlns="" val="3111957580"/>
                    </a:ext>
                  </a:extLst>
                </a:gridCol>
              </a:tblGrid>
              <a:tr h="362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 Ratio 2015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 Ratio 2016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608253217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506770598"/>
                  </a:ext>
                </a:extLst>
              </a:tr>
              <a:tr h="904941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 Ratio=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 Current Liabilities +                             Long  Term Liabilities)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Dedt Ratio=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 Current Liabilities +                             Long  Term Liabilities)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345860643"/>
                  </a:ext>
                </a:extLst>
              </a:tr>
              <a:tr h="904941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(Fixed Assets + Current Assets  )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(Fixed Assets + Current Assets  )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579694594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817795435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Liabilities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339000000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098391643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+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+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637891345"/>
                  </a:ext>
                </a:extLst>
              </a:tr>
              <a:tr h="445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Long - Term Liabilities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1320000000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Long - Term Liabilities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1518000000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877808105"/>
                  </a:ext>
                </a:extLst>
              </a:tr>
              <a:tr h="2270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1577000000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1857000000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779270231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751206540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Fixed Assets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2475000000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Fixed Assets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2958000000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82928781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+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+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762922551"/>
                  </a:ext>
                </a:extLst>
              </a:tr>
              <a:tr h="2270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Assets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260000000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Assets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340000000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602167865"/>
                  </a:ext>
                </a:extLst>
              </a:tr>
              <a:tr h="2270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2735000000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3298000000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475540184"/>
                  </a:ext>
                </a:extLst>
              </a:tr>
              <a:tr h="216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22973471"/>
                  </a:ext>
                </a:extLst>
              </a:tr>
              <a:tr h="216775"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Debt</a:t>
                      </a:r>
                      <a:r>
                        <a:rPr lang="es-ES" sz="1200" baseline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Ratio</a:t>
                      </a:r>
                      <a:r>
                        <a:rPr lang="es-ES" sz="120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1577000000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0.58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Debt</a:t>
                      </a:r>
                      <a:r>
                        <a:rPr lang="es-ES" sz="1200" baseline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Ratio </a:t>
                      </a:r>
                      <a:r>
                        <a:rPr lang="es-ES" sz="120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1857000000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=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0.56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469599424"/>
                  </a:ext>
                </a:extLst>
              </a:tr>
              <a:tr h="21677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2735000000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s-ES" sz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3298000000</a:t>
                      </a:r>
                      <a:endParaRPr lang="es-ES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928416372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335058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Tm="29877">
        <p14:prism isInverted="1"/>
      </p:transition>
    </mc:Choice>
    <mc:Fallback>
      <p:transition spd="slow" advTm="298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6371" y="2108012"/>
            <a:ext cx="7729728" cy="1188720"/>
          </a:xfrm>
        </p:spPr>
        <p:txBody>
          <a:bodyPr/>
          <a:lstStyle/>
          <a:p>
            <a:r>
              <a:rPr lang="en-GB" dirty="0"/>
              <a:t>Human Resources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19322" y="3789694"/>
            <a:ext cx="48304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q"/>
            </a:pPr>
            <a:r>
              <a:rPr lang="en-GB" dirty="0" smtClean="0"/>
              <a:t>Recruitment</a:t>
            </a:r>
          </a:p>
          <a:p>
            <a:pPr marL="285750" indent="-285750">
              <a:buFont typeface="Wingdings" charset="2"/>
              <a:buChar char="q"/>
            </a:pPr>
            <a:r>
              <a:rPr lang="en-GB" dirty="0" smtClean="0"/>
              <a:t>Health &amp; Safety</a:t>
            </a:r>
          </a:p>
          <a:p>
            <a:pPr marL="285750" indent="-285750">
              <a:buFont typeface="Wingdings" charset="2"/>
              <a:buChar char="q"/>
            </a:pPr>
            <a:r>
              <a:rPr lang="en-GB" dirty="0" smtClean="0"/>
              <a:t>Employers review   </a:t>
            </a:r>
          </a:p>
          <a:p>
            <a:pPr marL="285750" indent="-285750">
              <a:buFont typeface="Wingdings" charset="2"/>
              <a:buChar char="q"/>
            </a:pP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01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40"/>
    </mc:Choice>
    <mc:Fallback>
      <p:transition spd="slow" advTm="9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430" y="331005"/>
            <a:ext cx="7729728" cy="1188720"/>
          </a:xfrm>
        </p:spPr>
        <p:txBody>
          <a:bodyPr/>
          <a:lstStyle/>
          <a:p>
            <a:r>
              <a:rPr lang="en-GB" dirty="0" smtClean="0"/>
              <a:t>Recruitment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37301" y="1783844"/>
            <a:ext cx="40106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Internal ( Promotion, Transfer, Former employees) </a:t>
            </a:r>
          </a:p>
          <a:p>
            <a:endParaRPr lang="en-GB" dirty="0"/>
          </a:p>
          <a:p>
            <a:r>
              <a:rPr lang="en-GB" dirty="0" smtClean="0"/>
              <a:t>External </a:t>
            </a:r>
            <a:r>
              <a:rPr lang="mr-IN" dirty="0" smtClean="0"/>
              <a:t>–</a:t>
            </a:r>
            <a:r>
              <a:rPr lang="en-GB" dirty="0" smtClean="0"/>
              <a:t> Interviews. </a:t>
            </a:r>
          </a:p>
          <a:p>
            <a:endParaRPr lang="en-GB" dirty="0"/>
          </a:p>
          <a:p>
            <a:pPr marL="285750" indent="-285750">
              <a:buFont typeface="Wingdings" charset="2"/>
              <a:buChar char="Ø"/>
            </a:pPr>
            <a:r>
              <a:rPr lang="en-GB" dirty="0" smtClean="0"/>
              <a:t>Face to Face</a:t>
            </a:r>
          </a:p>
          <a:p>
            <a:pPr marL="285750" indent="-285750">
              <a:buFont typeface="Wingdings" charset="2"/>
              <a:buChar char="Ø"/>
            </a:pPr>
            <a:r>
              <a:rPr lang="en-GB" dirty="0" smtClean="0"/>
              <a:t>Phone </a:t>
            </a:r>
          </a:p>
          <a:p>
            <a:pPr marL="285750" indent="-285750">
              <a:buFont typeface="Wingdings" charset="2"/>
              <a:buChar char="Ø"/>
            </a:pPr>
            <a:r>
              <a:rPr lang="en-GB" dirty="0" smtClean="0"/>
              <a:t>Skype </a:t>
            </a:r>
            <a:r>
              <a:rPr lang="en-GB" dirty="0" smtClean="0"/>
              <a:t>or facetime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16202" y="1798523"/>
            <a:ext cx="6493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Alton Towers </a:t>
            </a:r>
            <a:endParaRPr lang="en-GB" u="sng" dirty="0" smtClean="0"/>
          </a:p>
          <a:p>
            <a:endParaRPr lang="en-GB" u="sng" dirty="0"/>
          </a:p>
          <a:p>
            <a:r>
              <a:rPr lang="en-GB" dirty="0" smtClean="0"/>
              <a:t>Online documents </a:t>
            </a:r>
          </a:p>
          <a:p>
            <a:r>
              <a:rPr lang="en-GB" dirty="0" smtClean="0"/>
              <a:t>Wait 14 days in order to hear </a:t>
            </a:r>
          </a:p>
          <a:p>
            <a:r>
              <a:rPr lang="en-GB" dirty="0" smtClean="0"/>
              <a:t>Invitation to go to Alton Towers Assessment Center </a:t>
            </a:r>
          </a:p>
          <a:p>
            <a:r>
              <a:rPr lang="en-GB" dirty="0" smtClean="0"/>
              <a:t>Some roles involve more stages </a:t>
            </a:r>
          </a:p>
          <a:p>
            <a:r>
              <a:rPr lang="en-GB" dirty="0" smtClean="0"/>
              <a:t>Group Work </a:t>
            </a:r>
          </a:p>
          <a:p>
            <a:r>
              <a:rPr lang="en-GB" dirty="0" smtClean="0"/>
              <a:t>Some roles required individual task </a:t>
            </a:r>
          </a:p>
          <a:p>
            <a:r>
              <a:rPr lang="en-GB" dirty="0" smtClean="0"/>
              <a:t>Individual Interview </a:t>
            </a:r>
          </a:p>
          <a:p>
            <a:r>
              <a:rPr lang="en-GB" dirty="0" smtClean="0"/>
              <a:t>Wait 14 days in order to obtain an answer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401" y="4800497"/>
            <a:ext cx="4142409" cy="176272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251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2492">
        <p:fade/>
      </p:transition>
    </mc:Choice>
    <mc:Fallback>
      <p:transition spd="med" advTm="524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3547" y="834888"/>
            <a:ext cx="7700985" cy="1823646"/>
          </a:xfrm>
        </p:spPr>
        <p:txBody>
          <a:bodyPr/>
          <a:lstStyle/>
          <a:p>
            <a:r>
              <a:rPr lang="en-GB" dirty="0" smtClean="0"/>
              <a:t>Innovative examples: </a:t>
            </a:r>
          </a:p>
          <a:p>
            <a:r>
              <a:rPr lang="en-GB" dirty="0" smtClean="0"/>
              <a:t>L’Oréal </a:t>
            </a:r>
            <a:r>
              <a:rPr lang="en-GB" dirty="0" smtClean="0"/>
              <a:t>Paris- Game development </a:t>
            </a:r>
          </a:p>
          <a:p>
            <a:r>
              <a:rPr lang="en-GB" dirty="0" smtClean="0"/>
              <a:t>Marriott </a:t>
            </a:r>
            <a:r>
              <a:rPr lang="en-GB" dirty="0" smtClean="0"/>
              <a:t>Hotel- Game </a:t>
            </a:r>
            <a:r>
              <a:rPr lang="en-GB" dirty="0" smtClean="0"/>
              <a:t>advertised </a:t>
            </a:r>
            <a:r>
              <a:rPr lang="en-GB" dirty="0" smtClean="0"/>
              <a:t>in Facebook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3474" y="516467"/>
            <a:ext cx="3002354" cy="15011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513" y="4214466"/>
            <a:ext cx="3846996" cy="19715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69" b="17915"/>
          <a:stretch/>
        </p:blipFill>
        <p:spPr>
          <a:xfrm>
            <a:off x="8987366" y="2455473"/>
            <a:ext cx="2165627" cy="13517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09" b="2609"/>
          <a:stretch/>
        </p:blipFill>
        <p:spPr>
          <a:xfrm>
            <a:off x="5198630" y="3558386"/>
            <a:ext cx="2634419" cy="262766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24217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23778">
        <p:dissolve/>
      </p:transition>
    </mc:Choice>
    <mc:Fallback>
      <p:transition spd="slow" advTm="23778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5917" y="224066"/>
            <a:ext cx="7729728" cy="1188720"/>
          </a:xfrm>
        </p:spPr>
        <p:txBody>
          <a:bodyPr/>
          <a:lstStyle/>
          <a:p>
            <a:r>
              <a:rPr lang="en-GB" dirty="0" smtClean="0"/>
              <a:t>Health &amp; Safety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127" y="2293089"/>
            <a:ext cx="5859316" cy="2904756"/>
          </a:xfrm>
        </p:spPr>
        <p:txBody>
          <a:bodyPr/>
          <a:lstStyle/>
          <a:p>
            <a:r>
              <a:rPr lang="en-GB" dirty="0" smtClean="0"/>
              <a:t>Business need to ensure that  no one is discriminated against because of their culture, disability or race .</a:t>
            </a:r>
          </a:p>
          <a:p>
            <a:r>
              <a:rPr lang="en-GB" dirty="0" smtClean="0"/>
              <a:t>2010- Law that guarantees all citizens are treated with equality and receive the same opportunities, this law is called the Equality act.</a:t>
            </a:r>
          </a:p>
          <a:p>
            <a:r>
              <a:rPr lang="en-GB" dirty="0" smtClean="0"/>
              <a:t>Commerce need to guarantee access to disable people</a:t>
            </a:r>
          </a:p>
          <a:p>
            <a:r>
              <a:rPr lang="en-GB" dirty="0" smtClean="0"/>
              <a:t>Alton Towers </a:t>
            </a:r>
            <a:r>
              <a:rPr lang="en-GB" dirty="0" smtClean="0"/>
              <a:t>guarantee access to all people, however people under 12 must be accompanied by an adult. 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9532" y="1848678"/>
            <a:ext cx="3371750" cy="393589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33645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45148">
        <p15:prstTrans prst="pageCurlDouble"/>
      </p:transition>
    </mc:Choice>
    <mc:Fallback>
      <p:transition spd="slow" advTm="4514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067" y="556592"/>
            <a:ext cx="6790265" cy="6301408"/>
          </a:xfrm>
        </p:spPr>
        <p:txBody>
          <a:bodyPr>
            <a:normAutofit/>
          </a:bodyPr>
          <a:lstStyle/>
          <a:p>
            <a:r>
              <a:rPr lang="en-GB" dirty="0" smtClean="0"/>
              <a:t>Discriminations in the industry: </a:t>
            </a:r>
          </a:p>
          <a:p>
            <a:r>
              <a:rPr lang="en-GB" dirty="0" smtClean="0"/>
              <a:t>Disney- Pay men more than women. On average, men are payed 22% more than women.</a:t>
            </a:r>
          </a:p>
          <a:p>
            <a:r>
              <a:rPr lang="en-GB" dirty="0" smtClean="0"/>
              <a:t>Google- in 2018, the company paid women more than men.   </a:t>
            </a:r>
            <a:endParaRPr lang="en-GB" dirty="0"/>
          </a:p>
          <a:p>
            <a:r>
              <a:rPr lang="en-GB" dirty="0" smtClean="0"/>
              <a:t>Alton Towers </a:t>
            </a:r>
            <a:r>
              <a:rPr lang="en-GB" dirty="0" smtClean="0"/>
              <a:t>salaries has not been found what was the salary directly for women and to men. Therefore can be </a:t>
            </a:r>
            <a:r>
              <a:rPr lang="en-GB" dirty="0" smtClean="0"/>
              <a:t>said </a:t>
            </a:r>
            <a:r>
              <a:rPr lang="en-GB" dirty="0" smtClean="0"/>
              <a:t>this company pays equally. </a:t>
            </a:r>
          </a:p>
          <a:p>
            <a:r>
              <a:rPr lang="en-GB" dirty="0" smtClean="0"/>
              <a:t>It has been found that the salary varies on the job done. </a:t>
            </a:r>
          </a:p>
          <a:p>
            <a:r>
              <a:rPr lang="en-GB" dirty="0"/>
              <a:t>C</a:t>
            </a:r>
            <a:r>
              <a:rPr lang="en-GB" dirty="0" smtClean="0"/>
              <a:t>hef -£6.75/hour </a:t>
            </a:r>
          </a:p>
          <a:p>
            <a:r>
              <a:rPr lang="en-GB" dirty="0"/>
              <a:t>S</a:t>
            </a:r>
            <a:r>
              <a:rPr lang="en-GB" dirty="0" smtClean="0"/>
              <a:t>ecurity </a:t>
            </a:r>
            <a:r>
              <a:rPr lang="en-GB" dirty="0"/>
              <a:t>officer </a:t>
            </a:r>
            <a:r>
              <a:rPr lang="en-GB" dirty="0" smtClean="0"/>
              <a:t>-£8.88/hour  </a:t>
            </a:r>
          </a:p>
          <a:p>
            <a:r>
              <a:rPr lang="en-GB" dirty="0" smtClean="0"/>
              <a:t>In 2016, a visitor claim discrimination </a:t>
            </a:r>
            <a:r>
              <a:rPr lang="en-GB" dirty="0" smtClean="0"/>
              <a:t>towards </a:t>
            </a:r>
            <a:r>
              <a:rPr lang="en-GB" dirty="0" smtClean="0"/>
              <a:t>her due to the fact the park didn’t allow her to ride on the Smile due to the fact she had a lack of a limb. The theme park said this measure was done for security after the accident in 2015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3500" y1="40853" x2="43500" y2="40853"/>
                        <a14:foregroundMark x1="45600" y1="52575" x2="45600" y2="52575"/>
                        <a14:foregroundMark x1="49600" y1="57904" x2="49600" y2="57904"/>
                        <a14:foregroundMark x1="57700" y1="57904" x2="57700" y2="57904"/>
                        <a14:foregroundMark x1="65800" y1="56128" x2="65800" y2="56128"/>
                        <a14:foregroundMark x1="74900" y1="54352" x2="74900" y2="54352"/>
                        <a14:foregroundMark x1="73800" y1="72114" x2="73800" y2="72114"/>
                        <a14:foregroundMark x1="74800" y1="71403" x2="74800" y2="71403"/>
                        <a14:foregroundMark x1="73800" y1="73712" x2="73800" y2="73712"/>
                        <a14:foregroundMark x1="73900" y1="70693" x2="73900" y2="70693"/>
                        <a14:foregroundMark x1="74700" y1="72824" x2="74700" y2="72824"/>
                        <a14:foregroundMark x1="75300" y1="72469" x2="75300" y2="72469"/>
                        <a14:foregroundMark x1="74900" y1="73890" x2="74900" y2="73890"/>
                        <a14:backgroundMark x1="73000" y1="72291" x2="73000" y2="722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221" y="700919"/>
            <a:ext cx="2866792" cy="161400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221" y="2933700"/>
            <a:ext cx="3794970" cy="12827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99480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96831">
        <p15:prstTrans prst="peelOff"/>
      </p:transition>
    </mc:Choice>
    <mc:Fallback>
      <p:transition spd="slow" advTm="9683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000550"/>
            <a:ext cx="7729728" cy="1188720"/>
          </a:xfrm>
        </p:spPr>
        <p:txBody>
          <a:bodyPr/>
          <a:lstStyle/>
          <a:p>
            <a:r>
              <a:rPr lang="en-GB" dirty="0" smtClean="0"/>
              <a:t>Employers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4337" y="4530209"/>
            <a:ext cx="9131130" cy="1256621"/>
          </a:xfrm>
        </p:spPr>
        <p:txBody>
          <a:bodyPr/>
          <a:lstStyle/>
          <a:p>
            <a:pPr>
              <a:spcBef>
                <a:spcPts val="0"/>
              </a:spcBef>
              <a:buClrTx/>
            </a:pPr>
            <a:r>
              <a:rPr lang="en-GB" dirty="0" smtClean="0">
                <a:solidFill>
                  <a:schemeClr val="tx1"/>
                </a:solidFill>
              </a:rPr>
              <a:t>Arriving </a:t>
            </a:r>
            <a:r>
              <a:rPr lang="en-GB" dirty="0">
                <a:solidFill>
                  <a:schemeClr val="tx1"/>
                </a:solidFill>
              </a:rPr>
              <a:t>to </a:t>
            </a:r>
            <a:r>
              <a:rPr lang="en-GB" dirty="0" smtClean="0">
                <a:solidFill>
                  <a:schemeClr val="tx1"/>
                </a:solidFill>
              </a:rPr>
              <a:t>Alton Towers </a:t>
            </a:r>
            <a:r>
              <a:rPr lang="en-GB" dirty="0">
                <a:solidFill>
                  <a:schemeClr val="tx1"/>
                </a:solidFill>
              </a:rPr>
              <a:t>is difficult 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</a:pPr>
            <a:r>
              <a:rPr lang="en-GB" dirty="0">
                <a:solidFill>
                  <a:schemeClr val="tx1"/>
                </a:solidFill>
              </a:rPr>
              <a:t>Working hours </a:t>
            </a:r>
            <a:r>
              <a:rPr lang="en-GB" dirty="0" smtClean="0">
                <a:solidFill>
                  <a:schemeClr val="tx1"/>
                </a:solidFill>
              </a:rPr>
              <a:t>too </a:t>
            </a:r>
            <a:r>
              <a:rPr lang="en-GB" dirty="0">
                <a:solidFill>
                  <a:schemeClr val="tx1"/>
                </a:solidFill>
              </a:rPr>
              <a:t>long </a:t>
            </a:r>
          </a:p>
          <a:p>
            <a:pPr>
              <a:spcBef>
                <a:spcPts val="0"/>
              </a:spcBef>
              <a:buClrTx/>
            </a:pPr>
            <a:endParaRPr lang="en-GB" dirty="0"/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434337" y="2372023"/>
            <a:ext cx="9469796" cy="1436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Tx/>
            </a:pPr>
            <a:r>
              <a:rPr lang="en-GB" dirty="0" smtClean="0"/>
              <a:t>Free tickets to </a:t>
            </a:r>
            <a:r>
              <a:rPr lang="en-GB" dirty="0"/>
              <a:t>A</a:t>
            </a:r>
            <a:r>
              <a:rPr lang="en-GB" dirty="0" smtClean="0"/>
              <a:t>lton </a:t>
            </a:r>
            <a:r>
              <a:rPr lang="en-GB" dirty="0"/>
              <a:t>T</a:t>
            </a:r>
            <a:r>
              <a:rPr lang="en-GB" dirty="0" smtClean="0"/>
              <a:t>owers or free merlin passes for the year , employee magic pass </a:t>
            </a:r>
          </a:p>
          <a:p>
            <a:pPr>
              <a:spcBef>
                <a:spcPts val="0"/>
              </a:spcBef>
              <a:buClrTx/>
            </a:pPr>
            <a:r>
              <a:rPr lang="en-GB" dirty="0" smtClean="0"/>
              <a:t>Friendly staff</a:t>
            </a:r>
          </a:p>
          <a:p>
            <a:pPr>
              <a:spcBef>
                <a:spcPts val="0"/>
              </a:spcBef>
              <a:buClrTx/>
            </a:pPr>
            <a:r>
              <a:rPr lang="en-GB" dirty="0" smtClean="0"/>
              <a:t>Good Salary </a:t>
            </a:r>
          </a:p>
          <a:p>
            <a:pPr>
              <a:spcBef>
                <a:spcPts val="0"/>
              </a:spcBef>
              <a:buClrTx/>
            </a:pPr>
            <a:r>
              <a:rPr lang="en-GB" dirty="0" smtClean="0"/>
              <a:t>Team work </a:t>
            </a:r>
          </a:p>
          <a:p>
            <a:pPr>
              <a:spcBef>
                <a:spcPts val="0"/>
              </a:spcBef>
              <a:buClrTx/>
            </a:pPr>
            <a:r>
              <a:rPr lang="en-GB" dirty="0" smtClean="0"/>
              <a:t>High intensity</a:t>
            </a:r>
          </a:p>
          <a:p>
            <a:pPr>
              <a:spcBef>
                <a:spcPts val="0"/>
              </a:spcBef>
              <a:buClrTx/>
            </a:pPr>
            <a:endParaRPr lang="en-GB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9321">
                        <a14:foregroundMark x1="68251" y1="73667" x2="68251" y2="73667"/>
                        <a14:foregroundMark x1="25467" y1="52827" x2="25467" y2="52827"/>
                        <a14:foregroundMark x1="30221" y1="53635" x2="30221" y2="53635"/>
                        <a14:foregroundMark x1="43294" y1="47658" x2="43294" y2="47658"/>
                        <a14:foregroundMark x1="39728" y1="51696" x2="39728" y2="51696"/>
                        <a14:foregroundMark x1="50764" y1="61228" x2="50764" y2="61228"/>
                        <a14:foregroundMark x1="60272" y1="51373" x2="60272" y2="51373"/>
                        <a14:foregroundMark x1="69779" y1="54766" x2="69779" y2="54766"/>
                        <a14:foregroundMark x1="72496" y1="54766" x2="72496" y2="54766"/>
                        <a14:foregroundMark x1="76061" y1="52181" x2="76061" y2="52181"/>
                        <a14:foregroundMark x1="78438" y1="46850" x2="78438" y2="46850"/>
                        <a14:foregroundMark x1="79966" y1="44265" x2="79966" y2="44265"/>
                        <a14:foregroundMark x1="57555" y1="48788" x2="57555" y2="48788"/>
                        <a14:foregroundMark x1="54669" y1="48465" x2="54669" y2="48465"/>
                        <a14:foregroundMark x1="56706" y1="51696" x2="56706" y2="51696"/>
                        <a14:foregroundMark x1="53650" y1="34572" x2="53650" y2="34572"/>
                        <a14:foregroundMark x1="45331" y1="41680" x2="45331" y2="41680"/>
                        <a14:foregroundMark x1="62649" y1="32310" x2="62649" y2="32310"/>
                        <a14:foregroundMark x1="38200" y1="34087" x2="38200" y2="34087"/>
                        <a14:foregroundMark x1="44143" y1="29241" x2="44143" y2="29241"/>
                        <a14:foregroundMark x1="21902" y1="47981" x2="21902" y2="47981"/>
                        <a14:foregroundMark x1="20713" y1="45073" x2="20713" y2="45073"/>
                        <a14:foregroundMark x1="26655" y1="54766" x2="26655" y2="54766"/>
                        <a14:foregroundMark x1="33786" y1="53635" x2="33786" y2="53635"/>
                        <a14:foregroundMark x1="37691" y1="53958" x2="37691" y2="53958"/>
                        <a14:foregroundMark x1="55178" y1="40872" x2="55178" y2="40872"/>
                        <a14:foregroundMark x1="58744" y1="24394" x2="58744" y2="24394"/>
                        <a14:foregroundMark x1="55857" y1="30695" x2="55857" y2="30695"/>
                        <a14:foregroundMark x1="56706" y1="43942" x2="56706" y2="43942"/>
                        <a14:foregroundMark x1="61800" y1="53635" x2="61800" y2="53635"/>
                        <a14:foregroundMark x1="64686" y1="53958" x2="64686" y2="53958"/>
                        <a14:foregroundMark x1="80475" y1="39418" x2="80475" y2="39418"/>
                        <a14:foregroundMark x1="19694" y1="40065" x2="19694" y2="40065"/>
                        <a14:foregroundMark x1="43294" y1="25848" x2="43294" y2="25848"/>
                        <a14:foregroundMark x1="45331" y1="35541" x2="45331" y2="35541"/>
                        <a14:backgroundMark x1="42445" y1="63489" x2="42445" y2="634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331" y="4346534"/>
            <a:ext cx="1795272" cy="188671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75" b="91250" l="7500" r="92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30" y="1966128"/>
            <a:ext cx="1898073" cy="189807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169807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 advTm="36833">
        <p15:prstTrans prst="origami"/>
      </p:transition>
    </mc:Choice>
    <mc:Fallback>
      <p:transition spd="slow" advTm="368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71888"/>
            <a:ext cx="7729728" cy="1188720"/>
          </a:xfrm>
        </p:spPr>
        <p:txBody>
          <a:bodyPr/>
          <a:lstStyle/>
          <a:p>
            <a:r>
              <a:rPr lang="en-GB" dirty="0" smtClean="0"/>
              <a:t>recommendations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534" y="1743138"/>
            <a:ext cx="7907866" cy="5114861"/>
          </a:xfrm>
        </p:spPr>
        <p:txBody>
          <a:bodyPr>
            <a:normAutofit/>
          </a:bodyPr>
          <a:lstStyle/>
          <a:p>
            <a:r>
              <a:rPr lang="en-GB" dirty="0" smtClean="0"/>
              <a:t>Some recommendation would include: </a:t>
            </a:r>
          </a:p>
          <a:p>
            <a:r>
              <a:rPr lang="en-GB" dirty="0" smtClean="0"/>
              <a:t>Introduction of  a new change of healthy/ecological restaurants. </a:t>
            </a:r>
          </a:p>
          <a:p>
            <a:r>
              <a:rPr lang="en-GB" dirty="0" smtClean="0"/>
              <a:t>Use recycle paper </a:t>
            </a:r>
          </a:p>
          <a:p>
            <a:r>
              <a:rPr lang="en-GB" dirty="0" smtClean="0"/>
              <a:t>Reinforce the use of public transport </a:t>
            </a:r>
          </a:p>
          <a:p>
            <a:r>
              <a:rPr lang="en-GB" dirty="0" smtClean="0"/>
              <a:t>Introduce more languages in their official website</a:t>
            </a:r>
          </a:p>
          <a:p>
            <a:r>
              <a:rPr lang="en-GB" dirty="0" smtClean="0"/>
              <a:t>Introduce intelligent wristband</a:t>
            </a:r>
          </a:p>
          <a:p>
            <a:r>
              <a:rPr lang="en-GB" dirty="0" smtClean="0"/>
              <a:t> Buy and promote local food</a:t>
            </a:r>
          </a:p>
          <a:p>
            <a:r>
              <a:rPr lang="en-GB" dirty="0" smtClean="0"/>
              <a:t>Use new technologies to recruit people </a:t>
            </a:r>
          </a:p>
          <a:p>
            <a:r>
              <a:rPr lang="en-GB" dirty="0" smtClean="0"/>
              <a:t>Carry an internal investigation to revise salaries. </a:t>
            </a:r>
          </a:p>
          <a:p>
            <a:r>
              <a:rPr lang="en-GB" dirty="0" smtClean="0"/>
              <a:t>Invest more in marketing</a:t>
            </a:r>
          </a:p>
          <a:p>
            <a:r>
              <a:rPr lang="en-GB" dirty="0" smtClean="0"/>
              <a:t>Be careful with the rise of stock</a:t>
            </a:r>
          </a:p>
          <a:p>
            <a:r>
              <a:rPr lang="en-GB" dirty="0" smtClean="0"/>
              <a:t>Monitor the debtors increase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03" b="90000" l="6200" r="90000">
                        <a14:foregroundMark x1="24700" y1="27273" x2="24700" y2="27273"/>
                        <a14:foregroundMark x1="19400" y1="37143" x2="19400" y2="37143"/>
                        <a14:foregroundMark x1="20000" y1="17273" x2="20000" y2="172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8989" y="2445124"/>
            <a:ext cx="3048000" cy="234696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89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Tm="91600">
        <p14:vortex dir="r"/>
      </p:transition>
    </mc:Choice>
    <mc:Fallback>
      <p:transition spd="slow" advTm="916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70332"/>
            <a:ext cx="7729728" cy="1188720"/>
          </a:xfrm>
        </p:spPr>
        <p:txBody>
          <a:bodyPr/>
          <a:lstStyle/>
          <a:p>
            <a:r>
              <a:rPr lang="en-GB" dirty="0" smtClean="0"/>
              <a:t>Conclusio</a:t>
            </a:r>
            <a:r>
              <a:rPr lang="en-GB" dirty="0"/>
              <a:t>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1830" y="1867711"/>
            <a:ext cx="10992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Merlin Entertainments- 2 largest theme park chain</a:t>
            </a:r>
          </a:p>
          <a:p>
            <a:r>
              <a:rPr lang="en-GB" dirty="0" smtClean="0"/>
              <a:t>22 counties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1830" y="3228944"/>
            <a:ext cx="25875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New challenges- for example: Brexit, trend in being ecological, accidents etc.. </a:t>
            </a:r>
          </a:p>
          <a:p>
            <a:r>
              <a:rPr lang="en-GB" dirty="0" smtClean="0"/>
              <a:t>Recommendation: invest in trends in order to benefit. 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91830" y="2767120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Ecological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338536" y="2813606"/>
            <a:ext cx="2898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Finance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241180" y="2813606"/>
            <a:ext cx="2023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Human resources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338536" y="3248719"/>
            <a:ext cx="2898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Continue </a:t>
            </a:r>
            <a:r>
              <a:rPr lang="en-GB" dirty="0" smtClean="0"/>
              <a:t>in </a:t>
            </a:r>
            <a:r>
              <a:rPr lang="en-GB" dirty="0" smtClean="0"/>
              <a:t>gambling in </a:t>
            </a:r>
            <a:r>
              <a:rPr lang="en-GB" dirty="0" smtClean="0"/>
              <a:t>marketing-.</a:t>
            </a:r>
            <a:endParaRPr lang="en-GB" dirty="0" smtClean="0"/>
          </a:p>
          <a:p>
            <a:r>
              <a:rPr lang="en-GB" dirty="0" smtClean="0"/>
              <a:t>Lower the stock to ensure that it does not go higher</a:t>
            </a:r>
          </a:p>
          <a:p>
            <a:r>
              <a:rPr lang="en-GB" dirty="0" smtClean="0"/>
              <a:t>Debtors should be </a:t>
            </a:r>
            <a:r>
              <a:rPr lang="en-GB" dirty="0" smtClean="0"/>
              <a:t>monitored.  </a:t>
            </a:r>
            <a:endParaRPr lang="en-GB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8241180" y="3248719"/>
            <a:ext cx="301557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New technologies should </a:t>
            </a:r>
            <a:r>
              <a:rPr lang="en-GB" dirty="0" smtClean="0"/>
              <a:t>be developed in </a:t>
            </a:r>
            <a:r>
              <a:rPr lang="en-GB" dirty="0" smtClean="0"/>
              <a:t>order to find the ideal candidate. </a:t>
            </a:r>
          </a:p>
          <a:p>
            <a:r>
              <a:rPr lang="en-GB" dirty="0" smtClean="0"/>
              <a:t>Internal investigation to find out if workers are payed the same. </a:t>
            </a:r>
          </a:p>
          <a:p>
            <a:r>
              <a:rPr lang="en-GB" dirty="0" smtClean="0"/>
              <a:t>Alton Towers- </a:t>
            </a:r>
            <a:r>
              <a:rPr lang="en-GB" dirty="0" smtClean="0"/>
              <a:t>should ask their workers what can be improved. 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2645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 advTm="43364">
        <p14:honeycomb/>
      </p:transition>
    </mc:Choice>
    <mc:Fallback>
      <p:transition spd="slow" advTm="4336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2562" y="2393442"/>
            <a:ext cx="7729728" cy="1188720"/>
          </a:xfrm>
        </p:spPr>
        <p:txBody>
          <a:bodyPr/>
          <a:lstStyle/>
          <a:p>
            <a:r>
              <a:rPr lang="en-GB" dirty="0" smtClean="0"/>
              <a:t>Thank you so much for your Attention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069440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2833">
        <p15:prstTrans prst="fallOver"/>
      </p:transition>
    </mc:Choice>
    <mc:Fallback>
      <p:transition spd="slow" advTm="28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4588" y="178880"/>
            <a:ext cx="7546276" cy="1092708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738" y="1723645"/>
            <a:ext cx="11687175" cy="4762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s-ES" dirty="0" smtClean="0"/>
              <a:t>ABC </a:t>
            </a:r>
            <a:r>
              <a:rPr lang="es-ES" dirty="0"/>
              <a:t>(2019). Google pagó más a mujeres que a hombres con el mismo trabajo en 2018. </a:t>
            </a:r>
            <a:r>
              <a:rPr lang="en-GB" dirty="0"/>
              <a:t>[online] Available at: https://www.abc.es/economia/abci-google-pago-mas-mujeres-hombres-mismo-trabajo-2018-201903051647_noticia.html [Accessed 18 Apr. 2019].</a:t>
            </a:r>
          </a:p>
          <a:p>
            <a:pPr marL="0" indent="0">
              <a:buNone/>
            </a:pPr>
            <a:r>
              <a:rPr lang="es-ES" dirty="0"/>
              <a:t>ACTIVA, A. (2018). 8 Ejemplos de Selección de Recursos Humanos y Personal Sorprendentes. [online] ARETÉ ACTIVA - Consultoría de Recursos Humanos en Pamplona. Available at: https://www.arete-activa.com/ejemplos-seleccion-recursos-humanos-sorprendentes-2/ [Accessed 19 Apr. 2019].</a:t>
            </a:r>
            <a:endParaRPr lang="en-GB" dirty="0"/>
          </a:p>
          <a:p>
            <a:pPr marL="0" indent="0">
              <a:buNone/>
            </a:pPr>
            <a:r>
              <a:rPr lang="es-ES" dirty="0"/>
              <a:t>Adiós al dinero físico. </a:t>
            </a:r>
            <a:r>
              <a:rPr lang="en-GB" dirty="0"/>
              <a:t>(2019). Tec Review, [online] (No.21). Available at: https://issuu.com/tecreview/docs/tec-21_baja [Accessed 12 Apr. 2019].</a:t>
            </a:r>
          </a:p>
          <a:p>
            <a:pPr marL="0" indent="0">
              <a:buNone/>
            </a:pPr>
            <a:r>
              <a:rPr lang="en-US" dirty="0"/>
              <a:t>Alton Towers (2019). </a:t>
            </a:r>
            <a:r>
              <a:rPr lang="en-US" i="1" dirty="0"/>
              <a:t>Take a Sneak Peek at our 2019 TV ad...</a:t>
            </a:r>
            <a:r>
              <a:rPr lang="en-US" dirty="0"/>
              <a:t>. [image] Available at: https://www.youtube.com/watch?v=SnwCyMWlKgk [Accessed 13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Alton Towers, Itunes Apple (2019). </a:t>
            </a:r>
            <a:r>
              <a:rPr lang="en-GB" i="1" dirty="0"/>
              <a:t>Alton Towers Resort — Official</a:t>
            </a:r>
            <a:r>
              <a:rPr lang="en-GB" dirty="0"/>
              <a:t>. [image] Available at: https://itunes.apple.com/ie/app/alton-towers-resort-official/id683491029?mt=8 [Accessed 19 Apr. 2019].</a:t>
            </a:r>
          </a:p>
          <a:p>
            <a:pPr marL="0" indent="0">
              <a:buNone/>
            </a:pPr>
            <a:r>
              <a:rPr lang="en-US" dirty="0"/>
              <a:t>Bahn. (2019). </a:t>
            </a:r>
            <a:r>
              <a:rPr lang="en-US" i="1" dirty="0"/>
              <a:t>DB Navigator app</a:t>
            </a:r>
            <a:r>
              <a:rPr lang="en-US" dirty="0"/>
              <a:t>. [image] Available at: https://www.bahn.com/en/view/booking-information/booking/db-navigator-app.shtml [Accessed 20 Apr. 2019].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394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38">
        <p:fade/>
      </p:transition>
    </mc:Choice>
    <mc:Fallback>
      <p:transition spd="med" advTm="538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763" y="362660"/>
            <a:ext cx="11315699" cy="63007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BBC News. (2010). The new Equality Act and you. [online] Available at: https://www.bbc.com/news/business-11453052 [Accessed 10 Apr. 2019].</a:t>
            </a:r>
          </a:p>
          <a:p>
            <a:pPr marL="0" indent="0">
              <a:buNone/>
            </a:pPr>
            <a:r>
              <a:rPr lang="en-GB" dirty="0"/>
              <a:t>BBC News. (2016). Alton Towers bars one-handed rider. [online] Available at: https://www.bbc.com/news/uk-england-shropshire-36247883 [Accessed 10 Apr. 2019].</a:t>
            </a:r>
          </a:p>
          <a:p>
            <a:pPr marL="0" indent="0">
              <a:buNone/>
            </a:pPr>
            <a:r>
              <a:rPr lang="en-GB" dirty="0"/>
              <a:t>BBC News. (2018). Firms' investment in worst run since 2009. [online] Available at: https://www.bbc.co.uk/news/business-46646900 [Accessed 8 Apr. 2019].</a:t>
            </a:r>
          </a:p>
          <a:p>
            <a:pPr marL="0" indent="0">
              <a:buNone/>
            </a:pPr>
            <a:r>
              <a:rPr lang="en-GB" dirty="0"/>
              <a:t>BBC News. (2019). New food label law to stop allergy deaths. [online] Available at: https://www.bbc.com/news/health-46994179 [Accessed 17 Apr. 2019].</a:t>
            </a:r>
          </a:p>
          <a:p>
            <a:pPr marL="0" indent="0">
              <a:buNone/>
            </a:pPr>
            <a:r>
              <a:rPr lang="es-ES" dirty="0"/>
              <a:t>BBVA NOTICIAS. (2013). 10 funciones del departamento de recursos humanos. </a:t>
            </a:r>
            <a:r>
              <a:rPr lang="en-GB" dirty="0"/>
              <a:t>[online] Available at: https://www.bbva.com/es/10-funciones-del-departamento-de-recursos-humanos/ [Accessed 19 Apr. 2019].</a:t>
            </a:r>
          </a:p>
          <a:p>
            <a:pPr marL="0" indent="0">
              <a:buNone/>
            </a:pPr>
            <a:r>
              <a:rPr lang="en-US" dirty="0"/>
              <a:t>Blogs.marriott. (2019). </a:t>
            </a:r>
            <a:r>
              <a:rPr lang="en-US" i="1" dirty="0"/>
              <a:t>My-Marriott-Hotel-Game</a:t>
            </a:r>
            <a:r>
              <a:rPr lang="en-US" dirty="0"/>
              <a:t>. [image] Available at: https://www.blogs.marriott.com/.a/6a0120a73c0f0d970b014e8934ca8a970d-popup [Accessed 20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Boffey, D. (2019). Britons may need £52 visa to visit mainland Europe after Brexit. The Guardian. [online] Available at: https://www.theguardian.com/politics/2019/feb/20/britons-may-need-52-visa-to-visit-mainland-europe-after-brexit [Accessed 9 Apr. 2019].</a:t>
            </a:r>
          </a:p>
          <a:p>
            <a:pPr marL="0" indent="0">
              <a:buNone/>
            </a:pPr>
            <a:r>
              <a:rPr lang="en-GB" dirty="0"/>
              <a:t>Bragg, S. (2017). Working capital turnover ratio. [online] AccountingTools. Available at: https://www.accountingtools.com/articles/2017/5/16/working-capital-turnover-ratio [Accessed 21 Apr. 2019].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352358"/>
      </p:ext>
    </p:extLst>
  </p:cSld>
  <p:clrMapOvr>
    <a:masterClrMapping/>
  </p:clrMapOvr>
  <p:transition spd="slow" advTm="474">
    <p:push dir="u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3791" y="535869"/>
            <a:ext cx="10595113" cy="592372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Brandsoftheworld (2004). </a:t>
            </a:r>
            <a:r>
              <a:rPr lang="en-US" i="1" dirty="0"/>
              <a:t>Marriott Hotels Resorts Suites | Brands of the World™ | Download vector logos and logotypes</a:t>
            </a:r>
            <a:r>
              <a:rPr lang="en-US" dirty="0"/>
              <a:t>. [image] Available at: https://www.brandsoftheworld.com/logo/marriott-hotels-resorts-suites [Accessed 20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Chahal, M. (2016). Bad recruitment experiences cost brands millions. Marketing Week. [online] Available at: https://www.marketingweek.com/2016/10/14/bad-recruitment-experiences-could-cost-brands-millions-in-lost-customers/ [Accessed 19 Apr. 2019].</a:t>
            </a:r>
          </a:p>
          <a:p>
            <a:pPr marL="0" indent="0">
              <a:buNone/>
            </a:pPr>
            <a:r>
              <a:rPr lang="en-GB" dirty="0"/>
              <a:t>Citypopulation.de. (2019). Alton (East Hampshire) (Hampshire, South East England, United Kingdom) - Population Statistics, Charts, Map, Location, Weather and Web Information. [online] Available at: https://www.citypopulation.de/php/uk-england-southeastengland.php?cityid=E34003769 [Accessed 13 Apr. 2019].</a:t>
            </a:r>
          </a:p>
          <a:p>
            <a:pPr marL="0" indent="0">
              <a:buNone/>
            </a:pPr>
            <a:r>
              <a:rPr lang="en-GB" dirty="0"/>
              <a:t>Civenate (2018). </a:t>
            </a:r>
            <a:r>
              <a:rPr lang="en-GB" i="1" dirty="0"/>
              <a:t>Alton Towers Map 2018 From Towersstreet 2</a:t>
            </a:r>
            <a:r>
              <a:rPr lang="en-GB" dirty="0"/>
              <a:t>. [image] Available at: http://www.civinate.com/toursm/alton-towers-map-2018/attachment/alton-towers-map-2018-from-towersstreet-2 [Accessed 8 Apr. 2019].</a:t>
            </a:r>
          </a:p>
          <a:p>
            <a:pPr marL="0" indent="0">
              <a:buNone/>
            </a:pPr>
            <a:r>
              <a:rPr lang="en-GB" dirty="0"/>
              <a:t>Cole, R. (2019). UK RECYCLING RATE INCREASES TO 45.7 PER CEN. Resource Magazine. [online] Available at: https://resource.co/article/uk-recycling-rate-increases-457-cent-13090 [Accessed 16 Apr. 2019].</a:t>
            </a:r>
          </a:p>
          <a:p>
            <a:pPr marL="0" indent="0">
              <a:buNone/>
            </a:pPr>
            <a:r>
              <a:rPr lang="es-ES" dirty="0"/>
              <a:t>Comisión Europea - European Commission. (2019). Reforma de 2018 de las normas de protección de datos de la UE. </a:t>
            </a:r>
            <a:r>
              <a:rPr lang="en-GB" dirty="0"/>
              <a:t>[online] Available at: https://ec.europa.eu/commission/priorities/justice-and-fundamental-rights/data-protection/2018-reform-eu-data-protection-rules_es [Accessed 10 Apr.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125520"/>
      </p:ext>
    </p:extLst>
  </p:cSld>
  <p:clrMapOvr>
    <a:masterClrMapping/>
  </p:clrMapOvr>
  <p:transition spd="slow" advTm="189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65" y="544750"/>
            <a:ext cx="11828835" cy="57393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Corporate Finance Institute. (2019). Asset Turnover Ratio - How to Calculate the Asset Turnover Ratio. [online] Available at: https://corporatefinanceinstitute.com/resources/knowledge/finance/asset-turnover-ratio/ [Accessed 21 Apr. 2019].</a:t>
            </a:r>
          </a:p>
          <a:p>
            <a:pPr marL="0" indent="0">
              <a:buNone/>
            </a:pPr>
            <a:r>
              <a:rPr lang="en-GB" dirty="0"/>
              <a:t>Craft (2019). Merlin Entertainments company profile - Office locations, Competitors, Revenue, Financials, Employees, Key People, Subsidiaries, News | Craft.co. [online] Available at: https://craft.co/merlin-entertainments [Accessed 19 Apr. 2019].</a:t>
            </a:r>
          </a:p>
          <a:p>
            <a:pPr marL="0" indent="0">
              <a:buNone/>
            </a:pPr>
            <a:r>
              <a:rPr lang="en-GB" dirty="0"/>
              <a:t>Debtor days. (n.d.). [Blog] Sanandres. Available at: http://www.sanandres.esc.edu.ar/secondary/Accounts_and_Finance_/page_113.htm [Accessed 21 Apr. 2019].</a:t>
            </a:r>
          </a:p>
          <a:p>
            <a:pPr marL="0" indent="0">
              <a:buNone/>
            </a:pPr>
            <a:r>
              <a:rPr lang="en-US" dirty="0"/>
              <a:t>Devon Country Council (2019). </a:t>
            </a:r>
            <a:r>
              <a:rPr lang="en-US" i="1" dirty="0"/>
              <a:t>Equality and Diversity</a:t>
            </a:r>
            <a:r>
              <a:rPr lang="en-US" dirty="0"/>
              <a:t>. Devon: Devon Country Council. Available at: https://www.devon.gov.uk/equality/policy-and-legislation/equality-legislation [Accessed 20 Apr. 2019].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Disney (n.d.). </a:t>
            </a:r>
            <a:r>
              <a:rPr lang="en-US" i="1" dirty="0"/>
              <a:t>Disney logo</a:t>
            </a:r>
            <a:r>
              <a:rPr lang="en-US" dirty="0"/>
              <a:t>. [image] Available at: https://variety.com/2018/digital/news/disney-reorganizes-direct-to-consumer-streaming-unit-1202726528/ [Accessed 20 Apr. 2019].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Dotugo Blog (2019). </a:t>
            </a:r>
            <a:r>
              <a:rPr lang="en-US" i="1" dirty="0"/>
              <a:t>6 Branding Recommendation For Small Companies Owners</a:t>
            </a:r>
            <a:r>
              <a:rPr lang="en-US" dirty="0"/>
              <a:t>. [image] Available at: http://dotugo.com/blog/88-branding/73-6-branding-recommendation-for-small-company-owners.html [Accessed 22 Apr. 2019].</a:t>
            </a:r>
            <a:endParaRPr lang="en-GB" dirty="0"/>
          </a:p>
          <a:p>
            <a:pPr marL="0" indent="0">
              <a:buNone/>
            </a:pPr>
            <a:r>
              <a:rPr lang="es-ES" dirty="0"/>
              <a:t>El economista (2018). La libra se desploma con el desmoronamiento del Gobierno de May y las dudas sobre el acuerdo del Brexit. </a:t>
            </a:r>
            <a:r>
              <a:rPr lang="en-GB" dirty="0"/>
              <a:t>[online] Available at: https://www.eleconomista.es/divisas/noticias/9520528/11/18/La-libra-se-desploma-tras-la-dimision-del-ministro-del-Brexit-en-Reino-Unido.html [Accessed 4 Apr.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94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"/>
    </mc:Choice>
    <mc:Fallback>
      <p:transition spd="slow" advTm="134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294" y="194553"/>
            <a:ext cx="11420272" cy="6517531"/>
          </a:xfrm>
        </p:spPr>
        <p:txBody>
          <a:bodyPr/>
          <a:lstStyle/>
          <a:p>
            <a:r>
              <a:rPr lang="es-ES" dirty="0"/>
              <a:t>GONZALEZ, C. (2015). CÓMO ENTERARSE AL MINUTO DE LAS NOTICIAS MÁS IMPORTANTES. </a:t>
            </a:r>
            <a:r>
              <a:rPr lang="en-GB" dirty="0"/>
              <a:t>El Pais. [online] Available at: https://cincodias.elpais.com/cincodias/2015/11/11/smartphones/1447246231_664645.html [Accessed 10 Apr. 2019].</a:t>
            </a:r>
          </a:p>
          <a:p>
            <a:r>
              <a:rPr lang="en-GB" dirty="0"/>
              <a:t>Gov.uk (2016). Transport Statistics Great Britain 2016. Deparment of Transport.] Available at: https://assets.publishing.service.gov.uk/government/uploads/system/uploads/attachment_data/file/576095/tsgb-2016-report-summaries.pdf [Accessed 15 Apr. 2019].</a:t>
            </a:r>
          </a:p>
          <a:p>
            <a:r>
              <a:rPr lang="en-GB" dirty="0"/>
              <a:t>Gov.uk (2017). Transport Statistics Great Britain 2017. Deparment for Transport. Available at: https://assets.publishing.service.gov.uk/government/uploads/system/uploads/attachment_data/file/661933/tsgb-2017-report-summaries.pdf [Accessed 15 Apr. 2019].</a:t>
            </a:r>
          </a:p>
          <a:p>
            <a:r>
              <a:rPr lang="en-GB" dirty="0"/>
              <a:t>Gov.uk (2018). Transport Statistics Great Britain 2018. Deparment for Transport. Available at: https://assets.publishing.service.gov.uk/government/uploads/system/uploads/attachment_data/file/787488/tsgb-2018-report-summaries.pdf [Accessed 15 Apr. 2019].</a:t>
            </a:r>
          </a:p>
          <a:p>
            <a:r>
              <a:rPr lang="en-GB" dirty="0"/>
              <a:t>Gov.uk (2019). National Minimum Wage and National Living Wage rates. Available at: https://www.gov.uk/national-minimum-wage-rates [Accessed 21 Apr. 2019].</a:t>
            </a:r>
          </a:p>
          <a:p>
            <a:r>
              <a:rPr lang="en-GB" dirty="0"/>
              <a:t>Gov.uk (2019). Terrorism and national emergencies. Available at: https://www.gov.uk/terrorism-national-emergency [Accessed 6 Apr. 2019]</a:t>
            </a:r>
          </a:p>
          <a:p>
            <a:r>
              <a:rPr lang="en-GB" dirty="0"/>
              <a:t>Hannah, F. (2018). Why you’ll soon be paying for everything with your finger and face. Independent. [online] Available at: https://www.independent.co.uk/money/spend-save/eye-scan-payments-fingerprints-card-contactless-a8454276.html [Accessed 15 Apr. 2019].</a:t>
            </a:r>
          </a:p>
          <a:p>
            <a:r>
              <a:rPr lang="en-GB" dirty="0"/>
              <a:t>Heffernan, B. (2019). Equality &amp; Diversity.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446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3"/>
    </mc:Choice>
    <mc:Fallback>
      <p:transition spd="slow" advTm="153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7123" y="622570"/>
            <a:ext cx="11070077" cy="58365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Holt, M. (2017). Alton Towers named the most expensive theme park in the UK - here's how to get the best deal at all the big four. Mirror. [online] Available at: https://www.mirror.co.uk/money/alton-towers-named-most-expensive-10219060 [Accessed 22 Apr. 2019].</a:t>
            </a:r>
          </a:p>
          <a:p>
            <a:pPr marL="0" indent="0">
              <a:buNone/>
            </a:pPr>
            <a:r>
              <a:rPr lang="en-GB" dirty="0"/>
              <a:t>Indeed.co.uk. (2019). Alton Towers Resort Salaries in the United Kingdom | Indeed.co.uk. [online] Available at: https://www.indeed.co.uk/cmp/Alton-Towers-Resort/salaries [Accessed 19 Apr. 2019].</a:t>
            </a:r>
          </a:p>
          <a:p>
            <a:pPr marL="0" indent="0">
              <a:buNone/>
            </a:pPr>
            <a:r>
              <a:rPr lang="en-GB" dirty="0"/>
              <a:t>Indeed.co.uk. (2019). Working at Alton Towers Resort: 79 Reviews about Pay &amp; Benefits | Indeed.co.uk. [online] Available at: https://www.indeed.co.uk/cmp/Alton-Towers-Resort/reviews?ftopic=paybenefits [Accessed 18 Apr. 2019].</a:t>
            </a:r>
          </a:p>
          <a:p>
            <a:pPr marL="0" indent="0">
              <a:buNone/>
            </a:pPr>
            <a:r>
              <a:rPr lang="es-ES" dirty="0"/>
              <a:t>InfoJobs Empresas. (2018). Costes y consecuencias de una mala contratación | InfoJobs. </a:t>
            </a:r>
            <a:r>
              <a:rPr lang="en-GB" dirty="0"/>
              <a:t>[online] Available at: https://recursos-humanos.infojobs.net/cual-es-el-coste-de-una-mala-contratacion [Accessed 19 Apr. 2019].</a:t>
            </a:r>
          </a:p>
          <a:p>
            <a:pPr marL="0" indent="0">
              <a:buNone/>
            </a:pPr>
            <a:r>
              <a:rPr lang="es-ES" dirty="0"/>
              <a:t>Iván García, J. (2019). Quick Ratio Definición (formación valuación de empresas) - zonavalue.com. [online] zonavalue, Club internacional de inversores. Available at: https://zonavalue.com/estrategia/jose-ivan-garcia/quick-ratio-definicion-formacion-valuacion-de-empresas [Accessed 21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James, S. (2019). Equality and diversity.</a:t>
            </a:r>
          </a:p>
          <a:p>
            <a:pPr marL="0" indent="0">
              <a:buNone/>
            </a:pPr>
            <a:r>
              <a:rPr lang="en-GB" dirty="0"/>
              <a:t>Kallas, P. (2018). </a:t>
            </a:r>
            <a:r>
              <a:rPr lang="en-GB" dirty="0" smtClean="0"/>
              <a:t> Top </a:t>
            </a:r>
            <a:r>
              <a:rPr lang="en-GB" dirty="0"/>
              <a:t>15 Most Popular Social Networking Sites and Apps [August 2018]. [online] Dreamgrow.com. Available at: https://www.dreamgrow.com/top-15-most-popular-social-networking-sites/ [Accessed 13 Apr. 2019</a:t>
            </a:r>
            <a:r>
              <a:rPr lang="en-GB" dirty="0" smtClean="0"/>
              <a:t>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"/>
    </mc:Choice>
    <mc:Fallback>
      <p:transition spd="slow" advTm="169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569" y="155644"/>
            <a:ext cx="10836613" cy="67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L'oréal Paris (2019). </a:t>
            </a:r>
            <a:r>
              <a:rPr lang="en-US" i="1" dirty="0"/>
              <a:t>L'oréal Paris</a:t>
            </a:r>
            <a:r>
              <a:rPr lang="en-US" dirty="0"/>
              <a:t>. [image] Available at: https://www.loreal.com/brand/consumer-products-division/l’oréal-paris [Accessed 20 Apr. 2019</a:t>
            </a:r>
            <a:r>
              <a:rPr lang="en-US" dirty="0" smtClean="0"/>
              <a:t>].</a:t>
            </a:r>
          </a:p>
          <a:p>
            <a:pPr marL="0" indent="0">
              <a:buNone/>
            </a:pPr>
            <a:r>
              <a:rPr lang="en-US" dirty="0" err="1"/>
              <a:t>L</a:t>
            </a:r>
            <a:r>
              <a:rPr lang="en-US" dirty="0" err="1" smtClean="0"/>
              <a:t>ovpho</a:t>
            </a:r>
            <a:r>
              <a:rPr lang="en-US" dirty="0" smtClean="0"/>
              <a:t> </a:t>
            </a:r>
            <a:r>
              <a:rPr lang="en-US" dirty="0"/>
              <a:t>(n.d.). </a:t>
            </a:r>
            <a:r>
              <a:rPr lang="en-US" i="1" dirty="0"/>
              <a:t>Smiling Face with Smiling Eyes</a:t>
            </a:r>
            <a:r>
              <a:rPr lang="en-US" dirty="0"/>
              <a:t>. [image] Available at: https://</a:t>
            </a:r>
            <a:r>
              <a:rPr lang="en-US" dirty="0" err="1"/>
              <a:t>www.pinterest.com</a:t>
            </a:r>
            <a:r>
              <a:rPr lang="en-US" dirty="0"/>
              <a:t>/pin/820921838304294892/ [Accessed 19 Apr. 2019].</a:t>
            </a:r>
            <a:endParaRPr lang="en-GB" dirty="0"/>
          </a:p>
          <a:p>
            <a:pPr marL="0" indent="0">
              <a:buNone/>
            </a:pPr>
            <a:r>
              <a:rPr lang="es-ES" dirty="0"/>
              <a:t>La Vanguardia (2018). La muerte de una clienta con alergias lleva a una cadena de comida a revisar su etiquetado. </a:t>
            </a:r>
            <a:r>
              <a:rPr lang="en-GB" dirty="0"/>
              <a:t>[online] Available at: https://www.lavanguardia.com/comer/al-dia/20181004/452166407954/muerte-joven-alergia-alimentos-sesamo-pret-a-manger.html [Accessed 12 Apr. 2019].</a:t>
            </a:r>
          </a:p>
          <a:p>
            <a:pPr marL="0" indent="0">
              <a:buNone/>
            </a:pPr>
            <a:r>
              <a:rPr lang="en-GB" dirty="0"/>
              <a:t>Levin, S. (2019). 'Treated as cheap labor': Disney underpays women, lawsuit alleges. The Guardian. [online] Available at: https://www.theguardian.com/film/2019/apr/03/disney-company-women-pay-gap-lawsuit [Accessed 18 Apr. 2019].</a:t>
            </a:r>
          </a:p>
          <a:p>
            <a:pPr marL="0" indent="0">
              <a:buNone/>
            </a:pPr>
            <a:r>
              <a:rPr lang="en-GB" dirty="0"/>
              <a:t>London Stock Exchange. (2019). MERLIN share price (MERL) - London Stock Exchange. [online] Available at: https://www.londonstockexchange.com/exchange/prices-and-markets/stocks/summary/company-summary/GB00BDZT6P94GBGBXSTMM.html [Accessed 19 Apr. 2019].</a:t>
            </a:r>
          </a:p>
          <a:p>
            <a:pPr marL="0" indent="0">
              <a:buNone/>
            </a:pPr>
            <a:r>
              <a:rPr lang="en-US" dirty="0"/>
              <a:t>McLaren, S. (2017). </a:t>
            </a:r>
            <a:r>
              <a:rPr lang="en-US" i="1" dirty="0"/>
              <a:t>8 Innovative Ways Companies Are Using Virtual Reality to Recruit</a:t>
            </a:r>
            <a:r>
              <a:rPr lang="en-US" dirty="0"/>
              <a:t>. [image] Available at: https://business.linkedin.com/talent-solutions/blog/future-of-recruiting/2017/8-innovative-ways-companies-are-using-virtual-reality-to-recruit [Accessed 20 Apr. 2019].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Merlin Entertainments (2019). </a:t>
            </a:r>
            <a:r>
              <a:rPr lang="en-US" i="1" dirty="0"/>
              <a:t>Brands Merlin Entertainments</a:t>
            </a:r>
            <a:r>
              <a:rPr lang="en-US" dirty="0"/>
              <a:t>. [image] Available at: https://www.merlinentertainments.biz/our-brands/ [Accessed 20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Merlin Entertainments (2019). </a:t>
            </a:r>
            <a:r>
              <a:rPr lang="en-GB" i="1" dirty="0"/>
              <a:t>Merlin Entertainments</a:t>
            </a:r>
            <a:r>
              <a:rPr lang="en-GB" dirty="0"/>
              <a:t>. [image] Available at: https://www.indeed.com/cmp/Merlin-Entertainments/reviews [Accessed 20 Apr.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08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"/>
    </mc:Choice>
    <mc:Fallback>
      <p:transition spd="slow" advTm="372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106" y="564205"/>
            <a:ext cx="11381362" cy="597278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Merlin Entertainments (2019). </a:t>
            </a:r>
            <a:r>
              <a:rPr lang="en-GB" i="1" dirty="0"/>
              <a:t>The Merlin Way</a:t>
            </a:r>
            <a:r>
              <a:rPr lang="en-GB" dirty="0"/>
              <a:t>. [image] Available at: https://au.indeed.com/cmp/Merlin-Entertainments/about [Accessed 20 Apr. 2019].</a:t>
            </a:r>
          </a:p>
          <a:p>
            <a:pPr marL="0" indent="0">
              <a:buNone/>
            </a:pPr>
            <a:r>
              <a:rPr lang="en-GB" dirty="0"/>
              <a:t>Merlin Entertainments. (2019). Merlin Entertainments | Welcome to Merlin Entertainments. [online] Available at: https://www.merlinentertainments.biz [Accessed 12 Apr. 2019].</a:t>
            </a:r>
          </a:p>
          <a:p>
            <a:pPr marL="0" indent="0">
              <a:buNone/>
            </a:pPr>
            <a:r>
              <a:rPr lang="en-GB" dirty="0"/>
              <a:t>My Accounting Course. (2019). Fixed Asset Turnover Ratio Formula | Example | Calculation Explanation. [online] Available at: https://www.myaccountingcourse.com/financial-ratios/fixed-asset-turnover [Accessed 21 Apr. 2019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r>
              <a:rPr lang="en-GB" dirty="0"/>
              <a:t>Napha. (n.d.). Major International Amusement Park Chains. [online] Available at: http://napha.org/LIBRARYRESOURCES/FactsFigures/MajorInternationalAmusementParkChains/tabid/107/Default.aspx [Accessed 22 Apr. 2019</a:t>
            </a:r>
            <a:r>
              <a:rPr lang="en-GB" dirty="0" smtClean="0"/>
              <a:t>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Office of National Statistics (2019). Unemployment. Available at: https://www.ons.gov.uk/employmentandlabourmarket/peoplenotinwork/unemployment [Accessed 5 Apr. 2019].</a:t>
            </a:r>
          </a:p>
          <a:p>
            <a:pPr marL="0" indent="0">
              <a:buNone/>
            </a:pPr>
            <a:r>
              <a:rPr lang="en-GB" dirty="0"/>
              <a:t>Pitson, M. (2019). Ratio Layout Mip.</a:t>
            </a:r>
          </a:p>
          <a:p>
            <a:pPr marL="0" indent="0">
              <a:buNone/>
            </a:pPr>
            <a:r>
              <a:rPr lang="en-GB" dirty="0"/>
              <a:t>Readyratios. (2019). Current Ratio. [online] Available at: https://www.readyratios.com/reference/liquidity/current_ratio.html [Accessed 21 Apr. 2019].</a:t>
            </a:r>
          </a:p>
          <a:p>
            <a:pPr marL="0" indent="0">
              <a:buNone/>
            </a:pPr>
            <a:r>
              <a:rPr lang="en-GB" dirty="0"/>
              <a:t>Resource Magazine (2019). Figure 1 Recycling Rate from Waste from Households, UK and country split, 2010-2017. [image] Available at: https://resource.co/article/uk-recycling-rate-increases-457-cent-13090 [Accessed 18 Apr. 2019</a:t>
            </a:r>
            <a:r>
              <a:rPr lang="en-GB" dirty="0" smtClean="0"/>
              <a:t>].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306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"/>
    </mc:Choice>
    <mc:Fallback>
      <p:transition spd="slow" advTm="33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213" y="369651"/>
            <a:ext cx="11070076" cy="5992237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Six Gateways (2019). </a:t>
            </a:r>
            <a:r>
              <a:rPr lang="en-US" i="1" dirty="0"/>
              <a:t>Words of Wisdom</a:t>
            </a:r>
            <a:r>
              <a:rPr lang="en-US" dirty="0"/>
              <a:t>. [image] Available at: http://sixgateways.com/blog-words-of-wisdom/ [Accessed 20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Smithers, R. (2018). Organic food and drink sales rise to record levels in the UK. The Guardian. [online] Available at: https://www.theguardian.com/environment/2018/feb/07/organic-food-and-drink-sales-rise-to-record-levels-in-the-uk [Accessed 16 Apr. 2019].</a:t>
            </a:r>
          </a:p>
          <a:p>
            <a:pPr marL="0" indent="0">
              <a:buNone/>
            </a:pPr>
            <a:r>
              <a:rPr lang="en-GB" dirty="0"/>
              <a:t>Statista. (2019). Alton Towers UK theme park attendance 2017 | Statistic. [online] Available at: https://www.statista.com/statistics/641549/attendance-at-alton-towers-uk-theme-park/ [Accessed 1 Apr. 2019].</a:t>
            </a:r>
          </a:p>
          <a:p>
            <a:pPr marL="0" indent="0">
              <a:buNone/>
            </a:pPr>
            <a:r>
              <a:rPr lang="en-GB" dirty="0"/>
              <a:t>Taylor, M. (2016). Theme Park Technology: Robots, Holograms and VR Assistants. [online] Blooloop. Available at: https://blooloop.com/features/robots-holograms-and-virtual-reality-assistants-to-dominate-theme-parks-in-three-years/ [Accessed 11 Apr. 2019].</a:t>
            </a:r>
          </a:p>
          <a:p>
            <a:pPr marL="0" indent="0">
              <a:buNone/>
            </a:pPr>
            <a:r>
              <a:rPr lang="en-GB" dirty="0"/>
              <a:t>The muse editor (2019). 10 Types of Job Interviews (and How to Ace Them). [online] Themuse.com. Available at: https://www.themuse.com/advice/10-types-of-interviews-and-how-to-ace-them [Accessed 19 Apr. 2019].</a:t>
            </a:r>
          </a:p>
          <a:p>
            <a:pPr marL="0" indent="0">
              <a:buNone/>
            </a:pPr>
            <a:r>
              <a:rPr lang="en-GB" dirty="0"/>
              <a:t>The Telegraph (2018). Britain's best theme parks. [online] Available at: https://www.telegraph.co.uk/travel/family-holidays/uk-best-theme-parks/ [Accessed 19 Apr. 2019].</a:t>
            </a:r>
          </a:p>
          <a:p>
            <a:pPr marL="0" indent="0">
              <a:buNone/>
            </a:pPr>
            <a:r>
              <a:rPr lang="en-GB" dirty="0"/>
              <a:t>Thomas, R. (2018). Here’s 10 Laws That Might Need to Be Re-Written in Post-Brexit Britain. Layer Monthly. [online] Available at: https://www.lawyer-monthly.com/2018/03/heres-10-laws-that-might-need-to-be-re-written-in-post-brexit-britain/ [Accessed 18 Apr.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47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"/>
    </mc:Choice>
    <mc:Fallback>
      <p:transition spd="slow" advTm="216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667" y="525294"/>
            <a:ext cx="11070077" cy="601169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Tibi Borza (2011). </a:t>
            </a:r>
            <a:r>
              <a:rPr lang="en-US" i="1" dirty="0"/>
              <a:t>REVEAL by L'Oreal 2.0</a:t>
            </a:r>
            <a:r>
              <a:rPr lang="en-US" dirty="0"/>
              <a:t>. [image] Available at: https://www.youtube.com/watch?v=tzKIfbw_d0Q [Accessed 20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Tutorialspoint. (n.d.). Recruitment and Selection Quick Guide. [online] Available at: https://www.tutorialspoint.com/recruitment_and_selection/recruitment_and_selection_quick_guide.htm [Accessed 19 Apr. 2019].</a:t>
            </a:r>
          </a:p>
          <a:p>
            <a:pPr marL="0" indent="0">
              <a:buNone/>
            </a:pPr>
            <a:r>
              <a:rPr lang="en-US" dirty="0"/>
              <a:t>UP Work (2019). </a:t>
            </a:r>
            <a:r>
              <a:rPr lang="en-US" i="1" dirty="0"/>
              <a:t>Video Interviews: 9 Simple Tips to Conduct Them Like a Pro</a:t>
            </a:r>
            <a:r>
              <a:rPr lang="en-US" dirty="0"/>
              <a:t>. [image] Available at: https://www.upwork.com/hiring/startup/video-interviews-9-tips/ [Accessed 20 Apr. 2019].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Wilkinson, J. (2013). Debt Ratio Analysis Definition | Debt Ratio Formula • The Strategic CFO. [online] The Strategic CFO. Available at: https://strategiccfo.com/debt-ratio-analysis/ [Accessed 21 Apr. 2019].</a:t>
            </a:r>
          </a:p>
          <a:p>
            <a:pPr marL="0" indent="0">
              <a:buNone/>
            </a:pPr>
            <a:r>
              <a:rPr lang="en-GB" dirty="0"/>
              <a:t>Wiseman, S. (2013). The Top 10 Theme Parks in Europe. [online] Theme Park Tourist. Available at: https://www.themeparktourist.com/features/20111010/4988/top-10-theme-parks-europe [Accessed 19 Apr.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083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"/>
    </mc:Choice>
    <mc:Fallback>
      <p:transition spd="slow" advTm="240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4.6|2.7|0.7|1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0.6|0.4|0.3|0.2|0.2|0.2|0.2|0.2|0.2|0.2|0.2|0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|0.6|0.5|0.6|0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0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.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.6|0.8|0.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1.9|0.5|1.1|0.4|0.6|0.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6|1.4|0.7|0.7|0.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7|0.4|0.4|0.4|0.4|0.4|0.4|0.4|0.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|0.8|0.6|0.7|2.9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3|0.7|0.6|0.5|0.7|0.6|0.6|0.5|0.5|0.5|0.6|0.5|0.6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0.7|1.3|0.9|0.3|0.2|0.4|0.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12087</TotalTime>
  <Words>2014</Words>
  <Application>Microsoft Macintosh PowerPoint</Application>
  <PresentationFormat>Widescreen</PresentationFormat>
  <Paragraphs>693</Paragraphs>
  <Slides>36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Calibri</vt:lpstr>
      <vt:lpstr>Gill Sans MT</vt:lpstr>
      <vt:lpstr>Mangal</vt:lpstr>
      <vt:lpstr>Symbol</vt:lpstr>
      <vt:lpstr>Times New Roman</vt:lpstr>
      <vt:lpstr>Wingdings</vt:lpstr>
      <vt:lpstr>Arial</vt:lpstr>
      <vt:lpstr>Parcel</vt:lpstr>
      <vt:lpstr>Case Study Analysis</vt:lpstr>
      <vt:lpstr>Merlin Entertainments </vt:lpstr>
      <vt:lpstr>Alton Towers</vt:lpstr>
      <vt:lpstr>PowerPoint Presentation</vt:lpstr>
      <vt:lpstr>Environmental Analysis </vt:lpstr>
      <vt:lpstr>PowerPoint Presentation</vt:lpstr>
      <vt:lpstr>PowerPoint Presentation</vt:lpstr>
      <vt:lpstr>PowerPoint Presentation</vt:lpstr>
      <vt:lpstr>Financial Statement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Human Resources </vt:lpstr>
      <vt:lpstr>Recruitment</vt:lpstr>
      <vt:lpstr>PowerPoint Presentation</vt:lpstr>
      <vt:lpstr>Health &amp; Safety </vt:lpstr>
      <vt:lpstr>PowerPoint Presentation</vt:lpstr>
      <vt:lpstr>Employers Review</vt:lpstr>
      <vt:lpstr>recommendations </vt:lpstr>
      <vt:lpstr>Conclusion</vt:lpstr>
      <vt:lpstr>Thank you so much for your Attention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Alton Towers </dc:title>
  <dc:creator>Naiara Palanques Garcés</dc:creator>
  <cp:lastModifiedBy>Naiara Palanques Garcés</cp:lastModifiedBy>
  <cp:revision>148</cp:revision>
  <dcterms:created xsi:type="dcterms:W3CDTF">2019-04-16T06:42:38Z</dcterms:created>
  <dcterms:modified xsi:type="dcterms:W3CDTF">2019-05-02T00:42:27Z</dcterms:modified>
</cp:coreProperties>
</file>