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595" r:id="rId2"/>
    <p:sldId id="257" r:id="rId3"/>
    <p:sldId id="287" r:id="rId4"/>
    <p:sldId id="264" r:id="rId5"/>
    <p:sldId id="265" r:id="rId6"/>
    <p:sldId id="268" r:id="rId7"/>
    <p:sldId id="263" r:id="rId8"/>
    <p:sldId id="271" r:id="rId9"/>
    <p:sldId id="270" r:id="rId10"/>
    <p:sldId id="273" r:id="rId11"/>
    <p:sldId id="269" r:id="rId12"/>
    <p:sldId id="277" r:id="rId13"/>
    <p:sldId id="278" r:id="rId14"/>
    <p:sldId id="282" r:id="rId15"/>
    <p:sldId id="283" r:id="rId16"/>
    <p:sldId id="314" r:id="rId17"/>
    <p:sldId id="310" r:id="rId18"/>
    <p:sldId id="315" r:id="rId19"/>
    <p:sldId id="309" r:id="rId20"/>
    <p:sldId id="316" r:id="rId21"/>
    <p:sldId id="311" r:id="rId22"/>
    <p:sldId id="60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umela Msweli" initials="P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3" autoAdjust="0"/>
    <p:restoredTop sz="94660"/>
  </p:normalViewPr>
  <p:slideViewPr>
    <p:cSldViewPr snapToGrid="0">
      <p:cViewPr varScale="1">
        <p:scale>
          <a:sx n="68" d="100"/>
          <a:sy n="68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10A08B-F73F-4928-9253-6707F2980A5E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7E02B3-A619-4C07-BE96-05F937348B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3670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6E34EF-6F9F-4266-BC17-4A5C21F87704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1556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5D756-5506-4C98-A995-718A07C4CF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096271-C00C-4C7A-AE9E-100F486D4D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0BFD7D-A5A4-4A23-B5CE-01DB4C6F2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E561C-E649-4D5F-99C4-F8FC4421C851}" type="datetime1">
              <a:rPr lang="en-US" smtClean="0"/>
              <a:t>11/2/2021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A3BAD2-7347-42F3-9BBD-9DF954E93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 P Msweli 2020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58214-5480-4BEE-BBA4-B5824AC46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5719E-A922-4FB4-8C52-74BF03A4E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241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FE973-9B2A-4DD1-BE62-4ACF30906C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4C370-E9F7-435F-900B-3930115BD8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ED7945-C15A-496D-A8CA-48B4942AB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8ED83-A4BA-4D01-97DC-3EF5B8F20F32}" type="datetime1">
              <a:rPr lang="en-US" smtClean="0"/>
              <a:t>11/2/2021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F2F7B3-3760-4DE8-B9D6-AB23919EBF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 P Msweli 2020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F0294A-CBA8-4E89-B22B-30DC4962F4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5719E-A922-4FB4-8C52-74BF03A4E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716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57D51-EE04-405D-A6F5-8AD6AD15A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E55DE2-A914-41A5-8BB3-677026BBE1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D06384-17BF-459F-85D7-9D6DCAA374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034EC-1756-4686-8C8A-499B7DB6D5CF}" type="datetime1">
              <a:rPr lang="en-US" smtClean="0"/>
              <a:t>11/2/2021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5A8C91-1C6B-4F4C-81A6-DF2DB5E05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 P Msweli 2020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C29141-DDAF-4EBD-AF49-86120B44E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5719E-A922-4FB4-8C52-74BF03A4E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5086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A782D-3024-4270-BBF6-587C61BED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958FF-DF73-4092-9647-7C0ED10304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8AABEC-C0F8-4B39-9886-A375DF01A9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71DDA1-D22B-4850-B2B2-FB66C9533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C8CB9-486A-4CE6-8D95-9DA93FC0F18F}" type="datetime1">
              <a:rPr lang="en-US" smtClean="0"/>
              <a:t>11/2/2021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1EF5B4-9A66-4440-888B-60B9DBA50F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 P Msweli 2020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96B889-6598-4487-A4E8-AAECB17C2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5719E-A922-4FB4-8C52-74BF03A4E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651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5D739-3914-49D3-A442-747EE87EA2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E4921C-9F63-4A2E-AD4A-E31D31BA94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BCB5F6-718A-4D7F-8C26-018B043B73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ED90C8-DD0C-4BA6-AA16-9424E71726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0E1B3C-AECB-469E-8B71-9E37973F0C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000800-33AB-49A5-8AA6-24D48913A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5703E-D8A7-4FE7-A0D3-7E6FC61F050E}" type="datetime1">
              <a:rPr lang="en-US" smtClean="0"/>
              <a:t>11/2/2021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D4C752-9E97-4D41-8A5F-CF2FE0290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 P Msweli 2020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73260A-CB48-4F2A-9126-76E039E77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5719E-A922-4FB4-8C52-74BF03A4E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800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8F348-3003-4204-B453-42201298D7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FBE5C8B-A22F-4AD5-9909-7A82132D1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DFB92-6780-483E-B508-22F69800B36A}" type="datetime1">
              <a:rPr lang="en-US" smtClean="0"/>
              <a:t>11/2/2021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ED47B9-A737-480C-85A7-94089D8D2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 P Msweli 2020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3CC974-CFF2-40D9-86A2-B542E7B44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5719E-A922-4FB4-8C52-74BF03A4E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88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11A67D-5995-460E-A466-AF8F686D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E1D7B-1DEF-4C78-B957-E2747B04C964}" type="datetime1">
              <a:rPr lang="en-US" smtClean="0"/>
              <a:t>11/2/2021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84821A-D050-4A81-8FCB-3DD0C1104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 P Msweli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D26F25-DECF-4930-856C-370E5BD6A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5719E-A922-4FB4-8C52-74BF03A4E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248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AD713-9FBF-4DAD-AEA9-BEEB08A5C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59DD4-1791-4EDB-BCD8-3ECD511AF8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87683B-CB91-4BE5-BCD0-3B6CF4101F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852B98-0D03-4C57-90AD-7BFD0725F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8F2A1-A58E-4D17-9837-BEA2680918FB}" type="datetime1">
              <a:rPr lang="en-US" smtClean="0"/>
              <a:t>11/2/2021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087897-F3D0-4CBA-996D-EAFCFE77E9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 P Msweli 2020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4E1CF6-F66A-4322-987B-83B24E15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5719E-A922-4FB4-8C52-74BF03A4E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5870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BFD28-CF42-48F7-B8D8-721FC6D4C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0B6275-6547-4697-AC10-8E498DB1DC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D48F-C8DB-468E-BA39-830F9E46A4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DB9987-EDF2-48CC-84AA-24DD2EBF8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AEE42-C34B-43A3-B94C-F01212F64805}" type="datetime1">
              <a:rPr lang="en-US" smtClean="0"/>
              <a:t>11/2/2021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1A84AF-9D15-4148-B19A-17EAEB997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 P Msweli 2020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AB0966-2B25-4F9D-89EA-DD8B4C0D57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5719E-A922-4FB4-8C52-74BF03A4E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388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6CC31-BC6F-407D-A45C-A3223D3A0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CA2F6A-D3E1-4434-BE33-4395FCA4E7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146864-3849-4295-B879-4FC9413F7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D1695-779E-417C-A86C-779CF958B35F}" type="datetime1">
              <a:rPr lang="en-US" smtClean="0"/>
              <a:t>11/2/2021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B89056-EEF7-482A-97AA-8519708B27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 P Msweli 2020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BD32AF-C0E2-4DFA-AFB5-3DC4A0FA9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5719E-A922-4FB4-8C52-74BF03A4E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587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72B819A-7F18-4DC7-A2A6-837F2AD919E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3AE567-7D48-476C-AD22-77E5FCE12C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B26C83-927B-45C0-8B85-1E821E999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D2260-7DEA-4F10-B77F-C933F43EFDE4}" type="datetime1">
              <a:rPr lang="en-US" smtClean="0"/>
              <a:t>11/2/2021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FDF110-0116-4309-ADDA-9735E9781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 P Msweli 2020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FE82C0-2FD1-4127-ADCF-8752BBB7A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5719E-A922-4FB4-8C52-74BF03A4E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934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0AFA06-DF06-4D20-9D4A-179049F9B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20C9B-EDA6-46CD-9AE6-97D6F3B3AB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C27598-61A4-4157-A828-905A82CF91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F1AAF4-821A-40FE-BDA0-3CD05A949038}" type="datetime1">
              <a:rPr lang="en-US" smtClean="0"/>
              <a:t>11/2/2021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82BCE0-B02D-47D6-975B-CE482411B8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© P Msweli 2020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E13460-8854-4BA2-B23F-6EDB0F9BCE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B5719E-A922-4FB4-8C52-74BF03A4E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893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iep.utm.edu/ethics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5" y="0"/>
            <a:ext cx="8473462" cy="1117207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Integrating Project</a:t>
            </a:r>
            <a:b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(ACHA4008)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217935" y="3429001"/>
            <a:ext cx="7854950" cy="1117208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sz="36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 Jacob Gwa</a:t>
            </a:r>
          </a:p>
          <a:p>
            <a:pPr>
              <a:defRPr/>
            </a:pPr>
            <a:r>
              <a:rPr lang="en-GB" sz="3600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in Integrating projects </a:t>
            </a:r>
          </a:p>
          <a:p>
            <a:pPr>
              <a:defRPr/>
            </a:pPr>
            <a:endParaRPr lang="en-GB" sz="1800" b="1" i="1" dirty="0">
              <a:solidFill>
                <a:schemeClr val="accent4">
                  <a:lumMod val="75000"/>
                </a:schemeClr>
              </a:solidFill>
              <a:latin typeface="Trebuchet MS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640015" y="2168770"/>
            <a:ext cx="7343775" cy="3698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Week 6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16448D-2D01-439D-B53D-A9D0AEDED6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3" y="34121"/>
            <a:ext cx="2507004" cy="954107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2FE14E1-A455-436B-A4D7-EC509012DB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5719E-A922-4FB4-8C52-74BF03A4E0E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361995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9372" y="34121"/>
            <a:ext cx="5791200" cy="970794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earning Outline </a:t>
            </a:r>
            <a:endParaRPr lang="en-ZA" sz="4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What exactly is Research Ethics?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ZA" sz="2400" b="1" dirty="0">
                <a:latin typeface="Arial" panose="020B0604020202020204" pitchFamily="34" charset="0"/>
                <a:cs typeface="Arial" panose="020B0604020202020204" pitchFamily="34" charset="0"/>
              </a:rPr>
              <a:t>cientific Research: Social vs Clinical Research?</a:t>
            </a:r>
          </a:p>
          <a:p>
            <a:pPr marL="457200" indent="-457200">
              <a:buFont typeface="+mj-lt"/>
              <a:buAutoNum type="arabicPeriod"/>
            </a:pPr>
            <a:r>
              <a:rPr lang="en-ZA" sz="2400" b="1" dirty="0">
                <a:latin typeface="Arial" panose="020B0604020202020204" pitchFamily="34" charset="0"/>
                <a:cs typeface="Arial" panose="020B0604020202020204" pitchFamily="34" charset="0"/>
              </a:rPr>
              <a:t>Why be concerned with research ethics?</a:t>
            </a:r>
          </a:p>
          <a:p>
            <a:pPr marL="457200" indent="-457200">
              <a:buFont typeface="+mj-lt"/>
              <a:buAutoNum type="arabicPeriod"/>
            </a:pPr>
            <a:r>
              <a:rPr lang="en-ZA" sz="2400" b="1" dirty="0">
                <a:latin typeface="Arial" panose="020B0604020202020204" pitchFamily="34" charset="0"/>
                <a:cs typeface="Arial" panose="020B0604020202020204" pitchFamily="34" charset="0"/>
              </a:rPr>
              <a:t>Development and Evolution of Research Ethics, Codes and Regulations</a:t>
            </a:r>
          </a:p>
          <a:p>
            <a:pPr marL="457200" indent="-457200">
              <a:buFont typeface="+mj-lt"/>
              <a:buAutoNum type="arabicPeriod" startAt="6"/>
            </a:pPr>
            <a:r>
              <a:rPr lang="en-ZA" sz="2400" b="1" dirty="0">
                <a:latin typeface="Arial" panose="020B0604020202020204" pitchFamily="34" charset="0"/>
                <a:cs typeface="Arial" panose="020B0604020202020204" pitchFamily="34" charset="0"/>
              </a:rPr>
              <a:t>Research Ethics Policies and Regulations</a:t>
            </a:r>
          </a:p>
          <a:p>
            <a:pPr marL="457200" indent="-457200">
              <a:buFont typeface="+mj-lt"/>
              <a:buAutoNum type="arabicPeriod" startAt="6"/>
            </a:pPr>
            <a:r>
              <a:rPr lang="en-ZA" sz="2400" b="1" dirty="0">
                <a:latin typeface="Arial" panose="020B0604020202020204" pitchFamily="34" charset="0"/>
                <a:cs typeface="Arial" panose="020B0604020202020204" pitchFamily="34" charset="0"/>
              </a:rPr>
              <a:t>What members of the Research Ethics Committee look for in your ethics proposal</a:t>
            </a:r>
          </a:p>
          <a:p>
            <a:pPr marL="457200" indent="-457200">
              <a:buFont typeface="+mj-lt"/>
              <a:buAutoNum type="arabicPeriod" startAt="6"/>
            </a:pPr>
            <a:r>
              <a:rPr lang="en-ZA" sz="2400" b="1" dirty="0">
                <a:latin typeface="Arial" panose="020B0604020202020204" pitchFamily="34" charset="0"/>
                <a:cs typeface="Arial" panose="020B0604020202020204" pitchFamily="34" charset="0"/>
              </a:rPr>
              <a:t>How to submit a proposal for ethical clearance</a:t>
            </a:r>
          </a:p>
          <a:p>
            <a:pPr marL="457200" indent="-457200">
              <a:buFont typeface="+mj-lt"/>
              <a:buAutoNum type="arabicPeriod" startAt="6"/>
            </a:pPr>
            <a:r>
              <a:rPr lang="en-ZA" sz="2400" b="1" dirty="0">
                <a:latin typeface="Arial" panose="020B0604020202020204" pitchFamily="34" charset="0"/>
                <a:cs typeface="Arial" panose="020B0604020202020204" pitchFamily="34" charset="0"/>
              </a:rPr>
              <a:t>Class work </a:t>
            </a:r>
          </a:p>
          <a:p>
            <a:pPr marL="457200" indent="-457200">
              <a:buFont typeface="+mj-lt"/>
              <a:buAutoNum type="arabicPeriod"/>
            </a:pPr>
            <a:endParaRPr lang="en-ZA" sz="2400" dirty="0"/>
          </a:p>
          <a:p>
            <a:endParaRPr lang="en-ZA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4A21B17-1B82-4035-8944-22E3D7B73E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507004" cy="954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4412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/>
          <p:cNvSpPr/>
          <p:nvPr/>
        </p:nvSpPr>
        <p:spPr>
          <a:xfrm>
            <a:off x="2907264" y="4153874"/>
            <a:ext cx="5763589" cy="2385038"/>
          </a:xfrm>
          <a:prstGeom prst="ellipse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  <a:scene3d>
            <a:camera prst="perspectiveRelaxedModerately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ZA" sz="3200" b="1" dirty="0">
                <a:solidFill>
                  <a:srgbClr val="000000"/>
                </a:solidFill>
              </a:rPr>
              <a:t>What exactly is research Ethics</a:t>
            </a:r>
            <a:r>
              <a:rPr lang="en-ZA" sz="4800" b="1" dirty="0">
                <a:solidFill>
                  <a:srgbClr val="FF6600"/>
                </a:solidFill>
              </a:rPr>
              <a:t>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583609" y="1038422"/>
            <a:ext cx="3140973" cy="2588539"/>
          </a:xfrm>
          <a:prstGeom prst="round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ZA" sz="2400" b="1" dirty="0"/>
              <a:t>What is ethics?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789059" y="1038422"/>
            <a:ext cx="3179897" cy="2507139"/>
          </a:xfrm>
          <a:prstGeom prst="round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ZA" sz="2400" b="1" dirty="0"/>
              <a:t>What is Research?</a:t>
            </a:r>
          </a:p>
        </p:txBody>
      </p:sp>
      <p:sp>
        <p:nvSpPr>
          <p:cNvPr id="14" name="Down Arrow 13"/>
          <p:cNvSpPr/>
          <p:nvPr/>
        </p:nvSpPr>
        <p:spPr>
          <a:xfrm rot="10800000">
            <a:off x="3591719" y="3614187"/>
            <a:ext cx="1074568" cy="911687"/>
          </a:xfrm>
          <a:prstGeom prst="downArrow">
            <a:avLst/>
          </a:prstGeom>
          <a:solidFill>
            <a:srgbClr val="FF0000"/>
          </a:solidFill>
          <a:ln>
            <a:solidFill>
              <a:srgbClr val="F4891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>
              <a:solidFill>
                <a:srgbClr val="FF6600"/>
              </a:solidFill>
            </a:endParaRPr>
          </a:p>
        </p:txBody>
      </p:sp>
      <p:sp>
        <p:nvSpPr>
          <p:cNvPr id="15" name="Down Arrow 14"/>
          <p:cNvSpPr/>
          <p:nvPr/>
        </p:nvSpPr>
        <p:spPr>
          <a:xfrm rot="10800000">
            <a:off x="6479327" y="3587507"/>
            <a:ext cx="1074568" cy="911687"/>
          </a:xfrm>
          <a:prstGeom prst="downArrow">
            <a:avLst/>
          </a:prstGeom>
          <a:solidFill>
            <a:srgbClr val="FF0000"/>
          </a:solidFill>
          <a:ln>
            <a:solidFill>
              <a:srgbClr val="F4891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>
              <a:solidFill>
                <a:srgbClr val="FF6600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111BF89-FEE5-4AC5-98D1-AD344688D4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507004" cy="954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955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0640" y="136525"/>
            <a:ext cx="4332849" cy="858764"/>
          </a:xfrm>
        </p:spPr>
        <p:txBody>
          <a:bodyPr>
            <a:normAutofit/>
          </a:bodyPr>
          <a:lstStyle/>
          <a:p>
            <a:r>
              <a:rPr lang="en-ZA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Ethics defined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844062" y="1223889"/>
            <a:ext cx="10509738" cy="5125400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Clr>
                <a:schemeClr val="tx2"/>
              </a:buClr>
              <a:buFont typeface="Wingdings" charset="2"/>
              <a:buChar char="v"/>
            </a:pP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A discipline dealing with what is proper course of action for man (Aristotle, </a:t>
            </a:r>
            <a:r>
              <a:rPr lang="en-ZA" b="1" i="1" dirty="0">
                <a:latin typeface="Arial" panose="020B0604020202020204" pitchFamily="34" charset="0"/>
                <a:cs typeface="Arial" panose="020B0604020202020204" pitchFamily="34" charset="0"/>
              </a:rPr>
              <a:t>cit in </a:t>
            </a: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Mckeon,1941)</a:t>
            </a:r>
          </a:p>
          <a:p>
            <a:pPr marL="342900" indent="-342900">
              <a:buClr>
                <a:schemeClr val="tx2"/>
              </a:buClr>
              <a:buFont typeface="Wingdings" charset="2"/>
              <a:buChar char="v"/>
            </a:pPr>
            <a:endParaRPr lang="en-ZA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Clr>
                <a:schemeClr val="tx2"/>
              </a:buClr>
              <a:buFont typeface="Wingdings" charset="2"/>
              <a:buChar char="v"/>
            </a:pP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 A branch of philosophy that looks at what is good and w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ha</a:t>
            </a: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t is bad</a:t>
            </a:r>
          </a:p>
          <a:p>
            <a:pPr marL="342900" indent="-342900">
              <a:buClr>
                <a:schemeClr val="tx2"/>
              </a:buClr>
              <a:buFont typeface="Wingdings" charset="2"/>
              <a:buChar char="v"/>
            </a:pPr>
            <a:endParaRPr lang="en-ZA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Clr>
                <a:schemeClr val="tx2"/>
              </a:buClr>
              <a:buFont typeface="Wingdings" charset="2"/>
              <a:buChar char="v"/>
            </a:pP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A system of obligation that we have towards others</a:t>
            </a:r>
          </a:p>
          <a:p>
            <a:pPr marL="342900" indent="-342900">
              <a:buClr>
                <a:schemeClr val="tx2"/>
              </a:buClr>
              <a:buFont typeface="Wingdings" charset="2"/>
              <a:buChar char="v"/>
            </a:pPr>
            <a:endParaRPr lang="en-ZA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Clr>
                <a:schemeClr val="tx2"/>
              </a:buClr>
              <a:buFont typeface="Wingdings" charset="2"/>
              <a:buChar char="v"/>
            </a:pP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Also known as moral philosophy, involves,  systematising, </a:t>
            </a:r>
            <a:r>
              <a:rPr lang="en-ZA" b="1" i="1" dirty="0">
                <a:latin typeface="Arial" panose="020B0604020202020204" pitchFamily="34" charset="0"/>
                <a:cs typeface="Arial" panose="020B0604020202020204" pitchFamily="34" charset="0"/>
              </a:rPr>
              <a:t>defending</a:t>
            </a: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ZA" b="1" i="1" dirty="0">
                <a:latin typeface="Arial" panose="020B0604020202020204" pitchFamily="34" charset="0"/>
                <a:cs typeface="Arial" panose="020B0604020202020204" pitchFamily="34" charset="0"/>
              </a:rPr>
              <a:t>recommending</a:t>
            </a: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 concepts of right and wrong behaviour </a:t>
            </a:r>
            <a:r>
              <a:rPr lang="en-ZA" b="1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ZA" b="1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www.iep.utm.edu/ethics</a:t>
            </a:r>
            <a:r>
              <a:rPr lang="en-ZA" b="1" i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342900" indent="-342900">
              <a:buClr>
                <a:schemeClr val="tx2"/>
              </a:buClr>
              <a:buFont typeface="Wingdings" charset="2"/>
              <a:buChar char="v"/>
            </a:pPr>
            <a:endParaRPr lang="en-ZA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Clr>
                <a:schemeClr val="tx2"/>
              </a:buClr>
              <a:buFont typeface="Wingdings" charset="2"/>
              <a:buChar char="v"/>
            </a:pPr>
            <a:r>
              <a:rPr lang="en-ZA" b="1" i="1" dirty="0">
                <a:latin typeface="Arial" panose="020B0604020202020204" pitchFamily="34" charset="0"/>
                <a:cs typeface="Arial" panose="020B0604020202020204" pitchFamily="34" charset="0"/>
              </a:rPr>
              <a:t>A study of principles guiding the good of the individual within the context of social interactions and the community </a:t>
            </a:r>
          </a:p>
          <a:p>
            <a:pPr marL="342900" indent="-342900">
              <a:buClr>
                <a:schemeClr val="tx2"/>
              </a:buClr>
              <a:buFont typeface="Wingdings" charset="2"/>
              <a:buChar char="v"/>
            </a:pPr>
            <a:endParaRPr lang="en-ZA" b="0" i="1" dirty="0"/>
          </a:p>
          <a:p>
            <a:pPr>
              <a:buClr>
                <a:schemeClr val="tx2"/>
              </a:buClr>
            </a:pPr>
            <a:endParaRPr lang="en-ZA" b="0" i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AE1AD42-7671-453A-A3E9-E0268BEA45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3" y="34121"/>
            <a:ext cx="2507004" cy="954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0822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57267" y="31521"/>
            <a:ext cx="3999914" cy="830051"/>
          </a:xfrm>
        </p:spPr>
        <p:txBody>
          <a:bodyPr>
            <a:noAutofit/>
          </a:bodyPr>
          <a:lstStyle/>
          <a:p>
            <a:r>
              <a:rPr lang="en-ZA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Ethics defined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1845734" y="3258712"/>
            <a:ext cx="2675467" cy="1200328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ZA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ETHICS AS A THEORETICAL ENTERPRISE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671609" y="780545"/>
            <a:ext cx="4707467" cy="236988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ZA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Meta Ethics: </a:t>
            </a:r>
            <a:r>
              <a:rPr lang="en-ZA" sz="2400" b="1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is a branch of analytic philosophy that explores the status, foundations, and scope of moral values, properties, and words” </a:t>
            </a:r>
            <a:r>
              <a:rPr 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Source: 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https://www.princeton.edu/~achaney/tmve/wiki100k/docs/Meta-ethics.html</a:t>
            </a:r>
            <a:endParaRPr lang="en-ZA" sz="16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ZA" sz="1600" b="1" dirty="0"/>
              <a:t>  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671609" y="3066549"/>
            <a:ext cx="4707467" cy="230832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ZA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Normative Ethics: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addresses the question of ‘What ought to be done?’ Normative Ethical theorists (Socrates, Kant, Stuart, Bentham) seek to provide action, guides and codes. </a:t>
            </a:r>
            <a:endParaRPr lang="en-ZA" sz="2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ZA" sz="2000" i="1" dirty="0"/>
              <a:t>  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722411" y="5183178"/>
            <a:ext cx="4707467" cy="138499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ZA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Applied Ethics: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domain specific ethics (Business, biomedical and engineering, etc.)</a:t>
            </a:r>
            <a:endParaRPr lang="en-ZA" sz="2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ZA" sz="2000" i="1" dirty="0"/>
              <a:t>  </a:t>
            </a:r>
          </a:p>
        </p:txBody>
      </p:sp>
      <p:cxnSp>
        <p:nvCxnSpPr>
          <p:cNvPr id="17" name="Straight Arrow Connector 16"/>
          <p:cNvCxnSpPr/>
          <p:nvPr/>
        </p:nvCxnSpPr>
        <p:spPr>
          <a:xfrm flipV="1">
            <a:off x="4521200" y="2047846"/>
            <a:ext cx="1048808" cy="1210866"/>
          </a:xfrm>
          <a:prstGeom prst="straightConnector1">
            <a:avLst/>
          </a:prstGeom>
          <a:ln w="57150" cmpd="sng">
            <a:tailEnd type="arrow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4521200" y="3843867"/>
            <a:ext cx="1048808" cy="0"/>
          </a:xfrm>
          <a:prstGeom prst="straightConnector1">
            <a:avLst/>
          </a:prstGeom>
          <a:ln w="57150" cmpd="sng">
            <a:solidFill>
              <a:srgbClr val="FF66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>
            <a:off x="4521200" y="4459041"/>
            <a:ext cx="1150408" cy="951159"/>
          </a:xfrm>
          <a:prstGeom prst="straightConnector1">
            <a:avLst/>
          </a:prstGeom>
          <a:ln w="57150" cmpd="sng">
            <a:solidFill>
              <a:srgbClr val="FF66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B6B64B8E-5F93-4F76-996F-D437F4935F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507004" cy="954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238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521200" y="1866900"/>
            <a:ext cx="3263900" cy="3523184"/>
            <a:chOff x="2997200" y="1866900"/>
            <a:chExt cx="3263900" cy="3213100"/>
          </a:xfrm>
          <a:solidFill>
            <a:srgbClr val="FF6600"/>
          </a:solidFill>
        </p:grpSpPr>
        <p:sp>
          <p:nvSpPr>
            <p:cNvPr id="10" name="Down Arrow Callout 9"/>
            <p:cNvSpPr/>
            <p:nvPr/>
          </p:nvSpPr>
          <p:spPr>
            <a:xfrm>
              <a:off x="3543300" y="3943529"/>
              <a:ext cx="2120900" cy="1136471"/>
            </a:xfrm>
            <a:prstGeom prst="downArrowCallout">
              <a:avLst/>
            </a:prstGeom>
            <a:grpFill/>
            <a:ln>
              <a:solidFill>
                <a:srgbClr val="FF66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ZA" dirty="0"/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2997200" y="1866900"/>
              <a:ext cx="3263900" cy="2060824"/>
              <a:chOff x="2997200" y="1866900"/>
              <a:chExt cx="3263900" cy="2060824"/>
            </a:xfrm>
            <a:grpFill/>
          </p:grpSpPr>
          <p:sp>
            <p:nvSpPr>
              <p:cNvPr id="6" name="Left Arrow Callout 5"/>
              <p:cNvSpPr/>
              <p:nvPr/>
            </p:nvSpPr>
            <p:spPr>
              <a:xfrm>
                <a:off x="2997200" y="2692400"/>
                <a:ext cx="1518424" cy="1235324"/>
              </a:xfrm>
              <a:prstGeom prst="leftArrowCallout">
                <a:avLst/>
              </a:prstGeom>
              <a:grpFill/>
              <a:ln>
                <a:solidFill>
                  <a:srgbClr val="FF6600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ZA" dirty="0"/>
              </a:p>
            </p:txBody>
          </p:sp>
          <p:sp>
            <p:nvSpPr>
              <p:cNvPr id="8" name="Right Arrow Callout 7"/>
              <p:cNvSpPr/>
              <p:nvPr/>
            </p:nvSpPr>
            <p:spPr>
              <a:xfrm>
                <a:off x="4515624" y="2692400"/>
                <a:ext cx="1745476" cy="1235324"/>
              </a:xfrm>
              <a:prstGeom prst="rightArrowCallout">
                <a:avLst/>
              </a:prstGeom>
              <a:grpFill/>
              <a:ln>
                <a:solidFill>
                  <a:srgbClr val="FF6600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ZA" dirty="0"/>
              </a:p>
            </p:txBody>
          </p:sp>
          <p:sp>
            <p:nvSpPr>
              <p:cNvPr id="11" name="Up Arrow Callout 10"/>
              <p:cNvSpPr/>
              <p:nvPr/>
            </p:nvSpPr>
            <p:spPr>
              <a:xfrm>
                <a:off x="3543300" y="1866900"/>
                <a:ext cx="2120900" cy="1155700"/>
              </a:xfrm>
              <a:prstGeom prst="upArrowCallout">
                <a:avLst/>
              </a:prstGeom>
              <a:grpFill/>
              <a:ln>
                <a:solidFill>
                  <a:srgbClr val="FF6600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ZA" dirty="0"/>
              </a:p>
            </p:txBody>
          </p:sp>
        </p:grpSp>
      </p:grp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5232400" y="2687073"/>
            <a:ext cx="18415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K</a:t>
            </a:r>
            <a:r>
              <a:rPr lang="en-ZA" sz="2400" b="1" dirty="0">
                <a:solidFill>
                  <a:schemeClr val="bg1"/>
                </a:solidFill>
              </a:rPr>
              <a:t>ey Features of Scientific Research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788421" y="2120133"/>
            <a:ext cx="3328377" cy="264687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ZA" sz="2000" b="1" dirty="0">
                <a:latin typeface="Arial" panose="020B0604020202020204" pitchFamily="34" charset="0"/>
                <a:cs typeface="Arial" panose="020B0604020202020204" pitchFamily="34" charset="0"/>
              </a:rPr>
              <a:t>Univesality and objectivity</a:t>
            </a: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explicit rules and systematic procedures) </a:t>
            </a:r>
          </a:p>
          <a:p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esearch should be designed in a manner that allows any competent researcher to conduct a similar study and generate the same findings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392702" y="2259449"/>
            <a:ext cx="3128498" cy="233910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ZA" sz="2000" b="1" dirty="0">
                <a:latin typeface="Arial" panose="020B0604020202020204" pitchFamily="34" charset="0"/>
                <a:cs typeface="Arial" panose="020B0604020202020204" pitchFamily="34" charset="0"/>
              </a:rPr>
              <a:t>Scientific Rigour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(truth is accepted if there is sufficient evidence to support claims made through the research process. Such claims have to withstand the scrutiny of repeated testing)</a:t>
            </a:r>
            <a:endParaRPr lang="en-ZA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911598" y="648841"/>
            <a:ext cx="4318000" cy="123110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ZA" sz="2000" b="1" dirty="0">
                <a:latin typeface="Arial" panose="020B0604020202020204" pitchFamily="34" charset="0"/>
                <a:cs typeface="Arial" panose="020B0604020202020204" pitchFamily="34" charset="0"/>
              </a:rPr>
              <a:t>Generalisability of findings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: the extent to which the sample used in the research project reflects the broader population of interest</a:t>
            </a:r>
            <a:endParaRPr lang="en-ZA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3606797" y="5390084"/>
            <a:ext cx="4927600" cy="150810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ZA" sz="2000" b="1" dirty="0">
                <a:latin typeface="Arial" panose="020B0604020202020204" pitchFamily="34" charset="0"/>
                <a:cs typeface="Arial" panose="020B0604020202020204" pitchFamily="34" charset="0"/>
              </a:rPr>
              <a:t>Originality of research work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: original ideas backed with appropriate evidence in a clear, logical and convincing argument that illustrates critical and analytical thinking.</a:t>
            </a:r>
            <a:endParaRPr lang="en-ZA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76CAAC1-2845-4537-94A1-07E7FEC077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507004" cy="954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0675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063370" y="619463"/>
            <a:ext cx="7992533" cy="1619104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ZA" sz="3100" b="1" dirty="0"/>
              <a:t>Research Ethics therefore  are:</a:t>
            </a:r>
            <a:br>
              <a:rPr lang="en-ZA" sz="2000" dirty="0"/>
            </a:br>
            <a:endParaRPr lang="en-ZA" sz="2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7" name="Title 4"/>
          <p:cNvSpPr txBox="1">
            <a:spLocks/>
          </p:cNvSpPr>
          <p:nvPr/>
        </p:nvSpPr>
        <p:spPr>
          <a:xfrm>
            <a:off x="1904609" y="2619448"/>
            <a:ext cx="7857066" cy="1619103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000" b="1" cap="none" dirty="0"/>
              <a:t>1. A code of guidelines on how to conduct scientific research in a morally acceptable way</a:t>
            </a:r>
            <a:r>
              <a:rPr lang="en-US" sz="2000" dirty="0"/>
              <a:t>.</a:t>
            </a:r>
          </a:p>
          <a:p>
            <a:br>
              <a:rPr lang="en-ZA" sz="2000" dirty="0"/>
            </a:br>
            <a:endParaRPr lang="en-ZA" sz="2000" dirty="0"/>
          </a:p>
        </p:txBody>
      </p:sp>
      <p:sp>
        <p:nvSpPr>
          <p:cNvPr id="10" name="Title 4"/>
          <p:cNvSpPr txBox="1">
            <a:spLocks/>
          </p:cNvSpPr>
          <p:nvPr/>
        </p:nvSpPr>
        <p:spPr>
          <a:xfrm>
            <a:off x="948006" y="4521261"/>
            <a:ext cx="7857066" cy="1619103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 fontScale="90000" lnSpcReduction="2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000" b="1" cap="none" dirty="0"/>
              <a:t>2. Principles and standards that help researchers to uphold the value and standards of knowledge construction.</a:t>
            </a:r>
            <a:endParaRPr lang="en-US" sz="2000" dirty="0"/>
          </a:p>
          <a:p>
            <a:br>
              <a:rPr lang="en-ZA" sz="2000" dirty="0"/>
            </a:br>
            <a:endParaRPr lang="en-ZA" sz="2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1C48BDA-3F25-4DF4-AF47-190006A0CE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507004" cy="954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901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3200" y="136525"/>
            <a:ext cx="8610600" cy="851703"/>
          </a:xfrm>
        </p:spPr>
        <p:txBody>
          <a:bodyPr>
            <a:noAutofit/>
          </a:bodyPr>
          <a:lstStyle/>
          <a:p>
            <a:r>
              <a:rPr lang="en-ZA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considerations in the research process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838200" y="1320801"/>
            <a:ext cx="3835401" cy="51720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ZA" sz="2900" b="1" cap="none" dirty="0"/>
              <a:t>Ethical considerations come into play at six stages of research</a:t>
            </a:r>
          </a:p>
          <a:p>
            <a:endParaRPr lang="en-ZA" sz="2900" b="1" cap="none" dirty="0"/>
          </a:p>
          <a:p>
            <a:endParaRPr lang="en-ZA" sz="2900" b="1" cap="none" dirty="0"/>
          </a:p>
          <a:p>
            <a:br>
              <a:rPr lang="en-ZA" dirty="0"/>
            </a:br>
            <a:endParaRPr lang="en-ZA" dirty="0"/>
          </a:p>
        </p:txBody>
      </p:sp>
      <p:sp>
        <p:nvSpPr>
          <p:cNvPr id="7" name="Title 4"/>
          <p:cNvSpPr txBox="1">
            <a:spLocks/>
          </p:cNvSpPr>
          <p:nvPr/>
        </p:nvSpPr>
        <p:spPr>
          <a:xfrm>
            <a:off x="4673602" y="1337734"/>
            <a:ext cx="6538349" cy="5172075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/>
            </a:pPr>
            <a:r>
              <a:rPr lang="en-US" sz="2000" b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Conceptualisation and design of the study (scientific merit, identify risks and ways to mitigate the risks)</a:t>
            </a:r>
          </a:p>
          <a:p>
            <a:pPr marL="514350" indent="-514350">
              <a:buFont typeface="+mj-lt"/>
              <a:buAutoNum type="arabicPeriod"/>
            </a:pPr>
            <a:endParaRPr lang="en-US" sz="2000" b="1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en-US" sz="2000" b="1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2000" b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participants are recruited (the process of informed consent, right to privacy)</a:t>
            </a:r>
          </a:p>
          <a:p>
            <a:pPr marL="457200" indent="-457200">
              <a:buFont typeface="+mj-lt"/>
              <a:buAutoNum type="arabicPeriod"/>
            </a:pPr>
            <a:endParaRPr lang="en-US" sz="2000" b="1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During the intervention or measurement procedure to which participants are subjected  (management of risk)</a:t>
            </a:r>
          </a:p>
          <a:p>
            <a:pPr marL="514350" indent="-514350">
              <a:buFont typeface="+mj-lt"/>
              <a:buAutoNum type="arabicPeriod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000" b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release of results obtained </a:t>
            </a:r>
          </a:p>
          <a:p>
            <a:pPr marL="457200" indent="-457200">
              <a:buFont typeface="+mj-lt"/>
              <a:buAutoNum type="arabicPeriod"/>
            </a:pPr>
            <a:r>
              <a:rPr lang="en-ZA" sz="2000" b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(protection of confidentiality and anonimity)</a:t>
            </a:r>
          </a:p>
          <a:p>
            <a:pPr marL="457200" indent="-457200">
              <a:buFont typeface="+mj-lt"/>
              <a:buAutoNum type="arabicPeriod"/>
            </a:pPr>
            <a:endParaRPr lang="en-ZA" sz="2000" b="1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000" b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After the release of results (ensure that participants and communities involved in the research benefit)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76708CA-4103-46B1-AE52-0FFACC1711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507004" cy="954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8184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71335" y="47967"/>
            <a:ext cx="8778240" cy="1145835"/>
          </a:xfrm>
        </p:spPr>
        <p:txBody>
          <a:bodyPr>
            <a:noAutofit/>
          </a:bodyPr>
          <a:lstStyle/>
          <a:p>
            <a:r>
              <a:rPr lang="en-ZA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Another way of looking at research ethics is by looking at unethical research conduct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85875"/>
            <a:ext cx="10331548" cy="5070475"/>
          </a:xfrm>
        </p:spPr>
        <p:txBody>
          <a:bodyPr>
            <a:normAutofit fontScale="85000" lnSpcReduction="20000"/>
          </a:bodyPr>
          <a:lstStyle/>
          <a:p>
            <a:pPr marL="342900" indent="-342900">
              <a:buClr>
                <a:schemeClr val="tx2"/>
              </a:buClr>
              <a:buFont typeface="Wingdings" charset="2"/>
              <a:buChar char="v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Deception (issues of full disclosure)</a:t>
            </a:r>
          </a:p>
          <a:p>
            <a:pPr marL="800100" lvl="1" indent="-342900">
              <a:buFont typeface="Arial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Withholding information about the aim of the study</a:t>
            </a:r>
          </a:p>
          <a:p>
            <a:pPr marL="800100" lvl="1" indent="-342900">
              <a:buFont typeface="Arial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Misleading participants about the risks inherent in participating in the study</a:t>
            </a:r>
          </a:p>
          <a:p>
            <a:pPr marL="342900" indent="-342900">
              <a:buClr>
                <a:srgbClr val="FF0000"/>
              </a:buClr>
              <a:buFont typeface="Wingdings" charset="2"/>
              <a:buChar char="v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Plagiarism</a:t>
            </a:r>
          </a:p>
          <a:p>
            <a:pPr marL="342900" indent="-342900">
              <a:buClr>
                <a:srgbClr val="FF0000"/>
              </a:buClr>
              <a:buFont typeface="Wingdings" charset="2"/>
              <a:buChar char="v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Conducting research that does not have a scientific base (ill-formed problem statement) </a:t>
            </a:r>
          </a:p>
          <a:p>
            <a:pPr marL="342900" indent="-342900">
              <a:buClr>
                <a:srgbClr val="FF0000"/>
              </a:buClr>
              <a:buFont typeface="Wingdings" charset="2"/>
              <a:buChar char="v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Lack of objectivity and integrity in the design and conduct of research</a:t>
            </a:r>
          </a:p>
          <a:p>
            <a:pPr marL="800100" lvl="1" indent="-342900">
              <a:buClr>
                <a:srgbClr val="FF0000"/>
              </a:buClr>
              <a:buFont typeface="Arial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Not identifying the methodological constraints of the study that determine the validity of the findings</a:t>
            </a:r>
          </a:p>
          <a:p>
            <a:pPr marL="800100" lvl="1" indent="-342900">
              <a:buClr>
                <a:srgbClr val="FF0000"/>
              </a:buClr>
              <a:buFont typeface="Arial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Misinterpretation of results</a:t>
            </a:r>
          </a:p>
          <a:p>
            <a:pPr marL="800100" lvl="1" indent="-342900">
              <a:buClr>
                <a:srgbClr val="FF0000"/>
              </a:buClr>
              <a:buFont typeface="Arial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Not providing details of theories and methods that might be relevant in the interpretation of research findings  </a:t>
            </a:r>
          </a:p>
          <a:p>
            <a:pPr marL="342900" indent="-342900">
              <a:buClr>
                <a:srgbClr val="FF0000"/>
              </a:buClr>
              <a:buFont typeface="Wingdings" charset="2"/>
              <a:buChar char="v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Fabrication  or falsification of data</a:t>
            </a:r>
          </a:p>
          <a:p>
            <a:pPr marL="342900" indent="-342900">
              <a:buClr>
                <a:srgbClr val="FF0000"/>
              </a:buClr>
              <a:buFont typeface="Wingdings" charset="2"/>
              <a:buChar char="v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Not following the appropriate ascription of authorship to a publication</a:t>
            </a:r>
          </a:p>
          <a:p>
            <a:pPr marL="342900" indent="-342900">
              <a:buClr>
                <a:srgbClr val="FF0000"/>
              </a:buClr>
              <a:buFont typeface="Wingdings" charset="2"/>
              <a:buChar char="v"/>
            </a:pPr>
            <a:endParaRPr lang="en-ZA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46DD5C3-8272-4378-9582-0F4DB9EA3A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507004" cy="954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00935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1877" y="136525"/>
            <a:ext cx="9372600" cy="1007373"/>
          </a:xfrm>
        </p:spPr>
        <p:txBody>
          <a:bodyPr>
            <a:noAutofit/>
          </a:bodyPr>
          <a:lstStyle/>
          <a:p>
            <a:r>
              <a:rPr lang="en-ZA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Another way of looking at research ethics is by looking at unethical research conduct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422401"/>
            <a:ext cx="8245475" cy="5070475"/>
          </a:xfrm>
        </p:spPr>
        <p:txBody>
          <a:bodyPr>
            <a:normAutofit lnSpcReduction="10000"/>
          </a:bodyPr>
          <a:lstStyle/>
          <a:p>
            <a:pPr marL="342900" indent="-342900">
              <a:buClr>
                <a:schemeClr val="tx2"/>
              </a:buClr>
              <a:buFont typeface="Wingdings" charset="2"/>
              <a:buChar char="v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Not respecting the right to privacy</a:t>
            </a:r>
          </a:p>
          <a:p>
            <a:pPr marL="342900" indent="-342900">
              <a:buClr>
                <a:schemeClr val="tx2"/>
              </a:buClr>
              <a:buFont typeface="Wingdings" charset="2"/>
              <a:buChar char="v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Not respecting the right to anonymity and confidentiality</a:t>
            </a:r>
          </a:p>
          <a:p>
            <a:pPr marL="342900" indent="-342900">
              <a:buClr>
                <a:schemeClr val="tx2"/>
              </a:buClr>
              <a:buFont typeface="Wingdings" charset="2"/>
              <a:buChar char="v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Not respecting rights of vulnerable groups</a:t>
            </a:r>
          </a:p>
          <a:p>
            <a:pPr marL="1485900" lvl="2" indent="-342900">
              <a:buFont typeface="Arial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hildren</a:t>
            </a:r>
          </a:p>
          <a:p>
            <a:pPr marL="1485900" lvl="2" indent="-342900">
              <a:buFont typeface="Arial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entally handicapped individuals</a:t>
            </a:r>
          </a:p>
          <a:p>
            <a:pPr marL="1428750" lvl="2" indent="-285750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The aged</a:t>
            </a:r>
          </a:p>
          <a:p>
            <a:pPr marL="1428750" lvl="2" indent="-285750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Prisoners</a:t>
            </a:r>
          </a:p>
          <a:p>
            <a:pPr marL="1428750" lvl="2" indent="-285750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Illiterate</a:t>
            </a:r>
          </a:p>
          <a:p>
            <a:pPr marL="1428750" lvl="2" indent="-285750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Those with low social status</a:t>
            </a:r>
          </a:p>
          <a:p>
            <a:pPr marL="1428750" lvl="2" indent="-285750"/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charset="2"/>
              <a:buChar char="v"/>
            </a:pP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Not having due consideration for the environment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14A470B-FAC4-4B7D-8AF2-F0D193C870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1970087" cy="749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1105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607733" y="134174"/>
            <a:ext cx="6891867" cy="1314798"/>
          </a:xfrm>
        </p:spPr>
        <p:txBody>
          <a:bodyPr>
            <a:normAutofit/>
          </a:bodyPr>
          <a:lstStyle/>
          <a:p>
            <a:r>
              <a:rPr lang="en-ZA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Fundamentally </a:t>
            </a:r>
            <a:br>
              <a:rPr lang="en-ZA" sz="2400" dirty="0"/>
            </a:br>
            <a:br>
              <a:rPr lang="en-ZA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ZA" sz="2400" b="1" dirty="0">
                <a:latin typeface="Arial" panose="020B0604020202020204" pitchFamily="34" charset="0"/>
                <a:cs typeface="Arial" panose="020B0604020202020204" pitchFamily="34" charset="0"/>
              </a:rPr>
              <a:t>Research Ethics are: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1249680" y="1979561"/>
            <a:ext cx="9490891" cy="4261581"/>
          </a:xfrm>
        </p:spPr>
        <p:txBody>
          <a:bodyPr>
            <a:normAutofit/>
          </a:bodyPr>
          <a:lstStyle/>
          <a:p>
            <a:pPr>
              <a:buClr>
                <a:schemeClr val="tx2"/>
              </a:buClr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Clr>
                <a:schemeClr val="tx2"/>
              </a:buClr>
              <a:buFont typeface="Wingdings" charset="2"/>
              <a:buChar char="v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 way of conducting the research enterprise such that the three fundamental principles of research (</a:t>
            </a:r>
            <a:r>
              <a:rPr lang="en-US" sz="24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respect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beneficence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4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justice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) are upheld.</a:t>
            </a:r>
          </a:p>
          <a:p>
            <a:pPr marL="342900" indent="-342900">
              <a:lnSpc>
                <a:spcPct val="150000"/>
              </a:lnSpc>
              <a:buClr>
                <a:schemeClr val="tx2"/>
              </a:buClr>
              <a:buFont typeface="Wingdings" charset="2"/>
              <a:buChar char="v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Ethical research must conform with the national and international accords and prescripts.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97B486A-EB94-44C8-B885-84A5DC386B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1970087" cy="749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4407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Oval 3"/>
          <p:cNvSpPr/>
          <p:nvPr/>
        </p:nvSpPr>
        <p:spPr>
          <a:xfrm>
            <a:off x="3813608" y="3040514"/>
            <a:ext cx="3167133" cy="1270089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ZA" sz="2000" b="1" dirty="0"/>
              <a:t>PRINCIPLES OF RESEARCH ETHICS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545245" y="57726"/>
            <a:ext cx="4867821" cy="461665"/>
          </a:xfrm>
          <a:prstGeom prst="rect">
            <a:avLst/>
          </a:prstGeom>
          <a:solidFill>
            <a:srgbClr val="660066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ZA" sz="2400" b="1" dirty="0"/>
              <a:t>Respect</a:t>
            </a:r>
            <a:r>
              <a:rPr lang="en-ZA" dirty="0"/>
              <a:t> </a:t>
            </a:r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583724" y="479350"/>
            <a:ext cx="0" cy="2599652"/>
          </a:xfrm>
          <a:prstGeom prst="line">
            <a:avLst/>
          </a:prstGeom>
          <a:ln w="57150" cmpd="sng">
            <a:solidFill>
              <a:srgbClr val="80008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6828341" y="646141"/>
            <a:ext cx="3584725" cy="584775"/>
          </a:xfrm>
          <a:prstGeom prst="rect">
            <a:avLst/>
          </a:prstGeom>
          <a:ln>
            <a:solidFill>
              <a:srgbClr val="80008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ZA" sz="1600" b="1" dirty="0">
                <a:latin typeface="Arial" panose="020B0604020202020204" pitchFamily="34" charset="0"/>
                <a:cs typeface="Arial" panose="020B0604020202020204" pitchFamily="34" charset="0"/>
              </a:rPr>
              <a:t>espect for research participants  (informed consent)</a:t>
            </a:r>
          </a:p>
        </p:txBody>
      </p:sp>
      <p:grpSp>
        <p:nvGrpSpPr>
          <p:cNvPr id="15" name="Group 14"/>
          <p:cNvGrpSpPr/>
          <p:nvPr/>
        </p:nvGrpSpPr>
        <p:grpSpPr>
          <a:xfrm>
            <a:off x="6411066" y="519391"/>
            <a:ext cx="417274" cy="442791"/>
            <a:chOff x="5079466" y="1135198"/>
            <a:chExt cx="417274" cy="442791"/>
          </a:xfrm>
        </p:grpSpPr>
        <p:cxnSp>
          <p:nvCxnSpPr>
            <p:cNvPr id="11" name="Straight Connector 10"/>
            <p:cNvCxnSpPr/>
            <p:nvPr/>
          </p:nvCxnSpPr>
          <p:spPr>
            <a:xfrm flipH="1">
              <a:off x="5079466" y="1135198"/>
              <a:ext cx="19240" cy="442791"/>
            </a:xfrm>
            <a:prstGeom prst="line">
              <a:avLst/>
            </a:prstGeom>
            <a:ln>
              <a:solidFill>
                <a:srgbClr val="80008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>
              <a:off x="5079466" y="1577989"/>
              <a:ext cx="417274" cy="0"/>
            </a:xfrm>
            <a:prstGeom prst="line">
              <a:avLst/>
            </a:prstGeom>
            <a:ln>
              <a:solidFill>
                <a:srgbClr val="80008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Box 13"/>
          <p:cNvSpPr txBox="1"/>
          <p:nvPr/>
        </p:nvSpPr>
        <p:spPr>
          <a:xfrm>
            <a:off x="6828341" y="1414348"/>
            <a:ext cx="3660165" cy="338554"/>
          </a:xfrm>
          <a:prstGeom prst="rect">
            <a:avLst/>
          </a:prstGeom>
          <a:ln>
            <a:solidFill>
              <a:srgbClr val="80008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ZA" sz="1600" b="1" dirty="0">
                <a:latin typeface="Arial" panose="020B0604020202020204" pitchFamily="34" charset="0"/>
                <a:cs typeface="Arial" panose="020B0604020202020204" pitchFamily="34" charset="0"/>
              </a:rPr>
              <a:t>espect for sponsors of research</a:t>
            </a:r>
          </a:p>
        </p:txBody>
      </p:sp>
      <p:cxnSp>
        <p:nvCxnSpPr>
          <p:cNvPr id="17" name="Straight Connector 16"/>
          <p:cNvCxnSpPr/>
          <p:nvPr/>
        </p:nvCxnSpPr>
        <p:spPr>
          <a:xfrm flipH="1">
            <a:off x="6217146" y="479351"/>
            <a:ext cx="19240" cy="1020111"/>
          </a:xfrm>
          <a:prstGeom prst="line">
            <a:avLst/>
          </a:prstGeom>
          <a:ln>
            <a:solidFill>
              <a:srgbClr val="80008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217146" y="1499461"/>
            <a:ext cx="611194" cy="0"/>
          </a:xfrm>
          <a:prstGeom prst="line">
            <a:avLst/>
          </a:prstGeom>
          <a:ln>
            <a:solidFill>
              <a:srgbClr val="80008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6865301" y="1951629"/>
            <a:ext cx="3660165" cy="584775"/>
          </a:xfrm>
          <a:prstGeom prst="rect">
            <a:avLst/>
          </a:prstGeom>
          <a:ln>
            <a:solidFill>
              <a:srgbClr val="80008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ZA" sz="1600" b="1" dirty="0">
                <a:latin typeface="Arial" panose="020B0604020202020204" pitchFamily="34" charset="0"/>
                <a:cs typeface="Arial" panose="020B0604020202020204" pitchFamily="34" charset="0"/>
              </a:rPr>
              <a:t>espect for communities where participants come from </a:t>
            </a:r>
          </a:p>
        </p:txBody>
      </p:sp>
      <p:cxnSp>
        <p:nvCxnSpPr>
          <p:cNvPr id="30" name="Straight Connector 29"/>
          <p:cNvCxnSpPr/>
          <p:nvPr/>
        </p:nvCxnSpPr>
        <p:spPr>
          <a:xfrm>
            <a:off x="5968532" y="519391"/>
            <a:ext cx="0" cy="1597425"/>
          </a:xfrm>
          <a:prstGeom prst="line">
            <a:avLst/>
          </a:prstGeom>
          <a:ln>
            <a:solidFill>
              <a:srgbClr val="80008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>
            <a:off x="5968532" y="2116815"/>
            <a:ext cx="859808" cy="0"/>
          </a:xfrm>
          <a:prstGeom prst="line">
            <a:avLst/>
          </a:prstGeom>
          <a:ln>
            <a:solidFill>
              <a:srgbClr val="80008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6883021" y="2719837"/>
            <a:ext cx="3660165" cy="584775"/>
          </a:xfrm>
          <a:prstGeom prst="rect">
            <a:avLst/>
          </a:prstGeom>
          <a:ln>
            <a:solidFill>
              <a:srgbClr val="80008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ZA" sz="1600" b="1" dirty="0">
                <a:latin typeface="Arial" panose="020B0604020202020204" pitchFamily="34" charset="0"/>
                <a:cs typeface="Arial" panose="020B0604020202020204" pitchFamily="34" charset="0"/>
              </a:rPr>
              <a:t>espect for knowledge and academic community</a:t>
            </a:r>
          </a:p>
        </p:txBody>
      </p:sp>
      <p:cxnSp>
        <p:nvCxnSpPr>
          <p:cNvPr id="35" name="Straight Connector 34"/>
          <p:cNvCxnSpPr/>
          <p:nvPr/>
        </p:nvCxnSpPr>
        <p:spPr>
          <a:xfrm>
            <a:off x="5756887" y="519390"/>
            <a:ext cx="0" cy="2347932"/>
          </a:xfrm>
          <a:prstGeom prst="line">
            <a:avLst/>
          </a:prstGeom>
          <a:ln>
            <a:solidFill>
              <a:srgbClr val="80008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>
            <a:off x="5756888" y="2867322"/>
            <a:ext cx="1126133" cy="0"/>
          </a:xfrm>
          <a:prstGeom prst="line">
            <a:avLst/>
          </a:prstGeom>
          <a:ln>
            <a:solidFill>
              <a:srgbClr val="80008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1524000" y="5203207"/>
            <a:ext cx="4308316" cy="1569660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ZA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Beneficence:</a:t>
            </a:r>
            <a:r>
              <a:rPr lang="en-ZA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ZA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researcher is responsible for the mental, physical and social wellbeing of 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ZA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 participant throughout the participation in the study. 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5756888" y="4188141"/>
            <a:ext cx="4731618" cy="600164"/>
          </a:xfrm>
          <a:prstGeom prst="rect">
            <a:avLst/>
          </a:prstGeom>
          <a:ln>
            <a:solidFill>
              <a:srgbClr val="3366FF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650" b="1" dirty="0">
                <a:latin typeface="Arial" panose="020B0604020202020204" pitchFamily="34" charset="0"/>
                <a:cs typeface="Arial" panose="020B0604020202020204" pitchFamily="34" charset="0"/>
              </a:rPr>
              <a:t>Benefits must be weighed against potential risk that a person might have by participating</a:t>
            </a:r>
            <a:endParaRPr lang="en-ZA" sz="16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2" name="Straight Connector 41"/>
          <p:cNvCxnSpPr/>
          <p:nvPr/>
        </p:nvCxnSpPr>
        <p:spPr>
          <a:xfrm>
            <a:off x="4852590" y="4284361"/>
            <a:ext cx="1" cy="918847"/>
          </a:xfrm>
          <a:prstGeom prst="line">
            <a:avLst/>
          </a:prstGeom>
          <a:ln w="57150" cmpd="sng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4" name="TextBox 43"/>
          <p:cNvSpPr txBox="1"/>
          <p:nvPr/>
        </p:nvSpPr>
        <p:spPr>
          <a:xfrm>
            <a:off x="6411067" y="5028518"/>
            <a:ext cx="4132119" cy="830997"/>
          </a:xfrm>
          <a:prstGeom prst="rect">
            <a:avLst/>
          </a:prstGeom>
          <a:ln>
            <a:solidFill>
              <a:srgbClr val="3366FF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should only be justified if  its conduct and result will be of benefit to the participants</a:t>
            </a:r>
            <a:endParaRPr lang="en-ZA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6236387" y="6052354"/>
            <a:ext cx="4289078" cy="584775"/>
          </a:xfrm>
          <a:prstGeom prst="rect">
            <a:avLst/>
          </a:prstGeom>
          <a:ln>
            <a:solidFill>
              <a:srgbClr val="3366FF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How the community will benefit should be clear from the research protocol</a:t>
            </a:r>
            <a:endParaRPr lang="en-ZA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7" name="Straight Connector 46"/>
          <p:cNvCxnSpPr>
            <a:stCxn id="40" idx="1"/>
          </p:cNvCxnSpPr>
          <p:nvPr/>
        </p:nvCxnSpPr>
        <p:spPr>
          <a:xfrm flipH="1">
            <a:off x="5179676" y="4488223"/>
            <a:ext cx="577212" cy="23084"/>
          </a:xfrm>
          <a:prstGeom prst="line">
            <a:avLst/>
          </a:prstGeom>
          <a:ln>
            <a:solidFill>
              <a:srgbClr val="3366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/>
          <p:nvPr/>
        </p:nvCxnSpPr>
        <p:spPr>
          <a:xfrm>
            <a:off x="5179676" y="4511307"/>
            <a:ext cx="0" cy="691901"/>
          </a:xfrm>
          <a:prstGeom prst="line">
            <a:avLst/>
          </a:prstGeom>
          <a:ln>
            <a:solidFill>
              <a:srgbClr val="3366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/>
          <p:cNvCxnSpPr/>
          <p:nvPr/>
        </p:nvCxnSpPr>
        <p:spPr>
          <a:xfrm flipH="1">
            <a:off x="5832316" y="5510442"/>
            <a:ext cx="577212" cy="0"/>
          </a:xfrm>
          <a:prstGeom prst="line">
            <a:avLst/>
          </a:prstGeom>
          <a:ln>
            <a:solidFill>
              <a:srgbClr val="3366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/>
          <p:nvPr/>
        </p:nvCxnSpPr>
        <p:spPr>
          <a:xfrm flipH="1">
            <a:off x="5830797" y="6297894"/>
            <a:ext cx="405591" cy="0"/>
          </a:xfrm>
          <a:prstGeom prst="line">
            <a:avLst/>
          </a:prstGeom>
          <a:ln>
            <a:solidFill>
              <a:srgbClr val="3366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8" name="TextBox 57"/>
          <p:cNvSpPr txBox="1"/>
          <p:nvPr/>
        </p:nvSpPr>
        <p:spPr>
          <a:xfrm>
            <a:off x="1524000" y="96217"/>
            <a:ext cx="3886200" cy="1077218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en-ZA" sz="2400" b="1" dirty="0"/>
              <a:t>Justice: </a:t>
            </a:r>
            <a:r>
              <a:rPr lang="en-ZA" sz="2000" dirty="0"/>
              <a:t>researchers should not place one group of people at risk solely for the benefit another.</a:t>
            </a:r>
            <a:endParaRPr lang="en-ZA" sz="2400" dirty="0"/>
          </a:p>
        </p:txBody>
      </p:sp>
      <p:cxnSp>
        <p:nvCxnSpPr>
          <p:cNvPr id="61" name="Straight Connector 60"/>
          <p:cNvCxnSpPr>
            <a:cxnSpLocks/>
          </p:cNvCxnSpPr>
          <p:nvPr/>
        </p:nvCxnSpPr>
        <p:spPr>
          <a:xfrm>
            <a:off x="5218150" y="1173435"/>
            <a:ext cx="0" cy="1905567"/>
          </a:xfrm>
          <a:prstGeom prst="line">
            <a:avLst/>
          </a:prstGeom>
          <a:ln w="57150" cmpd="sng">
            <a:solidFill>
              <a:srgbClr val="00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2" name="TextBox 61"/>
          <p:cNvSpPr txBox="1"/>
          <p:nvPr/>
        </p:nvSpPr>
        <p:spPr>
          <a:xfrm>
            <a:off x="2216659" y="1624481"/>
            <a:ext cx="2712891" cy="1200329"/>
          </a:xfrm>
          <a:prstGeom prst="rect">
            <a:avLst/>
          </a:prstGeom>
          <a:noFill/>
          <a:ln>
            <a:solidFill>
              <a:srgbClr val="00FF00"/>
            </a:solidFill>
          </a:ln>
        </p:spPr>
        <p:txBody>
          <a:bodyPr wrap="square" rtlCol="0">
            <a:spAutoFit/>
          </a:bodyPr>
          <a:lstStyle/>
          <a:p>
            <a:r>
              <a:rPr lang="en-ZA" dirty="0"/>
              <a:t>Risks and benefits should be distributed in an equitable manner when recruiting participancts</a:t>
            </a:r>
          </a:p>
        </p:txBody>
      </p:sp>
      <p:cxnSp>
        <p:nvCxnSpPr>
          <p:cNvPr id="64" name="Straight Connector 63"/>
          <p:cNvCxnSpPr>
            <a:cxnSpLocks/>
          </p:cNvCxnSpPr>
          <p:nvPr/>
        </p:nvCxnSpPr>
        <p:spPr>
          <a:xfrm>
            <a:off x="1711840" y="1173435"/>
            <a:ext cx="0" cy="943381"/>
          </a:xfrm>
          <a:prstGeom prst="line">
            <a:avLst/>
          </a:prstGeom>
          <a:ln>
            <a:solidFill>
              <a:srgbClr val="00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/>
          <p:nvPr/>
        </p:nvCxnSpPr>
        <p:spPr>
          <a:xfrm>
            <a:off x="1711840" y="2116815"/>
            <a:ext cx="504818" cy="0"/>
          </a:xfrm>
          <a:prstGeom prst="line">
            <a:avLst/>
          </a:prstGeom>
          <a:ln>
            <a:solidFill>
              <a:srgbClr val="00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4" name="Picture 33">
            <a:extLst>
              <a:ext uri="{FF2B5EF4-FFF2-40B4-BE49-F238E27FC236}">
                <a16:creationId xmlns:a16="http://schemas.microsoft.com/office/drawing/2014/main" id="{BB18EDA8-136B-4A45-8ACF-A176BBADBA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843" y="3394303"/>
            <a:ext cx="1970087" cy="749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4669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0652" y="10"/>
            <a:ext cx="6766023" cy="1120868"/>
          </a:xfrm>
        </p:spPr>
        <p:txBody>
          <a:bodyPr>
            <a:noAutofit/>
          </a:bodyPr>
          <a:lstStyle/>
          <a:p>
            <a:r>
              <a:rPr lang="en-US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ZA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ifference between clinical and social science research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13</a:t>
            </a:fld>
            <a:endParaRPr lang="en-US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6399404"/>
              </p:ext>
            </p:extLst>
          </p:nvPr>
        </p:nvGraphicFramePr>
        <p:xfrm>
          <a:off x="514643" y="1039127"/>
          <a:ext cx="10190871" cy="54180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59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882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4266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2193">
                <a:tc>
                  <a:txBody>
                    <a:bodyPr/>
                    <a:lstStyle/>
                    <a:p>
                      <a:endParaRPr lang="en-ZA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ZA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Clinical Research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ZA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Science Research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37061">
                <a:tc>
                  <a:txBody>
                    <a:bodyPr/>
                    <a:lstStyle/>
                    <a:p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Definition</a:t>
                      </a: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 research study intended to test safety, quality, effectiveness of new and/or existing or old medicines, medical devices and/or treatment options, using human participants.  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i="0" u="none" strike="noStrike" kern="1200" baseline="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 systematic recording and analysis of data that</a:t>
                      </a:r>
                    </a:p>
                    <a:p>
                      <a:r>
                        <a:rPr lang="en-US" sz="1800" b="1" i="0" u="none" strike="noStrike" kern="1200" baseline="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may lead to generaliseable, principles and </a:t>
                      </a:r>
                    </a:p>
                    <a:p>
                      <a:r>
                        <a:rPr lang="en-US" sz="1800" b="1" i="0" u="none" strike="noStrike" kern="1200" baseline="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theories resulting in prediction and possibly management of</a:t>
                      </a:r>
                    </a:p>
                    <a:p>
                      <a:r>
                        <a:rPr lang="en-US" sz="1800" b="1" i="0" u="none" strike="noStrike" kern="1200" baseline="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behaviour and events in society.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37061">
                <a:tc>
                  <a:txBody>
                    <a:bodyPr/>
                    <a:lstStyle/>
                    <a:p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Research activities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nvasive</a:t>
                      </a: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non-invasive procedures that may include surgical untervention, removal of body tissues/ fluids, administration of chemical substances, observation, administration of questions etc.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eview of literature, review of data, interviews,</a:t>
                      </a: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focus groups, observatations, administration of survey instruments, or tests etc.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03533">
                <a:tc>
                  <a:txBody>
                    <a:bodyPr/>
                    <a:lstStyle/>
                    <a:p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Phases</a:t>
                      </a: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or steps followed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Four</a:t>
                      </a: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phases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or less eight phases (depending on research questions and design of the study)</a:t>
                      </a: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FBDBA8AF-90C6-4B3C-AD21-5F0A581A5E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1970087" cy="749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769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1736" y="68111"/>
            <a:ext cx="9192064" cy="749769"/>
          </a:xfrm>
        </p:spPr>
        <p:txBody>
          <a:bodyPr>
            <a:noAutofit/>
          </a:bodyPr>
          <a:lstStyle/>
          <a:p>
            <a:r>
              <a:rPr lang="en-ZA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Phases of Research: Clinical vs Social </a:t>
            </a:r>
          </a:p>
        </p:txBody>
      </p:sp>
      <p:graphicFrame>
        <p:nvGraphicFramePr>
          <p:cNvPr id="18" name="Content Placeholder 17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243415975"/>
              </p:ext>
            </p:extLst>
          </p:nvPr>
        </p:nvGraphicFramePr>
        <p:xfrm>
          <a:off x="808038" y="1191260"/>
          <a:ext cx="4352396" cy="5521960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43523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ZA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CLINICAL</a:t>
                      </a:r>
                      <a:r>
                        <a:rPr lang="en-ZA" b="1" baseline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TRIALS</a:t>
                      </a:r>
                      <a:endParaRPr lang="en-ZA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627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i="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PHASE I</a:t>
                      </a:r>
                      <a:r>
                        <a:rPr lang="en-US" b="1" i="0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A new drug, vaccine or medical device</a:t>
                      </a:r>
                      <a:r>
                        <a:rPr lang="en-US" b="1" i="0" u="none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is tested in a small group of healthy persons for the very first time. The aim is to determine the general safety, the correct dosage and negative  effects.</a:t>
                      </a:r>
                      <a:endParaRPr lang="en-ZA" b="1" i="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i="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PHASE II</a:t>
                      </a:r>
                      <a:r>
                        <a:rPr lang="en-US" b="1" i="0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Clinical</a:t>
                      </a:r>
                      <a:r>
                        <a:rPr lang="en-US" b="1" i="0" u="none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trials the new drug, vaccine or medical device in a larger group (several hundred people)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i="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PHASE III</a:t>
                      </a:r>
                      <a:r>
                        <a:rPr lang="en-US" b="1" i="0" u="sng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b="1" i="0" u="none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testing to several thousand people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i="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PHASE IV</a:t>
                      </a:r>
                      <a:r>
                        <a:rPr lang="en-US" b="1" i="0" u="sng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</a:t>
                      </a:r>
                      <a:r>
                        <a:rPr lang="en-US" b="1" i="0" u="none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clinical trials done to several thousand people after the new drug, vaccine or medical drug has been registered and licensed for sale by the Medical Control Council 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19" name="Content Placeholder 18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670784719"/>
              </p:ext>
            </p:extLst>
          </p:nvPr>
        </p:nvGraphicFramePr>
        <p:xfrm>
          <a:off x="5382725" y="952500"/>
          <a:ext cx="5674481" cy="576072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56744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49956">
                <a:tc>
                  <a:txBody>
                    <a:bodyPr/>
                    <a:lstStyle/>
                    <a:p>
                      <a:r>
                        <a:rPr lang="en-ZA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RESEARCH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9956">
                <a:tc>
                  <a:txBody>
                    <a:bodyPr/>
                    <a:lstStyle/>
                    <a:p>
                      <a:r>
                        <a:rPr lang="en-US" b="1" i="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PHASE 1:</a:t>
                      </a:r>
                      <a:r>
                        <a:rPr lang="en-US" b="1" i="0" u="none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Problem identification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242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i="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PHASE2:</a:t>
                      </a:r>
                      <a:r>
                        <a:rPr lang="en-US" b="1" i="0" u="none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Problem definition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7488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i="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PHASE 3:</a:t>
                      </a:r>
                      <a:r>
                        <a:rPr lang="en-US" b="1" i="0" u="none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Development of  a theoretical framework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7488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i="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PHASE 4:</a:t>
                      </a:r>
                      <a:r>
                        <a:rPr lang="en-US" b="1" i="0" u="none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Hypothesis formulation or literature review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1242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i="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PHASE 5:</a:t>
                      </a:r>
                      <a:r>
                        <a:rPr lang="en-US" b="1" i="0" u="none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Research Design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1242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i="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PHASE 6:</a:t>
                      </a:r>
                      <a:r>
                        <a:rPr lang="en-US" b="1" i="0" u="none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Data collection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1242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i="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PHASE 7:</a:t>
                      </a:r>
                      <a:r>
                        <a:rPr lang="en-US" b="1" i="0" u="none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Data analysis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61242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i="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PHASE 8:</a:t>
                      </a:r>
                      <a:r>
                        <a:rPr lang="en-US" b="1" i="0" u="none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Report writing and dissemination of findings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3D5E7B1-68D7-483A-9B46-6232AA80C2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1970087" cy="749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2113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8914" y="5896"/>
            <a:ext cx="9568375" cy="812482"/>
          </a:xfrm>
        </p:spPr>
        <p:txBody>
          <a:bodyPr>
            <a:noAutofit/>
          </a:bodyPr>
          <a:lstStyle/>
          <a:p>
            <a:r>
              <a:rPr lang="en-ZA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be concerned with research Ethics?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2171" y="965201"/>
            <a:ext cx="10363199" cy="5160963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Professional Responsibility</a:t>
            </a:r>
          </a:p>
          <a:p>
            <a:pPr marL="457200" indent="-457200">
              <a:buFont typeface="+mj-lt"/>
              <a:buAutoNum type="arabicPeriod"/>
            </a:pP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To avoid reputational damage</a:t>
            </a:r>
          </a:p>
          <a:p>
            <a:pPr marL="457200" indent="-457200">
              <a:buFont typeface="+mj-lt"/>
              <a:buAutoNum type="arabicPeriod"/>
            </a:pP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Research can be harmful to:</a:t>
            </a:r>
          </a:p>
          <a:p>
            <a:pPr marL="914400" lvl="1" indent="-457200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articipants</a:t>
            </a:r>
          </a:p>
          <a:p>
            <a:pPr marL="914400" lvl="1" indent="-457200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o researchers</a:t>
            </a:r>
          </a:p>
          <a:p>
            <a:pPr marL="914400" lvl="1" indent="-457200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o institutions </a:t>
            </a:r>
          </a:p>
          <a:p>
            <a:pPr marL="914400" lvl="1" indent="-457200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o research communities</a:t>
            </a:r>
          </a:p>
          <a:p>
            <a:pPr marL="914400" lvl="1" indent="-457200"/>
            <a:endParaRPr lang="en-ZA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To avoid litigation</a:t>
            </a:r>
          </a:p>
          <a:p>
            <a:pPr marL="914400" lvl="1" indent="-457200"/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In a scenario where a proposal is classified as Ethics Category 1 liability and responsibility arising from decisions based on ethics which are shouldered by the members.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469D6BA-D1A2-464E-9FDE-11150F90B1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1970087" cy="749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9494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31771" y="152718"/>
            <a:ext cx="5413829" cy="749769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ZA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nformed consent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446" y="1224047"/>
            <a:ext cx="9948203" cy="4788623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50000"/>
              </a:lnSpc>
              <a:buClr>
                <a:schemeClr val="tx2"/>
              </a:buClr>
              <a:buFont typeface="Wingdings" charset="2"/>
              <a:buChar char="v"/>
            </a:pPr>
            <a:r>
              <a:rPr lang="en-ZA" sz="2400" b="1" dirty="0">
                <a:latin typeface="Arial" panose="020B0604020202020204" pitchFamily="34" charset="0"/>
                <a:cs typeface="Arial" panose="020B0604020202020204" pitchFamily="34" charset="0"/>
              </a:rPr>
              <a:t>A consent given by well informed potential participants about the nature of the research procedure, scientific purpose,and about the risks and benefits of the study.</a:t>
            </a:r>
          </a:p>
          <a:p>
            <a:pPr marL="342900" indent="-342900">
              <a:lnSpc>
                <a:spcPct val="150000"/>
              </a:lnSpc>
              <a:buClr>
                <a:schemeClr val="tx2"/>
              </a:buClr>
              <a:buFont typeface="Wingdings" charset="2"/>
              <a:buChar char="v"/>
            </a:pPr>
            <a:r>
              <a:rPr lang="en-ZA" sz="2400" b="1" dirty="0">
                <a:latin typeface="Arial" panose="020B0604020202020204" pitchFamily="34" charset="0"/>
                <a:cs typeface="Arial" panose="020B0604020202020204" pitchFamily="34" charset="0"/>
              </a:rPr>
              <a:t>Informed consent  is given without subjecting the potential participant to  coercion, intimidation or undue influence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Font typeface="Wingdings" charset="2"/>
              <a:buChar char="v"/>
            </a:pPr>
            <a:r>
              <a:rPr lang="en-ZA" sz="2400" b="1" dirty="0">
                <a:latin typeface="Arial" panose="020B0604020202020204" pitchFamily="34" charset="0"/>
                <a:cs typeface="Arial" panose="020B0604020202020204" pitchFamily="34" charset="0"/>
              </a:rPr>
              <a:t>Participant’s understanding of the research aim and objectives must be addressed by laying out the details out in the language the participant understands, in a culturally acceptable way.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624601F-2BC9-4968-A372-2F250B4897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1970087" cy="749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5467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3365" y="0"/>
            <a:ext cx="7371472" cy="1264602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Stages and process of I</a:t>
            </a:r>
            <a:r>
              <a:rPr lang="en-ZA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nformed consent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967127"/>
              </p:ext>
            </p:extLst>
          </p:nvPr>
        </p:nvGraphicFramePr>
        <p:xfrm>
          <a:off x="717452" y="1264602"/>
          <a:ext cx="10269416" cy="5206534"/>
        </p:xfrm>
        <a:graphic>
          <a:graphicData uri="http://schemas.openxmlformats.org/drawingml/2006/table">
            <a:tbl>
              <a:tblPr firstRow="1" bandRow="1">
                <a:tableStyleId>{0660B408-B3CF-4A94-85FC-2B1E0A45F4A2}</a:tableStyleId>
              </a:tblPr>
              <a:tblGrid>
                <a:gridCol w="37654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5039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20654">
                <a:tc>
                  <a:txBody>
                    <a:bodyPr/>
                    <a:lstStyle/>
                    <a:p>
                      <a:r>
                        <a:rPr lang="en-ZA" sz="2400" dirty="0">
                          <a:solidFill>
                            <a:srgbClr val="000000"/>
                          </a:solidFill>
                        </a:rPr>
                        <a:t>Stages of Informed Consent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ZA" sz="2400" b="1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Informed Consent Activities</a:t>
                      </a:r>
                      <a:r>
                        <a:rPr lang="en-ZA" sz="2400" b="1" baseline="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ZA" sz="2400" b="1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61960">
                <a:tc>
                  <a:txBody>
                    <a:bodyPr/>
                    <a:lstStyle/>
                    <a:p>
                      <a:pPr algn="l"/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Before</a:t>
                      </a: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the commencement of the study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Clr>
                          <a:srgbClr val="FF0000"/>
                        </a:buClr>
                        <a:buFont typeface="Wingdings" charset="2"/>
                        <a:buChar char="v"/>
                      </a:pPr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Assessment of the local</a:t>
                      </a: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culture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Clr>
                          <a:srgbClr val="FF0000"/>
                        </a:buClr>
                        <a:buFont typeface="Wingdings" charset="2"/>
                        <a:buChar char="v"/>
                      </a:pPr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dentification of risks and benefits before and after the study</a:t>
                      </a:r>
                    </a:p>
                    <a:p>
                      <a:pPr marL="285750" indent="-285750">
                        <a:buClr>
                          <a:srgbClr val="FF0000"/>
                        </a:buClr>
                        <a:buFont typeface="Wingdings" charset="2"/>
                        <a:buChar char="v"/>
                      </a:pPr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Pilot testing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2865">
                <a:tc>
                  <a:txBody>
                    <a:bodyPr/>
                    <a:lstStyle/>
                    <a:p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 the beginning</a:t>
                      </a: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 the study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Clr>
                          <a:srgbClr val="FF0000"/>
                        </a:buClr>
                        <a:buFont typeface="Wingdings" charset="2"/>
                        <a:buChar char="v"/>
                      </a:pPr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Information is presented with the aid of support material</a:t>
                      </a: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to enhance understand of the research aims and objectives</a:t>
                      </a:r>
                    </a:p>
                    <a:p>
                      <a:pPr marL="285750" indent="-285750">
                        <a:buClr>
                          <a:srgbClr val="FF0000"/>
                        </a:buClr>
                        <a:buFont typeface="Wingdings" charset="2"/>
                        <a:buChar char="v"/>
                      </a:pP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Risks and benefits of the study are presented</a:t>
                      </a:r>
                    </a:p>
                    <a:p>
                      <a:pPr marL="285750" indent="-285750">
                        <a:buClr>
                          <a:srgbClr val="FF0000"/>
                        </a:buClr>
                        <a:buFont typeface="Wingdings" charset="2"/>
                        <a:buChar char="v"/>
                      </a:pP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Understanding is assessed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41055">
                <a:tc>
                  <a:txBody>
                    <a:bodyPr/>
                    <a:lstStyle/>
                    <a:p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During the study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Clr>
                          <a:srgbClr val="FF0000"/>
                        </a:buClr>
                        <a:buFont typeface="Wingdings" charset="2"/>
                        <a:buChar char="v"/>
                      </a:pPr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Reinforce key ethical</a:t>
                      </a: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principles</a:t>
                      </a:r>
                    </a:p>
                    <a:p>
                      <a:pPr marL="285750" indent="-285750">
                        <a:buClr>
                          <a:srgbClr val="FF0000"/>
                        </a:buClr>
                        <a:buFont typeface="Wingdings" charset="2"/>
                        <a:buChar char="v"/>
                      </a:pP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Address issues of concern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26A4EB2-3A21-4EC7-A812-A12E926F6C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1970087" cy="749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7214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4585" y="21349"/>
            <a:ext cx="8245475" cy="977582"/>
          </a:xfrm>
        </p:spPr>
        <p:txBody>
          <a:bodyPr>
            <a:normAutofit/>
          </a:bodyPr>
          <a:lstStyle/>
          <a:p>
            <a:r>
              <a:rPr lang="en-ZA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elements of informed consent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219201"/>
            <a:ext cx="8343900" cy="4906963"/>
          </a:xfrm>
        </p:spPr>
        <p:txBody>
          <a:bodyPr/>
          <a:lstStyle/>
          <a:p>
            <a:pPr marL="342900" indent="-342900">
              <a:buClr>
                <a:srgbClr val="FF0000"/>
              </a:buClr>
              <a:buFont typeface="Wingdings" charset="2"/>
              <a:buChar char="v"/>
            </a:pP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Description of research aims and objectives</a:t>
            </a:r>
          </a:p>
          <a:p>
            <a:pPr marL="342900" indent="-342900">
              <a:buClr>
                <a:srgbClr val="FF0000"/>
              </a:buClr>
              <a:buFont typeface="Wingdings" charset="2"/>
              <a:buChar char="v"/>
            </a:pP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Description of potential risks</a:t>
            </a:r>
          </a:p>
          <a:p>
            <a:pPr marL="342900" indent="-342900">
              <a:buClr>
                <a:srgbClr val="FF0000"/>
              </a:buClr>
              <a:buFont typeface="Wingdings" charset="2"/>
              <a:buChar char="v"/>
            </a:pP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Description of expected benefits</a:t>
            </a:r>
          </a:p>
          <a:p>
            <a:pPr marL="342900" indent="-342900">
              <a:buClr>
                <a:srgbClr val="FF0000"/>
              </a:buClr>
              <a:buFont typeface="Wingdings" charset="2"/>
              <a:buChar char="v"/>
            </a:pP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Explanation of confidentiality and anonymity of participants</a:t>
            </a:r>
          </a:p>
          <a:p>
            <a:pPr marL="342900" indent="-342900">
              <a:buClr>
                <a:srgbClr val="FF0000"/>
              </a:buClr>
              <a:buFont typeface="Wingdings" charset="2"/>
              <a:buChar char="v"/>
            </a:pP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Explanation of participants rights including the fact that participation is voluntary</a:t>
            </a:r>
          </a:p>
          <a:p>
            <a:pPr marL="342900" indent="-342900">
              <a:buClr>
                <a:srgbClr val="FF0000"/>
              </a:buClr>
              <a:buFont typeface="Wingdings" charset="2"/>
              <a:buChar char="v"/>
            </a:pP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Explanation of issues relating to remuneration/compensation for injuries</a:t>
            </a:r>
          </a:p>
          <a:p>
            <a:pPr marL="342900" indent="-342900">
              <a:buClr>
                <a:srgbClr val="FF0000"/>
              </a:buClr>
              <a:buFont typeface="Wingdings" charset="2"/>
              <a:buChar char="v"/>
            </a:pPr>
            <a:endParaRPr lang="en-ZA" dirty="0"/>
          </a:p>
          <a:p>
            <a:pPr marL="342900" indent="-342900">
              <a:buClr>
                <a:srgbClr val="FF0000"/>
              </a:buClr>
              <a:buFont typeface="Wingdings" charset="2"/>
              <a:buChar char="v"/>
            </a:pPr>
            <a:endParaRPr lang="en-ZA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3C5F56A-0745-44A8-9D29-AC9DA2EF79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1970087" cy="749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8869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43180"/>
            <a:ext cx="9118209" cy="1189038"/>
          </a:xfrm>
        </p:spPr>
        <p:txBody>
          <a:bodyPr>
            <a:normAutofit/>
          </a:bodyPr>
          <a:lstStyle/>
          <a:p>
            <a:r>
              <a:rPr lang="en-ZA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members of the Research Ethics Committee look for in your ethics proposal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2166566"/>
              </p:ext>
            </p:extLst>
          </p:nvPr>
        </p:nvGraphicFramePr>
        <p:xfrm>
          <a:off x="618978" y="1138555"/>
          <a:ext cx="10234332" cy="55829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6156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6187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ZA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</a:t>
                      </a:r>
                      <a:r>
                        <a:rPr lang="en-ZA" baseline="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THEY CHECK</a:t>
                      </a:r>
                      <a:endParaRPr lang="en-ZA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ZA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</a:t>
                      </a:r>
                      <a:r>
                        <a:rPr lang="en-ZA" b="1" baseline="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THEY CHECK IT</a:t>
                      </a:r>
                      <a:endParaRPr lang="en-ZA" b="1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Respect</a:t>
                      </a: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Dignity of participants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Appropriate information</a:t>
                      </a: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to participants in a form and language they understand</a:t>
                      </a:r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They c</a:t>
                      </a: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heck that there is a fair and humane way by which consent will be obtained</a:t>
                      </a:r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They check the type and nature of questions that participants will be required to respond to</a:t>
                      </a:r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Check if the questions are culturally correct and sensitive to the value systems of the participants</a:t>
                      </a:r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Check that the rights of vulnerable persons are protected and South African regulations with respect to vulnerable participants are complied with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Privacy and confidentiality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Check for a declaration that guarantees protection</a:t>
                      </a: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 the participant’s privacy and confidentiality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3"/>
                      </a:pPr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Favourable</a:t>
                      </a: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balance of benefits and risks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Check</a:t>
                      </a: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if proposal has outlined potential harm (psychologically, legally or economically), and measures that will be taken to </a:t>
                      </a:r>
                      <a:r>
                        <a:rPr lang="nl-NL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ameliorate potential risks.</a:t>
                      </a:r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nl-NL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Check </a:t>
                      </a:r>
                      <a:r>
                        <a:rPr lang="nl-NL" b="1" baseline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whether</a:t>
                      </a:r>
                      <a:r>
                        <a:rPr lang="nl-NL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the direct benefit of the research has been made </a:t>
                      </a:r>
                      <a:r>
                        <a:rPr lang="nl-NL" b="1" baseline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known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F8F1A06-0C49-4716-A2FF-8B568116C9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1970087" cy="749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35346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5065" y="0"/>
            <a:ext cx="7511610" cy="1231900"/>
          </a:xfrm>
        </p:spPr>
        <p:txBody>
          <a:bodyPr>
            <a:normAutofit/>
          </a:bodyPr>
          <a:lstStyle/>
          <a:p>
            <a:r>
              <a:rPr lang="en-ZA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members of the Research Ethics Committee look for in your ethics proposal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06209"/>
              </p:ext>
            </p:extLst>
          </p:nvPr>
        </p:nvGraphicFramePr>
        <p:xfrm>
          <a:off x="618978" y="1231900"/>
          <a:ext cx="9871222" cy="51257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7762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0949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ZA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</a:t>
                      </a:r>
                      <a:r>
                        <a:rPr lang="en-ZA" baseline="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THEY CHECK</a:t>
                      </a:r>
                      <a:endParaRPr lang="en-ZA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ZA" b="1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</a:t>
                      </a:r>
                      <a:r>
                        <a:rPr lang="en-ZA" b="1" baseline="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THEY CHECK IT</a:t>
                      </a:r>
                      <a:endParaRPr lang="en-ZA" b="1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Fair subject and community selection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Clr>
                          <a:srgbClr val="FF0000"/>
                        </a:buClr>
                        <a:buFont typeface="Wingdings" charset="2"/>
                        <a:buChar char="v"/>
                      </a:pPr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Research</a:t>
                      </a: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must not exclude a class of people who are likely to benefit from research participation or in whom the results of a specific kind of research are likely to be applied. </a:t>
                      </a:r>
                    </a:p>
                    <a:p>
                      <a:pPr marL="285750" indent="-285750">
                        <a:buClr>
                          <a:srgbClr val="FF0000"/>
                        </a:buClr>
                        <a:buFont typeface="Wingdings" charset="2"/>
                        <a:buChar char="v"/>
                      </a:pP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sampling plan of the research project must be checked for fair subject selection.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Professional competence and sufficient capacity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Clr>
                          <a:srgbClr val="FF0000"/>
                        </a:buClr>
                        <a:buFont typeface="Wingdings" charset="2"/>
                        <a:buChar char="v"/>
                      </a:pPr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Principal investigator according to the state carries the primary responsibility for securing participants’ safety and well being during the study.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Coercison, undue pressure</a:t>
                      </a: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conflict of interest</a:t>
                      </a:r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Clr>
                          <a:srgbClr val="FF0000"/>
                        </a:buClr>
                        <a:buFont typeface="Wingdings" charset="2"/>
                        <a:buChar char="v"/>
                      </a:pPr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researcher must</a:t>
                      </a: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disclose the source and extent of funding to research participants.</a:t>
                      </a:r>
                    </a:p>
                    <a:p>
                      <a:pPr marL="285750" indent="-285750">
                        <a:buClr>
                          <a:srgbClr val="FF0000"/>
                        </a:buClr>
                        <a:buFont typeface="Wingdings" charset="2"/>
                        <a:buChar char="v"/>
                      </a:pP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Commercial affiliations or financial interests at the time of proposing and reporting the research must be disclosed.</a:t>
                      </a:r>
                    </a:p>
                    <a:p>
                      <a:endParaRPr lang="en-ZA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Research involving minors and vulnerable persons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0000"/>
                        </a:buClr>
                        <a:buSzTx/>
                        <a:buFont typeface="Wingdings" charset="2"/>
                        <a:buChar char="v"/>
                        <a:tabLst/>
                        <a:defRPr/>
                      </a:pPr>
                      <a:r>
                        <a:rPr lang="en-ZA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researcher should demonstrate an awareness of applicable national and international laws</a:t>
                      </a:r>
                      <a:r>
                        <a:rPr lang="en-ZA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regulations and codes of the institution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2D2A77-55B3-4C1E-B0DF-AB46BEF052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1970087" cy="749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61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615" y="96181"/>
            <a:ext cx="7620000" cy="901382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ZA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 to submit a proposal for ethical clearance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50498" y="1231901"/>
            <a:ext cx="8250702" cy="4894263"/>
          </a:xfrm>
        </p:spPr>
        <p:txBody>
          <a:bodyPr>
            <a:normAutofit fontScale="92500"/>
          </a:bodyPr>
          <a:lstStyle/>
          <a:p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The proposal submitted for ethical approval should demonstrate that each of the following ethical aspects arenot only addressed, but are discussed in a logical and cogent fashion:</a:t>
            </a:r>
          </a:p>
          <a:p>
            <a:pPr marL="457200" indent="-457200">
              <a:buFont typeface="+mj-lt"/>
              <a:buAutoNum type="arabicPeriod"/>
            </a:pP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Respect and dignity of participants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rivacy and confidentiality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alance of benefits and risks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ampling plan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 fair participant selection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ompetence and capacity of researcher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ZA" b="1" dirty="0">
                <a:latin typeface="Arial" panose="020B0604020202020204" pitchFamily="34" charset="0"/>
                <a:cs typeface="Arial" panose="020B0604020202020204" pitchFamily="34" charset="0"/>
              </a:rPr>
              <a:t>rotocols and procedures followed in dealing with minors, vulnerable persons (if applicable)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61B0D95-7344-48B8-98E3-7720D0FF31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1970087" cy="749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6034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B1C81-B2F2-3142-8E83-E01882F065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5931" y="4962721"/>
            <a:ext cx="4720137" cy="117079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Thank you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9CF9A88-8A76-4634-B979-6CF6D3CF6F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pic>
        <p:nvPicPr>
          <p:cNvPr id="1026" name="Picture 2" descr="question mark | 3d human with a red question mark | Damián Navas | Flickr">
            <a:extLst>
              <a:ext uri="{FF2B5EF4-FFF2-40B4-BE49-F238E27FC236}">
                <a16:creationId xmlns:a16="http://schemas.microsoft.com/office/drawing/2014/main" id="{07A50CA6-E574-41DC-A731-0A26E29A58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336" y="963636"/>
            <a:ext cx="6414868" cy="3735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B4D9DD8-88E4-41A1-A245-842E1A39E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5719E-A922-4FB4-8C52-74BF03A4E0E0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9691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1942</Words>
  <Application>Microsoft Office PowerPoint</Application>
  <PresentationFormat>Widescreen</PresentationFormat>
  <Paragraphs>226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Calibri Light</vt:lpstr>
      <vt:lpstr>Trebuchet MS</vt:lpstr>
      <vt:lpstr>Wingdings</vt:lpstr>
      <vt:lpstr>Office Theme</vt:lpstr>
      <vt:lpstr>Integrating Project (ACHA4008)</vt:lpstr>
      <vt:lpstr>Learning Outline </vt:lpstr>
      <vt:lpstr>PowerPoint Presentation</vt:lpstr>
      <vt:lpstr>Ethics defined</vt:lpstr>
      <vt:lpstr>Ethics defined </vt:lpstr>
      <vt:lpstr>PowerPoint Presentation</vt:lpstr>
      <vt:lpstr>Research Ethics therefore  are: </vt:lpstr>
      <vt:lpstr>Ethical considerations in the research process</vt:lpstr>
      <vt:lpstr>Another way of looking at research ethics is by looking at unethical research conduct</vt:lpstr>
      <vt:lpstr>Another way of looking at research ethics is by looking at unethical research conduct</vt:lpstr>
      <vt:lpstr>Fundamentally   Research Ethics are:</vt:lpstr>
      <vt:lpstr>PowerPoint Presentation</vt:lpstr>
      <vt:lpstr>Difference between clinical and social science research</vt:lpstr>
      <vt:lpstr>Phases of Research: Clinical vs Social </vt:lpstr>
      <vt:lpstr>Why be concerned with research Ethics?</vt:lpstr>
      <vt:lpstr>Informed consent</vt:lpstr>
      <vt:lpstr>Stages and process of Informed consent</vt:lpstr>
      <vt:lpstr>Key elements of informed consent</vt:lpstr>
      <vt:lpstr>What members of the Research Ethics Committee look for in your ethics proposal</vt:lpstr>
      <vt:lpstr>What members of the Research Ethics Committee look for in your ethics proposal</vt:lpstr>
      <vt:lpstr>How to submit a proposal for ethical clearance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Integrating Project (ACHA4008)</dc:title>
  <dc:creator>Jacob Gwa</dc:creator>
  <cp:lastModifiedBy>Jacob Gwa</cp:lastModifiedBy>
  <cp:revision>7</cp:revision>
  <dcterms:created xsi:type="dcterms:W3CDTF">2021-11-02T15:28:45Z</dcterms:created>
  <dcterms:modified xsi:type="dcterms:W3CDTF">2021-11-02T17:37:03Z</dcterms:modified>
</cp:coreProperties>
</file>