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4"/>
  </p:notesMasterIdLst>
  <p:handoutMasterIdLst>
    <p:handoutMasterId r:id="rId15"/>
  </p:handoutMasterIdLst>
  <p:sldIdLst>
    <p:sldId id="256" r:id="rId5"/>
    <p:sldId id="257" r:id="rId6"/>
    <p:sldId id="258" r:id="rId7"/>
    <p:sldId id="260" r:id="rId8"/>
    <p:sldId id="262" r:id="rId9"/>
    <p:sldId id="261" r:id="rId10"/>
    <p:sldId id="264" r:id="rId11"/>
    <p:sldId id="259" r:id="rId12"/>
    <p:sldId id="263" r:id="rId13"/>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F3F32-CF5C-8A78-A0CC-273C9FC51473}" v="1" dt="2022-10-14T10:11:19.612"/>
    <p1510:client id="{259C0DE7-AF5A-3347-B62B-7AA8379F25FE}" v="116" dt="2022-10-06T15:50:53.906"/>
    <p1510:client id="{33C73AB9-7FD9-53D8-D4BE-8BF3ACBEC874}" v="4" dt="2022-10-13T11:48:33.737"/>
    <p1510:client id="{71F37A85-AA6A-31B3-5668-C1BEBAA5E1B8}" v="108" dt="2022-10-06T16:16:02.871"/>
    <p1510:client id="{7CA34A17-E6E5-45E5-BD25-243BFA788282}" v="2995" dt="2022-10-10T16:55:14.558"/>
    <p1510:client id="{8D6076C6-1B8D-9704-7365-DB3AD3E04BBC}" v="60" dt="2022-10-14T10:38:53.723"/>
    <p1510:client id="{9446E773-5BC6-4708-85CC-80A9B346137F}" v="378" dt="2022-10-06T19:19:56.556"/>
    <p1510:client id="{9CB1AE69-34E7-E7DA-7C5B-F1DF30FDDE59}" v="201" dt="2022-10-10T20:27:32.093"/>
    <p1510:client id="{AF7B46A8-0DAB-FA5E-55E5-C2AAFE22CDDE}" v="89" dt="2022-10-13T11:11:18.3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autoAdjust="0"/>
  </p:normalViewPr>
  <p:slideViewPr>
    <p:cSldViewPr snapToGrid="0">
      <p:cViewPr varScale="1">
        <p:scale>
          <a:sx n="116" d="100"/>
          <a:sy n="116" d="100"/>
        </p:scale>
        <p:origin x="378" y="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hyperlink" Target="https://e-student.org/" TargetMode="External"/><Relationship Id="rId1" Type="http://schemas.openxmlformats.org/officeDocument/2006/relationships/hyperlink" Target="https://hrnews.co.uk/"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e-student.org/" TargetMode="External"/><Relationship Id="rId2" Type="http://schemas.openxmlformats.org/officeDocument/2006/relationships/hyperlink" Target="https://hrnews.co.uk/" TargetMode="External"/><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C834BD-7425-43A3-921C-26251A18CF8A}" type="doc">
      <dgm:prSet loTypeId="urn:microsoft.com/office/officeart/2005/8/layout/hierarchy1" loCatId="hierarchy" qsTypeId="urn:microsoft.com/office/officeart/2005/8/quickstyle/simple4" qsCatId="simple" csTypeId="urn:microsoft.com/office/officeart/2005/8/colors/accent6_2" csCatId="accent6"/>
      <dgm:spPr/>
      <dgm:t>
        <a:bodyPr/>
        <a:lstStyle/>
        <a:p>
          <a:endParaRPr lang="en-US"/>
        </a:p>
      </dgm:t>
    </dgm:pt>
    <dgm:pt modelId="{73991AA3-A92A-4841-AAF3-A6285D87A328}">
      <dgm:prSet/>
      <dgm:spPr/>
      <dgm:t>
        <a:bodyPr/>
        <a:lstStyle/>
        <a:p>
          <a:r>
            <a:rPr lang="en-GB">
              <a:hlinkClick xmlns:r="http://schemas.openxmlformats.org/officeDocument/2006/relationships" r:id="rId1"/>
            </a:rPr>
            <a:t>https://hrnews.co.uk</a:t>
          </a:r>
          <a:r>
            <a:rPr lang="en-GB"/>
            <a:t>  8 months ago</a:t>
          </a:r>
          <a:endParaRPr lang="en-US"/>
        </a:p>
      </dgm:t>
    </dgm:pt>
    <dgm:pt modelId="{62C8CEBE-5896-4431-9044-53665593DC62}" type="parTrans" cxnId="{C36B89E7-5F39-45B1-8214-E504DBEC9963}">
      <dgm:prSet/>
      <dgm:spPr/>
      <dgm:t>
        <a:bodyPr/>
        <a:lstStyle/>
        <a:p>
          <a:endParaRPr lang="en-US"/>
        </a:p>
      </dgm:t>
    </dgm:pt>
    <dgm:pt modelId="{D3D60A79-E086-46F3-B114-03D213C57AEE}" type="sibTrans" cxnId="{C36B89E7-5F39-45B1-8214-E504DBEC9963}">
      <dgm:prSet/>
      <dgm:spPr/>
      <dgm:t>
        <a:bodyPr/>
        <a:lstStyle/>
        <a:p>
          <a:endParaRPr lang="en-US"/>
        </a:p>
      </dgm:t>
    </dgm:pt>
    <dgm:pt modelId="{C07C050E-FF30-4C2D-BBF7-4B0CED917155}">
      <dgm:prSet/>
      <dgm:spPr/>
      <dgm:t>
        <a:bodyPr/>
        <a:lstStyle/>
        <a:p>
          <a:r>
            <a:rPr lang="en-GB">
              <a:hlinkClick xmlns:r="http://schemas.openxmlformats.org/officeDocument/2006/relationships" r:id="rId2"/>
            </a:rPr>
            <a:t>https://e-student.org</a:t>
          </a:r>
          <a:r>
            <a:rPr lang="en-GB"/>
            <a:t> 6th Sep,2022</a:t>
          </a:r>
          <a:endParaRPr lang="en-US"/>
        </a:p>
      </dgm:t>
    </dgm:pt>
    <dgm:pt modelId="{8BF766D3-0670-421E-9CE9-CE5F9E96541E}" type="parTrans" cxnId="{F3F1514B-CF51-4F54-9D2E-D02E0153062A}">
      <dgm:prSet/>
      <dgm:spPr/>
      <dgm:t>
        <a:bodyPr/>
        <a:lstStyle/>
        <a:p>
          <a:endParaRPr lang="en-US"/>
        </a:p>
      </dgm:t>
    </dgm:pt>
    <dgm:pt modelId="{326E70BA-D31B-4F3E-B521-B08164173447}" type="sibTrans" cxnId="{F3F1514B-CF51-4F54-9D2E-D02E0153062A}">
      <dgm:prSet/>
      <dgm:spPr/>
      <dgm:t>
        <a:bodyPr/>
        <a:lstStyle/>
        <a:p>
          <a:endParaRPr lang="en-US"/>
        </a:p>
      </dgm:t>
    </dgm:pt>
    <dgm:pt modelId="{A11C76E5-1BEB-4747-8AB2-B2A421869045}">
      <dgm:prSet/>
      <dgm:spPr/>
      <dgm:t>
        <a:bodyPr/>
        <a:lstStyle/>
        <a:p>
          <a:r>
            <a:rPr lang="en-GB"/>
            <a:t>UWTSD STUDENTS 2 Weeks ago</a:t>
          </a:r>
          <a:endParaRPr lang="en-US"/>
        </a:p>
      </dgm:t>
    </dgm:pt>
    <dgm:pt modelId="{7D764611-3E81-49DF-B565-4AA6B4963518}" type="parTrans" cxnId="{8D035D50-5829-4A88-917C-5BC56152DB20}">
      <dgm:prSet/>
      <dgm:spPr/>
      <dgm:t>
        <a:bodyPr/>
        <a:lstStyle/>
        <a:p>
          <a:endParaRPr lang="en-US"/>
        </a:p>
      </dgm:t>
    </dgm:pt>
    <dgm:pt modelId="{06385931-FB48-4DD9-A6F7-141F7D79910B}" type="sibTrans" cxnId="{8D035D50-5829-4A88-917C-5BC56152DB20}">
      <dgm:prSet/>
      <dgm:spPr/>
      <dgm:t>
        <a:bodyPr/>
        <a:lstStyle/>
        <a:p>
          <a:endParaRPr lang="en-US"/>
        </a:p>
      </dgm:t>
    </dgm:pt>
    <dgm:pt modelId="{BEF2B262-7099-4587-9FFC-305999D5D4A7}" type="pres">
      <dgm:prSet presAssocID="{56C834BD-7425-43A3-921C-26251A18CF8A}" presName="hierChild1" presStyleCnt="0">
        <dgm:presLayoutVars>
          <dgm:chPref val="1"/>
          <dgm:dir/>
          <dgm:animOne val="branch"/>
          <dgm:animLvl val="lvl"/>
          <dgm:resizeHandles/>
        </dgm:presLayoutVars>
      </dgm:prSet>
      <dgm:spPr/>
    </dgm:pt>
    <dgm:pt modelId="{AB300FBF-23AF-4DC5-B3C0-081A6BC97F7E}" type="pres">
      <dgm:prSet presAssocID="{73991AA3-A92A-4841-AAF3-A6285D87A328}" presName="hierRoot1" presStyleCnt="0"/>
      <dgm:spPr/>
    </dgm:pt>
    <dgm:pt modelId="{5F6049BB-ED4A-410F-BCA2-70C799B56FA6}" type="pres">
      <dgm:prSet presAssocID="{73991AA3-A92A-4841-AAF3-A6285D87A328}" presName="composite" presStyleCnt="0"/>
      <dgm:spPr/>
    </dgm:pt>
    <dgm:pt modelId="{66630C82-C3FB-4857-9511-6CD16243B92F}" type="pres">
      <dgm:prSet presAssocID="{73991AA3-A92A-4841-AAF3-A6285D87A328}" presName="background" presStyleLbl="node0" presStyleIdx="0" presStyleCnt="3"/>
      <dgm:spPr/>
    </dgm:pt>
    <dgm:pt modelId="{B2269A2F-960F-4EC6-B8EB-DDAC4C0BB99D}" type="pres">
      <dgm:prSet presAssocID="{73991AA3-A92A-4841-AAF3-A6285D87A328}" presName="text" presStyleLbl="fgAcc0" presStyleIdx="0" presStyleCnt="3">
        <dgm:presLayoutVars>
          <dgm:chPref val="3"/>
        </dgm:presLayoutVars>
      </dgm:prSet>
      <dgm:spPr/>
    </dgm:pt>
    <dgm:pt modelId="{576FD403-6C0D-479C-8EDE-A6AA09C6C0A1}" type="pres">
      <dgm:prSet presAssocID="{73991AA3-A92A-4841-AAF3-A6285D87A328}" presName="hierChild2" presStyleCnt="0"/>
      <dgm:spPr/>
    </dgm:pt>
    <dgm:pt modelId="{EF9BE9AD-35DE-4A34-B216-0D467635F036}" type="pres">
      <dgm:prSet presAssocID="{C07C050E-FF30-4C2D-BBF7-4B0CED917155}" presName="hierRoot1" presStyleCnt="0"/>
      <dgm:spPr/>
    </dgm:pt>
    <dgm:pt modelId="{F87F059F-726C-484C-B416-AD74F8E8A394}" type="pres">
      <dgm:prSet presAssocID="{C07C050E-FF30-4C2D-BBF7-4B0CED917155}" presName="composite" presStyleCnt="0"/>
      <dgm:spPr/>
    </dgm:pt>
    <dgm:pt modelId="{E6CCD5FA-9AC3-46E5-9C7C-5AD19F975882}" type="pres">
      <dgm:prSet presAssocID="{C07C050E-FF30-4C2D-BBF7-4B0CED917155}" presName="background" presStyleLbl="node0" presStyleIdx="1" presStyleCnt="3"/>
      <dgm:spPr/>
    </dgm:pt>
    <dgm:pt modelId="{87A81372-6FA1-4425-8F77-AA139BF6B3FB}" type="pres">
      <dgm:prSet presAssocID="{C07C050E-FF30-4C2D-BBF7-4B0CED917155}" presName="text" presStyleLbl="fgAcc0" presStyleIdx="1" presStyleCnt="3">
        <dgm:presLayoutVars>
          <dgm:chPref val="3"/>
        </dgm:presLayoutVars>
      </dgm:prSet>
      <dgm:spPr/>
    </dgm:pt>
    <dgm:pt modelId="{D7151A51-1928-4A58-B43A-ED5B666F8C04}" type="pres">
      <dgm:prSet presAssocID="{C07C050E-FF30-4C2D-BBF7-4B0CED917155}" presName="hierChild2" presStyleCnt="0"/>
      <dgm:spPr/>
    </dgm:pt>
    <dgm:pt modelId="{12278583-E47E-4546-9F51-BD3D4C99B230}" type="pres">
      <dgm:prSet presAssocID="{A11C76E5-1BEB-4747-8AB2-B2A421869045}" presName="hierRoot1" presStyleCnt="0"/>
      <dgm:spPr/>
    </dgm:pt>
    <dgm:pt modelId="{97580E44-5B3C-401E-AC5B-88AD08A076DE}" type="pres">
      <dgm:prSet presAssocID="{A11C76E5-1BEB-4747-8AB2-B2A421869045}" presName="composite" presStyleCnt="0"/>
      <dgm:spPr/>
    </dgm:pt>
    <dgm:pt modelId="{14681D5D-0AA0-4FE0-9C51-1DC3BF879C68}" type="pres">
      <dgm:prSet presAssocID="{A11C76E5-1BEB-4747-8AB2-B2A421869045}" presName="background" presStyleLbl="node0" presStyleIdx="2" presStyleCnt="3"/>
      <dgm:spPr/>
    </dgm:pt>
    <dgm:pt modelId="{DB2462B1-8E74-4B33-AA47-833D42A0144F}" type="pres">
      <dgm:prSet presAssocID="{A11C76E5-1BEB-4747-8AB2-B2A421869045}" presName="text" presStyleLbl="fgAcc0" presStyleIdx="2" presStyleCnt="3">
        <dgm:presLayoutVars>
          <dgm:chPref val="3"/>
        </dgm:presLayoutVars>
      </dgm:prSet>
      <dgm:spPr/>
    </dgm:pt>
    <dgm:pt modelId="{6A10194C-5F71-4ED5-866B-82F9B3189698}" type="pres">
      <dgm:prSet presAssocID="{A11C76E5-1BEB-4747-8AB2-B2A421869045}" presName="hierChild2" presStyleCnt="0"/>
      <dgm:spPr/>
    </dgm:pt>
  </dgm:ptLst>
  <dgm:cxnLst>
    <dgm:cxn modelId="{F3F1514B-CF51-4F54-9D2E-D02E0153062A}" srcId="{56C834BD-7425-43A3-921C-26251A18CF8A}" destId="{C07C050E-FF30-4C2D-BBF7-4B0CED917155}" srcOrd="1" destOrd="0" parTransId="{8BF766D3-0670-421E-9CE9-CE5F9E96541E}" sibTransId="{326E70BA-D31B-4F3E-B521-B08164173447}"/>
    <dgm:cxn modelId="{6DEED84F-93F0-4273-93D6-BD58F3DDBD77}" type="presOf" srcId="{73991AA3-A92A-4841-AAF3-A6285D87A328}" destId="{B2269A2F-960F-4EC6-B8EB-DDAC4C0BB99D}" srcOrd="0" destOrd="0" presId="urn:microsoft.com/office/officeart/2005/8/layout/hierarchy1"/>
    <dgm:cxn modelId="{8D035D50-5829-4A88-917C-5BC56152DB20}" srcId="{56C834BD-7425-43A3-921C-26251A18CF8A}" destId="{A11C76E5-1BEB-4747-8AB2-B2A421869045}" srcOrd="2" destOrd="0" parTransId="{7D764611-3E81-49DF-B565-4AA6B4963518}" sibTransId="{06385931-FB48-4DD9-A6F7-141F7D79910B}"/>
    <dgm:cxn modelId="{567BA7A8-3EF9-4AF1-9390-2088CA85AF47}" type="presOf" srcId="{C07C050E-FF30-4C2D-BBF7-4B0CED917155}" destId="{87A81372-6FA1-4425-8F77-AA139BF6B3FB}" srcOrd="0" destOrd="0" presId="urn:microsoft.com/office/officeart/2005/8/layout/hierarchy1"/>
    <dgm:cxn modelId="{7B05D3C0-08DE-4DA1-A898-1BA085B97BD6}" type="presOf" srcId="{56C834BD-7425-43A3-921C-26251A18CF8A}" destId="{BEF2B262-7099-4587-9FFC-305999D5D4A7}" srcOrd="0" destOrd="0" presId="urn:microsoft.com/office/officeart/2005/8/layout/hierarchy1"/>
    <dgm:cxn modelId="{C36B89E7-5F39-45B1-8214-E504DBEC9963}" srcId="{56C834BD-7425-43A3-921C-26251A18CF8A}" destId="{73991AA3-A92A-4841-AAF3-A6285D87A328}" srcOrd="0" destOrd="0" parTransId="{62C8CEBE-5896-4431-9044-53665593DC62}" sibTransId="{D3D60A79-E086-46F3-B114-03D213C57AEE}"/>
    <dgm:cxn modelId="{1985AFEA-6A8E-42D2-B045-5FD78C43E7C2}" type="presOf" srcId="{A11C76E5-1BEB-4747-8AB2-B2A421869045}" destId="{DB2462B1-8E74-4B33-AA47-833D42A0144F}" srcOrd="0" destOrd="0" presId="urn:microsoft.com/office/officeart/2005/8/layout/hierarchy1"/>
    <dgm:cxn modelId="{5DB16FD1-6147-4B8D-AE7B-DD01FAC0117D}" type="presParOf" srcId="{BEF2B262-7099-4587-9FFC-305999D5D4A7}" destId="{AB300FBF-23AF-4DC5-B3C0-081A6BC97F7E}" srcOrd="0" destOrd="0" presId="urn:microsoft.com/office/officeart/2005/8/layout/hierarchy1"/>
    <dgm:cxn modelId="{7E0EBF22-525D-4B7C-922B-D48AB60CAB55}" type="presParOf" srcId="{AB300FBF-23AF-4DC5-B3C0-081A6BC97F7E}" destId="{5F6049BB-ED4A-410F-BCA2-70C799B56FA6}" srcOrd="0" destOrd="0" presId="urn:microsoft.com/office/officeart/2005/8/layout/hierarchy1"/>
    <dgm:cxn modelId="{D94E12B8-DC27-406F-B729-516441C430C6}" type="presParOf" srcId="{5F6049BB-ED4A-410F-BCA2-70C799B56FA6}" destId="{66630C82-C3FB-4857-9511-6CD16243B92F}" srcOrd="0" destOrd="0" presId="urn:microsoft.com/office/officeart/2005/8/layout/hierarchy1"/>
    <dgm:cxn modelId="{86644645-A096-481F-B0AB-C7208A7C8CE1}" type="presParOf" srcId="{5F6049BB-ED4A-410F-BCA2-70C799B56FA6}" destId="{B2269A2F-960F-4EC6-B8EB-DDAC4C0BB99D}" srcOrd="1" destOrd="0" presId="urn:microsoft.com/office/officeart/2005/8/layout/hierarchy1"/>
    <dgm:cxn modelId="{9C87D4AE-4EAF-4075-9483-ECDC6BD6D0F5}" type="presParOf" srcId="{AB300FBF-23AF-4DC5-B3C0-081A6BC97F7E}" destId="{576FD403-6C0D-479C-8EDE-A6AA09C6C0A1}" srcOrd="1" destOrd="0" presId="urn:microsoft.com/office/officeart/2005/8/layout/hierarchy1"/>
    <dgm:cxn modelId="{6FA98390-6C45-4ED9-BACA-9D2B0C4A3D38}" type="presParOf" srcId="{BEF2B262-7099-4587-9FFC-305999D5D4A7}" destId="{EF9BE9AD-35DE-4A34-B216-0D467635F036}" srcOrd="1" destOrd="0" presId="urn:microsoft.com/office/officeart/2005/8/layout/hierarchy1"/>
    <dgm:cxn modelId="{FE7C85E5-1B84-4D7B-93C0-07CE32F32173}" type="presParOf" srcId="{EF9BE9AD-35DE-4A34-B216-0D467635F036}" destId="{F87F059F-726C-484C-B416-AD74F8E8A394}" srcOrd="0" destOrd="0" presId="urn:microsoft.com/office/officeart/2005/8/layout/hierarchy1"/>
    <dgm:cxn modelId="{C5F7C201-D1D0-4CAA-B258-0C783395E04E}" type="presParOf" srcId="{F87F059F-726C-484C-B416-AD74F8E8A394}" destId="{E6CCD5FA-9AC3-46E5-9C7C-5AD19F975882}" srcOrd="0" destOrd="0" presId="urn:microsoft.com/office/officeart/2005/8/layout/hierarchy1"/>
    <dgm:cxn modelId="{598B7E88-5CF7-4CCE-880E-32F7A933C8DB}" type="presParOf" srcId="{F87F059F-726C-484C-B416-AD74F8E8A394}" destId="{87A81372-6FA1-4425-8F77-AA139BF6B3FB}" srcOrd="1" destOrd="0" presId="urn:microsoft.com/office/officeart/2005/8/layout/hierarchy1"/>
    <dgm:cxn modelId="{8D1DFDDD-8756-4990-9A11-57B59F1A6A0D}" type="presParOf" srcId="{EF9BE9AD-35DE-4A34-B216-0D467635F036}" destId="{D7151A51-1928-4A58-B43A-ED5B666F8C04}" srcOrd="1" destOrd="0" presId="urn:microsoft.com/office/officeart/2005/8/layout/hierarchy1"/>
    <dgm:cxn modelId="{DB80BBE1-BBE8-4D9D-9390-6BCBAF7302C5}" type="presParOf" srcId="{BEF2B262-7099-4587-9FFC-305999D5D4A7}" destId="{12278583-E47E-4546-9F51-BD3D4C99B230}" srcOrd="2" destOrd="0" presId="urn:microsoft.com/office/officeart/2005/8/layout/hierarchy1"/>
    <dgm:cxn modelId="{0976C2AC-6BD8-4ACA-A8A2-8C55DA66BF93}" type="presParOf" srcId="{12278583-E47E-4546-9F51-BD3D4C99B230}" destId="{97580E44-5B3C-401E-AC5B-88AD08A076DE}" srcOrd="0" destOrd="0" presId="urn:microsoft.com/office/officeart/2005/8/layout/hierarchy1"/>
    <dgm:cxn modelId="{6AF3C35E-4B69-417E-BA01-4650E1E7C7FE}" type="presParOf" srcId="{97580E44-5B3C-401E-AC5B-88AD08A076DE}" destId="{14681D5D-0AA0-4FE0-9C51-1DC3BF879C68}" srcOrd="0" destOrd="0" presId="urn:microsoft.com/office/officeart/2005/8/layout/hierarchy1"/>
    <dgm:cxn modelId="{10B049E0-D3FE-449B-AB90-CD38AE49DCEB}" type="presParOf" srcId="{97580E44-5B3C-401E-AC5B-88AD08A076DE}" destId="{DB2462B1-8E74-4B33-AA47-833D42A0144F}" srcOrd="1" destOrd="0" presId="urn:microsoft.com/office/officeart/2005/8/layout/hierarchy1"/>
    <dgm:cxn modelId="{D2BB61B2-4404-44EC-A82E-5DCD3073CF08}" type="presParOf" srcId="{12278583-E47E-4546-9F51-BD3D4C99B230}" destId="{6A10194C-5F71-4ED5-866B-82F9B318969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30C82-C3FB-4857-9511-6CD16243B92F}">
      <dsp:nvSpPr>
        <dsp:cNvPr id="0" name=""/>
        <dsp:cNvSpPr/>
      </dsp:nvSpPr>
      <dsp:spPr>
        <a:xfrm>
          <a:off x="0" y="659593"/>
          <a:ext cx="2700336" cy="1714713"/>
        </a:xfrm>
        <a:prstGeom prst="roundRect">
          <a:avLst>
            <a:gd name="adj" fmla="val 10000"/>
          </a:avLst>
        </a:prstGeom>
        <a:blipFill>
          <a:blip xmlns:r="http://schemas.openxmlformats.org/officeDocument/2006/relationships" r:embed="rId1">
            <a:duotone>
              <a:schemeClr val="accent6">
                <a:hueOff val="0"/>
                <a:satOff val="0"/>
                <a:lumOff val="0"/>
                <a:alphaOff val="0"/>
                <a:shade val="74000"/>
                <a:satMod val="130000"/>
                <a:lumMod val="90000"/>
              </a:schemeClr>
              <a:schemeClr val="accent6">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B2269A2F-960F-4EC6-B8EB-DDAC4C0BB99D}">
      <dsp:nvSpPr>
        <dsp:cNvPr id="0" name=""/>
        <dsp:cNvSpPr/>
      </dsp:nvSpPr>
      <dsp:spPr>
        <a:xfrm>
          <a:off x="300037" y="944628"/>
          <a:ext cx="2700336" cy="1714713"/>
        </a:xfrm>
        <a:prstGeom prst="roundRect">
          <a:avLst>
            <a:gd name="adj" fmla="val 10000"/>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hlinkClick xmlns:r="http://schemas.openxmlformats.org/officeDocument/2006/relationships" r:id="rId2"/>
            </a:rPr>
            <a:t>https://hrnews.co.uk</a:t>
          </a:r>
          <a:r>
            <a:rPr lang="en-GB" sz="2000" kern="1200"/>
            <a:t>  8 months ago</a:t>
          </a:r>
          <a:endParaRPr lang="en-US" sz="2000" kern="1200"/>
        </a:p>
      </dsp:txBody>
      <dsp:txXfrm>
        <a:off x="350259" y="994850"/>
        <a:ext cx="2599892" cy="1614269"/>
      </dsp:txXfrm>
    </dsp:sp>
    <dsp:sp modelId="{E6CCD5FA-9AC3-46E5-9C7C-5AD19F975882}">
      <dsp:nvSpPr>
        <dsp:cNvPr id="0" name=""/>
        <dsp:cNvSpPr/>
      </dsp:nvSpPr>
      <dsp:spPr>
        <a:xfrm>
          <a:off x="3300411" y="659593"/>
          <a:ext cx="2700336" cy="1714713"/>
        </a:xfrm>
        <a:prstGeom prst="roundRect">
          <a:avLst>
            <a:gd name="adj" fmla="val 10000"/>
          </a:avLst>
        </a:prstGeom>
        <a:blipFill>
          <a:blip xmlns:r="http://schemas.openxmlformats.org/officeDocument/2006/relationships" r:embed="rId1">
            <a:duotone>
              <a:schemeClr val="accent6">
                <a:hueOff val="0"/>
                <a:satOff val="0"/>
                <a:lumOff val="0"/>
                <a:alphaOff val="0"/>
                <a:shade val="74000"/>
                <a:satMod val="130000"/>
                <a:lumMod val="90000"/>
              </a:schemeClr>
              <a:schemeClr val="accent6">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87A81372-6FA1-4425-8F77-AA139BF6B3FB}">
      <dsp:nvSpPr>
        <dsp:cNvPr id="0" name=""/>
        <dsp:cNvSpPr/>
      </dsp:nvSpPr>
      <dsp:spPr>
        <a:xfrm>
          <a:off x="3600448" y="944628"/>
          <a:ext cx="2700336" cy="1714713"/>
        </a:xfrm>
        <a:prstGeom prst="roundRect">
          <a:avLst>
            <a:gd name="adj" fmla="val 10000"/>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hlinkClick xmlns:r="http://schemas.openxmlformats.org/officeDocument/2006/relationships" r:id="rId3"/>
            </a:rPr>
            <a:t>https://e-student.org</a:t>
          </a:r>
          <a:r>
            <a:rPr lang="en-GB" sz="2000" kern="1200"/>
            <a:t> 6th Sep,2022</a:t>
          </a:r>
          <a:endParaRPr lang="en-US" sz="2000" kern="1200"/>
        </a:p>
      </dsp:txBody>
      <dsp:txXfrm>
        <a:off x="3650670" y="994850"/>
        <a:ext cx="2599892" cy="1614269"/>
      </dsp:txXfrm>
    </dsp:sp>
    <dsp:sp modelId="{14681D5D-0AA0-4FE0-9C51-1DC3BF879C68}">
      <dsp:nvSpPr>
        <dsp:cNvPr id="0" name=""/>
        <dsp:cNvSpPr/>
      </dsp:nvSpPr>
      <dsp:spPr>
        <a:xfrm>
          <a:off x="6600822" y="659593"/>
          <a:ext cx="2700336" cy="1714713"/>
        </a:xfrm>
        <a:prstGeom prst="roundRect">
          <a:avLst>
            <a:gd name="adj" fmla="val 10000"/>
          </a:avLst>
        </a:prstGeom>
        <a:blipFill>
          <a:blip xmlns:r="http://schemas.openxmlformats.org/officeDocument/2006/relationships" r:embed="rId1">
            <a:duotone>
              <a:schemeClr val="accent6">
                <a:hueOff val="0"/>
                <a:satOff val="0"/>
                <a:lumOff val="0"/>
                <a:alphaOff val="0"/>
                <a:shade val="74000"/>
                <a:satMod val="130000"/>
                <a:lumMod val="90000"/>
              </a:schemeClr>
              <a:schemeClr val="accent6">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sp>
    <dsp:sp modelId="{DB2462B1-8E74-4B33-AA47-833D42A0144F}">
      <dsp:nvSpPr>
        <dsp:cNvPr id="0" name=""/>
        <dsp:cNvSpPr/>
      </dsp:nvSpPr>
      <dsp:spPr>
        <a:xfrm>
          <a:off x="6900859" y="944628"/>
          <a:ext cx="2700336" cy="1714713"/>
        </a:xfrm>
        <a:prstGeom prst="roundRect">
          <a:avLst>
            <a:gd name="adj" fmla="val 10000"/>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UWTSD STUDENTS 2 Weeks ago</a:t>
          </a:r>
          <a:endParaRPr lang="en-US" sz="2000" kern="1200"/>
        </a:p>
      </dsp:txBody>
      <dsp:txXfrm>
        <a:off x="6951081" y="994850"/>
        <a:ext cx="2599892" cy="161426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10/11/2022</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10/11/2022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8161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1020930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0209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459270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9535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1998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9148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1651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6773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2207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7988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592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0306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08332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55468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52055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2332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11/10/2022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6789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jpe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hrnews.co.uk"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e-student.org"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12" name="Picture 11">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Rectangle 12">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 name="Picture 14">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997528" y="982132"/>
            <a:ext cx="4094017" cy="2823880"/>
          </a:xfrm>
        </p:spPr>
        <p:txBody>
          <a:bodyPr rtlCol="0">
            <a:normAutofit fontScale="90000"/>
          </a:bodyPr>
          <a:lstStyle/>
          <a:p>
            <a:pPr>
              <a:lnSpc>
                <a:spcPct val="90000"/>
              </a:lnSpc>
            </a:pPr>
            <a:r>
              <a:rPr lang="en-GB" sz="4100" dirty="0">
                <a:solidFill>
                  <a:srgbClr val="262626"/>
                </a:solidFill>
                <a:latin typeface="Arial Nova"/>
              </a:rPr>
              <a:t>How do </a:t>
            </a:r>
            <a:r>
              <a:rPr lang="en-GB" sz="4100" b="1" dirty="0">
                <a:solidFill>
                  <a:srgbClr val="262626"/>
                </a:solidFill>
                <a:latin typeface="Arial Nova"/>
              </a:rPr>
              <a:t>students</a:t>
            </a:r>
            <a:r>
              <a:rPr lang="en-GB" sz="4100" dirty="0">
                <a:solidFill>
                  <a:srgbClr val="262626"/>
                </a:solidFill>
                <a:latin typeface="Arial Nova"/>
              </a:rPr>
              <a:t> use technology  to collaborate  at </a:t>
            </a:r>
            <a:r>
              <a:rPr lang="en-GB" sz="4100" dirty="0" err="1">
                <a:solidFill>
                  <a:srgbClr val="262626"/>
                </a:solidFill>
                <a:latin typeface="Arial Nova"/>
              </a:rPr>
              <a:t>uwtsd</a:t>
            </a:r>
            <a:r>
              <a:rPr lang="en-GB" sz="4100" dirty="0">
                <a:solidFill>
                  <a:srgbClr val="262626"/>
                </a:solidFill>
                <a:latin typeface="Arial Nova"/>
              </a:rPr>
              <a:t> ?</a:t>
            </a:r>
            <a:endParaRPr lang="en-US" sz="4100" dirty="0">
              <a:solidFill>
                <a:srgbClr val="262626"/>
              </a:solidFill>
              <a:latin typeface="Arial Nova"/>
            </a:endParaRP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911264" y="3818152"/>
            <a:ext cx="4094017" cy="2283468"/>
          </a:xfrm>
        </p:spPr>
        <p:txBody>
          <a:bodyPr vert="horz" lIns="91440" tIns="45720" rIns="91440" bIns="45720" rtlCol="0">
            <a:normAutofit fontScale="77500" lnSpcReduction="20000"/>
          </a:bodyPr>
          <a:lstStyle/>
          <a:p>
            <a:r>
              <a:rPr lang="en-GB" b="1" dirty="0">
                <a:solidFill>
                  <a:srgbClr val="000000"/>
                </a:solidFill>
                <a:latin typeface="Arial Nova"/>
              </a:rPr>
              <a:t>Muhammed Ajmal Ashraf </a:t>
            </a:r>
            <a:r>
              <a:rPr lang="en-GB" b="1" dirty="0">
                <a:solidFill>
                  <a:srgbClr val="00B050"/>
                </a:solidFill>
                <a:latin typeface="Arial Nova"/>
              </a:rPr>
              <a:t>2209418</a:t>
            </a:r>
            <a:endParaRPr lang="en-US" b="1">
              <a:solidFill>
                <a:srgbClr val="00B050"/>
              </a:solidFill>
              <a:latin typeface="Arial Nova"/>
            </a:endParaRPr>
          </a:p>
          <a:p>
            <a:r>
              <a:rPr lang="en-GB" b="1" dirty="0">
                <a:solidFill>
                  <a:srgbClr val="000000"/>
                </a:solidFill>
                <a:latin typeface="Arial Nova"/>
              </a:rPr>
              <a:t>Nighat Shaheen</a:t>
            </a:r>
            <a:r>
              <a:rPr lang="en-GB" b="1" dirty="0">
                <a:solidFill>
                  <a:srgbClr val="00B050"/>
                </a:solidFill>
                <a:latin typeface="Arial Nova"/>
              </a:rPr>
              <a:t> </a:t>
            </a:r>
          </a:p>
          <a:p>
            <a:r>
              <a:rPr lang="en-GB" b="1" dirty="0">
                <a:solidFill>
                  <a:srgbClr val="00B050"/>
                </a:solidFill>
                <a:latin typeface="Arial Nova"/>
              </a:rPr>
              <a:t>2209435</a:t>
            </a:r>
          </a:p>
          <a:p>
            <a:r>
              <a:rPr lang="en-GB" b="1" dirty="0">
                <a:latin typeface="Arial Nova"/>
              </a:rPr>
              <a:t>Rehana Younas</a:t>
            </a:r>
          </a:p>
          <a:p>
            <a:r>
              <a:rPr lang="en-GB" b="1" dirty="0">
                <a:solidFill>
                  <a:srgbClr val="00B050"/>
                </a:solidFill>
                <a:latin typeface="Arial Nova"/>
              </a:rPr>
              <a:t>2208268</a:t>
            </a:r>
          </a:p>
          <a:p>
            <a:r>
              <a:rPr lang="en-GB" b="1" dirty="0">
                <a:latin typeface="Arial Nova"/>
              </a:rPr>
              <a:t>Lecturer Mathew Brain </a:t>
            </a:r>
          </a:p>
          <a:p>
            <a:r>
              <a:rPr lang="en-GB" b="1" dirty="0">
                <a:latin typeface="Arial Nova"/>
              </a:rPr>
              <a:t>Module code lchs4002</a:t>
            </a:r>
          </a:p>
        </p:txBody>
      </p:sp>
      <p:pic>
        <p:nvPicPr>
          <p:cNvPr id="5" name="Picture 8" descr="People in classroom">
            <a:extLst>
              <a:ext uri="{FF2B5EF4-FFF2-40B4-BE49-F238E27FC236}">
                <a16:creationId xmlns:a16="http://schemas.microsoft.com/office/drawing/2014/main" id="{DEDD063B-D0A6-C859-497E-93081AFB2FD4}"/>
              </a:ext>
            </a:extLst>
          </p:cNvPr>
          <p:cNvPicPr>
            <a:picLocks noChangeAspect="1"/>
          </p:cNvPicPr>
          <p:nvPr/>
        </p:nvPicPr>
        <p:blipFill>
          <a:blip r:embed="rId6"/>
          <a:stretch>
            <a:fillRect/>
          </a:stretch>
        </p:blipFill>
        <p:spPr>
          <a:xfrm>
            <a:off x="5346700" y="1040319"/>
            <a:ext cx="5829300" cy="4586861"/>
          </a:xfrm>
          <a:prstGeom prst="rect">
            <a:avLst/>
          </a:prstGeom>
        </p:spPr>
      </p:pic>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A4EEAE6-602C-1744-E681-28E91A9AE618}"/>
              </a:ext>
            </a:extLst>
          </p:cNvPr>
          <p:cNvSpPr>
            <a:spLocks noGrp="1"/>
          </p:cNvSpPr>
          <p:nvPr>
            <p:ph type="title"/>
          </p:nvPr>
        </p:nvSpPr>
        <p:spPr>
          <a:xfrm>
            <a:off x="952108" y="954756"/>
            <a:ext cx="2730414" cy="4946003"/>
          </a:xfrm>
        </p:spPr>
        <p:txBody>
          <a:bodyPr>
            <a:normAutofit/>
          </a:bodyPr>
          <a:lstStyle/>
          <a:p>
            <a:r>
              <a:rPr lang="en-GB" dirty="0">
                <a:solidFill>
                  <a:srgbClr val="FFFFFF"/>
                </a:solidFill>
              </a:rPr>
              <a:t>Research </a:t>
            </a:r>
            <a:br>
              <a:rPr lang="en-GB" dirty="0">
                <a:solidFill>
                  <a:srgbClr val="FFFFFF"/>
                </a:solidFill>
              </a:rPr>
            </a:br>
            <a:r>
              <a:rPr lang="en-GB" dirty="0">
                <a:solidFill>
                  <a:srgbClr val="FFFFFF"/>
                </a:solidFill>
              </a:rPr>
              <a:t>Question</a:t>
            </a:r>
          </a:p>
        </p:txBody>
      </p:sp>
      <p:sp>
        <p:nvSpPr>
          <p:cNvPr id="14" name="Rectangle 13">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E1A675-DF22-8BBA-EB1C-F12EEAEE055D}"/>
              </a:ext>
            </a:extLst>
          </p:cNvPr>
          <p:cNvSpPr>
            <a:spLocks noGrp="1"/>
          </p:cNvSpPr>
          <p:nvPr>
            <p:ph idx="1"/>
          </p:nvPr>
        </p:nvSpPr>
        <p:spPr>
          <a:xfrm>
            <a:off x="5150360" y="469900"/>
            <a:ext cx="5953630" cy="5405968"/>
          </a:xfrm>
        </p:spPr>
        <p:txBody>
          <a:bodyPr anchor="ctr">
            <a:normAutofit/>
          </a:bodyPr>
          <a:lstStyle/>
          <a:p>
            <a:pPr marL="0" indent="0">
              <a:buNone/>
            </a:pPr>
            <a:r>
              <a:rPr lang="en-GB" dirty="0">
                <a:solidFill>
                  <a:schemeClr val="bg1"/>
                </a:solidFill>
                <a:latin typeface="Arial Nova"/>
              </a:rPr>
              <a:t>The reason why we have chosen this question is because we can relate to this </a:t>
            </a:r>
            <a:r>
              <a:rPr lang="en-GB" dirty="0" err="1">
                <a:solidFill>
                  <a:schemeClr val="bg1"/>
                </a:solidFill>
                <a:latin typeface="Arial Nova"/>
              </a:rPr>
              <a:t>question.Being</a:t>
            </a:r>
            <a:r>
              <a:rPr lang="en-GB" dirty="0">
                <a:solidFill>
                  <a:schemeClr val="bg1"/>
                </a:solidFill>
                <a:latin typeface="Arial Nova"/>
              </a:rPr>
              <a:t> adult students ourselves and out of education for quiet a long time we do need training to become more adapt at using collaboration tools.</a:t>
            </a:r>
          </a:p>
          <a:p>
            <a:pPr marL="0" indent="0">
              <a:buNone/>
            </a:pPr>
            <a:endParaRPr lang="en-GB" b="1">
              <a:solidFill>
                <a:schemeClr val="bg1"/>
              </a:solidFill>
              <a:latin typeface="Arial Nova"/>
            </a:endParaRPr>
          </a:p>
          <a:p>
            <a:pPr marL="0" indent="0">
              <a:buNone/>
            </a:pPr>
            <a:r>
              <a:rPr lang="en-GB" dirty="0">
                <a:solidFill>
                  <a:schemeClr val="bg1"/>
                </a:solidFill>
                <a:latin typeface="Arial Nova"/>
              </a:rPr>
              <a:t>Is there a need to provide training on how to use technology to collaborate at UWTSD ?</a:t>
            </a:r>
          </a:p>
          <a:p>
            <a:pPr marL="0" indent="0">
              <a:buNone/>
            </a:pPr>
            <a:r>
              <a:rPr lang="en-GB" dirty="0">
                <a:solidFill>
                  <a:schemeClr val="bg1"/>
                </a:solidFill>
                <a:latin typeface="Arial Nova"/>
              </a:rPr>
              <a:t>Presented by Nighat Shaheen</a:t>
            </a:r>
          </a:p>
        </p:txBody>
      </p:sp>
    </p:spTree>
    <p:extLst>
      <p:ext uri="{BB962C8B-B14F-4D97-AF65-F5344CB8AC3E}">
        <p14:creationId xmlns:p14="http://schemas.microsoft.com/office/powerpoint/2010/main" val="2190691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83DBEA-60FC-7226-CBB1-D5A0A5508122}"/>
              </a:ext>
            </a:extLst>
          </p:cNvPr>
          <p:cNvSpPr>
            <a:spLocks noGrp="1"/>
          </p:cNvSpPr>
          <p:nvPr>
            <p:ph type="title"/>
          </p:nvPr>
        </p:nvSpPr>
        <p:spPr>
          <a:xfrm>
            <a:off x="952108" y="954756"/>
            <a:ext cx="2730414" cy="4946003"/>
          </a:xfrm>
        </p:spPr>
        <p:txBody>
          <a:bodyPr>
            <a:normAutofit/>
          </a:bodyPr>
          <a:lstStyle/>
          <a:p>
            <a:pPr>
              <a:spcBef>
                <a:spcPts val="0"/>
              </a:spcBef>
            </a:pPr>
            <a:r>
              <a:rPr lang="en-GB" sz="2800" b="1" u="sng">
                <a:solidFill>
                  <a:srgbClr val="FFFFFF"/>
                </a:solidFill>
                <a:latin typeface="Arial Nova"/>
              </a:rPr>
              <a:t>Ethical Consideration</a:t>
            </a:r>
            <a:endParaRPr lang="en-US" sz="2800">
              <a:solidFill>
                <a:srgbClr val="FFFFFF"/>
              </a:solidFill>
              <a:latin typeface="Arial Nova"/>
            </a:endParaRPr>
          </a:p>
        </p:txBody>
      </p:sp>
      <p:sp>
        <p:nvSpPr>
          <p:cNvPr id="14" name="Rectangle 13">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F28CFF-D1D9-8846-A97A-52103AD3B56D}"/>
              </a:ext>
            </a:extLst>
          </p:cNvPr>
          <p:cNvSpPr>
            <a:spLocks noGrp="1"/>
          </p:cNvSpPr>
          <p:nvPr>
            <p:ph idx="1"/>
          </p:nvPr>
        </p:nvSpPr>
        <p:spPr>
          <a:xfrm>
            <a:off x="5150360" y="469900"/>
            <a:ext cx="5953630" cy="5405968"/>
          </a:xfrm>
        </p:spPr>
        <p:txBody>
          <a:bodyPr anchor="ctr">
            <a:normAutofit/>
          </a:bodyPr>
          <a:lstStyle/>
          <a:p>
            <a:r>
              <a:rPr lang="en-GB">
                <a:solidFill>
                  <a:schemeClr val="bg1"/>
                </a:solidFill>
                <a:latin typeface="Arial Nova"/>
              </a:rPr>
              <a:t>1.Safety</a:t>
            </a:r>
          </a:p>
          <a:p>
            <a:pPr>
              <a:buSzPct val="114999"/>
            </a:pPr>
            <a:r>
              <a:rPr lang="en-GB">
                <a:solidFill>
                  <a:schemeClr val="bg1"/>
                </a:solidFill>
                <a:latin typeface="Arial Nova"/>
              </a:rPr>
              <a:t>2.Full consent</a:t>
            </a:r>
          </a:p>
          <a:p>
            <a:pPr>
              <a:buSzPct val="114999"/>
            </a:pPr>
            <a:r>
              <a:rPr lang="en-GB" b="1">
                <a:solidFill>
                  <a:schemeClr val="bg1"/>
                </a:solidFill>
              </a:rPr>
              <a:t>3</a:t>
            </a:r>
            <a:r>
              <a:rPr lang="en-GB">
                <a:solidFill>
                  <a:schemeClr val="bg1"/>
                </a:solidFill>
              </a:rPr>
              <a:t>.</a:t>
            </a:r>
            <a:r>
              <a:rPr lang="en-GB">
                <a:solidFill>
                  <a:schemeClr val="bg1"/>
                </a:solidFill>
                <a:latin typeface="Arial Nova"/>
              </a:rPr>
              <a:t>Anonymity </a:t>
            </a:r>
          </a:p>
          <a:p>
            <a:pPr>
              <a:buSzPct val="114999"/>
            </a:pPr>
            <a:r>
              <a:rPr lang="en-GB">
                <a:solidFill>
                  <a:schemeClr val="bg1"/>
                </a:solidFill>
              </a:rPr>
              <a:t>4.</a:t>
            </a:r>
            <a:r>
              <a:rPr lang="en-GB">
                <a:solidFill>
                  <a:schemeClr val="bg1"/>
                </a:solidFill>
                <a:latin typeface="Arial Nova"/>
              </a:rPr>
              <a:t>Respect </a:t>
            </a:r>
          </a:p>
          <a:p>
            <a:pPr>
              <a:buSzPct val="114999"/>
            </a:pPr>
            <a:r>
              <a:rPr lang="en-GB">
                <a:solidFill>
                  <a:schemeClr val="bg1"/>
                </a:solidFill>
                <a:latin typeface="Arial Nova"/>
              </a:rPr>
              <a:t>5.Voluntary</a:t>
            </a:r>
          </a:p>
          <a:p>
            <a:pPr>
              <a:buSzPct val="114999"/>
            </a:pPr>
            <a:r>
              <a:rPr lang="en-GB">
                <a:solidFill>
                  <a:schemeClr val="bg1"/>
                </a:solidFill>
                <a:latin typeface="Arial Nova"/>
              </a:rPr>
              <a:t>6.Confidentiality</a:t>
            </a:r>
          </a:p>
          <a:p>
            <a:pPr>
              <a:buSzPct val="114999"/>
            </a:pPr>
            <a:r>
              <a:rPr lang="en-GB">
                <a:solidFill>
                  <a:schemeClr val="bg1"/>
                </a:solidFill>
                <a:latin typeface="Arial Nova"/>
              </a:rPr>
              <a:t>7.Deception</a:t>
            </a:r>
          </a:p>
          <a:p>
            <a:pPr>
              <a:buSzPct val="114999"/>
            </a:pPr>
            <a:r>
              <a:rPr lang="en-GB">
                <a:solidFill>
                  <a:schemeClr val="bg1"/>
                </a:solidFill>
                <a:latin typeface="Arial Nova"/>
              </a:rPr>
              <a:t>8.Honesty</a:t>
            </a:r>
          </a:p>
          <a:p>
            <a:pPr marL="0" indent="0">
              <a:buSzPct val="114999"/>
              <a:buNone/>
            </a:pPr>
            <a:r>
              <a:rPr lang="en-GB">
                <a:solidFill>
                  <a:schemeClr val="bg1"/>
                </a:solidFill>
                <a:latin typeface="Arial Nova"/>
              </a:rPr>
              <a:t>Presented by Nighat Shaheen</a:t>
            </a:r>
          </a:p>
        </p:txBody>
      </p:sp>
    </p:spTree>
    <p:extLst>
      <p:ext uri="{BB962C8B-B14F-4D97-AF65-F5344CB8AC3E}">
        <p14:creationId xmlns:p14="http://schemas.microsoft.com/office/powerpoint/2010/main" val="121468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E1F1D0A-487A-894E-8E5D-65F26A219356}"/>
              </a:ext>
            </a:extLst>
          </p:cNvPr>
          <p:cNvSpPr>
            <a:spLocks noGrp="1"/>
          </p:cNvSpPr>
          <p:nvPr>
            <p:ph type="title"/>
          </p:nvPr>
        </p:nvSpPr>
        <p:spPr>
          <a:xfrm>
            <a:off x="952108" y="954756"/>
            <a:ext cx="2730414" cy="4946003"/>
          </a:xfrm>
        </p:spPr>
        <p:txBody>
          <a:bodyPr>
            <a:normAutofit/>
          </a:bodyPr>
          <a:lstStyle/>
          <a:p>
            <a:r>
              <a:rPr lang="en-GB">
                <a:solidFill>
                  <a:srgbClr val="FFFFFF"/>
                </a:solidFill>
              </a:rPr>
              <a:t>Rationale</a:t>
            </a:r>
          </a:p>
        </p:txBody>
      </p:sp>
      <p:sp>
        <p:nvSpPr>
          <p:cNvPr id="14" name="Rectangle 13">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0CA600-ABB1-3AB1-DB65-260B72D38E92}"/>
              </a:ext>
            </a:extLst>
          </p:cNvPr>
          <p:cNvSpPr>
            <a:spLocks noGrp="1"/>
          </p:cNvSpPr>
          <p:nvPr>
            <p:ph idx="1"/>
          </p:nvPr>
        </p:nvSpPr>
        <p:spPr>
          <a:xfrm>
            <a:off x="5150360" y="469900"/>
            <a:ext cx="5953630" cy="5646050"/>
          </a:xfrm>
        </p:spPr>
        <p:txBody>
          <a:bodyPr anchor="ctr">
            <a:normAutofit lnSpcReduction="10000"/>
          </a:bodyPr>
          <a:lstStyle/>
          <a:p>
            <a:pPr>
              <a:lnSpc>
                <a:spcPct val="90000"/>
              </a:lnSpc>
            </a:pPr>
            <a:r>
              <a:rPr lang="en-GB" sz="2200" dirty="0">
                <a:solidFill>
                  <a:schemeClr val="bg1"/>
                </a:solidFill>
                <a:hlinkClick r:id="rId3">
                  <a:extLst>
                    <a:ext uri="{A12FA001-AC4F-418D-AE19-62706E023703}">
                      <ahyp:hlinkClr xmlns:ahyp="http://schemas.microsoft.com/office/drawing/2018/hyperlinkcolor" val="tx"/>
                    </a:ext>
                  </a:extLst>
                </a:hlinkClick>
              </a:rPr>
              <a:t>https://hrnews.co.uk</a:t>
            </a:r>
            <a:r>
              <a:rPr lang="en-US" sz="2200" dirty="0">
                <a:solidFill>
                  <a:schemeClr val="bg1"/>
                </a:solidFill>
              </a:rPr>
              <a:t>  8 months ago Editorial Team</a:t>
            </a:r>
          </a:p>
          <a:p>
            <a:pPr marL="0" indent="0">
              <a:lnSpc>
                <a:spcPct val="90000"/>
              </a:lnSpc>
              <a:buSzPct val="114999"/>
              <a:buNone/>
            </a:pPr>
            <a:r>
              <a:rPr lang="en-GB" sz="2200" dirty="0">
                <a:solidFill>
                  <a:schemeClr val="bg1"/>
                </a:solidFill>
              </a:rPr>
              <a:t>Survey was conducted between 1000 UK office workers </a:t>
            </a:r>
          </a:p>
          <a:p>
            <a:pPr marL="0" indent="0">
              <a:lnSpc>
                <a:spcPct val="90000"/>
              </a:lnSpc>
              <a:buNone/>
            </a:pPr>
            <a:r>
              <a:rPr lang="en-GB" sz="2200" dirty="0">
                <a:solidFill>
                  <a:schemeClr val="bg1"/>
                </a:solidFill>
              </a:rPr>
              <a:t>Is there skills gap in accordance with age 72%agreed they would benefit from receiving more Microsoft Office training..</a:t>
            </a:r>
          </a:p>
          <a:p>
            <a:pPr marL="0" indent="0">
              <a:lnSpc>
                <a:spcPct val="90000"/>
              </a:lnSpc>
              <a:buNone/>
            </a:pPr>
            <a:r>
              <a:rPr lang="en-GB" sz="2200" dirty="0">
                <a:solidFill>
                  <a:schemeClr val="bg1"/>
                </a:solidFill>
              </a:rPr>
              <a:t>Confidence was much higher between 18 and 34.</a:t>
            </a:r>
          </a:p>
          <a:p>
            <a:pPr marL="0" indent="0">
              <a:lnSpc>
                <a:spcPct val="90000"/>
              </a:lnSpc>
              <a:buNone/>
            </a:pPr>
            <a:r>
              <a:rPr lang="en-GB" sz="2200" dirty="0">
                <a:solidFill>
                  <a:schemeClr val="bg1"/>
                </a:solidFill>
                <a:hlinkClick r:id="rId4">
                  <a:extLst>
                    <a:ext uri="{A12FA001-AC4F-418D-AE19-62706E023703}">
                      <ahyp:hlinkClr xmlns:ahyp="http://schemas.microsoft.com/office/drawing/2018/hyperlinkcolor" val="tx"/>
                    </a:ext>
                  </a:extLst>
                </a:hlinkClick>
              </a:rPr>
              <a:t>https://e-student.org</a:t>
            </a:r>
            <a:r>
              <a:rPr lang="en-GB" sz="2200" dirty="0">
                <a:solidFill>
                  <a:schemeClr val="bg1"/>
                </a:solidFill>
              </a:rPr>
              <a:t> September 6 2022</a:t>
            </a:r>
          </a:p>
          <a:p>
            <a:pPr marL="0" indent="0">
              <a:lnSpc>
                <a:spcPct val="90000"/>
              </a:lnSpc>
              <a:buNone/>
            </a:pPr>
            <a:r>
              <a:rPr lang="en-GB" sz="2200" dirty="0">
                <a:solidFill>
                  <a:schemeClr val="bg1"/>
                </a:solidFill>
              </a:rPr>
              <a:t>"Office 365 has gone through endless versions and upgrades its hardly the same software it was 30 years ago.</a:t>
            </a:r>
          </a:p>
          <a:p>
            <a:pPr marL="0" indent="0">
              <a:lnSpc>
                <a:spcPct val="90000"/>
              </a:lnSpc>
              <a:buNone/>
            </a:pPr>
            <a:r>
              <a:rPr lang="en-GB" sz="2200" dirty="0">
                <a:solidFill>
                  <a:schemeClr val="bg1"/>
                </a:solidFill>
              </a:rPr>
              <a:t>Students at UWTSD 5 students out of 12 have said they need more training due to inexperience.</a:t>
            </a:r>
          </a:p>
          <a:p>
            <a:pPr marL="0" indent="0">
              <a:lnSpc>
                <a:spcPct val="90000"/>
              </a:lnSpc>
              <a:buNone/>
            </a:pPr>
            <a:r>
              <a:rPr lang="en-GB" sz="2200" dirty="0">
                <a:solidFill>
                  <a:schemeClr val="bg1"/>
                </a:solidFill>
              </a:rPr>
              <a:t>Presented by Rehana Younas</a:t>
            </a:r>
          </a:p>
          <a:p>
            <a:pPr marL="0" indent="0">
              <a:lnSpc>
                <a:spcPct val="90000"/>
              </a:lnSpc>
              <a:buNone/>
            </a:pPr>
            <a:endParaRPr lang="en-GB" sz="2200">
              <a:solidFill>
                <a:schemeClr val="bg1"/>
              </a:solidFill>
            </a:endParaRPr>
          </a:p>
        </p:txBody>
      </p:sp>
    </p:spTree>
    <p:extLst>
      <p:ext uri="{BB962C8B-B14F-4D97-AF65-F5344CB8AC3E}">
        <p14:creationId xmlns:p14="http://schemas.microsoft.com/office/powerpoint/2010/main" val="3754640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chemeClr val="accent1"/>
            </a:solidFill>
            <a:miter lim="800000"/>
          </a:ln>
        </p:spPr>
        <p:style>
          <a:lnRef idx="1">
            <a:schemeClr val="accent1"/>
          </a:lnRef>
          <a:fillRef idx="3">
            <a:schemeClr val="accent1"/>
          </a:fillRef>
          <a:effectRef idx="2">
            <a:schemeClr val="accent1"/>
          </a:effectRef>
          <a:fontRef idx="minor">
            <a:schemeClr val="lt1"/>
          </a:fontRef>
        </p:style>
      </p:sp>
      <p:graphicFrame>
        <p:nvGraphicFramePr>
          <p:cNvPr id="3" name="Table 3">
            <a:extLst>
              <a:ext uri="{FF2B5EF4-FFF2-40B4-BE49-F238E27FC236}">
                <a16:creationId xmlns:a16="http://schemas.microsoft.com/office/drawing/2014/main" id="{D3706797-0418-05E3-60E6-868746426361}"/>
              </a:ext>
            </a:extLst>
          </p:cNvPr>
          <p:cNvGraphicFramePr>
            <a:graphicFrameLocks noGrp="1"/>
          </p:cNvGraphicFramePr>
          <p:nvPr>
            <p:extLst>
              <p:ext uri="{D42A27DB-BD31-4B8C-83A1-F6EECF244321}">
                <p14:modId xmlns:p14="http://schemas.microsoft.com/office/powerpoint/2010/main" val="3994420111"/>
              </p:ext>
            </p:extLst>
          </p:nvPr>
        </p:nvGraphicFramePr>
        <p:xfrm>
          <a:off x="681198" y="666795"/>
          <a:ext cx="10829607" cy="5777930"/>
        </p:xfrm>
        <a:graphic>
          <a:graphicData uri="http://schemas.openxmlformats.org/drawingml/2006/table">
            <a:tbl>
              <a:tblPr firstRow="1" bandRow="1">
                <a:solidFill>
                  <a:schemeClr val="bg1"/>
                </a:solidFill>
                <a:tableStyleId>{5C22544A-7EE6-4342-B048-85BDC9FD1C3A}</a:tableStyleId>
              </a:tblPr>
              <a:tblGrid>
                <a:gridCol w="1397144">
                  <a:extLst>
                    <a:ext uri="{9D8B030D-6E8A-4147-A177-3AD203B41FA5}">
                      <a16:colId xmlns:a16="http://schemas.microsoft.com/office/drawing/2014/main" val="2048799351"/>
                    </a:ext>
                  </a:extLst>
                </a:gridCol>
                <a:gridCol w="5642857">
                  <a:extLst>
                    <a:ext uri="{9D8B030D-6E8A-4147-A177-3AD203B41FA5}">
                      <a16:colId xmlns:a16="http://schemas.microsoft.com/office/drawing/2014/main" val="2263418784"/>
                    </a:ext>
                  </a:extLst>
                </a:gridCol>
                <a:gridCol w="3789606">
                  <a:extLst>
                    <a:ext uri="{9D8B030D-6E8A-4147-A177-3AD203B41FA5}">
                      <a16:colId xmlns:a16="http://schemas.microsoft.com/office/drawing/2014/main" val="1067749901"/>
                    </a:ext>
                  </a:extLst>
                </a:gridCol>
              </a:tblGrid>
              <a:tr h="617691">
                <a:tc>
                  <a:txBody>
                    <a:bodyPr/>
                    <a:lstStyle/>
                    <a:p>
                      <a:r>
                        <a:rPr lang="en-GB" sz="2000" b="0" cap="none" spc="0" dirty="0">
                          <a:solidFill>
                            <a:schemeClr val="bg1"/>
                          </a:solidFill>
                        </a:rPr>
                        <a:t>DATE</a:t>
                      </a:r>
                    </a:p>
                  </a:txBody>
                  <a:tcPr marL="169647" marR="130498" marT="130498" marB="130498"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2000" b="0" cap="none" spc="0" dirty="0">
                          <a:solidFill>
                            <a:schemeClr val="bg1"/>
                          </a:solidFill>
                        </a:rPr>
                        <a:t>ACTIVITY</a:t>
                      </a:r>
                    </a:p>
                  </a:txBody>
                  <a:tcPr marL="169647" marR="130498" marT="130498" marB="130498"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r>
                        <a:rPr lang="en-GB" sz="2000" b="0" cap="none" spc="0" dirty="0">
                          <a:solidFill>
                            <a:schemeClr val="bg1"/>
                          </a:solidFill>
                        </a:rPr>
                        <a:t>COMMENTS</a:t>
                      </a:r>
                    </a:p>
                  </a:txBody>
                  <a:tcPr marL="169647" marR="130498" marT="130498" marB="130498"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202854492"/>
                  </a:ext>
                </a:extLst>
              </a:tr>
              <a:tr h="1531176">
                <a:tc>
                  <a:txBody>
                    <a:bodyPr/>
                    <a:lstStyle/>
                    <a:p>
                      <a:r>
                        <a:rPr lang="en-GB" sz="2000" b="1" cap="none" spc="0" dirty="0">
                          <a:solidFill>
                            <a:schemeClr val="tx1"/>
                          </a:solidFill>
                          <a:latin typeface="Arial Nova"/>
                        </a:rPr>
                        <a:t>Week 2</a:t>
                      </a:r>
                    </a:p>
                  </a:txBody>
                  <a:tcPr marL="169647" marR="130498" marT="130498" marB="130498">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2000" cap="none" spc="0" dirty="0">
                          <a:solidFill>
                            <a:schemeClr val="tx1"/>
                          </a:solidFill>
                          <a:latin typeface="Arial Nova"/>
                        </a:rPr>
                        <a:t>Choose question from list</a:t>
                      </a:r>
                    </a:p>
                    <a:p>
                      <a:pPr lvl="0">
                        <a:buNone/>
                      </a:pPr>
                      <a:r>
                        <a:rPr lang="en-GB" sz="2000" cap="none" spc="0" dirty="0">
                          <a:solidFill>
                            <a:schemeClr val="tx1"/>
                          </a:solidFill>
                          <a:latin typeface="Arial Nova"/>
                        </a:rPr>
                        <a:t>Start research on chosen question </a:t>
                      </a:r>
                      <a:r>
                        <a:rPr lang="en-GB" sz="2000" cap="none" spc="0" dirty="0" err="1">
                          <a:solidFill>
                            <a:schemeClr val="tx1"/>
                          </a:solidFill>
                          <a:latin typeface="Arial Nova"/>
                        </a:rPr>
                        <a:t>ie,internet,books,newspaper</a:t>
                      </a:r>
                      <a:r>
                        <a:rPr lang="en-GB" sz="2000" cap="none" spc="0" noProof="0" dirty="0">
                          <a:solidFill>
                            <a:schemeClr val="tx1"/>
                          </a:solidFill>
                          <a:latin typeface="Arial Nova"/>
                        </a:rPr>
                        <a:t> articles, question</a:t>
                      </a:r>
                      <a:r>
                        <a:rPr lang="en-GB" sz="2000" cap="none" spc="0" dirty="0">
                          <a:solidFill>
                            <a:schemeClr val="tx1"/>
                          </a:solidFill>
                          <a:latin typeface="Arial Nova"/>
                        </a:rPr>
                        <a:t> </a:t>
                      </a:r>
                      <a:r>
                        <a:rPr lang="en-GB" sz="2000" cap="none" spc="0" dirty="0" err="1">
                          <a:solidFill>
                            <a:schemeClr val="tx1"/>
                          </a:solidFill>
                          <a:latin typeface="Arial Nova"/>
                        </a:rPr>
                        <a:t>students.read</a:t>
                      </a:r>
                      <a:r>
                        <a:rPr lang="en-GB" sz="2000" cap="none" spc="0" dirty="0">
                          <a:solidFill>
                            <a:schemeClr val="tx1"/>
                          </a:solidFill>
                          <a:latin typeface="Arial Nova"/>
                        </a:rPr>
                        <a:t> assessment specification</a:t>
                      </a:r>
                    </a:p>
                  </a:txBody>
                  <a:tcPr marL="169647" marR="130498" marT="130498" marB="130498">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2000" cap="none" spc="0" dirty="0">
                          <a:solidFill>
                            <a:schemeClr val="tx1"/>
                          </a:solidFill>
                        </a:rPr>
                        <a:t>We chose question 3</a:t>
                      </a:r>
                    </a:p>
                    <a:p>
                      <a:pPr lvl="0">
                        <a:buNone/>
                      </a:pPr>
                      <a:r>
                        <a:rPr lang="en-GB" sz="2000" cap="none" spc="0" dirty="0">
                          <a:solidFill>
                            <a:schemeClr val="tx1"/>
                          </a:solidFill>
                        </a:rPr>
                        <a:t>Get at least 3 references list use Harvard Referencing</a:t>
                      </a:r>
                    </a:p>
                  </a:txBody>
                  <a:tcPr marL="169647" marR="130498" marT="130498" marB="130498">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071933369"/>
                  </a:ext>
                </a:extLst>
              </a:tr>
              <a:tr h="1531176">
                <a:tc>
                  <a:txBody>
                    <a:bodyPr/>
                    <a:lstStyle/>
                    <a:p>
                      <a:r>
                        <a:rPr lang="en-GB" sz="2000" b="1" cap="none" spc="0" dirty="0">
                          <a:solidFill>
                            <a:schemeClr val="tx1"/>
                          </a:solidFill>
                          <a:latin typeface="Arial Nova"/>
                        </a:rPr>
                        <a:t>Week 3 </a:t>
                      </a:r>
                    </a:p>
                  </a:txBody>
                  <a:tcPr marL="169647" marR="130498" marT="130498" marB="13049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2000" cap="none" spc="0" dirty="0">
                          <a:solidFill>
                            <a:schemeClr val="tx1"/>
                          </a:solidFill>
                          <a:latin typeface="Arial Nova"/>
                        </a:rPr>
                        <a:t>Write down </a:t>
                      </a:r>
                      <a:r>
                        <a:rPr lang="en-GB" sz="2000" cap="none" spc="0" dirty="0" err="1">
                          <a:solidFill>
                            <a:schemeClr val="tx1"/>
                          </a:solidFill>
                          <a:latin typeface="Arial Nova"/>
                        </a:rPr>
                        <a:t>alll</a:t>
                      </a:r>
                      <a:r>
                        <a:rPr lang="en-GB" sz="2000" cap="none" spc="0" dirty="0">
                          <a:solidFill>
                            <a:schemeClr val="tx1"/>
                          </a:solidFill>
                          <a:latin typeface="Arial Nova"/>
                        </a:rPr>
                        <a:t> questions you will be asking students.</a:t>
                      </a:r>
                    </a:p>
                    <a:p>
                      <a:pPr lvl="0">
                        <a:buNone/>
                      </a:pPr>
                      <a:r>
                        <a:rPr lang="en-GB" sz="2000" cap="none" spc="0" dirty="0">
                          <a:solidFill>
                            <a:schemeClr val="tx1"/>
                          </a:solidFill>
                          <a:latin typeface="Arial Nova"/>
                        </a:rPr>
                        <a:t>Try to put data in some form of chart</a:t>
                      </a:r>
                    </a:p>
                    <a:p>
                      <a:pPr lvl="0">
                        <a:buNone/>
                      </a:pPr>
                      <a:endParaRPr lang="en-GB" sz="2000" cap="none" spc="0" dirty="0">
                        <a:solidFill>
                          <a:schemeClr val="tx1"/>
                        </a:solidFill>
                        <a:latin typeface="Arial Nova"/>
                      </a:endParaRPr>
                    </a:p>
                  </a:txBody>
                  <a:tcPr marL="169647" marR="130498" marT="130498" marB="13049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2000" cap="none" spc="0" dirty="0">
                          <a:solidFill>
                            <a:schemeClr val="tx1"/>
                          </a:solidFill>
                        </a:rPr>
                        <a:t>Make sure you use a mix categories of question </a:t>
                      </a:r>
                      <a:r>
                        <a:rPr lang="en-GB" sz="2000" cap="none" spc="0" dirty="0" err="1">
                          <a:solidFill>
                            <a:schemeClr val="tx1"/>
                          </a:solidFill>
                        </a:rPr>
                        <a:t>ie</a:t>
                      </a:r>
                      <a:r>
                        <a:rPr lang="en-GB" sz="2000" cap="none" spc="0" dirty="0">
                          <a:solidFill>
                            <a:schemeClr val="tx1"/>
                          </a:solidFill>
                        </a:rPr>
                        <a:t> </a:t>
                      </a:r>
                      <a:r>
                        <a:rPr lang="en-GB" sz="2000" cap="none" spc="0" dirty="0" err="1">
                          <a:solidFill>
                            <a:schemeClr val="tx1"/>
                          </a:solidFill>
                        </a:rPr>
                        <a:t>open,closed</a:t>
                      </a:r>
                    </a:p>
                    <a:p>
                      <a:pPr lvl="0">
                        <a:buNone/>
                      </a:pPr>
                      <a:endParaRPr lang="en-GB" sz="2000" cap="none" spc="0" dirty="0">
                        <a:solidFill>
                          <a:schemeClr val="tx1"/>
                        </a:solidFill>
                      </a:endParaRPr>
                    </a:p>
                  </a:txBody>
                  <a:tcPr marL="169647" marR="130498" marT="130498" marB="130498">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615311012"/>
                  </a:ext>
                </a:extLst>
              </a:tr>
              <a:tr h="617691">
                <a:tc>
                  <a:txBody>
                    <a:bodyPr/>
                    <a:lstStyle/>
                    <a:p>
                      <a:r>
                        <a:rPr lang="en-GB" sz="2000" b="1" cap="none" spc="0" dirty="0">
                          <a:solidFill>
                            <a:schemeClr val="tx1"/>
                          </a:solidFill>
                          <a:latin typeface="Arial Nova"/>
                        </a:rPr>
                        <a:t>Week 4</a:t>
                      </a:r>
                    </a:p>
                  </a:txBody>
                  <a:tcPr marL="169647" marR="130498" marT="130498" marB="130498">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2000" cap="none" spc="0" dirty="0">
                          <a:solidFill>
                            <a:schemeClr val="tx1"/>
                          </a:solidFill>
                        </a:rPr>
                        <a:t>Start writing up all rough drafts in </a:t>
                      </a:r>
                      <a:r>
                        <a:rPr lang="en-GB" sz="2000" cap="none" spc="0" dirty="0" err="1">
                          <a:solidFill>
                            <a:schemeClr val="tx1"/>
                          </a:solidFill>
                        </a:rPr>
                        <a:t>Powerpoint</a:t>
                      </a:r>
                    </a:p>
                  </a:txBody>
                  <a:tcPr marL="169647" marR="130498" marT="130498" marB="130498">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endParaRPr lang="en-GB" sz="2000" cap="none" spc="0">
                        <a:solidFill>
                          <a:schemeClr val="tx1"/>
                        </a:solidFill>
                      </a:endParaRPr>
                    </a:p>
                  </a:txBody>
                  <a:tcPr marL="169647" marR="130498" marT="130498" marB="130498">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386170625"/>
                  </a:ext>
                </a:extLst>
              </a:tr>
              <a:tr h="1226681">
                <a:tc>
                  <a:txBody>
                    <a:bodyPr/>
                    <a:lstStyle/>
                    <a:p>
                      <a:r>
                        <a:rPr lang="en-GB" sz="2000" b="1" cap="none" spc="0" dirty="0">
                          <a:solidFill>
                            <a:schemeClr val="tx1"/>
                          </a:solidFill>
                          <a:latin typeface="Arial Nova"/>
                        </a:rPr>
                        <a:t>Week 5</a:t>
                      </a:r>
                    </a:p>
                  </a:txBody>
                  <a:tcPr marL="169647" marR="130498" marT="130498" marB="13049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2000" cap="none" spc="0" dirty="0">
                          <a:solidFill>
                            <a:schemeClr val="tx1"/>
                          </a:solidFill>
                        </a:rPr>
                        <a:t>Hand in work run it through Turn It In write down five minute speech </a:t>
                      </a:r>
                    </a:p>
                    <a:p>
                      <a:pPr lvl="0">
                        <a:buNone/>
                      </a:pPr>
                      <a:endParaRPr lang="en-GB" sz="2000" cap="none" spc="0" dirty="0">
                        <a:solidFill>
                          <a:schemeClr val="tx1"/>
                        </a:solidFill>
                      </a:endParaRPr>
                    </a:p>
                    <a:p>
                      <a:pPr lvl="0">
                        <a:buNone/>
                      </a:pPr>
                      <a:r>
                        <a:rPr lang="en-GB" sz="2000" b="1" cap="none" spc="0" dirty="0">
                          <a:solidFill>
                            <a:schemeClr val="tx1"/>
                          </a:solidFill>
                          <a:latin typeface="Arial Nova"/>
                        </a:rPr>
                        <a:t>Presented by Rehana Younas</a:t>
                      </a:r>
                    </a:p>
                  </a:txBody>
                  <a:tcPr marL="169647" marR="130498" marT="130498" marB="130498">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2000" cap="none" spc="0" dirty="0">
                          <a:solidFill>
                            <a:schemeClr val="tx1"/>
                          </a:solidFill>
                        </a:rPr>
                        <a:t>Revise speech check spelling and read assignment specification.</a:t>
                      </a:r>
                    </a:p>
                  </a:txBody>
                  <a:tcPr marL="169647" marR="130498" marT="130498" marB="130498">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371451107"/>
                  </a:ext>
                </a:extLst>
              </a:tr>
            </a:tbl>
          </a:graphicData>
        </a:graphic>
      </p:graphicFrame>
    </p:spTree>
    <p:extLst>
      <p:ext uri="{BB962C8B-B14F-4D97-AF65-F5344CB8AC3E}">
        <p14:creationId xmlns:p14="http://schemas.microsoft.com/office/powerpoint/2010/main" val="837932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6ABD329-C8B0-7EDA-4651-1A6D68BEAF2C}"/>
              </a:ext>
            </a:extLst>
          </p:cNvPr>
          <p:cNvSpPr>
            <a:spLocks noGrp="1"/>
          </p:cNvSpPr>
          <p:nvPr>
            <p:ph type="title"/>
          </p:nvPr>
        </p:nvSpPr>
        <p:spPr>
          <a:xfrm>
            <a:off x="952108" y="954756"/>
            <a:ext cx="2730414" cy="4946003"/>
          </a:xfrm>
        </p:spPr>
        <p:txBody>
          <a:bodyPr>
            <a:normAutofit/>
          </a:bodyPr>
          <a:lstStyle/>
          <a:p>
            <a:r>
              <a:rPr lang="en-GB" dirty="0">
                <a:solidFill>
                  <a:srgbClr val="FFFFFF"/>
                </a:solidFill>
                <a:latin typeface="Arial Nova"/>
              </a:rPr>
              <a:t>Proposed Method</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375A1C-2071-96C7-74E0-0DE0CB476FE8}"/>
              </a:ext>
            </a:extLst>
          </p:cNvPr>
          <p:cNvSpPr>
            <a:spLocks noGrp="1"/>
          </p:cNvSpPr>
          <p:nvPr>
            <p:ph idx="1"/>
          </p:nvPr>
        </p:nvSpPr>
        <p:spPr>
          <a:xfrm>
            <a:off x="5140934" y="469900"/>
            <a:ext cx="5953630" cy="5405968"/>
          </a:xfrm>
        </p:spPr>
        <p:txBody>
          <a:bodyPr anchor="ctr">
            <a:normAutofit fontScale="92500" lnSpcReduction="10000"/>
          </a:bodyPr>
          <a:lstStyle/>
          <a:p>
            <a:pPr marL="0" indent="0">
              <a:lnSpc>
                <a:spcPct val="90000"/>
              </a:lnSpc>
              <a:buNone/>
            </a:pPr>
            <a:r>
              <a:rPr lang="en-GB" sz="1700" b="1" dirty="0">
                <a:latin typeface="Arial Nova"/>
              </a:rPr>
              <a:t>Question was conducted in UWTSD Sparkbrook between 12 students.</a:t>
            </a:r>
          </a:p>
          <a:p>
            <a:pPr marL="0" indent="0">
              <a:lnSpc>
                <a:spcPct val="90000"/>
              </a:lnSpc>
              <a:buNone/>
            </a:pPr>
            <a:r>
              <a:rPr lang="en-GB" sz="1700" b="1" dirty="0">
                <a:latin typeface="Arial Nova"/>
              </a:rPr>
              <a:t>1.Do you agree to take part in this questionnaire ? </a:t>
            </a:r>
            <a:r>
              <a:rPr lang="en-GB" sz="1700" b="1" dirty="0" err="1">
                <a:latin typeface="Arial Nova"/>
              </a:rPr>
              <a:t>Eveyone</a:t>
            </a:r>
            <a:r>
              <a:rPr lang="en-GB" sz="1700" b="1" dirty="0">
                <a:latin typeface="Arial Nova"/>
              </a:rPr>
              <a:t> agreed to take part</a:t>
            </a:r>
          </a:p>
          <a:p>
            <a:pPr marL="0" indent="0">
              <a:lnSpc>
                <a:spcPct val="90000"/>
              </a:lnSpc>
              <a:buNone/>
            </a:pPr>
            <a:r>
              <a:rPr lang="en-GB" sz="1700" b="1" dirty="0">
                <a:latin typeface="Arial Nova"/>
              </a:rPr>
              <a:t>2. Age of students 20,24,32,34,35,36,36,40,40,49,50,54</a:t>
            </a:r>
          </a:p>
          <a:p>
            <a:pPr marL="0" indent="0">
              <a:lnSpc>
                <a:spcPct val="90000"/>
              </a:lnSpc>
              <a:buNone/>
            </a:pPr>
            <a:r>
              <a:rPr lang="en-GB" sz="1700" b="1" dirty="0">
                <a:latin typeface="Arial Nova"/>
              </a:rPr>
              <a:t>3.What application do you use to cooperate with students at UWTSD during assessments? WhatsApp 2 ,Microsoft Office 10,Skype 0,Teamview 0</a:t>
            </a:r>
          </a:p>
          <a:p>
            <a:pPr marL="0" indent="0">
              <a:lnSpc>
                <a:spcPct val="90000"/>
              </a:lnSpc>
              <a:buNone/>
            </a:pPr>
            <a:r>
              <a:rPr lang="en-GB" sz="1700" b="1" dirty="0">
                <a:latin typeface="Arial Nova"/>
              </a:rPr>
              <a:t>4.Do you find any difficulty in using the application you chose ?</a:t>
            </a:r>
          </a:p>
          <a:p>
            <a:pPr marL="0" indent="0">
              <a:lnSpc>
                <a:spcPct val="90000"/>
              </a:lnSpc>
              <a:buNone/>
            </a:pPr>
            <a:r>
              <a:rPr lang="en-GB" sz="1700" b="1" dirty="0">
                <a:latin typeface="Arial Nova"/>
              </a:rPr>
              <a:t>Yes =5 students  Age 54,50,40,36,34</a:t>
            </a:r>
          </a:p>
          <a:p>
            <a:pPr marL="0" indent="0">
              <a:lnSpc>
                <a:spcPct val="90000"/>
              </a:lnSpc>
              <a:buNone/>
            </a:pPr>
            <a:r>
              <a:rPr lang="en-GB" sz="1700" b="1" dirty="0">
                <a:latin typeface="Arial Nova"/>
              </a:rPr>
              <a:t>No =7 students</a:t>
            </a:r>
          </a:p>
          <a:p>
            <a:pPr marL="0" indent="0">
              <a:lnSpc>
                <a:spcPct val="90000"/>
              </a:lnSpc>
              <a:buNone/>
            </a:pPr>
            <a:r>
              <a:rPr lang="en-GB" sz="1700" b="1" dirty="0">
                <a:latin typeface="Arial Nova"/>
              </a:rPr>
              <a:t>If yes what did you find difficult all 5 students replied by not having enough knowledge .</a:t>
            </a:r>
          </a:p>
          <a:p>
            <a:pPr marL="0" indent="0">
              <a:lnSpc>
                <a:spcPct val="90000"/>
              </a:lnSpc>
              <a:buNone/>
            </a:pPr>
            <a:r>
              <a:rPr lang="en-GB" sz="1700" b="1" dirty="0">
                <a:latin typeface="Arial Nova"/>
              </a:rPr>
              <a:t>5.Do you know UWTSD has a one hour help on basic I.T skills on Wednesdays between 13:00and 14:00 ?</a:t>
            </a:r>
          </a:p>
          <a:p>
            <a:pPr marL="0" indent="0">
              <a:lnSpc>
                <a:spcPct val="90000"/>
              </a:lnSpc>
              <a:buNone/>
            </a:pPr>
            <a:r>
              <a:rPr lang="en-GB" sz="1700" b="1" dirty="0">
                <a:latin typeface="Arial Nova"/>
              </a:rPr>
              <a:t>Yes 2 </a:t>
            </a:r>
          </a:p>
          <a:p>
            <a:pPr marL="0" indent="0">
              <a:lnSpc>
                <a:spcPct val="90000"/>
              </a:lnSpc>
              <a:buNone/>
            </a:pPr>
            <a:r>
              <a:rPr lang="en-GB" sz="1700" b="1" dirty="0">
                <a:latin typeface="Arial Nova"/>
              </a:rPr>
              <a:t>No 10</a:t>
            </a:r>
          </a:p>
          <a:p>
            <a:pPr marL="0" indent="0">
              <a:lnSpc>
                <a:spcPct val="90000"/>
              </a:lnSpc>
              <a:buNone/>
            </a:pPr>
            <a:r>
              <a:rPr lang="en-GB" sz="1700" b="1" dirty="0" err="1">
                <a:latin typeface="Arial Nova"/>
              </a:rPr>
              <a:t>Prsented</a:t>
            </a:r>
            <a:r>
              <a:rPr lang="en-GB" sz="1700" b="1" dirty="0">
                <a:latin typeface="Arial Nova"/>
              </a:rPr>
              <a:t> by Muhammed Ajmal</a:t>
            </a:r>
          </a:p>
        </p:txBody>
      </p:sp>
    </p:spTree>
    <p:extLst>
      <p:ext uri="{BB962C8B-B14F-4D97-AF65-F5344CB8AC3E}">
        <p14:creationId xmlns:p14="http://schemas.microsoft.com/office/powerpoint/2010/main" val="2069238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141E0-0B46-B1F5-6480-D5FD8AFFF066}"/>
              </a:ext>
            </a:extLst>
          </p:cNvPr>
          <p:cNvSpPr>
            <a:spLocks noGrp="1"/>
          </p:cNvSpPr>
          <p:nvPr>
            <p:ph type="title"/>
          </p:nvPr>
        </p:nvSpPr>
        <p:spPr>
          <a:xfrm>
            <a:off x="1381666" y="5209075"/>
            <a:ext cx="9601196" cy="1059452"/>
          </a:xfrm>
        </p:spPr>
        <p:txBody>
          <a:bodyPr>
            <a:normAutofit/>
          </a:bodyPr>
          <a:lstStyle/>
          <a:p>
            <a:r>
              <a:rPr lang="en-GB" sz="2800" dirty="0">
                <a:latin typeface="Arial Nova"/>
              </a:rPr>
              <a:t>Presented by Muhammed Ajmal</a:t>
            </a:r>
          </a:p>
        </p:txBody>
      </p:sp>
      <p:pic>
        <p:nvPicPr>
          <p:cNvPr id="4" name="Picture 4" descr="Chart, pie chart&#10;&#10;Description automatically generated">
            <a:extLst>
              <a:ext uri="{FF2B5EF4-FFF2-40B4-BE49-F238E27FC236}">
                <a16:creationId xmlns:a16="http://schemas.microsoft.com/office/drawing/2014/main" id="{B9EB2EE3-4703-5306-0072-61035D20C876}"/>
              </a:ext>
            </a:extLst>
          </p:cNvPr>
          <p:cNvPicPr>
            <a:picLocks noGrp="1" noChangeAspect="1"/>
          </p:cNvPicPr>
          <p:nvPr>
            <p:ph idx="1"/>
          </p:nvPr>
        </p:nvPicPr>
        <p:blipFill>
          <a:blip r:embed="rId2"/>
          <a:stretch>
            <a:fillRect/>
          </a:stretch>
        </p:blipFill>
        <p:spPr>
          <a:xfrm>
            <a:off x="1543229" y="736182"/>
            <a:ext cx="8717351" cy="4645682"/>
          </a:xfrm>
        </p:spPr>
      </p:pic>
    </p:spTree>
    <p:extLst>
      <p:ext uri="{BB962C8B-B14F-4D97-AF65-F5344CB8AC3E}">
        <p14:creationId xmlns:p14="http://schemas.microsoft.com/office/powerpoint/2010/main" val="2940429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BE752-FCAD-5245-CDB1-6DA551CE93FD}"/>
              </a:ext>
            </a:extLst>
          </p:cNvPr>
          <p:cNvSpPr>
            <a:spLocks noGrp="1"/>
          </p:cNvSpPr>
          <p:nvPr>
            <p:ph type="title"/>
          </p:nvPr>
        </p:nvSpPr>
        <p:spPr/>
        <p:txBody>
          <a:bodyPr/>
          <a:lstStyle/>
          <a:p>
            <a:r>
              <a:rPr lang="en-GB" dirty="0">
                <a:latin typeface="Arial Nova"/>
              </a:rPr>
              <a:t>Hypothesis</a:t>
            </a:r>
          </a:p>
        </p:txBody>
      </p:sp>
      <p:sp>
        <p:nvSpPr>
          <p:cNvPr id="3" name="Content Placeholder 2">
            <a:extLst>
              <a:ext uri="{FF2B5EF4-FFF2-40B4-BE49-F238E27FC236}">
                <a16:creationId xmlns:a16="http://schemas.microsoft.com/office/drawing/2014/main" id="{CD9E2213-2D30-A6BE-E95D-E2E9D42FAFED}"/>
              </a:ext>
            </a:extLst>
          </p:cNvPr>
          <p:cNvSpPr>
            <a:spLocks noGrp="1"/>
          </p:cNvSpPr>
          <p:nvPr>
            <p:ph idx="1"/>
          </p:nvPr>
        </p:nvSpPr>
        <p:spPr/>
        <p:txBody>
          <a:bodyPr>
            <a:normAutofit fontScale="92500" lnSpcReduction="10000"/>
          </a:bodyPr>
          <a:lstStyle/>
          <a:p>
            <a:pPr marL="0" indent="0">
              <a:buNone/>
            </a:pPr>
            <a:r>
              <a:rPr lang="en-GB" b="1" dirty="0">
                <a:latin typeface="Arial Nova"/>
              </a:rPr>
              <a:t>Our hypothesis is we are hoping to find out that older students who have been out of education for a long time and who were in education before the internet boom will need training in using technology to collaborate at UWTSD.</a:t>
            </a:r>
          </a:p>
          <a:p>
            <a:pPr marL="0" indent="0">
              <a:buNone/>
            </a:pPr>
            <a:r>
              <a:rPr lang="en-GB" b="1" dirty="0">
                <a:latin typeface="Arial Nova"/>
              </a:rPr>
              <a:t>Being older students ourselves we also found it difficult in using Microsoft 365 last time some of us used Microsoft was in the 90s before the Internet it has changed immensely since then with new features and new programmes.</a:t>
            </a:r>
          </a:p>
          <a:p>
            <a:pPr marL="0" indent="0">
              <a:buNone/>
            </a:pPr>
            <a:r>
              <a:rPr lang="en-GB" b="1" dirty="0">
                <a:latin typeface="Arial Nova"/>
              </a:rPr>
              <a:t>Presented by Muhammed Ajmal</a:t>
            </a:r>
          </a:p>
        </p:txBody>
      </p:sp>
    </p:spTree>
    <p:extLst>
      <p:ext uri="{BB962C8B-B14F-4D97-AF65-F5344CB8AC3E}">
        <p14:creationId xmlns:p14="http://schemas.microsoft.com/office/powerpoint/2010/main" val="2596310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B78BE18-6882-4FAA-BC8C-CA216E963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A34F12D-8C0F-46CA-9F4A-D56193C37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26" name="Rectangle 25">
            <a:extLst>
              <a:ext uri="{FF2B5EF4-FFF2-40B4-BE49-F238E27FC236}">
                <a16:creationId xmlns:a16="http://schemas.microsoft.com/office/drawing/2014/main" id="{F3838012-22B6-4303-8F29-04E1419B3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tx1"/>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B39EE0B-2F71-3922-8818-F45650244946}"/>
              </a:ext>
            </a:extLst>
          </p:cNvPr>
          <p:cNvSpPr>
            <a:spLocks noGrp="1"/>
          </p:cNvSpPr>
          <p:nvPr>
            <p:ph type="title"/>
          </p:nvPr>
        </p:nvSpPr>
        <p:spPr>
          <a:xfrm>
            <a:off x="1295402" y="982132"/>
            <a:ext cx="9601196" cy="1303867"/>
          </a:xfrm>
        </p:spPr>
        <p:txBody>
          <a:bodyPr>
            <a:normAutofit/>
          </a:bodyPr>
          <a:lstStyle/>
          <a:p>
            <a:r>
              <a:rPr lang="en-GB" dirty="0">
                <a:solidFill>
                  <a:schemeClr val="tx1"/>
                </a:solidFill>
                <a:latin typeface="Arial Nova"/>
              </a:rPr>
              <a:t>Reference List</a:t>
            </a:r>
          </a:p>
        </p:txBody>
      </p:sp>
      <p:cxnSp>
        <p:nvCxnSpPr>
          <p:cNvPr id="28" name="Straight Connector 27">
            <a:extLst>
              <a:ext uri="{FF2B5EF4-FFF2-40B4-BE49-F238E27FC236}">
                <a16:creationId xmlns:a16="http://schemas.microsoft.com/office/drawing/2014/main" id="{AB061FF5-9F81-427C-8DA5-3989395517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2351" y="2421466"/>
            <a:ext cx="9407298" cy="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grpSp>
        <p:nvGrpSpPr>
          <p:cNvPr id="30" name="Group 29">
            <a:extLst>
              <a:ext uri="{FF2B5EF4-FFF2-40B4-BE49-F238E27FC236}">
                <a16:creationId xmlns:a16="http://schemas.microsoft.com/office/drawing/2014/main" id="{F03F5A17-2CE9-4ADD-9FAF-C1A0BB39CD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31" name="Rounded Rectangle 20">
              <a:extLst>
                <a:ext uri="{FF2B5EF4-FFF2-40B4-BE49-F238E27FC236}">
                  <a16:creationId xmlns:a16="http://schemas.microsoft.com/office/drawing/2014/main" id="{4A88F887-B43E-4CD1-BCE2-739013C68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2" name="Picture 31">
              <a:extLst>
                <a:ext uri="{FF2B5EF4-FFF2-40B4-BE49-F238E27FC236}">
                  <a16:creationId xmlns:a16="http://schemas.microsoft.com/office/drawing/2014/main" id="{2C9D3412-AB4A-4E20-9A79-B2C80D198B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33" name="Rounded Rectangle 22">
              <a:extLst>
                <a:ext uri="{FF2B5EF4-FFF2-40B4-BE49-F238E27FC236}">
                  <a16:creationId xmlns:a16="http://schemas.microsoft.com/office/drawing/2014/main" id="{A1D7D010-E182-46E6-9264-B39552853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4" name="Picture 33">
              <a:extLst>
                <a:ext uri="{FF2B5EF4-FFF2-40B4-BE49-F238E27FC236}">
                  <a16:creationId xmlns:a16="http://schemas.microsoft.com/office/drawing/2014/main" id="{F4783A7B-2E08-42E4-87EC-EE59B873D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graphicFrame>
        <p:nvGraphicFramePr>
          <p:cNvPr id="17" name="Content Placeholder 2">
            <a:extLst>
              <a:ext uri="{FF2B5EF4-FFF2-40B4-BE49-F238E27FC236}">
                <a16:creationId xmlns:a16="http://schemas.microsoft.com/office/drawing/2014/main" id="{AC137F16-6D10-4384-5014-46C19AA1C339}"/>
              </a:ext>
            </a:extLst>
          </p:cNvPr>
          <p:cNvGraphicFramePr>
            <a:graphicFrameLocks noGrp="1"/>
          </p:cNvGraphicFramePr>
          <p:nvPr>
            <p:ph idx="1"/>
            <p:extLst>
              <p:ext uri="{D42A27DB-BD31-4B8C-83A1-F6EECF244321}">
                <p14:modId xmlns:p14="http://schemas.microsoft.com/office/powerpoint/2010/main" val="2051800051"/>
              </p:ext>
            </p:extLst>
          </p:nvPr>
        </p:nvGraphicFramePr>
        <p:xfrm>
          <a:off x="1295401" y="2421233"/>
          <a:ext cx="9601196" cy="3318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42894833"/>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2.xml><?xml version="1.0" encoding="utf-8"?>
<ds:datastoreItem xmlns:ds="http://schemas.openxmlformats.org/officeDocument/2006/customXml" ds:itemID="{79B0F2AC-8567-4D03-BFFC-653DB596C52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7C2F7BF6-CD39-4568-B8BD-EA8D252E1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1</Words>
  <Application>Microsoft Office PowerPoint</Application>
  <PresentationFormat>Widescreen</PresentationFormat>
  <Paragraphs>1</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Organic</vt:lpstr>
      <vt:lpstr>How do students use technology  to collaborate  at uwtsd ?</vt:lpstr>
      <vt:lpstr>Research  Question</vt:lpstr>
      <vt:lpstr>Ethical Consideration</vt:lpstr>
      <vt:lpstr>Rationale</vt:lpstr>
      <vt:lpstr>PowerPoint Presentation</vt:lpstr>
      <vt:lpstr>Proposed Method</vt:lpstr>
      <vt:lpstr>Presented by Muhammed Ajmal</vt:lpstr>
      <vt:lpstr>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1154</cp:revision>
  <dcterms:created xsi:type="dcterms:W3CDTF">2022-10-06T14:55:33Z</dcterms:created>
  <dcterms:modified xsi:type="dcterms:W3CDTF">2022-11-10T17:51:29Z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