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6854ED-7F9E-B00E-9A17-8F511F4F08C2}" v="127" dt="2020-08-04T13:58:01.270"/>
    <p1510:client id="{9EBA5D4D-D3A5-ED4D-1857-A1C3080A13B0}" v="3734" dt="2020-08-03T12:52:15.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gif"/><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www.slideshare.net" TargetMode="External"/><Relationship Id="rId2" Type="http://schemas.openxmlformats.org/officeDocument/2006/relationships/hyperlink" Target="http://www.Blogspot.com" TargetMode="External"/><Relationship Id="rId1" Type="http://schemas.openxmlformats.org/officeDocument/2006/relationships/slideLayout" Target="../slideLayouts/slideLayout1.xml"/><Relationship Id="rId6" Type="http://schemas.openxmlformats.org/officeDocument/2006/relationships/hyperlink" Target="http://www.joanwink.com" TargetMode="External"/><Relationship Id="rId5" Type="http://schemas.openxmlformats.org/officeDocument/2006/relationships/hyperlink" Target="http://www.cymru.gov.uk" TargetMode="External"/><Relationship Id="rId4" Type="http://schemas.openxmlformats.org/officeDocument/2006/relationships/hyperlink" Target="http://www.rockcastle.kyschool.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2" name="Straight Connector 48">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2" name="Picture 22" descr="A picture containing food, device&#10;&#10;Description automatically generated">
            <a:extLst>
              <a:ext uri="{FF2B5EF4-FFF2-40B4-BE49-F238E27FC236}">
                <a16:creationId xmlns:a16="http://schemas.microsoft.com/office/drawing/2014/main" id="{C1BB1F9B-84AF-4563-956E-C7AB8699642A}"/>
              </a:ext>
            </a:extLst>
          </p:cNvPr>
          <p:cNvPicPr>
            <a:picLocks noChangeAspect="1"/>
          </p:cNvPicPr>
          <p:nvPr/>
        </p:nvPicPr>
        <p:blipFill>
          <a:blip r:embed="rId2"/>
          <a:stretch>
            <a:fillRect/>
          </a:stretch>
        </p:blipFill>
        <p:spPr>
          <a:xfrm>
            <a:off x="6256859" y="998916"/>
            <a:ext cx="2648371" cy="2615266"/>
          </a:xfrm>
          <a:prstGeom prst="rect">
            <a:avLst/>
          </a:prstGeom>
        </p:spPr>
      </p:pic>
      <p:sp>
        <p:nvSpPr>
          <p:cNvPr id="83" name="Rectangle 50">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7538" y="4756638"/>
            <a:ext cx="11139854" cy="930447"/>
          </a:xfrm>
        </p:spPr>
        <p:txBody>
          <a:bodyPr>
            <a:normAutofit/>
          </a:bodyPr>
          <a:lstStyle/>
          <a:p>
            <a:r>
              <a:rPr lang="en-GB" sz="2000" dirty="0">
                <a:solidFill>
                  <a:srgbClr val="FFFFFF"/>
                </a:solidFill>
                <a:cs typeface="Calibri Light"/>
              </a:rPr>
              <a:t>Pupil development grant</a:t>
            </a:r>
            <a:br>
              <a:rPr lang="en-GB" sz="2000" dirty="0">
                <a:cs typeface="Calibri Light"/>
              </a:rPr>
            </a:br>
            <a:r>
              <a:rPr lang="en-GB" sz="2000" dirty="0">
                <a:solidFill>
                  <a:srgbClr val="FFFFFF"/>
                </a:solidFill>
                <a:cs typeface="Calibri Light"/>
              </a:rPr>
              <a:t>SJIE5003 By Jessica George</a:t>
            </a:r>
            <a:br>
              <a:rPr lang="en-GB" sz="1800" dirty="0">
                <a:cs typeface="Calibri Light"/>
              </a:rPr>
            </a:br>
            <a:endParaRPr lang="en-GB" sz="1800">
              <a:solidFill>
                <a:srgbClr val="FFFFFF"/>
              </a:solidFill>
            </a:endParaRPr>
          </a:p>
        </p:txBody>
      </p:sp>
      <p:sp>
        <p:nvSpPr>
          <p:cNvPr id="3" name="Subtitle 2"/>
          <p:cNvSpPr>
            <a:spLocks noGrp="1"/>
          </p:cNvSpPr>
          <p:nvPr>
            <p:ph type="subTitle" idx="1"/>
          </p:nvPr>
        </p:nvSpPr>
        <p:spPr>
          <a:xfrm>
            <a:off x="1339362" y="5434698"/>
            <a:ext cx="9144000" cy="801001"/>
          </a:xfrm>
        </p:spPr>
        <p:txBody>
          <a:bodyPr vert="horz" lIns="91440" tIns="45720" rIns="91440" bIns="45720" rtlCol="0" anchor="t">
            <a:noAutofit/>
          </a:bodyPr>
          <a:lstStyle/>
          <a:p>
            <a:r>
              <a:rPr lang="en-GB" sz="2000" dirty="0">
                <a:solidFill>
                  <a:srgbClr val="E7E6E6"/>
                </a:solidFill>
                <a:cs typeface="Calibri"/>
              </a:rPr>
              <a:t>"It is recognised that providing opportunities for arts and cultural experiences for learners from deprived backgrounds can improve attitudes and attendance and help reduce the impact of deprivation" (Welsh Government, 2014, p. 4).</a:t>
            </a:r>
          </a:p>
          <a:p>
            <a:endParaRPr lang="en-GB" sz="1100">
              <a:solidFill>
                <a:srgbClr val="E7E6E6"/>
              </a:solidFill>
              <a:cs typeface="Calibri"/>
            </a:endParaRPr>
          </a:p>
        </p:txBody>
      </p:sp>
      <p:pic>
        <p:nvPicPr>
          <p:cNvPr id="26" name="Picture 26" descr="A close up of a sign&#10;&#10;Description automatically generated">
            <a:extLst>
              <a:ext uri="{FF2B5EF4-FFF2-40B4-BE49-F238E27FC236}">
                <a16:creationId xmlns:a16="http://schemas.microsoft.com/office/drawing/2014/main" id="{E2667338-8693-4316-9F97-CAF16C190EA4}"/>
              </a:ext>
            </a:extLst>
          </p:cNvPr>
          <p:cNvPicPr>
            <a:picLocks noChangeAspect="1"/>
          </p:cNvPicPr>
          <p:nvPr/>
        </p:nvPicPr>
        <p:blipFill>
          <a:blip r:embed="rId3"/>
          <a:stretch>
            <a:fillRect/>
          </a:stretch>
        </p:blipFill>
        <p:spPr>
          <a:xfrm>
            <a:off x="115935" y="2004964"/>
            <a:ext cx="2822757" cy="1188278"/>
          </a:xfrm>
          <a:prstGeom prst="rect">
            <a:avLst/>
          </a:prstGeom>
        </p:spPr>
      </p:pic>
      <p:pic>
        <p:nvPicPr>
          <p:cNvPr id="27" name="Picture 27" descr="A picture containing drawing&#10;&#10;Description automatically generated">
            <a:extLst>
              <a:ext uri="{FF2B5EF4-FFF2-40B4-BE49-F238E27FC236}">
                <a16:creationId xmlns:a16="http://schemas.microsoft.com/office/drawing/2014/main" id="{1D5EA65A-3A0F-4E9C-8861-98C7F119C19C}"/>
              </a:ext>
            </a:extLst>
          </p:cNvPr>
          <p:cNvPicPr>
            <a:picLocks noChangeAspect="1"/>
          </p:cNvPicPr>
          <p:nvPr/>
        </p:nvPicPr>
        <p:blipFill>
          <a:blip r:embed="rId4"/>
          <a:stretch>
            <a:fillRect/>
          </a:stretch>
        </p:blipFill>
        <p:spPr>
          <a:xfrm>
            <a:off x="3261388" y="476397"/>
            <a:ext cx="2646677" cy="3459023"/>
          </a:xfrm>
          <a:prstGeom prst="rect">
            <a:avLst/>
          </a:prstGeom>
        </p:spPr>
      </p:pic>
      <p:cxnSp>
        <p:nvCxnSpPr>
          <p:cNvPr id="84" name="Straight Connector 52">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85" name="Straight Connector 54">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4" name="Picture 24" descr="A screenshot of a cell phone&#10;&#10;Description automatically generated">
            <a:extLst>
              <a:ext uri="{FF2B5EF4-FFF2-40B4-BE49-F238E27FC236}">
                <a16:creationId xmlns:a16="http://schemas.microsoft.com/office/drawing/2014/main" id="{CBD3A150-D7F1-410B-BE11-52F6E2EE89C0}"/>
              </a:ext>
            </a:extLst>
          </p:cNvPr>
          <p:cNvPicPr>
            <a:picLocks noChangeAspect="1"/>
          </p:cNvPicPr>
          <p:nvPr/>
        </p:nvPicPr>
        <p:blipFill>
          <a:blip r:embed="rId5"/>
          <a:stretch>
            <a:fillRect/>
          </a:stretch>
        </p:blipFill>
        <p:spPr>
          <a:xfrm>
            <a:off x="9225269" y="1335724"/>
            <a:ext cx="2648372" cy="1986279"/>
          </a:xfrm>
          <a:prstGeom prst="rect">
            <a:avLst/>
          </a:prstGeom>
        </p:spPr>
      </p:pic>
      <p:cxnSp>
        <p:nvCxnSpPr>
          <p:cNvPr id="86" name="Straight Connector 56">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6650047-BBA3-410C-88DE-E071E1AEACBA}"/>
              </a:ext>
            </a:extLst>
          </p:cNvPr>
          <p:cNvSpPr txBox="1"/>
          <p:nvPr/>
        </p:nvSpPr>
        <p:spPr>
          <a:xfrm rot="10800000" flipV="1">
            <a:off x="3267056" y="3982167"/>
            <a:ext cx="2868604" cy="4678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77500" lnSpcReduction="20000"/>
          </a:bodyPr>
          <a:lstStyle/>
          <a:p>
            <a:pPr>
              <a:lnSpc>
                <a:spcPct val="90000"/>
              </a:lnSpc>
              <a:spcAft>
                <a:spcPts val="600"/>
              </a:spcAft>
            </a:pPr>
            <a:r>
              <a:rPr lang="en-GB" sz="2200" dirty="0">
                <a:cs typeface="Calibri"/>
              </a:rPr>
              <a:t>(Wink, 2012). Vygotsky Zone of Proximal Development.</a:t>
            </a:r>
          </a:p>
        </p:txBody>
      </p:sp>
      <p:sp>
        <p:nvSpPr>
          <p:cNvPr id="7" name="TextBox 6">
            <a:extLst>
              <a:ext uri="{FF2B5EF4-FFF2-40B4-BE49-F238E27FC236}">
                <a16:creationId xmlns:a16="http://schemas.microsoft.com/office/drawing/2014/main" id="{31CFAD7C-9886-4BA6-BFAF-29D0C8E34285}"/>
              </a:ext>
            </a:extLst>
          </p:cNvPr>
          <p:cNvSpPr txBox="1"/>
          <p:nvPr/>
        </p:nvSpPr>
        <p:spPr>
          <a:xfrm>
            <a:off x="161835" y="137873"/>
            <a:ext cx="2971719" cy="13241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GB" sz="1400" dirty="0">
                <a:cs typeface="Calibri"/>
              </a:rPr>
              <a:t>Pupil development grant is</a:t>
            </a:r>
            <a:r>
              <a:rPr lang="en-GB" sz="1400" dirty="0">
                <a:ea typeface="+mn-lt"/>
                <a:cs typeface="+mn-lt"/>
              </a:rPr>
              <a:t> aimed at working on closing gaps between free school meals and non-free school meals. Our school setting aim: “narrowing the gap, emotional support, links with parents. Learner progress groups. Intervention and nurture provisions” (School A, 2019, p. 1). </a:t>
            </a:r>
            <a:endParaRPr lang="en-GB" sz="1400" dirty="0">
              <a:cs typeface="Calibri"/>
            </a:endParaRPr>
          </a:p>
        </p:txBody>
      </p:sp>
      <p:sp>
        <p:nvSpPr>
          <p:cNvPr id="23" name="TextBox 22">
            <a:extLst>
              <a:ext uri="{FF2B5EF4-FFF2-40B4-BE49-F238E27FC236}">
                <a16:creationId xmlns:a16="http://schemas.microsoft.com/office/drawing/2014/main" id="{47B97604-9BCE-4622-8A16-720B34C50EE5}"/>
              </a:ext>
            </a:extLst>
          </p:cNvPr>
          <p:cNvSpPr txBox="1"/>
          <p:nvPr/>
        </p:nvSpPr>
        <p:spPr>
          <a:xfrm>
            <a:off x="6262776" y="8051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a:t>
            </a:r>
            <a:r>
              <a:rPr lang="en-GB" dirty="0" err="1">
                <a:cs typeface="Calibri"/>
              </a:rPr>
              <a:t>Dumcho's</a:t>
            </a:r>
            <a:r>
              <a:rPr lang="en-GB" dirty="0">
                <a:cs typeface="Calibri"/>
              </a:rPr>
              <a:t> notebook, 2015).</a:t>
            </a:r>
          </a:p>
        </p:txBody>
      </p:sp>
      <p:sp>
        <p:nvSpPr>
          <p:cNvPr id="25" name="TextBox 24">
            <a:extLst>
              <a:ext uri="{FF2B5EF4-FFF2-40B4-BE49-F238E27FC236}">
                <a16:creationId xmlns:a16="http://schemas.microsoft.com/office/drawing/2014/main" id="{E7840BD7-9B06-451D-ADE7-5D3CBE3CD26E}"/>
              </a:ext>
            </a:extLst>
          </p:cNvPr>
          <p:cNvSpPr txBox="1"/>
          <p:nvPr/>
        </p:nvSpPr>
        <p:spPr>
          <a:xfrm>
            <a:off x="9684589" y="337292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(Linked in, 2014).</a:t>
            </a:r>
            <a:endParaRPr lang="en-GB">
              <a:cs typeface="Calibri"/>
            </a:endParaRPr>
          </a:p>
        </p:txBody>
      </p:sp>
      <p:sp>
        <p:nvSpPr>
          <p:cNvPr id="28" name="TextBox 27">
            <a:extLst>
              <a:ext uri="{FF2B5EF4-FFF2-40B4-BE49-F238E27FC236}">
                <a16:creationId xmlns:a16="http://schemas.microsoft.com/office/drawing/2014/main" id="{D0576D52-5809-43E3-8041-EF1A7CF70452}"/>
              </a:ext>
            </a:extLst>
          </p:cNvPr>
          <p:cNvSpPr txBox="1"/>
          <p:nvPr/>
        </p:nvSpPr>
        <p:spPr>
          <a:xfrm>
            <a:off x="302078" y="337729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t>
            </a:r>
            <a:r>
              <a:rPr lang="en-GB" dirty="0" err="1">
                <a:cs typeface="Calibri"/>
              </a:rPr>
              <a:t>Rockcastle</a:t>
            </a:r>
            <a:r>
              <a:rPr lang="en-GB" dirty="0">
                <a:cs typeface="Calibri"/>
              </a:rPr>
              <a:t> County Preschool, 2015).</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91696-27A5-43A4-9558-F365A90F81E8}"/>
              </a:ext>
            </a:extLst>
          </p:cNvPr>
          <p:cNvSpPr>
            <a:spLocks noGrp="1"/>
          </p:cNvSpPr>
          <p:nvPr>
            <p:ph type="ctrTitle"/>
          </p:nvPr>
        </p:nvSpPr>
        <p:spPr/>
        <p:txBody>
          <a:bodyPr/>
          <a:lstStyle/>
          <a:p>
            <a:r>
              <a:rPr lang="en-GB" dirty="0">
                <a:cs typeface="Calibri Light"/>
              </a:rPr>
              <a:t>References:</a:t>
            </a:r>
            <a:br>
              <a:rPr lang="en-GB" dirty="0">
                <a:cs typeface="Calibri Light"/>
              </a:rPr>
            </a:br>
            <a:endParaRPr lang="en-GB"/>
          </a:p>
        </p:txBody>
      </p:sp>
      <p:sp>
        <p:nvSpPr>
          <p:cNvPr id="3" name="Subtitle 2">
            <a:extLst>
              <a:ext uri="{FF2B5EF4-FFF2-40B4-BE49-F238E27FC236}">
                <a16:creationId xmlns:a16="http://schemas.microsoft.com/office/drawing/2014/main" id="{4A48C4A8-5D49-430C-AAD0-6C3CD33166B7}"/>
              </a:ext>
            </a:extLst>
          </p:cNvPr>
          <p:cNvSpPr>
            <a:spLocks noGrp="1"/>
          </p:cNvSpPr>
          <p:nvPr>
            <p:ph type="subTitle" idx="1"/>
          </p:nvPr>
        </p:nvSpPr>
        <p:spPr/>
        <p:txBody>
          <a:bodyPr vert="horz" lIns="91440" tIns="45720" rIns="91440" bIns="45720" rtlCol="0" anchor="t">
            <a:normAutofit fontScale="47500" lnSpcReduction="20000"/>
          </a:bodyPr>
          <a:lstStyle/>
          <a:p>
            <a:r>
              <a:rPr lang="en-GB" dirty="0" err="1">
                <a:cs typeface="Calibri"/>
              </a:rPr>
              <a:t>Dumcho's</a:t>
            </a:r>
            <a:r>
              <a:rPr lang="en-GB" dirty="0">
                <a:cs typeface="Calibri"/>
              </a:rPr>
              <a:t> NOTEBOOK (2015) </a:t>
            </a:r>
            <a:r>
              <a:rPr lang="en-GB" i="1" dirty="0">
                <a:ea typeface="+mn-lt"/>
                <a:cs typeface="+mn-lt"/>
              </a:rPr>
              <a:t>Bronfenbrenner’s Ecological Model. </a:t>
            </a:r>
            <a:r>
              <a:rPr lang="en-GB" dirty="0">
                <a:ea typeface="+mn-lt"/>
                <a:cs typeface="+mn-lt"/>
              </a:rPr>
              <a:t>Available at: </a:t>
            </a:r>
            <a:r>
              <a:rPr lang="en-GB" dirty="0">
                <a:ea typeface="+mn-lt"/>
                <a:cs typeface="+mn-lt"/>
                <a:hlinkClick r:id="rId2"/>
              </a:rPr>
              <a:t>www.Blogspot.com</a:t>
            </a:r>
            <a:r>
              <a:rPr lang="en-GB" dirty="0">
                <a:ea typeface="+mn-lt"/>
                <a:cs typeface="+mn-lt"/>
              </a:rPr>
              <a:t> Accessed: 3rd July 2020</a:t>
            </a:r>
            <a:endParaRPr lang="en-GB" dirty="0">
              <a:cs typeface="Calibri"/>
            </a:endParaRPr>
          </a:p>
          <a:p>
            <a:r>
              <a:rPr lang="en-GB" dirty="0">
                <a:cs typeface="Calibri"/>
              </a:rPr>
              <a:t>Linked in (2014</a:t>
            </a:r>
            <a:r>
              <a:rPr lang="en-GB" i="1" dirty="0">
                <a:cs typeface="Calibri"/>
              </a:rPr>
              <a:t>) Social exclusion.</a:t>
            </a:r>
            <a:r>
              <a:rPr lang="en-GB" dirty="0">
                <a:cs typeface="Calibri"/>
              </a:rPr>
              <a:t> Available at: </a:t>
            </a:r>
            <a:r>
              <a:rPr lang="en-GB" dirty="0">
                <a:cs typeface="Calibri"/>
                <a:hlinkClick r:id="rId3"/>
              </a:rPr>
              <a:t>www.slideshare.net</a:t>
            </a:r>
            <a:r>
              <a:rPr lang="en-GB" dirty="0">
                <a:cs typeface="Calibri"/>
              </a:rPr>
              <a:t> Accessed: 30th June 2020.</a:t>
            </a:r>
          </a:p>
          <a:p>
            <a:r>
              <a:rPr lang="en-GB" dirty="0" err="1">
                <a:cs typeface="Calibri"/>
              </a:rPr>
              <a:t>Rockcastle</a:t>
            </a:r>
            <a:r>
              <a:rPr lang="en-GB" dirty="0">
                <a:cs typeface="Calibri"/>
              </a:rPr>
              <a:t> County Preschool. (2015) </a:t>
            </a:r>
            <a:r>
              <a:rPr lang="en-GB" i="1" dirty="0">
                <a:cs typeface="Calibri"/>
              </a:rPr>
              <a:t>Free school meals rock. Available at: </a:t>
            </a:r>
            <a:r>
              <a:rPr lang="en-GB" i="1" dirty="0">
                <a:cs typeface="Calibri"/>
                <a:hlinkClick r:id="rId4"/>
              </a:rPr>
              <a:t>www.</a:t>
            </a:r>
            <a:r>
              <a:rPr lang="en-GB" dirty="0">
                <a:ea typeface="+mn-lt"/>
                <a:cs typeface="+mn-lt"/>
                <a:hlinkClick r:id="rId4"/>
              </a:rPr>
              <a:t>rockcastle.kyschool.us</a:t>
            </a:r>
            <a:r>
              <a:rPr lang="en-GB" dirty="0">
                <a:ea typeface="+mn-lt"/>
                <a:cs typeface="+mn-lt"/>
              </a:rPr>
              <a:t> Accessed: 30th July 2020.</a:t>
            </a:r>
          </a:p>
          <a:p>
            <a:r>
              <a:rPr lang="en-GB" dirty="0">
                <a:cs typeface="Calibri"/>
              </a:rPr>
              <a:t>School A. (2019) School A Pupil Development Grant and aims and objectives. Accessed: 1st August 2020.</a:t>
            </a:r>
          </a:p>
          <a:p>
            <a:r>
              <a:rPr lang="en-GB" dirty="0">
                <a:cs typeface="Calibri"/>
              </a:rPr>
              <a:t>Welsh Government. (2014) </a:t>
            </a:r>
            <a:r>
              <a:rPr lang="en-GB" i="1" dirty="0">
                <a:cs typeface="Calibri"/>
              </a:rPr>
              <a:t>Using the pupil deprivation grant in support of</a:t>
            </a:r>
            <a:r>
              <a:rPr lang="en-GB" dirty="0">
                <a:cs typeface="Calibri"/>
              </a:rPr>
              <a:t> </a:t>
            </a:r>
            <a:r>
              <a:rPr lang="en-GB" i="1" dirty="0">
                <a:cs typeface="Calibri"/>
              </a:rPr>
              <a:t>arts and cultural activity.  </a:t>
            </a:r>
            <a:r>
              <a:rPr lang="en-GB" dirty="0">
                <a:cs typeface="Calibri"/>
              </a:rPr>
              <a:t>Visited at: </a:t>
            </a:r>
            <a:r>
              <a:rPr lang="en-GB" dirty="0">
                <a:cs typeface="Calibri"/>
                <a:hlinkClick r:id="rId5"/>
              </a:rPr>
              <a:t>www.cymru.gov.uk</a:t>
            </a:r>
            <a:r>
              <a:rPr lang="en-GB" dirty="0">
                <a:cs typeface="Calibri"/>
              </a:rPr>
              <a:t> Accessed: 2nd July 2020. </a:t>
            </a:r>
          </a:p>
          <a:p>
            <a:r>
              <a:rPr lang="en-GB" dirty="0">
                <a:cs typeface="Calibri"/>
              </a:rPr>
              <a:t>Wink, J. (2012) </a:t>
            </a:r>
            <a:r>
              <a:rPr lang="en-GB" i="1" dirty="0">
                <a:cs typeface="Calibri"/>
              </a:rPr>
              <a:t>Scaffolding: The path to college careers. </a:t>
            </a:r>
            <a:r>
              <a:rPr lang="en-GB" dirty="0">
                <a:cs typeface="Calibri"/>
              </a:rPr>
              <a:t>Visited at: </a:t>
            </a:r>
            <a:r>
              <a:rPr lang="en-GB" dirty="0">
                <a:cs typeface="Calibri"/>
                <a:hlinkClick r:id="rId6"/>
              </a:rPr>
              <a:t>www.joanwink.com</a:t>
            </a:r>
            <a:r>
              <a:rPr lang="en-GB" dirty="0">
                <a:cs typeface="Calibri"/>
              </a:rPr>
              <a:t> Accessed: 1st August 2020.</a:t>
            </a:r>
          </a:p>
        </p:txBody>
      </p:sp>
    </p:spTree>
    <p:extLst>
      <p:ext uri="{BB962C8B-B14F-4D97-AF65-F5344CB8AC3E}">
        <p14:creationId xmlns:p14="http://schemas.microsoft.com/office/powerpoint/2010/main" val="5043981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Pupil development grant SJIE5003 By Jessica George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667</cp:revision>
  <dcterms:created xsi:type="dcterms:W3CDTF">2020-08-03T10:45:08Z</dcterms:created>
  <dcterms:modified xsi:type="dcterms:W3CDTF">2020-08-04T14:01:45Z</dcterms:modified>
</cp:coreProperties>
</file>