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2" r:id="rId1"/>
  </p:sldMasterIdLst>
  <p:sldIdLst>
    <p:sldId id="256" r:id="rId2"/>
    <p:sldId id="259" r:id="rId3"/>
    <p:sldId id="267" r:id="rId4"/>
    <p:sldId id="258" r:id="rId5"/>
    <p:sldId id="268" r:id="rId6"/>
    <p:sldId id="266" r:id="rId7"/>
    <p:sldId id="261" r:id="rId8"/>
    <p:sldId id="260" r:id="rId9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67ED6E1-72CB-44A9-A002-A5B997DFF53F}" v="373" dt="2023-01-30T13:02:42.619"/>
    <p1510:client id="{3F47812B-DB0A-4F8F-A2A9-120F880492C3}" v="765" dt="2023-02-13T12:34:16.474"/>
    <p1510:client id="{711DA806-F4F2-4D17-93E3-53CD119FFFEA}" v="232" dt="2023-02-18T14:52:12.404"/>
    <p1510:client id="{77EEA4B2-8F82-40E4-AE4C-7A47793A9417}" v="55" dt="2023-02-05T19:09:50.013"/>
    <p1510:client id="{9023D5F6-EC40-45C6-9937-01A8FB73D0AC}" v="905" dt="2023-02-13T11:42:48.174"/>
    <p1510:client id="{98929EEE-1BF6-44DE-A551-B1619B8A4271}" v="969" dt="2023-02-16T14:21:16"/>
    <p1510:client id="{999007E4-5613-41F1-9E8D-FE0872AA3FCB}" v="82" dt="2023-02-16T16:24:19.428"/>
    <p1510:client id="{A3397EA1-70EE-45F6-BA34-71D253286F25}" v="81" dt="2023-02-09T14:31:46.108"/>
    <p1510:client id="{A5209343-8E93-4F0B-A8F2-FC21BD08778D}" v="18" dt="2023-02-06T11:21:10.085"/>
    <p1510:client id="{C7F6A47C-50D6-4477-A612-99667460142E}" v="6" dt="2023-02-13T11:14:07.357"/>
    <p1510:client id="{D1304684-37A0-4154-92DB-01A5AF1029DD}" v="341" dt="2023-02-08T20:52:14.185"/>
    <p1510:client id="{DC390E83-010E-4E01-A131-83B1439F24FF}" v="201" dt="2023-02-18T15:47:04.34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B48141D-A764-40AE-8D68-31E1ADB76CA9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059704A3-585F-48E9-84B6-C6E8CEE3DA7C}">
      <dgm:prSet phldrT="[Text]" phldr="0"/>
      <dgm:spPr/>
      <dgm:t>
        <a:bodyPr/>
        <a:lstStyle/>
        <a:p>
          <a:r>
            <a:rPr lang="en-GB">
              <a:latin typeface="Century Gothic" panose="020B0502020202020204"/>
            </a:rPr>
            <a:t>Moodle</a:t>
          </a:r>
          <a:endParaRPr lang="en-GB"/>
        </a:p>
      </dgm:t>
    </dgm:pt>
    <dgm:pt modelId="{C739D040-24EA-4816-B8A2-7D3716AD009F}" type="parTrans" cxnId="{B2F6C011-56CD-4C6D-A82F-4612A5989311}">
      <dgm:prSet/>
      <dgm:spPr/>
    </dgm:pt>
    <dgm:pt modelId="{F2586475-A79E-43BE-B60B-C5A049201C14}" type="sibTrans" cxnId="{B2F6C011-56CD-4C6D-A82F-4612A5989311}">
      <dgm:prSet/>
      <dgm:spPr/>
      <dgm:t>
        <a:bodyPr/>
        <a:lstStyle/>
        <a:p>
          <a:endParaRPr lang="en-GB"/>
        </a:p>
      </dgm:t>
    </dgm:pt>
    <dgm:pt modelId="{45BF130C-0FEC-4E88-AA36-E3804E81BAED}">
      <dgm:prSet phldrT="[Text]" phldr="0"/>
      <dgm:spPr/>
      <dgm:t>
        <a:bodyPr/>
        <a:lstStyle/>
        <a:p>
          <a:pPr rtl="0"/>
          <a:r>
            <a:rPr lang="en-GB">
              <a:latin typeface="Century Gothic" panose="020B0502020202020204"/>
            </a:rPr>
            <a:t>Google scholar </a:t>
          </a:r>
          <a:endParaRPr lang="en-GB"/>
        </a:p>
      </dgm:t>
    </dgm:pt>
    <dgm:pt modelId="{E89D9312-FF4F-49D9-9518-96F28A3663DD}" type="parTrans" cxnId="{BE50FA58-D729-430B-B6C4-382A7210B3C9}">
      <dgm:prSet/>
      <dgm:spPr/>
    </dgm:pt>
    <dgm:pt modelId="{7F826F88-EB65-41A5-85A7-5FD6DE72C86D}" type="sibTrans" cxnId="{BE50FA58-D729-430B-B6C4-382A7210B3C9}">
      <dgm:prSet/>
      <dgm:spPr/>
      <dgm:t>
        <a:bodyPr/>
        <a:lstStyle/>
        <a:p>
          <a:endParaRPr lang="en-GB"/>
        </a:p>
      </dgm:t>
    </dgm:pt>
    <dgm:pt modelId="{E0DA0CDD-DECA-48B8-ADEF-A96FFEEFD055}">
      <dgm:prSet phldrT="[Text]" phldr="0"/>
      <dgm:spPr/>
      <dgm:t>
        <a:bodyPr/>
        <a:lstStyle/>
        <a:p>
          <a:pPr rtl="0"/>
          <a:r>
            <a:rPr lang="en-GB" err="1">
              <a:latin typeface="Century Gothic" panose="020B0502020202020204"/>
            </a:rPr>
            <a:t>Uwstd</a:t>
          </a:r>
          <a:r>
            <a:rPr lang="en-GB">
              <a:latin typeface="Century Gothic" panose="020B0502020202020204"/>
            </a:rPr>
            <a:t> library</a:t>
          </a:r>
          <a:endParaRPr lang="en-GB"/>
        </a:p>
      </dgm:t>
    </dgm:pt>
    <dgm:pt modelId="{2E2866E0-162E-4C0E-ADCD-01918D753545}" type="parTrans" cxnId="{5EB1F306-82BB-4ACF-94E4-0A97CB61173E}">
      <dgm:prSet/>
      <dgm:spPr/>
    </dgm:pt>
    <dgm:pt modelId="{D4BB6685-0EE7-4197-8511-6CC27A5E4F3A}" type="sibTrans" cxnId="{5EB1F306-82BB-4ACF-94E4-0A97CB61173E}">
      <dgm:prSet/>
      <dgm:spPr/>
    </dgm:pt>
    <dgm:pt modelId="{74AB1C13-9DFA-4CD6-A9EA-B15D3B5B7BA3}" type="pres">
      <dgm:prSet presAssocID="{3B48141D-A764-40AE-8D68-31E1ADB76CA9}" presName="Name0" presStyleCnt="0">
        <dgm:presLayoutVars>
          <dgm:dir/>
          <dgm:animLvl val="lvl"/>
          <dgm:resizeHandles val="exact"/>
        </dgm:presLayoutVars>
      </dgm:prSet>
      <dgm:spPr/>
    </dgm:pt>
    <dgm:pt modelId="{91AABEEE-3CEF-4025-9EFA-2D104C5CA831}" type="pres">
      <dgm:prSet presAssocID="{059704A3-585F-48E9-84B6-C6E8CEE3DA7C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35D5B5BA-BD63-4060-9D03-0D8EA2C19851}" type="pres">
      <dgm:prSet presAssocID="{F2586475-A79E-43BE-B60B-C5A049201C14}" presName="parTxOnlySpace" presStyleCnt="0"/>
      <dgm:spPr/>
    </dgm:pt>
    <dgm:pt modelId="{0961F1AA-2558-4FF6-9ACA-D79751ACBCAE}" type="pres">
      <dgm:prSet presAssocID="{45BF130C-0FEC-4E88-AA36-E3804E81BAED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17ECE400-6161-4EBF-BBE7-D5C89057E403}" type="pres">
      <dgm:prSet presAssocID="{7F826F88-EB65-41A5-85A7-5FD6DE72C86D}" presName="parTxOnlySpace" presStyleCnt="0"/>
      <dgm:spPr/>
    </dgm:pt>
    <dgm:pt modelId="{265340BB-814F-47DD-92DB-DBBC89895BBE}" type="pres">
      <dgm:prSet presAssocID="{E0DA0CDD-DECA-48B8-ADEF-A96FFEEFD055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5EB1F306-82BB-4ACF-94E4-0A97CB61173E}" srcId="{3B48141D-A764-40AE-8D68-31E1ADB76CA9}" destId="{E0DA0CDD-DECA-48B8-ADEF-A96FFEEFD055}" srcOrd="2" destOrd="0" parTransId="{2E2866E0-162E-4C0E-ADCD-01918D753545}" sibTransId="{D4BB6685-0EE7-4197-8511-6CC27A5E4F3A}"/>
    <dgm:cxn modelId="{B2F6C011-56CD-4C6D-A82F-4612A5989311}" srcId="{3B48141D-A764-40AE-8D68-31E1ADB76CA9}" destId="{059704A3-585F-48E9-84B6-C6E8CEE3DA7C}" srcOrd="0" destOrd="0" parTransId="{C739D040-24EA-4816-B8A2-7D3716AD009F}" sibTransId="{F2586475-A79E-43BE-B60B-C5A049201C14}"/>
    <dgm:cxn modelId="{7B5E0813-E549-40E5-9E97-D6E6E8457DFD}" type="presOf" srcId="{059704A3-585F-48E9-84B6-C6E8CEE3DA7C}" destId="{91AABEEE-3CEF-4025-9EFA-2D104C5CA831}" srcOrd="0" destOrd="0" presId="urn:microsoft.com/office/officeart/2005/8/layout/chevron1"/>
    <dgm:cxn modelId="{BE50FA58-D729-430B-B6C4-382A7210B3C9}" srcId="{3B48141D-A764-40AE-8D68-31E1ADB76CA9}" destId="{45BF130C-0FEC-4E88-AA36-E3804E81BAED}" srcOrd="1" destOrd="0" parTransId="{E89D9312-FF4F-49D9-9518-96F28A3663DD}" sibTransId="{7F826F88-EB65-41A5-85A7-5FD6DE72C86D}"/>
    <dgm:cxn modelId="{2DAE3A9F-1A78-4F8F-B191-CA0D21466347}" type="presOf" srcId="{3B48141D-A764-40AE-8D68-31E1ADB76CA9}" destId="{74AB1C13-9DFA-4CD6-A9EA-B15D3B5B7BA3}" srcOrd="0" destOrd="0" presId="urn:microsoft.com/office/officeart/2005/8/layout/chevron1"/>
    <dgm:cxn modelId="{047506CE-2519-437E-8815-CEA5E230A2EC}" type="presOf" srcId="{45BF130C-0FEC-4E88-AA36-E3804E81BAED}" destId="{0961F1AA-2558-4FF6-9ACA-D79751ACBCAE}" srcOrd="0" destOrd="0" presId="urn:microsoft.com/office/officeart/2005/8/layout/chevron1"/>
    <dgm:cxn modelId="{BCFA27F2-BEE3-40BC-A1B5-1062E218CCD8}" type="presOf" srcId="{E0DA0CDD-DECA-48B8-ADEF-A96FFEEFD055}" destId="{265340BB-814F-47DD-92DB-DBBC89895BBE}" srcOrd="0" destOrd="0" presId="urn:microsoft.com/office/officeart/2005/8/layout/chevron1"/>
    <dgm:cxn modelId="{634966B2-1219-46B6-B0E8-6BE3013C9567}" type="presParOf" srcId="{74AB1C13-9DFA-4CD6-A9EA-B15D3B5B7BA3}" destId="{91AABEEE-3CEF-4025-9EFA-2D104C5CA831}" srcOrd="0" destOrd="0" presId="urn:microsoft.com/office/officeart/2005/8/layout/chevron1"/>
    <dgm:cxn modelId="{B7C4E84C-DF6E-4C64-9F2E-AC108285582F}" type="presParOf" srcId="{74AB1C13-9DFA-4CD6-A9EA-B15D3B5B7BA3}" destId="{35D5B5BA-BD63-4060-9D03-0D8EA2C19851}" srcOrd="1" destOrd="0" presId="urn:microsoft.com/office/officeart/2005/8/layout/chevron1"/>
    <dgm:cxn modelId="{330C13E6-AA58-4C28-A0E0-56875214C37A}" type="presParOf" srcId="{74AB1C13-9DFA-4CD6-A9EA-B15D3B5B7BA3}" destId="{0961F1AA-2558-4FF6-9ACA-D79751ACBCAE}" srcOrd="2" destOrd="0" presId="urn:microsoft.com/office/officeart/2005/8/layout/chevron1"/>
    <dgm:cxn modelId="{774120B6-BF1A-4B8E-B653-B39F6300D7FF}" type="presParOf" srcId="{74AB1C13-9DFA-4CD6-A9EA-B15D3B5B7BA3}" destId="{17ECE400-6161-4EBF-BBE7-D5C89057E403}" srcOrd="3" destOrd="0" presId="urn:microsoft.com/office/officeart/2005/8/layout/chevron1"/>
    <dgm:cxn modelId="{5E5046AF-DC82-4FEB-B267-06FA6DA5632A}" type="presParOf" srcId="{74AB1C13-9DFA-4CD6-A9EA-B15D3B5B7BA3}" destId="{265340BB-814F-47DD-92DB-DBBC89895BBE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AABEEE-3CEF-4025-9EFA-2D104C5CA831}">
      <dsp:nvSpPr>
        <dsp:cNvPr id="0" name=""/>
        <dsp:cNvSpPr/>
      </dsp:nvSpPr>
      <dsp:spPr>
        <a:xfrm>
          <a:off x="1711" y="1221591"/>
          <a:ext cx="2085078" cy="83403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012" tIns="30671" rIns="30671" bIns="30671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>
              <a:latin typeface="Century Gothic" panose="020B0502020202020204"/>
            </a:rPr>
            <a:t>Moodle</a:t>
          </a:r>
          <a:endParaRPr lang="en-GB" sz="2300" kern="1200"/>
        </a:p>
      </dsp:txBody>
      <dsp:txXfrm>
        <a:off x="418727" y="1221591"/>
        <a:ext cx="1251047" cy="834031"/>
      </dsp:txXfrm>
    </dsp:sp>
    <dsp:sp modelId="{0961F1AA-2558-4FF6-9ACA-D79751ACBCAE}">
      <dsp:nvSpPr>
        <dsp:cNvPr id="0" name=""/>
        <dsp:cNvSpPr/>
      </dsp:nvSpPr>
      <dsp:spPr>
        <a:xfrm>
          <a:off x="1878281" y="1221591"/>
          <a:ext cx="2085078" cy="83403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012" tIns="30671" rIns="30671" bIns="30671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>
              <a:latin typeface="Century Gothic" panose="020B0502020202020204"/>
            </a:rPr>
            <a:t>Google scholar </a:t>
          </a:r>
          <a:endParaRPr lang="en-GB" sz="2300" kern="1200"/>
        </a:p>
      </dsp:txBody>
      <dsp:txXfrm>
        <a:off x="2295297" y="1221591"/>
        <a:ext cx="1251047" cy="834031"/>
      </dsp:txXfrm>
    </dsp:sp>
    <dsp:sp modelId="{265340BB-814F-47DD-92DB-DBBC89895BBE}">
      <dsp:nvSpPr>
        <dsp:cNvPr id="0" name=""/>
        <dsp:cNvSpPr/>
      </dsp:nvSpPr>
      <dsp:spPr>
        <a:xfrm>
          <a:off x="3754852" y="1221591"/>
          <a:ext cx="2085078" cy="83403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012" tIns="30671" rIns="30671" bIns="30671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err="1">
              <a:latin typeface="Century Gothic" panose="020B0502020202020204"/>
            </a:rPr>
            <a:t>Uwstd</a:t>
          </a:r>
          <a:r>
            <a:rPr lang="en-GB" sz="2300" kern="1200">
              <a:latin typeface="Century Gothic" panose="020B0502020202020204"/>
            </a:rPr>
            <a:t> library</a:t>
          </a:r>
          <a:endParaRPr lang="en-GB" sz="2300" kern="1200"/>
        </a:p>
      </dsp:txBody>
      <dsp:txXfrm>
        <a:off x="4171868" y="1221591"/>
        <a:ext cx="1251047" cy="8340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2/18/2023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7221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2/18/2023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49331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2/18/2023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35346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2/18/2023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724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2/18/2023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010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2/18/2023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48407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2/18/2023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7581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3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5" y="3129280"/>
            <a:ext cx="34010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2/18/2023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032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2909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799"/>
            <a:ext cx="8825658" cy="3640667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413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44308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0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824241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17510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2/18/2023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9977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2/18/2023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9544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012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4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/>
          <a:stretch/>
        </p:blipFill>
        <p:spPr>
          <a:xfrm>
            <a:off x="0" y="2669685"/>
            <a:ext cx="4035669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2/18/2023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14827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83" r:id="rId1"/>
    <p:sldLayoutId id="2147483884" r:id="rId2"/>
    <p:sldLayoutId id="2147483885" r:id="rId3"/>
    <p:sldLayoutId id="2147483886" r:id="rId4"/>
    <p:sldLayoutId id="2147483887" r:id="rId5"/>
    <p:sldLayoutId id="2147483888" r:id="rId6"/>
    <p:sldLayoutId id="2147483889" r:id="rId7"/>
    <p:sldLayoutId id="2147483890" r:id="rId8"/>
    <p:sldLayoutId id="2147483891" r:id="rId9"/>
    <p:sldLayoutId id="2147483892" r:id="rId10"/>
    <p:sldLayoutId id="2147483893" r:id="rId11"/>
    <p:sldLayoutId id="2147483894" r:id="rId12"/>
    <p:sldLayoutId id="2147483895" r:id="rId13"/>
    <p:sldLayoutId id="2147483896" r:id="rId14"/>
    <p:sldLayoutId id="2147483897" r:id="rId15"/>
    <p:sldLayoutId id="2147483898" r:id="rId16"/>
    <p:sldLayoutId id="214748389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98087" y="714555"/>
            <a:ext cx="8825658" cy="1906223"/>
          </a:xfrm>
        </p:spPr>
        <p:txBody>
          <a:bodyPr>
            <a:normAutofit fontScale="90000"/>
          </a:bodyPr>
          <a:lstStyle/>
          <a:p>
            <a:r>
              <a:rPr lang="en-GB" sz="4000" u="sng">
                <a:solidFill>
                  <a:schemeClr val="accent1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LCHS_4002</a:t>
            </a:r>
            <a:br>
              <a:rPr lang="en-GB" sz="4000" u="sng">
                <a:latin typeface="Arial"/>
              </a:rPr>
            </a:br>
            <a:r>
              <a:rPr lang="en-GB" sz="4000" u="sng">
                <a:solidFill>
                  <a:schemeClr val="accent1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DIGITAL SKILLS AND RESEARCH METHODS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6200" y="3066475"/>
            <a:ext cx="8825658" cy="2716098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accent1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Zobia </a:t>
            </a:r>
            <a:r>
              <a:rPr lang="en-GB" err="1">
                <a:solidFill>
                  <a:schemeClr val="accent1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riaz</a:t>
            </a:r>
            <a:r>
              <a:rPr lang="en-GB">
                <a:solidFill>
                  <a:schemeClr val="accent1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 - 2226851</a:t>
            </a:r>
          </a:p>
          <a:p>
            <a:r>
              <a:rPr lang="en-GB">
                <a:solidFill>
                  <a:schemeClr val="accent1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Begum </a:t>
            </a:r>
            <a:r>
              <a:rPr lang="en-GB" err="1">
                <a:solidFill>
                  <a:schemeClr val="accent1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Khudeza</a:t>
            </a:r>
            <a:r>
              <a:rPr lang="en-GB">
                <a:solidFill>
                  <a:schemeClr val="accent1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 - 2231217</a:t>
            </a:r>
          </a:p>
          <a:p>
            <a:r>
              <a:rPr lang="en-GB">
                <a:solidFill>
                  <a:schemeClr val="accent1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Sofia Shuaib – 2215432</a:t>
            </a:r>
          </a:p>
          <a:p>
            <a:r>
              <a:rPr lang="en-GB">
                <a:solidFill>
                  <a:schemeClr val="accent1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Lecturers name – Dr </a:t>
            </a:r>
            <a:r>
              <a:rPr lang="en-GB" err="1">
                <a:solidFill>
                  <a:schemeClr val="accent1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olu</a:t>
            </a:r>
            <a:r>
              <a:rPr lang="en-GB">
                <a:solidFill>
                  <a:schemeClr val="accent1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 </a:t>
            </a:r>
            <a:r>
              <a:rPr lang="en-GB" err="1">
                <a:solidFill>
                  <a:schemeClr val="accent1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adegbite</a:t>
            </a:r>
            <a:endParaRPr lang="en-GB">
              <a:solidFill>
                <a:schemeClr val="accent1">
                  <a:lumMod val="20000"/>
                  <a:lumOff val="80000"/>
                </a:schemeClr>
              </a:solidFill>
              <a:latin typeface="Arial"/>
              <a:cs typeface="Arial"/>
            </a:endParaRPr>
          </a:p>
          <a:p>
            <a:r>
              <a:rPr lang="en-GB" sz="1800">
                <a:solidFill>
                  <a:schemeClr val="accent1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Assignment </a:t>
            </a:r>
            <a:r>
              <a:rPr lang="en-GB" sz="1800" err="1">
                <a:solidFill>
                  <a:schemeClr val="accent1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componet</a:t>
            </a:r>
            <a:r>
              <a:rPr lang="en-GB" sz="1800">
                <a:solidFill>
                  <a:schemeClr val="accent1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 1 – group presentation are digital skills important for study and work?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2000"/>
                <a:hueMod val="108000"/>
                <a:satMod val="164000"/>
                <a:lumMod val="69000"/>
              </a:schemeClr>
              <a:schemeClr val="bg2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7">
            <a:extLst>
              <a:ext uri="{FF2B5EF4-FFF2-40B4-BE49-F238E27FC236}">
                <a16:creationId xmlns:a16="http://schemas.microsoft.com/office/drawing/2014/main" id="{0A01F2A2-AEDD-47DC-AFB5-B97CEB9A53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CBB2B5-3AC2-273B-C9EE-0EB64B9855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72930" y="456739"/>
            <a:ext cx="7958192" cy="141922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GB" sz="2900">
                <a:latin typeface="Arial"/>
                <a:cs typeface="Arial"/>
              </a:rPr>
              <a:t>               </a:t>
            </a:r>
            <a:r>
              <a:rPr lang="en-GB" sz="2900" b="1" u="sng">
                <a:latin typeface="Arial"/>
                <a:cs typeface="Arial"/>
              </a:rPr>
              <a:t>INTRODUCTION</a:t>
            </a:r>
            <a:br>
              <a:rPr lang="en-GB" sz="2900">
                <a:latin typeface="Arial"/>
                <a:cs typeface="Arial"/>
              </a:rPr>
            </a:br>
            <a:br>
              <a:rPr lang="en-GB" sz="2900">
                <a:latin typeface="Arial"/>
                <a:cs typeface="Arial"/>
              </a:rPr>
            </a:br>
            <a:r>
              <a:rPr lang="en-GB" sz="2000">
                <a:latin typeface="Arial"/>
                <a:cs typeface="Arial"/>
              </a:rPr>
              <a:t>Are UWTSD Students Confident In Using Their Digital Skills</a:t>
            </a:r>
            <a:r>
              <a:rPr lang="en-GB" sz="2000" b="1">
                <a:latin typeface="Arial"/>
                <a:cs typeface="Arial"/>
              </a:rPr>
              <a:t>?</a:t>
            </a:r>
            <a:endParaRPr lang="en-GB" sz="200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B5AF5F3-AD0A-4EFA-854A-47C780F262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3924298"/>
            <a:ext cx="12192417" cy="29337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5">
            <a:extLst>
              <a:ext uri="{FF2B5EF4-FFF2-40B4-BE49-F238E27FC236}">
                <a16:creationId xmlns:a16="http://schemas.microsoft.com/office/drawing/2014/main" id="{1E3D6D6C-E192-4135-B1DB-17C71EEBC9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" y="1762067"/>
            <a:ext cx="12191695" cy="2802467"/>
          </a:xfrm>
          <a:custGeom>
            <a:avLst/>
            <a:gdLst/>
            <a:ahLst/>
            <a:cxnLst/>
            <a:rect l="l" t="t" r="r" b="b"/>
            <a:pathLst>
              <a:path w="10000" h="8000">
                <a:moveTo>
                  <a:pt x="0" y="0"/>
                </a:moveTo>
                <a:lnTo>
                  <a:pt x="0" y="7970"/>
                </a:lnTo>
                <a:lnTo>
                  <a:pt x="10000" y="8000"/>
                </a:lnTo>
                <a:lnTo>
                  <a:pt x="10000" y="7"/>
                </a:lnTo>
                <a:lnTo>
                  <a:pt x="10000" y="7"/>
                </a:lnTo>
                <a:lnTo>
                  <a:pt x="9773" y="156"/>
                </a:lnTo>
                <a:lnTo>
                  <a:pt x="9547" y="298"/>
                </a:lnTo>
                <a:lnTo>
                  <a:pt x="9320" y="437"/>
                </a:lnTo>
                <a:lnTo>
                  <a:pt x="9092" y="556"/>
                </a:lnTo>
                <a:lnTo>
                  <a:pt x="8865" y="676"/>
                </a:lnTo>
                <a:lnTo>
                  <a:pt x="8637" y="788"/>
                </a:lnTo>
                <a:lnTo>
                  <a:pt x="8412" y="884"/>
                </a:lnTo>
                <a:lnTo>
                  <a:pt x="8184" y="975"/>
                </a:lnTo>
                <a:lnTo>
                  <a:pt x="7957" y="1058"/>
                </a:lnTo>
                <a:lnTo>
                  <a:pt x="7734" y="1130"/>
                </a:lnTo>
                <a:lnTo>
                  <a:pt x="7508" y="1202"/>
                </a:lnTo>
                <a:lnTo>
                  <a:pt x="7285" y="1262"/>
                </a:lnTo>
                <a:lnTo>
                  <a:pt x="7062" y="1309"/>
                </a:lnTo>
                <a:lnTo>
                  <a:pt x="6840" y="1358"/>
                </a:lnTo>
                <a:lnTo>
                  <a:pt x="6620" y="1399"/>
                </a:lnTo>
                <a:lnTo>
                  <a:pt x="6402" y="1428"/>
                </a:lnTo>
                <a:lnTo>
                  <a:pt x="6184" y="1453"/>
                </a:lnTo>
                <a:lnTo>
                  <a:pt x="5968" y="1477"/>
                </a:lnTo>
                <a:lnTo>
                  <a:pt x="5755" y="1488"/>
                </a:lnTo>
                <a:lnTo>
                  <a:pt x="5542" y="1500"/>
                </a:lnTo>
                <a:lnTo>
                  <a:pt x="5332" y="1506"/>
                </a:lnTo>
                <a:lnTo>
                  <a:pt x="5124" y="1500"/>
                </a:lnTo>
                <a:lnTo>
                  <a:pt x="4918" y="1500"/>
                </a:lnTo>
                <a:lnTo>
                  <a:pt x="4714" y="1488"/>
                </a:lnTo>
                <a:lnTo>
                  <a:pt x="4514" y="1470"/>
                </a:lnTo>
                <a:lnTo>
                  <a:pt x="4316" y="1453"/>
                </a:lnTo>
                <a:lnTo>
                  <a:pt x="4122" y="1434"/>
                </a:lnTo>
                <a:lnTo>
                  <a:pt x="3929" y="1405"/>
                </a:lnTo>
                <a:lnTo>
                  <a:pt x="3739" y="1374"/>
                </a:lnTo>
                <a:lnTo>
                  <a:pt x="3553" y="1346"/>
                </a:lnTo>
                <a:lnTo>
                  <a:pt x="3190" y="1267"/>
                </a:lnTo>
                <a:lnTo>
                  <a:pt x="2842" y="1183"/>
                </a:lnTo>
                <a:lnTo>
                  <a:pt x="2508" y="1095"/>
                </a:lnTo>
                <a:lnTo>
                  <a:pt x="2192" y="998"/>
                </a:lnTo>
                <a:lnTo>
                  <a:pt x="1890" y="897"/>
                </a:lnTo>
                <a:lnTo>
                  <a:pt x="1610" y="788"/>
                </a:lnTo>
                <a:lnTo>
                  <a:pt x="1347" y="681"/>
                </a:lnTo>
                <a:lnTo>
                  <a:pt x="1105" y="574"/>
                </a:lnTo>
                <a:lnTo>
                  <a:pt x="883" y="473"/>
                </a:lnTo>
                <a:lnTo>
                  <a:pt x="686" y="377"/>
                </a:lnTo>
                <a:lnTo>
                  <a:pt x="508" y="286"/>
                </a:lnTo>
                <a:lnTo>
                  <a:pt x="358" y="210"/>
                </a:lnTo>
                <a:lnTo>
                  <a:pt x="232" y="138"/>
                </a:lnTo>
                <a:lnTo>
                  <a:pt x="59" y="35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pic>
        <p:nvPicPr>
          <p:cNvPr id="4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B99D7488-0F2B-9A2B-5F14-AFB78FC88F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5727" y="2805745"/>
            <a:ext cx="5451627" cy="3492145"/>
          </a:xfrm>
          <a:prstGeom prst="rect">
            <a:avLst/>
          </a:prstGeom>
          <a:effectLst/>
        </p:spPr>
      </p:pic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14E13714-C289-123C-7768-43D8FF3B82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4877916"/>
              </p:ext>
            </p:extLst>
          </p:nvPr>
        </p:nvGraphicFramePr>
        <p:xfrm>
          <a:off x="413200" y="4322660"/>
          <a:ext cx="5841642" cy="32772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8" name="Content Placeholder 17">
            <a:extLst>
              <a:ext uri="{FF2B5EF4-FFF2-40B4-BE49-F238E27FC236}">
                <a16:creationId xmlns:a16="http://schemas.microsoft.com/office/drawing/2014/main" id="{30037C88-3004-A793-F89B-431C09D889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747" y="2282957"/>
            <a:ext cx="5452844" cy="3318464"/>
          </a:xfr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pPr marL="0" indent="0">
              <a:buNone/>
            </a:pPr>
            <a:endParaRPr lang="en-GB" sz="1400">
              <a:solidFill>
                <a:schemeClr val="bg1"/>
              </a:solidFill>
              <a:ea typeface="+mj-lt"/>
              <a:cs typeface="+mj-lt"/>
            </a:endParaRPr>
          </a:p>
          <a:p>
            <a:pPr marL="0" indent="0">
              <a:buNone/>
            </a:pPr>
            <a:r>
              <a:rPr lang="en-GB" sz="1400">
                <a:solidFill>
                  <a:schemeClr val="bg1"/>
                </a:solidFill>
                <a:ea typeface="+mj-lt"/>
                <a:cs typeface="+mj-lt"/>
              </a:rPr>
              <a:t>Students at  UWTSD are confident in using digital skills because they</a:t>
            </a:r>
            <a:br>
              <a:rPr lang="en-GB" sz="1400">
                <a:ea typeface="+mj-lt"/>
                <a:cs typeface="+mj-lt"/>
              </a:rPr>
            </a:br>
            <a:r>
              <a:rPr lang="en-GB" sz="1400">
                <a:solidFill>
                  <a:schemeClr val="bg1"/>
                </a:solidFill>
                <a:ea typeface="+mj-lt"/>
                <a:cs typeface="+mj-lt"/>
              </a:rPr>
              <a:t> have many Resouces like Moodle, google scholar and UWTSD library.</a:t>
            </a:r>
          </a:p>
          <a:p>
            <a:pPr marL="0" indent="0">
              <a:buNone/>
            </a:pPr>
            <a:r>
              <a:rPr lang="en-GB" sz="1400">
                <a:solidFill>
                  <a:schemeClr val="bg1"/>
                </a:solidFill>
                <a:ea typeface="+mj-lt"/>
                <a:cs typeface="+mj-lt"/>
              </a:rPr>
              <a:t>Theses days being able to have digital skills enables you to have flexibility doing day to day work or  media.</a:t>
            </a:r>
          </a:p>
          <a:p>
            <a:pPr marL="0" indent="0">
              <a:buNone/>
            </a:pPr>
            <a:r>
              <a:rPr lang="en-GB" sz="1400">
                <a:solidFill>
                  <a:schemeClr val="bg1"/>
                </a:solidFill>
                <a:ea typeface="+mj-lt"/>
                <a:cs typeface="+mj-lt"/>
              </a:rPr>
              <a:t> Digital skills help  increases students'  academic performance.</a:t>
            </a:r>
          </a:p>
          <a:p>
            <a:pPr marL="0" indent="0">
              <a:buNone/>
            </a:pPr>
            <a:r>
              <a:rPr lang="en-GB" sz="1400">
                <a:solidFill>
                  <a:schemeClr val="bg1"/>
                </a:solidFill>
                <a:ea typeface="+mj-lt"/>
                <a:cs typeface="+mj-lt"/>
              </a:rPr>
              <a:t> Having digital skills helps students to work in groups giving them flexibility (</a:t>
            </a:r>
            <a:r>
              <a:rPr lang="en-GB" sz="1400" err="1">
                <a:solidFill>
                  <a:schemeClr val="bg1"/>
                </a:solidFill>
                <a:ea typeface="+mj-lt"/>
                <a:cs typeface="+mj-lt"/>
              </a:rPr>
              <a:t>Youssef,Dahmani</a:t>
            </a:r>
            <a:r>
              <a:rPr lang="en-GB" sz="1400">
                <a:solidFill>
                  <a:schemeClr val="bg1"/>
                </a:solidFill>
                <a:ea typeface="+mj-lt"/>
                <a:cs typeface="+mj-lt"/>
              </a:rPr>
              <a:t> and  Ragni, 2022)</a:t>
            </a:r>
            <a:r>
              <a:rPr lang="en-GB" sz="1400" err="1">
                <a:ea typeface="+mj-lt"/>
                <a:cs typeface="+mj-lt"/>
              </a:rPr>
              <a:t>ssef</a:t>
            </a:r>
            <a:r>
              <a:rPr lang="en-GB" sz="1400">
                <a:ea typeface="+mj-lt"/>
                <a:cs typeface="+mj-lt"/>
              </a:rPr>
              <a:t>, A., Dahmani, M. and Ragni, L. (2022)</a:t>
            </a:r>
            <a:r>
              <a:rPr lang="en-GB" sz="1400">
                <a:solidFill>
                  <a:schemeClr val="bg1"/>
                </a:solidFill>
                <a:ea typeface="+mj-lt"/>
                <a:cs typeface="+mj-lt"/>
              </a:rPr>
              <a:t>.</a:t>
            </a:r>
            <a:endParaRPr lang="en-GB" sz="140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sz="1600">
              <a:solidFill>
                <a:schemeClr val="bg1"/>
              </a:solidFill>
              <a:ea typeface="+mj-lt"/>
              <a:cs typeface="+mj-lt"/>
            </a:endParaRPr>
          </a:p>
          <a:p>
            <a:pPr marL="0" indent="0">
              <a:buNone/>
            </a:pPr>
            <a:endParaRPr lang="en-GB" sz="1100">
              <a:solidFill>
                <a:schemeClr val="bg1"/>
              </a:solidFill>
              <a:ea typeface="+mj-lt"/>
              <a:cs typeface="+mj-lt"/>
            </a:endParaRPr>
          </a:p>
          <a:p>
            <a:pPr marL="0" indent="0">
              <a:buNone/>
            </a:pPr>
            <a:endParaRPr lang="en-GB" sz="1100">
              <a:solidFill>
                <a:schemeClr val="bg1"/>
              </a:solidFill>
              <a:ea typeface="+mj-lt"/>
              <a:cs typeface="+mj-lt"/>
            </a:endParaRPr>
          </a:p>
          <a:p>
            <a:pPr marL="0" indent="0">
              <a:buNone/>
            </a:pPr>
            <a:r>
              <a:rPr lang="en-GB" sz="1100">
                <a:solidFill>
                  <a:schemeClr val="bg1"/>
                </a:solidFill>
                <a:ea typeface="+mj-lt"/>
                <a:cs typeface="+mj-lt"/>
              </a:rPr>
              <a:t>  l</a:t>
            </a:r>
            <a:endParaRPr lang="en-US" sz="1100">
              <a:solidFill>
                <a:schemeClr val="bg1"/>
              </a:solidFill>
            </a:endParaRPr>
          </a:p>
        </p:txBody>
      </p:sp>
      <p:sp>
        <p:nvSpPr>
          <p:cNvPr id="23" name="Content Placeholder 2">
            <a:extLst>
              <a:ext uri="{FF2B5EF4-FFF2-40B4-BE49-F238E27FC236}">
                <a16:creationId xmlns:a16="http://schemas.microsoft.com/office/drawing/2014/main" id="{A0FB375B-2E22-774C-7D99-EFA85FF5ABCF}"/>
              </a:ext>
            </a:extLst>
          </p:cNvPr>
          <p:cNvSpPr>
            <a:spLocks noGrp="1"/>
          </p:cNvSpPr>
          <p:nvPr/>
        </p:nvSpPr>
        <p:spPr>
          <a:xfrm flipH="1">
            <a:off x="121234" y="-169040"/>
            <a:ext cx="570828" cy="337521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lnSpc>
                <a:spcPct val="90000"/>
              </a:lnSpc>
              <a:buNone/>
            </a:pPr>
            <a:r>
              <a:rPr lang="en-GB" sz="1300">
                <a:solidFill>
                  <a:schemeClr val="bg1"/>
                </a:solidFill>
              </a:rPr>
              <a:t>                                               </a:t>
            </a:r>
            <a:endParaRPr lang="en-US">
              <a:solidFill>
                <a:schemeClr val="bg1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endParaRPr lang="en-GB" sz="1300">
              <a:solidFill>
                <a:schemeClr val="bg1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300">
                <a:solidFill>
                  <a:schemeClr val="bg1"/>
                </a:solidFill>
              </a:rPr>
              <a:t>                                 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300" err="1">
                <a:solidFill>
                  <a:srgbClr val="FFFFFF"/>
                </a:solidFill>
                <a:ea typeface="+mj-lt"/>
                <a:cs typeface="+mj-lt"/>
              </a:rPr>
              <a:t>ib</a:t>
            </a:r>
            <a:r>
              <a:rPr lang="en-GB" sz="1300">
                <a:solidFill>
                  <a:schemeClr val="bg1"/>
                </a:solidFill>
              </a:rPr>
              <a:t>                                                      </a:t>
            </a:r>
          </a:p>
          <a:p>
            <a:pPr marL="0" indent="0">
              <a:lnSpc>
                <a:spcPct val="90000"/>
              </a:lnSpc>
              <a:buNone/>
            </a:pPr>
            <a:endParaRPr lang="en-GB" sz="1300">
              <a:solidFill>
                <a:schemeClr val="bg1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endParaRPr lang="en-GB" sz="1300">
              <a:solidFill>
                <a:schemeClr val="bg1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300">
                <a:solidFill>
                  <a:schemeClr val="bg1"/>
                </a:solidFill>
              </a:rPr>
              <a:t>                                                                                          Zobia </a:t>
            </a:r>
            <a:r>
              <a:rPr lang="en-GB" sz="1300" err="1">
                <a:solidFill>
                  <a:schemeClr val="bg1"/>
                </a:solidFill>
              </a:rPr>
              <a:t>riaz</a:t>
            </a:r>
            <a:endParaRPr lang="en-GB" sz="13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17791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6FF97-C7E7-158E-9761-37D7AFA24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6"/>
            <a:ext cx="5616217" cy="1622321"/>
          </a:xfrm>
        </p:spPr>
        <p:txBody>
          <a:bodyPr>
            <a:normAutofit/>
          </a:bodyPr>
          <a:lstStyle/>
          <a:p>
            <a:r>
              <a:rPr lang="en-GB">
                <a:latin typeface="Arial"/>
                <a:cs typeface="Arial"/>
              </a:rPr>
              <a:t>RATIONALE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925699-77B4-F86D-DD48-956D3DA82C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0818" y="1532626"/>
            <a:ext cx="5616216" cy="378541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endParaRPr lang="en-GB" sz="1900"/>
          </a:p>
          <a:p>
            <a:pPr marL="0" indent="0">
              <a:lnSpc>
                <a:spcPct val="90000"/>
              </a:lnSpc>
              <a:buClr>
                <a:srgbClr val="EF53A5"/>
              </a:buClr>
              <a:buNone/>
            </a:pPr>
            <a:r>
              <a:rPr lang="en-GB" sz="2800"/>
              <a:t>Rationale: </a:t>
            </a:r>
          </a:p>
          <a:p>
            <a:pPr>
              <a:lnSpc>
                <a:spcPct val="90000"/>
              </a:lnSpc>
              <a:buClr>
                <a:srgbClr val="EF53A5"/>
              </a:buClr>
            </a:pPr>
            <a:endParaRPr lang="en-GB" sz="1900"/>
          </a:p>
          <a:p>
            <a:pPr>
              <a:lnSpc>
                <a:spcPct val="90000"/>
              </a:lnSpc>
              <a:buClr>
                <a:srgbClr val="EF53A5"/>
              </a:buClr>
            </a:pPr>
            <a:endParaRPr lang="en-GB" sz="1900"/>
          </a:p>
          <a:p>
            <a:pPr>
              <a:lnSpc>
                <a:spcPct val="90000"/>
              </a:lnSpc>
              <a:buClr>
                <a:srgbClr val="EF53A5"/>
              </a:buClr>
            </a:pPr>
            <a:endParaRPr lang="en-GB" sz="1900"/>
          </a:p>
          <a:p>
            <a:pPr>
              <a:lnSpc>
                <a:spcPct val="90000"/>
              </a:lnSpc>
              <a:buClr>
                <a:srgbClr val="EF53A5"/>
              </a:buClr>
            </a:pPr>
            <a:endParaRPr lang="en-GB" sz="1900"/>
          </a:p>
          <a:p>
            <a:pPr>
              <a:lnSpc>
                <a:spcPct val="90000"/>
              </a:lnSpc>
              <a:buClr>
                <a:srgbClr val="EF53A5"/>
              </a:buClr>
            </a:pPr>
            <a:endParaRPr lang="en-GB" sz="1900"/>
          </a:p>
          <a:p>
            <a:pPr marL="0" indent="0">
              <a:lnSpc>
                <a:spcPct val="90000"/>
              </a:lnSpc>
              <a:buClr>
                <a:srgbClr val="EF53A5"/>
              </a:buClr>
              <a:buNone/>
            </a:pPr>
            <a:r>
              <a:rPr lang="en-GB" sz="1900"/>
              <a:t>                                                                                                                                           </a:t>
            </a:r>
            <a:r>
              <a:rPr lang="en-GB" sz="1100"/>
              <a:t>  Zobia </a:t>
            </a:r>
            <a:r>
              <a:rPr lang="en-GB" sz="1100" err="1"/>
              <a:t>riaz</a:t>
            </a:r>
            <a:endParaRPr lang="en-GB" sz="1100"/>
          </a:p>
        </p:txBody>
      </p:sp>
      <p:sp>
        <p:nvSpPr>
          <p:cNvPr id="19" name="Freeform 31">
            <a:extLst>
              <a:ext uri="{FF2B5EF4-FFF2-40B4-BE49-F238E27FC236}">
                <a16:creationId xmlns:a16="http://schemas.microsoft.com/office/drawing/2014/main" id="{10208470-709D-4AF1-83BC-8A1019901B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49843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0">
            <a:extLst>
              <a:ext uri="{FF2B5EF4-FFF2-40B4-BE49-F238E27FC236}">
                <a16:creationId xmlns:a16="http://schemas.microsoft.com/office/drawing/2014/main" id="{38D8AE6D-D2DF-4BEA-AF55-5E7DD41A31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4139" y="0"/>
            <a:ext cx="463828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 5">
            <a:extLst>
              <a:ext uri="{FF2B5EF4-FFF2-40B4-BE49-F238E27FC236}">
                <a16:creationId xmlns:a16="http://schemas.microsoft.com/office/drawing/2014/main" id="{8D9E9787-9929-42D8-AEDA-28F936807A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3906400" y="2756642"/>
            <a:ext cx="6858000" cy="1344715"/>
          </a:xfrm>
          <a:custGeom>
            <a:avLst/>
            <a:gdLst/>
            <a:ahLst/>
            <a:cxnLst/>
            <a:rect l="l" t="t" r="r" b="b"/>
            <a:pathLst>
              <a:path w="10000" h="8000">
                <a:moveTo>
                  <a:pt x="0" y="0"/>
                </a:moveTo>
                <a:lnTo>
                  <a:pt x="0" y="7970"/>
                </a:lnTo>
                <a:lnTo>
                  <a:pt x="10000" y="8000"/>
                </a:lnTo>
                <a:lnTo>
                  <a:pt x="10000" y="7"/>
                </a:lnTo>
                <a:lnTo>
                  <a:pt x="10000" y="7"/>
                </a:lnTo>
                <a:lnTo>
                  <a:pt x="9773" y="156"/>
                </a:lnTo>
                <a:lnTo>
                  <a:pt x="9547" y="298"/>
                </a:lnTo>
                <a:lnTo>
                  <a:pt x="9320" y="437"/>
                </a:lnTo>
                <a:lnTo>
                  <a:pt x="9092" y="556"/>
                </a:lnTo>
                <a:lnTo>
                  <a:pt x="8865" y="676"/>
                </a:lnTo>
                <a:lnTo>
                  <a:pt x="8637" y="788"/>
                </a:lnTo>
                <a:lnTo>
                  <a:pt x="8412" y="884"/>
                </a:lnTo>
                <a:lnTo>
                  <a:pt x="8184" y="975"/>
                </a:lnTo>
                <a:lnTo>
                  <a:pt x="7957" y="1058"/>
                </a:lnTo>
                <a:lnTo>
                  <a:pt x="7734" y="1130"/>
                </a:lnTo>
                <a:lnTo>
                  <a:pt x="7508" y="1202"/>
                </a:lnTo>
                <a:lnTo>
                  <a:pt x="7285" y="1262"/>
                </a:lnTo>
                <a:lnTo>
                  <a:pt x="7062" y="1309"/>
                </a:lnTo>
                <a:lnTo>
                  <a:pt x="6840" y="1358"/>
                </a:lnTo>
                <a:lnTo>
                  <a:pt x="6620" y="1399"/>
                </a:lnTo>
                <a:lnTo>
                  <a:pt x="6402" y="1428"/>
                </a:lnTo>
                <a:lnTo>
                  <a:pt x="6184" y="1453"/>
                </a:lnTo>
                <a:lnTo>
                  <a:pt x="5968" y="1477"/>
                </a:lnTo>
                <a:lnTo>
                  <a:pt x="5755" y="1488"/>
                </a:lnTo>
                <a:lnTo>
                  <a:pt x="5542" y="1500"/>
                </a:lnTo>
                <a:lnTo>
                  <a:pt x="5332" y="1506"/>
                </a:lnTo>
                <a:lnTo>
                  <a:pt x="5124" y="1500"/>
                </a:lnTo>
                <a:lnTo>
                  <a:pt x="4918" y="1500"/>
                </a:lnTo>
                <a:lnTo>
                  <a:pt x="4714" y="1488"/>
                </a:lnTo>
                <a:lnTo>
                  <a:pt x="4514" y="1470"/>
                </a:lnTo>
                <a:lnTo>
                  <a:pt x="4316" y="1453"/>
                </a:lnTo>
                <a:lnTo>
                  <a:pt x="4122" y="1434"/>
                </a:lnTo>
                <a:lnTo>
                  <a:pt x="3929" y="1405"/>
                </a:lnTo>
                <a:lnTo>
                  <a:pt x="3739" y="1374"/>
                </a:lnTo>
                <a:lnTo>
                  <a:pt x="3553" y="1346"/>
                </a:lnTo>
                <a:lnTo>
                  <a:pt x="3190" y="1267"/>
                </a:lnTo>
                <a:lnTo>
                  <a:pt x="2842" y="1183"/>
                </a:lnTo>
                <a:lnTo>
                  <a:pt x="2508" y="1095"/>
                </a:lnTo>
                <a:lnTo>
                  <a:pt x="2192" y="998"/>
                </a:lnTo>
                <a:lnTo>
                  <a:pt x="1890" y="897"/>
                </a:lnTo>
                <a:lnTo>
                  <a:pt x="1610" y="788"/>
                </a:lnTo>
                <a:lnTo>
                  <a:pt x="1347" y="681"/>
                </a:lnTo>
                <a:lnTo>
                  <a:pt x="1105" y="574"/>
                </a:lnTo>
                <a:lnTo>
                  <a:pt x="883" y="473"/>
                </a:lnTo>
                <a:lnTo>
                  <a:pt x="686" y="377"/>
                </a:lnTo>
                <a:lnTo>
                  <a:pt x="508" y="286"/>
                </a:lnTo>
                <a:lnTo>
                  <a:pt x="358" y="210"/>
                </a:lnTo>
                <a:lnTo>
                  <a:pt x="232" y="138"/>
                </a:lnTo>
                <a:lnTo>
                  <a:pt x="59" y="35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22" name="Rectangle 14">
            <a:extLst>
              <a:ext uri="{FF2B5EF4-FFF2-40B4-BE49-F238E27FC236}">
                <a16:creationId xmlns:a16="http://schemas.microsoft.com/office/drawing/2014/main" id="{30A678BD-FD5D-4756-B0DC-E713CB8277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730963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6FF97-C7E7-158E-9761-37D7AFA24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6"/>
            <a:ext cx="5616217" cy="1622321"/>
          </a:xfrm>
        </p:spPr>
        <p:txBody>
          <a:bodyPr>
            <a:normAutofit/>
          </a:bodyPr>
          <a:lstStyle/>
          <a:p>
            <a:r>
              <a:rPr lang="en-GB">
                <a:latin typeface="Arial"/>
                <a:cs typeface="Arial"/>
              </a:rPr>
              <a:t>WHAT ARE THE DIGITAL SKILLS 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925699-77B4-F86D-DD48-956D3DA82C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1" y="2438400"/>
            <a:ext cx="5616216" cy="3785419"/>
          </a:xfr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>
              <a:lnSpc>
                <a:spcPct val="90000"/>
              </a:lnSpc>
            </a:pPr>
            <a:endParaRPr lang="en-GB" sz="1900"/>
          </a:p>
          <a:p>
            <a:pPr>
              <a:lnSpc>
                <a:spcPct val="90000"/>
              </a:lnSpc>
              <a:buClr>
                <a:srgbClr val="EF53A5"/>
              </a:buClr>
            </a:pPr>
            <a:r>
              <a:rPr lang="en-GB" sz="2800"/>
              <a:t>Digital skills are being able to confidently use the internet or electronic devices for work or personal tasks ().</a:t>
            </a:r>
          </a:p>
          <a:p>
            <a:pPr>
              <a:lnSpc>
                <a:spcPct val="90000"/>
              </a:lnSpc>
              <a:buClr>
                <a:srgbClr val="EF53A5"/>
              </a:buClr>
            </a:pPr>
            <a:endParaRPr lang="en-GB" sz="2800"/>
          </a:p>
          <a:p>
            <a:pPr>
              <a:lnSpc>
                <a:spcPct val="90000"/>
              </a:lnSpc>
              <a:buClr>
                <a:srgbClr val="EF53A5"/>
              </a:buClr>
            </a:pPr>
            <a:r>
              <a:rPr lang="en-GB" sz="2800"/>
              <a:t>Digital skills are used for researching purposes </a:t>
            </a:r>
          </a:p>
          <a:p>
            <a:pPr>
              <a:lnSpc>
                <a:spcPct val="90000"/>
              </a:lnSpc>
              <a:buClr>
                <a:srgbClr val="EF53A5"/>
              </a:buClr>
            </a:pPr>
            <a:endParaRPr lang="en-GB" sz="1900"/>
          </a:p>
          <a:p>
            <a:pPr>
              <a:lnSpc>
                <a:spcPct val="90000"/>
              </a:lnSpc>
              <a:buClr>
                <a:srgbClr val="EF53A5"/>
              </a:buClr>
            </a:pPr>
            <a:endParaRPr lang="en-GB" sz="1900"/>
          </a:p>
          <a:p>
            <a:pPr>
              <a:lnSpc>
                <a:spcPct val="90000"/>
              </a:lnSpc>
              <a:buClr>
                <a:srgbClr val="EF53A5"/>
              </a:buClr>
            </a:pPr>
            <a:endParaRPr lang="en-GB" sz="1900"/>
          </a:p>
          <a:p>
            <a:pPr>
              <a:lnSpc>
                <a:spcPct val="90000"/>
              </a:lnSpc>
              <a:buClr>
                <a:srgbClr val="EF53A5"/>
              </a:buClr>
            </a:pPr>
            <a:endParaRPr lang="en-GB" sz="1900"/>
          </a:p>
          <a:p>
            <a:pPr>
              <a:lnSpc>
                <a:spcPct val="90000"/>
              </a:lnSpc>
              <a:buClr>
                <a:srgbClr val="EF53A5"/>
              </a:buClr>
            </a:pPr>
            <a:endParaRPr lang="en-GB" sz="1900"/>
          </a:p>
          <a:p>
            <a:pPr>
              <a:lnSpc>
                <a:spcPct val="90000"/>
              </a:lnSpc>
              <a:buClr>
                <a:srgbClr val="EF53A5"/>
              </a:buClr>
            </a:pPr>
            <a:endParaRPr lang="en-GB" sz="1900"/>
          </a:p>
          <a:p>
            <a:pPr>
              <a:lnSpc>
                <a:spcPct val="90000"/>
              </a:lnSpc>
              <a:buClr>
                <a:srgbClr val="EF53A5"/>
              </a:buClr>
            </a:pPr>
            <a:r>
              <a:rPr lang="en-GB" sz="1900"/>
              <a:t>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 </a:t>
            </a:r>
            <a:r>
              <a:rPr lang="en-GB" sz="1100"/>
              <a:t>  Zobia </a:t>
            </a:r>
            <a:r>
              <a:rPr lang="en-GB" sz="1100" err="1"/>
              <a:t>riaz</a:t>
            </a:r>
            <a:endParaRPr lang="en-GB" sz="1100"/>
          </a:p>
        </p:txBody>
      </p:sp>
      <p:sp>
        <p:nvSpPr>
          <p:cNvPr id="19" name="Freeform 31">
            <a:extLst>
              <a:ext uri="{FF2B5EF4-FFF2-40B4-BE49-F238E27FC236}">
                <a16:creationId xmlns:a16="http://schemas.microsoft.com/office/drawing/2014/main" id="{10208470-709D-4AF1-83BC-8A1019901B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49843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0">
            <a:extLst>
              <a:ext uri="{FF2B5EF4-FFF2-40B4-BE49-F238E27FC236}">
                <a16:creationId xmlns:a16="http://schemas.microsoft.com/office/drawing/2014/main" id="{38D8AE6D-D2DF-4BEA-AF55-5E7DD41A31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4139" y="0"/>
            <a:ext cx="463828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 5">
            <a:extLst>
              <a:ext uri="{FF2B5EF4-FFF2-40B4-BE49-F238E27FC236}">
                <a16:creationId xmlns:a16="http://schemas.microsoft.com/office/drawing/2014/main" id="{8D9E9787-9929-42D8-AEDA-28F936807A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3906400" y="2756642"/>
            <a:ext cx="6858000" cy="1344715"/>
          </a:xfrm>
          <a:custGeom>
            <a:avLst/>
            <a:gdLst/>
            <a:ahLst/>
            <a:cxnLst/>
            <a:rect l="l" t="t" r="r" b="b"/>
            <a:pathLst>
              <a:path w="10000" h="8000">
                <a:moveTo>
                  <a:pt x="0" y="0"/>
                </a:moveTo>
                <a:lnTo>
                  <a:pt x="0" y="7970"/>
                </a:lnTo>
                <a:lnTo>
                  <a:pt x="10000" y="8000"/>
                </a:lnTo>
                <a:lnTo>
                  <a:pt x="10000" y="7"/>
                </a:lnTo>
                <a:lnTo>
                  <a:pt x="10000" y="7"/>
                </a:lnTo>
                <a:lnTo>
                  <a:pt x="9773" y="156"/>
                </a:lnTo>
                <a:lnTo>
                  <a:pt x="9547" y="298"/>
                </a:lnTo>
                <a:lnTo>
                  <a:pt x="9320" y="437"/>
                </a:lnTo>
                <a:lnTo>
                  <a:pt x="9092" y="556"/>
                </a:lnTo>
                <a:lnTo>
                  <a:pt x="8865" y="676"/>
                </a:lnTo>
                <a:lnTo>
                  <a:pt x="8637" y="788"/>
                </a:lnTo>
                <a:lnTo>
                  <a:pt x="8412" y="884"/>
                </a:lnTo>
                <a:lnTo>
                  <a:pt x="8184" y="975"/>
                </a:lnTo>
                <a:lnTo>
                  <a:pt x="7957" y="1058"/>
                </a:lnTo>
                <a:lnTo>
                  <a:pt x="7734" y="1130"/>
                </a:lnTo>
                <a:lnTo>
                  <a:pt x="7508" y="1202"/>
                </a:lnTo>
                <a:lnTo>
                  <a:pt x="7285" y="1262"/>
                </a:lnTo>
                <a:lnTo>
                  <a:pt x="7062" y="1309"/>
                </a:lnTo>
                <a:lnTo>
                  <a:pt x="6840" y="1358"/>
                </a:lnTo>
                <a:lnTo>
                  <a:pt x="6620" y="1399"/>
                </a:lnTo>
                <a:lnTo>
                  <a:pt x="6402" y="1428"/>
                </a:lnTo>
                <a:lnTo>
                  <a:pt x="6184" y="1453"/>
                </a:lnTo>
                <a:lnTo>
                  <a:pt x="5968" y="1477"/>
                </a:lnTo>
                <a:lnTo>
                  <a:pt x="5755" y="1488"/>
                </a:lnTo>
                <a:lnTo>
                  <a:pt x="5542" y="1500"/>
                </a:lnTo>
                <a:lnTo>
                  <a:pt x="5332" y="1506"/>
                </a:lnTo>
                <a:lnTo>
                  <a:pt x="5124" y="1500"/>
                </a:lnTo>
                <a:lnTo>
                  <a:pt x="4918" y="1500"/>
                </a:lnTo>
                <a:lnTo>
                  <a:pt x="4714" y="1488"/>
                </a:lnTo>
                <a:lnTo>
                  <a:pt x="4514" y="1470"/>
                </a:lnTo>
                <a:lnTo>
                  <a:pt x="4316" y="1453"/>
                </a:lnTo>
                <a:lnTo>
                  <a:pt x="4122" y="1434"/>
                </a:lnTo>
                <a:lnTo>
                  <a:pt x="3929" y="1405"/>
                </a:lnTo>
                <a:lnTo>
                  <a:pt x="3739" y="1374"/>
                </a:lnTo>
                <a:lnTo>
                  <a:pt x="3553" y="1346"/>
                </a:lnTo>
                <a:lnTo>
                  <a:pt x="3190" y="1267"/>
                </a:lnTo>
                <a:lnTo>
                  <a:pt x="2842" y="1183"/>
                </a:lnTo>
                <a:lnTo>
                  <a:pt x="2508" y="1095"/>
                </a:lnTo>
                <a:lnTo>
                  <a:pt x="2192" y="998"/>
                </a:lnTo>
                <a:lnTo>
                  <a:pt x="1890" y="897"/>
                </a:lnTo>
                <a:lnTo>
                  <a:pt x="1610" y="788"/>
                </a:lnTo>
                <a:lnTo>
                  <a:pt x="1347" y="681"/>
                </a:lnTo>
                <a:lnTo>
                  <a:pt x="1105" y="574"/>
                </a:lnTo>
                <a:lnTo>
                  <a:pt x="883" y="473"/>
                </a:lnTo>
                <a:lnTo>
                  <a:pt x="686" y="377"/>
                </a:lnTo>
                <a:lnTo>
                  <a:pt x="508" y="286"/>
                </a:lnTo>
                <a:lnTo>
                  <a:pt x="358" y="210"/>
                </a:lnTo>
                <a:lnTo>
                  <a:pt x="232" y="138"/>
                </a:lnTo>
                <a:lnTo>
                  <a:pt x="59" y="35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pic>
        <p:nvPicPr>
          <p:cNvPr id="4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2B31E62E-41AA-508F-63C0-84DCC5061E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3742" y="1931019"/>
            <a:ext cx="3980139" cy="4002374"/>
          </a:xfrm>
          <a:prstGeom prst="rect">
            <a:avLst/>
          </a:prstGeom>
          <a:effectLst/>
        </p:spPr>
      </p:pic>
      <p:sp>
        <p:nvSpPr>
          <p:cNvPr id="22" name="Rectangle 14">
            <a:extLst>
              <a:ext uri="{FF2B5EF4-FFF2-40B4-BE49-F238E27FC236}">
                <a16:creationId xmlns:a16="http://schemas.microsoft.com/office/drawing/2014/main" id="{30A678BD-FD5D-4756-B0DC-E713CB8277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497041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6FF97-C7E7-158E-9761-37D7AFA24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6"/>
            <a:ext cx="5616217" cy="1622321"/>
          </a:xfrm>
        </p:spPr>
        <p:txBody>
          <a:bodyPr>
            <a:normAutofit/>
          </a:bodyPr>
          <a:lstStyle/>
          <a:p>
            <a:r>
              <a:rPr lang="en-GB">
                <a:latin typeface="Arial"/>
                <a:cs typeface="Arial"/>
              </a:rPr>
              <a:t>PROPOSED METHOD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925699-77B4-F86D-DD48-956D3DA82C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246" y="2503714"/>
            <a:ext cx="5931901" cy="3273791"/>
          </a:xfrm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6000" dirty="0">
                <a:latin typeface="Calibri"/>
                <a:cs typeface="Calibri"/>
              </a:rPr>
              <a:t>We will be surveying UWTSD students and asking them how confident they are using digital skills. We will be asking them 5 questions, which are: </a:t>
            </a:r>
          </a:p>
          <a:p>
            <a:pPr marL="285750" indent="-285750">
              <a:lnSpc>
                <a:spcPct val="90000"/>
              </a:lnSpc>
              <a:buFont typeface="Arial" charset="2"/>
              <a:buChar char="•"/>
            </a:pPr>
            <a:r>
              <a:rPr lang="en-GB" sz="6000" dirty="0">
                <a:latin typeface="Calibri"/>
                <a:cs typeface="Calibri"/>
              </a:rPr>
              <a:t>Are you confident in using MS Teams to work with your peers?</a:t>
            </a:r>
          </a:p>
          <a:p>
            <a:pPr marL="285750" indent="-285750">
              <a:lnSpc>
                <a:spcPct val="90000"/>
              </a:lnSpc>
              <a:buClr>
                <a:srgbClr val="EF53A5"/>
              </a:buClr>
              <a:buFont typeface="Arial" charset="2"/>
              <a:buChar char="•"/>
            </a:pPr>
            <a:r>
              <a:rPr lang="en-GB" sz="6000" dirty="0">
                <a:latin typeface="Calibri"/>
                <a:cs typeface="Calibri"/>
              </a:rPr>
              <a:t>Do you feel confident when using One Drive?</a:t>
            </a:r>
          </a:p>
          <a:p>
            <a:pPr marL="285750" indent="-285750">
              <a:lnSpc>
                <a:spcPct val="90000"/>
              </a:lnSpc>
              <a:buClr>
                <a:srgbClr val="EF53A5"/>
              </a:buClr>
              <a:buFont typeface="Arial" charset="2"/>
              <a:buChar char="•"/>
            </a:pPr>
            <a:r>
              <a:rPr lang="en-GB" sz="6000" dirty="0">
                <a:latin typeface="Calibri"/>
                <a:cs typeface="Calibri"/>
              </a:rPr>
              <a:t>Rank these words in order of according to show you feel about using technology. (examples will be given)</a:t>
            </a:r>
          </a:p>
          <a:p>
            <a:pPr marL="285750" indent="-285750">
              <a:lnSpc>
                <a:spcPct val="90000"/>
              </a:lnSpc>
              <a:buClr>
                <a:srgbClr val="EF53A5"/>
              </a:buClr>
              <a:buFont typeface="Arial" charset="2"/>
              <a:buChar char="•"/>
            </a:pPr>
            <a:r>
              <a:rPr lang="en-GB" sz="6000" dirty="0">
                <a:latin typeface="Calibri"/>
                <a:cs typeface="Calibri"/>
              </a:rPr>
              <a:t>Using technology improves my work?</a:t>
            </a:r>
          </a:p>
          <a:p>
            <a:pPr marL="285750" indent="-285750">
              <a:lnSpc>
                <a:spcPct val="90000"/>
              </a:lnSpc>
              <a:buClr>
                <a:srgbClr val="EF53A5"/>
              </a:buClr>
              <a:buFont typeface="Arial" charset="2"/>
              <a:buChar char="•"/>
            </a:pPr>
            <a:r>
              <a:rPr lang="en-GB" sz="6000" dirty="0">
                <a:latin typeface="Calibri"/>
                <a:cs typeface="Calibri"/>
              </a:rPr>
              <a:t>There are times when I feel anxious about using One Drive</a:t>
            </a:r>
          </a:p>
          <a:p>
            <a:pPr marL="285750" indent="-285750">
              <a:lnSpc>
                <a:spcPct val="90000"/>
              </a:lnSpc>
              <a:buClr>
                <a:srgbClr val="EF53A5"/>
              </a:buClr>
              <a:buFont typeface="Arial" charset="2"/>
              <a:buChar char="•"/>
            </a:pPr>
            <a:endParaRPr lang="en-GB" sz="6000" dirty="0">
              <a:latin typeface="Calibri"/>
              <a:cs typeface="Calibri"/>
            </a:endParaRPr>
          </a:p>
          <a:p>
            <a:pPr marL="0" indent="0">
              <a:lnSpc>
                <a:spcPct val="90000"/>
              </a:lnSpc>
              <a:buClr>
                <a:srgbClr val="EF53A5"/>
              </a:buClr>
              <a:buNone/>
            </a:pPr>
            <a:r>
              <a:rPr lang="en-GB" sz="6000" dirty="0">
                <a:latin typeface="Calibri"/>
                <a:cs typeface="Calibri"/>
              </a:rPr>
              <a:t>After gathering information we will analyse our feedback and make a primary report whilst comparing with secondary research done by professionals.</a:t>
            </a:r>
          </a:p>
          <a:p>
            <a:pPr marL="285750" indent="-285750">
              <a:lnSpc>
                <a:spcPct val="90000"/>
              </a:lnSpc>
              <a:buClr>
                <a:srgbClr val="EF53A5"/>
              </a:buClr>
              <a:buFont typeface="Arial" charset="2"/>
              <a:buChar char="•"/>
            </a:pPr>
            <a:endParaRPr lang="en-GB" sz="1800" dirty="0">
              <a:cs typeface="Calibri"/>
            </a:endParaRPr>
          </a:p>
          <a:p>
            <a:pPr marL="0" indent="0">
              <a:lnSpc>
                <a:spcPct val="90000"/>
              </a:lnSpc>
              <a:buClr>
                <a:srgbClr val="B31166">
                  <a:lumMod val="60000"/>
                  <a:lumOff val="40000"/>
                </a:srgbClr>
              </a:buClr>
              <a:buNone/>
            </a:pPr>
            <a:endParaRPr lang="en-GB" sz="1800" dirty="0"/>
          </a:p>
          <a:p>
            <a:pPr>
              <a:lnSpc>
                <a:spcPct val="90000"/>
              </a:lnSpc>
              <a:buClr>
                <a:srgbClr val="EF53A5"/>
              </a:buClr>
            </a:pPr>
            <a:endParaRPr lang="en-GB" sz="1900"/>
          </a:p>
          <a:p>
            <a:pPr>
              <a:lnSpc>
                <a:spcPct val="90000"/>
              </a:lnSpc>
              <a:buClr>
                <a:srgbClr val="EF53A5"/>
              </a:buClr>
            </a:pPr>
            <a:endParaRPr lang="en-GB" sz="1900"/>
          </a:p>
          <a:p>
            <a:pPr>
              <a:lnSpc>
                <a:spcPct val="90000"/>
              </a:lnSpc>
              <a:buClr>
                <a:srgbClr val="EF53A5"/>
              </a:buClr>
            </a:pPr>
            <a:endParaRPr lang="en-GB" sz="1900"/>
          </a:p>
          <a:p>
            <a:pPr>
              <a:lnSpc>
                <a:spcPct val="90000"/>
              </a:lnSpc>
              <a:buClr>
                <a:srgbClr val="EF53A5"/>
              </a:buClr>
            </a:pPr>
            <a:endParaRPr lang="en-GB" sz="1900"/>
          </a:p>
          <a:p>
            <a:pPr>
              <a:lnSpc>
                <a:spcPct val="90000"/>
              </a:lnSpc>
              <a:buClr>
                <a:srgbClr val="EF53A5"/>
              </a:buClr>
            </a:pPr>
            <a:endParaRPr lang="en-GB" sz="1900"/>
          </a:p>
          <a:p>
            <a:pPr>
              <a:lnSpc>
                <a:spcPct val="90000"/>
              </a:lnSpc>
              <a:buClr>
                <a:srgbClr val="EF53A5"/>
              </a:buClr>
            </a:pPr>
            <a:r>
              <a:rPr lang="en-GB" sz="1900" dirty="0"/>
              <a:t>                                                                                                                                           </a:t>
            </a:r>
            <a:r>
              <a:rPr lang="en-GB" sz="1100" dirty="0"/>
              <a:t>  Zobia </a:t>
            </a:r>
            <a:r>
              <a:rPr lang="en-GB" sz="1100" dirty="0" err="1"/>
              <a:t>riaz</a:t>
            </a:r>
            <a:endParaRPr lang="en-GB" sz="1100" dirty="0"/>
          </a:p>
        </p:txBody>
      </p:sp>
      <p:sp>
        <p:nvSpPr>
          <p:cNvPr id="19" name="Freeform 31">
            <a:extLst>
              <a:ext uri="{FF2B5EF4-FFF2-40B4-BE49-F238E27FC236}">
                <a16:creationId xmlns:a16="http://schemas.microsoft.com/office/drawing/2014/main" id="{10208470-709D-4AF1-83BC-8A1019901B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49843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0">
            <a:extLst>
              <a:ext uri="{FF2B5EF4-FFF2-40B4-BE49-F238E27FC236}">
                <a16:creationId xmlns:a16="http://schemas.microsoft.com/office/drawing/2014/main" id="{38D8AE6D-D2DF-4BEA-AF55-5E7DD41A31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4139" y="0"/>
            <a:ext cx="463828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 5">
            <a:extLst>
              <a:ext uri="{FF2B5EF4-FFF2-40B4-BE49-F238E27FC236}">
                <a16:creationId xmlns:a16="http://schemas.microsoft.com/office/drawing/2014/main" id="{8D9E9787-9929-42D8-AEDA-28F936807A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3906400" y="2756642"/>
            <a:ext cx="6858000" cy="1344715"/>
          </a:xfrm>
          <a:custGeom>
            <a:avLst/>
            <a:gdLst/>
            <a:ahLst/>
            <a:cxnLst/>
            <a:rect l="l" t="t" r="r" b="b"/>
            <a:pathLst>
              <a:path w="10000" h="8000">
                <a:moveTo>
                  <a:pt x="0" y="0"/>
                </a:moveTo>
                <a:lnTo>
                  <a:pt x="0" y="7970"/>
                </a:lnTo>
                <a:lnTo>
                  <a:pt x="10000" y="8000"/>
                </a:lnTo>
                <a:lnTo>
                  <a:pt x="10000" y="7"/>
                </a:lnTo>
                <a:lnTo>
                  <a:pt x="10000" y="7"/>
                </a:lnTo>
                <a:lnTo>
                  <a:pt x="9773" y="156"/>
                </a:lnTo>
                <a:lnTo>
                  <a:pt x="9547" y="298"/>
                </a:lnTo>
                <a:lnTo>
                  <a:pt x="9320" y="437"/>
                </a:lnTo>
                <a:lnTo>
                  <a:pt x="9092" y="556"/>
                </a:lnTo>
                <a:lnTo>
                  <a:pt x="8865" y="676"/>
                </a:lnTo>
                <a:lnTo>
                  <a:pt x="8637" y="788"/>
                </a:lnTo>
                <a:lnTo>
                  <a:pt x="8412" y="884"/>
                </a:lnTo>
                <a:lnTo>
                  <a:pt x="8184" y="975"/>
                </a:lnTo>
                <a:lnTo>
                  <a:pt x="7957" y="1058"/>
                </a:lnTo>
                <a:lnTo>
                  <a:pt x="7734" y="1130"/>
                </a:lnTo>
                <a:lnTo>
                  <a:pt x="7508" y="1202"/>
                </a:lnTo>
                <a:lnTo>
                  <a:pt x="7285" y="1262"/>
                </a:lnTo>
                <a:lnTo>
                  <a:pt x="7062" y="1309"/>
                </a:lnTo>
                <a:lnTo>
                  <a:pt x="6840" y="1358"/>
                </a:lnTo>
                <a:lnTo>
                  <a:pt x="6620" y="1399"/>
                </a:lnTo>
                <a:lnTo>
                  <a:pt x="6402" y="1428"/>
                </a:lnTo>
                <a:lnTo>
                  <a:pt x="6184" y="1453"/>
                </a:lnTo>
                <a:lnTo>
                  <a:pt x="5968" y="1477"/>
                </a:lnTo>
                <a:lnTo>
                  <a:pt x="5755" y="1488"/>
                </a:lnTo>
                <a:lnTo>
                  <a:pt x="5542" y="1500"/>
                </a:lnTo>
                <a:lnTo>
                  <a:pt x="5332" y="1506"/>
                </a:lnTo>
                <a:lnTo>
                  <a:pt x="5124" y="1500"/>
                </a:lnTo>
                <a:lnTo>
                  <a:pt x="4918" y="1500"/>
                </a:lnTo>
                <a:lnTo>
                  <a:pt x="4714" y="1488"/>
                </a:lnTo>
                <a:lnTo>
                  <a:pt x="4514" y="1470"/>
                </a:lnTo>
                <a:lnTo>
                  <a:pt x="4316" y="1453"/>
                </a:lnTo>
                <a:lnTo>
                  <a:pt x="4122" y="1434"/>
                </a:lnTo>
                <a:lnTo>
                  <a:pt x="3929" y="1405"/>
                </a:lnTo>
                <a:lnTo>
                  <a:pt x="3739" y="1374"/>
                </a:lnTo>
                <a:lnTo>
                  <a:pt x="3553" y="1346"/>
                </a:lnTo>
                <a:lnTo>
                  <a:pt x="3190" y="1267"/>
                </a:lnTo>
                <a:lnTo>
                  <a:pt x="2842" y="1183"/>
                </a:lnTo>
                <a:lnTo>
                  <a:pt x="2508" y="1095"/>
                </a:lnTo>
                <a:lnTo>
                  <a:pt x="2192" y="998"/>
                </a:lnTo>
                <a:lnTo>
                  <a:pt x="1890" y="897"/>
                </a:lnTo>
                <a:lnTo>
                  <a:pt x="1610" y="788"/>
                </a:lnTo>
                <a:lnTo>
                  <a:pt x="1347" y="681"/>
                </a:lnTo>
                <a:lnTo>
                  <a:pt x="1105" y="574"/>
                </a:lnTo>
                <a:lnTo>
                  <a:pt x="883" y="473"/>
                </a:lnTo>
                <a:lnTo>
                  <a:pt x="686" y="377"/>
                </a:lnTo>
                <a:lnTo>
                  <a:pt x="508" y="286"/>
                </a:lnTo>
                <a:lnTo>
                  <a:pt x="358" y="210"/>
                </a:lnTo>
                <a:lnTo>
                  <a:pt x="232" y="138"/>
                </a:lnTo>
                <a:lnTo>
                  <a:pt x="59" y="35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22" name="Rectangle 14">
            <a:extLst>
              <a:ext uri="{FF2B5EF4-FFF2-40B4-BE49-F238E27FC236}">
                <a16:creationId xmlns:a16="http://schemas.microsoft.com/office/drawing/2014/main" id="{30A678BD-FD5D-4756-B0DC-E713CB8277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6423530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AD0A8C-2A15-8B37-4D7A-4F9D30F6F8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err="1"/>
              <a:t>Principleles</a:t>
            </a:r>
            <a:r>
              <a:rPr lang="en-GB" b="1" u="sng"/>
              <a:t> of </a:t>
            </a:r>
            <a:r>
              <a:rPr lang="en-GB" b="1" u="sng" err="1"/>
              <a:t>Etical</a:t>
            </a:r>
            <a:r>
              <a:rPr lang="en-GB" b="1" u="sng"/>
              <a:t> Consideration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5DDE9E-617D-861F-C913-3BFB12184B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When conduction our method we will make sure to </a:t>
            </a:r>
            <a:r>
              <a:rPr lang="en-GB" dirty="0" err="1"/>
              <a:t>to</a:t>
            </a:r>
            <a:r>
              <a:rPr lang="en-GB" dirty="0"/>
              <a:t> keep ethical consideration in mind by keeping information confidential, respecting the participants and making sure full consent is given before doing survey.</a:t>
            </a:r>
          </a:p>
          <a:p>
            <a:pPr>
              <a:buClr>
                <a:srgbClr val="EF53A5"/>
              </a:buClr>
            </a:pPr>
            <a:r>
              <a:rPr lang="en-GB" dirty="0"/>
              <a:t>As mentioned by WHO 2016 'It is important to adhere to ethical principles in order to protect the  dignity, rights and welfare   of research participants.as such , all research involving human beings should be reviewed by an ETHIC  committee to ensure that the appropriate ethical standard are being upheld'.</a:t>
            </a:r>
          </a:p>
        </p:txBody>
      </p:sp>
    </p:spTree>
    <p:extLst>
      <p:ext uri="{BB962C8B-B14F-4D97-AF65-F5344CB8AC3E}">
        <p14:creationId xmlns:p14="http://schemas.microsoft.com/office/powerpoint/2010/main" val="1405034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7">
            <a:extLst>
              <a:ext uri="{FF2B5EF4-FFF2-40B4-BE49-F238E27FC236}">
                <a16:creationId xmlns:a16="http://schemas.microsoft.com/office/drawing/2014/main" id="{74CD14DB-BB81-479F-A1FC-1C75640E9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2" name="Rectangle 9">
            <a:extLst>
              <a:ext uri="{FF2B5EF4-FFF2-40B4-BE49-F238E27FC236}">
                <a16:creationId xmlns:a16="http://schemas.microsoft.com/office/drawing/2014/main" id="{C943A91B-7CA7-4592-A975-73B1BF8C4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Freeform 7">
            <a:extLst>
              <a:ext uri="{FF2B5EF4-FFF2-40B4-BE49-F238E27FC236}">
                <a16:creationId xmlns:a16="http://schemas.microsoft.com/office/drawing/2014/main" id="{EC471314-E46A-414B-8D91-74880E84F1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24" name="Freeform: Shape 13">
            <a:extLst>
              <a:ext uri="{FF2B5EF4-FFF2-40B4-BE49-F238E27FC236}">
                <a16:creationId xmlns:a16="http://schemas.microsoft.com/office/drawing/2014/main" id="{6A681326-1C9D-44A3-A627-3871BDAE4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" y="1762067"/>
            <a:ext cx="12192417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F4A5AC-FCE0-4BA2-864C-A7A939A11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3312" y="452718"/>
            <a:ext cx="8947522" cy="1400530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HYPOTHESIS CONSIDERATION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FDDA46-09DF-678C-3E86-106B501409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2763520"/>
            <a:ext cx="8946541" cy="348487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In this study, it is expected that students/respondents will state that </a:t>
            </a:r>
            <a:r>
              <a:rPr lang="en-GB"/>
              <a:t>they are  moderately confident in using their digital skills. </a:t>
            </a:r>
          </a:p>
          <a:p>
            <a:pPr>
              <a:buClr>
                <a:srgbClr val="EF53A5"/>
              </a:buClr>
            </a:pPr>
            <a:r>
              <a:rPr lang="en-GB" dirty="0"/>
              <a:t>Universities committed to helping students to develop their digital </a:t>
            </a:r>
            <a:r>
              <a:rPr lang="en-GB"/>
              <a:t>skills and confidence by providing many services.</a:t>
            </a:r>
          </a:p>
          <a:p>
            <a:pPr>
              <a:buClr>
                <a:srgbClr val="EF53A5"/>
              </a:buClr>
            </a:pPr>
            <a:r>
              <a:rPr lang="en-GB" dirty="0"/>
              <a:t>If students know how to use smartphones, then they can be </a:t>
            </a:r>
            <a:r>
              <a:rPr lang="en-GB"/>
              <a:t>confident in using their digital skills.</a:t>
            </a:r>
          </a:p>
          <a:p>
            <a:pPr>
              <a:buClr>
                <a:srgbClr val="EF53A5"/>
              </a:buClr>
            </a:pPr>
            <a:r>
              <a:rPr lang="en-GB" dirty="0"/>
              <a:t>Digital skills makes students more smarter. They can improve confidence in the use of technology for work, learning and </a:t>
            </a:r>
            <a:r>
              <a:rPr lang="en-GB"/>
              <a:t>daily life.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31099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88AE88-09EB-EB60-2AEF-C2682EDF9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3129" y="452718"/>
            <a:ext cx="8527705" cy="1400530"/>
          </a:xfrm>
        </p:spPr>
        <p:txBody>
          <a:bodyPr/>
          <a:lstStyle/>
          <a:p>
            <a:r>
              <a:rPr lang="en-GB"/>
              <a:t>References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1E30B4-0F39-9451-F3AF-DFA004CC4E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4595" y="1434692"/>
            <a:ext cx="8414579" cy="419548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600" dirty="0">
                <a:ea typeface="+mj-lt"/>
                <a:cs typeface="+mj-lt"/>
              </a:rPr>
              <a:t>Ben Youssef, A., Dahmani, M. and Ragni, L. (2022) ‘ICT Use, Digital Skills and Students’ Academic Performance: Exploring the Digital Divide’, Information (Basel), 13(3), p. 129–. Available at: https://doi.org/10.3390/info13030129. </a:t>
            </a:r>
          </a:p>
          <a:p>
            <a:pPr>
              <a:buClr>
                <a:srgbClr val="EF53A5"/>
              </a:buClr>
            </a:pPr>
            <a:r>
              <a:rPr lang="en-GB" sz="1600" dirty="0"/>
              <a:t>WHO world medical  Association Declaration of Helsinki (1964) Ethical Biomedical Research Involving Human Subjects (CIOMS 2016)</a:t>
            </a:r>
          </a:p>
          <a:p>
            <a:pPr>
              <a:buClr>
                <a:srgbClr val="EF53A5"/>
              </a:buClr>
            </a:pPr>
            <a:endParaRPr lang="en-GB" sz="1100"/>
          </a:p>
        </p:txBody>
      </p:sp>
    </p:spTree>
    <p:extLst>
      <p:ext uri="{BB962C8B-B14F-4D97-AF65-F5344CB8AC3E}">
        <p14:creationId xmlns:p14="http://schemas.microsoft.com/office/powerpoint/2010/main" val="8960095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EC76B5"/>
      </a:hlink>
      <a:folHlink>
        <a:srgbClr val="E8ACCD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A207AED3-9ABC-4A18-9978-A59B65688B1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8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Ion</vt:lpstr>
      <vt:lpstr>LCHS_4002 DIGITAL SKILLS AND RESEARCH METHODS</vt:lpstr>
      <vt:lpstr>               INTRODUCTION  Are UWTSD Students Confident In Using Their Digital Skills?</vt:lpstr>
      <vt:lpstr>RATIONALE</vt:lpstr>
      <vt:lpstr>WHAT ARE THE DIGITAL SKILLS ?</vt:lpstr>
      <vt:lpstr>PROPOSED METHOD</vt:lpstr>
      <vt:lpstr>Principleles of Etical Consideration </vt:lpstr>
      <vt:lpstr>HYPOTHESIS CONSIDERATION</vt:lpstr>
      <vt:lpstr>References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186</cp:revision>
  <dcterms:created xsi:type="dcterms:W3CDTF">2023-01-30T09:54:18Z</dcterms:created>
  <dcterms:modified xsi:type="dcterms:W3CDTF">2023-02-18T15:50:46Z</dcterms:modified>
</cp:coreProperties>
</file>