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317" r:id="rId2"/>
    <p:sldId id="314" r:id="rId3"/>
    <p:sldId id="328" r:id="rId4"/>
    <p:sldId id="315" r:id="rId5"/>
    <p:sldId id="316" r:id="rId6"/>
    <p:sldId id="330" r:id="rId7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99" d="100"/>
          <a:sy n="99" d="100"/>
        </p:scale>
        <p:origin x="198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2021/11/21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7.png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B1D4852C-C083-40D5-978B-DE93234D704E}"/>
              </a:ext>
            </a:extLst>
          </p:cNvPr>
          <p:cNvSpPr txBox="1"/>
          <p:nvPr/>
        </p:nvSpPr>
        <p:spPr>
          <a:xfrm>
            <a:off x="10559702" y="313459"/>
            <a:ext cx="553998" cy="36004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因果報應的原理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八識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89B67DC-F455-43AE-8B2C-CCEB93B81043}"/>
              </a:ext>
            </a:extLst>
          </p:cNvPr>
          <p:cNvSpPr txBox="1"/>
          <p:nvPr/>
        </p:nvSpPr>
        <p:spPr>
          <a:xfrm>
            <a:off x="691702" y="3744888"/>
            <a:ext cx="553998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真如自性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橢圓 6">
            <a:extLst>
              <a:ext uri="{FF2B5EF4-FFF2-40B4-BE49-F238E27FC236}">
                <a16:creationId xmlns:a16="http://schemas.microsoft.com/office/drawing/2014/main" id="{4F67E146-F7D3-48D9-9BA9-04A7C1BC6046}"/>
              </a:ext>
            </a:extLst>
          </p:cNvPr>
          <p:cNvSpPr/>
          <p:nvPr/>
        </p:nvSpPr>
        <p:spPr>
          <a:xfrm>
            <a:off x="622598" y="2277666"/>
            <a:ext cx="72008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橢圓 7">
            <a:extLst>
              <a:ext uri="{FF2B5EF4-FFF2-40B4-BE49-F238E27FC236}">
                <a16:creationId xmlns:a16="http://schemas.microsoft.com/office/drawing/2014/main" id="{3D108859-2E5D-493B-A4B8-553D364248AB}"/>
              </a:ext>
            </a:extLst>
          </p:cNvPr>
          <p:cNvSpPr/>
          <p:nvPr/>
        </p:nvSpPr>
        <p:spPr>
          <a:xfrm>
            <a:off x="2206774" y="2277666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000" spc="-30" dirty="0"/>
              <a:t>阿賴耶</a:t>
            </a:r>
            <a:endParaRPr lang="zh-TW" altLang="en-US" sz="2000" spc="-30" dirty="0"/>
          </a:p>
        </p:txBody>
      </p:sp>
      <p:sp>
        <p:nvSpPr>
          <p:cNvPr id="9" name="橢圓 8">
            <a:extLst>
              <a:ext uri="{FF2B5EF4-FFF2-40B4-BE49-F238E27FC236}">
                <a16:creationId xmlns:a16="http://schemas.microsoft.com/office/drawing/2014/main" id="{1DC64EA3-C6CB-4C9D-91F3-799279BBA82B}"/>
              </a:ext>
            </a:extLst>
          </p:cNvPr>
          <p:cNvSpPr/>
          <p:nvPr/>
        </p:nvSpPr>
        <p:spPr>
          <a:xfrm>
            <a:off x="3934966" y="2277666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末那</a:t>
            </a:r>
            <a:endParaRPr lang="zh-TW" altLang="en-US" dirty="0"/>
          </a:p>
        </p:txBody>
      </p:sp>
      <p:sp>
        <p:nvSpPr>
          <p:cNvPr id="10" name="橢圓 9">
            <a:extLst>
              <a:ext uri="{FF2B5EF4-FFF2-40B4-BE49-F238E27FC236}">
                <a16:creationId xmlns:a16="http://schemas.microsoft.com/office/drawing/2014/main" id="{EF6CD3E8-615F-458C-B601-EE8723B0023B}"/>
              </a:ext>
            </a:extLst>
          </p:cNvPr>
          <p:cNvSpPr/>
          <p:nvPr/>
        </p:nvSpPr>
        <p:spPr>
          <a:xfrm>
            <a:off x="5591150" y="2277666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意</a:t>
            </a:r>
            <a:endParaRPr lang="zh-TW" altLang="en-US" dirty="0"/>
          </a:p>
        </p:txBody>
      </p:sp>
      <p:sp>
        <p:nvSpPr>
          <p:cNvPr id="11" name="橢圓 10">
            <a:extLst>
              <a:ext uri="{FF2B5EF4-FFF2-40B4-BE49-F238E27FC236}">
                <a16:creationId xmlns:a16="http://schemas.microsoft.com/office/drawing/2014/main" id="{A979D903-455A-4AC0-B5A1-87815978263F}"/>
              </a:ext>
            </a:extLst>
          </p:cNvPr>
          <p:cNvSpPr/>
          <p:nvPr/>
        </p:nvSpPr>
        <p:spPr>
          <a:xfrm>
            <a:off x="7679382" y="2277666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鼻</a:t>
            </a:r>
            <a:endParaRPr lang="zh-TW" altLang="en-US" dirty="0"/>
          </a:p>
        </p:txBody>
      </p:sp>
      <p:sp>
        <p:nvSpPr>
          <p:cNvPr id="12" name="橢圓 11">
            <a:extLst>
              <a:ext uri="{FF2B5EF4-FFF2-40B4-BE49-F238E27FC236}">
                <a16:creationId xmlns:a16="http://schemas.microsoft.com/office/drawing/2014/main" id="{2483564A-1AA9-405F-B6E3-1AA6934A121E}"/>
              </a:ext>
            </a:extLst>
          </p:cNvPr>
          <p:cNvSpPr/>
          <p:nvPr/>
        </p:nvSpPr>
        <p:spPr>
          <a:xfrm>
            <a:off x="7535366" y="1197546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耳</a:t>
            </a:r>
            <a:endParaRPr lang="zh-TW" altLang="en-US" dirty="0"/>
          </a:p>
        </p:txBody>
      </p:sp>
      <p:sp>
        <p:nvSpPr>
          <p:cNvPr id="13" name="橢圓 12">
            <a:extLst>
              <a:ext uri="{FF2B5EF4-FFF2-40B4-BE49-F238E27FC236}">
                <a16:creationId xmlns:a16="http://schemas.microsoft.com/office/drawing/2014/main" id="{6CD7DB05-7BAF-4352-9B1E-C3731FF43F0A}"/>
              </a:ext>
            </a:extLst>
          </p:cNvPr>
          <p:cNvSpPr/>
          <p:nvPr/>
        </p:nvSpPr>
        <p:spPr>
          <a:xfrm>
            <a:off x="7607374" y="3357786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舌</a:t>
            </a:r>
            <a:endParaRPr lang="zh-TW" altLang="en-US" dirty="0"/>
          </a:p>
        </p:txBody>
      </p:sp>
      <p:sp>
        <p:nvSpPr>
          <p:cNvPr id="14" name="橢圓 13">
            <a:extLst>
              <a:ext uri="{FF2B5EF4-FFF2-40B4-BE49-F238E27FC236}">
                <a16:creationId xmlns:a16="http://schemas.microsoft.com/office/drawing/2014/main" id="{21FADCC8-2B05-45E8-A6F8-CC9B7AF5CB5A}"/>
              </a:ext>
            </a:extLst>
          </p:cNvPr>
          <p:cNvSpPr/>
          <p:nvPr/>
        </p:nvSpPr>
        <p:spPr>
          <a:xfrm>
            <a:off x="7175326" y="117426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眼</a:t>
            </a:r>
            <a:endParaRPr lang="zh-TW" altLang="en-US" dirty="0"/>
          </a:p>
        </p:txBody>
      </p:sp>
      <p:sp>
        <p:nvSpPr>
          <p:cNvPr id="15" name="橢圓 14">
            <a:extLst>
              <a:ext uri="{FF2B5EF4-FFF2-40B4-BE49-F238E27FC236}">
                <a16:creationId xmlns:a16="http://schemas.microsoft.com/office/drawing/2014/main" id="{5E1197AB-DCA8-440A-9F88-50B24BC826A6}"/>
              </a:ext>
            </a:extLst>
          </p:cNvPr>
          <p:cNvSpPr/>
          <p:nvPr/>
        </p:nvSpPr>
        <p:spPr>
          <a:xfrm>
            <a:off x="7391350" y="4509914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身</a:t>
            </a:r>
            <a:endParaRPr lang="zh-TW" altLang="en-US" dirty="0"/>
          </a:p>
        </p:txBody>
      </p: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0A54477A-E10F-4197-93D8-16C186161D6D}"/>
              </a:ext>
            </a:extLst>
          </p:cNvPr>
          <p:cNvCxnSpPr/>
          <p:nvPr/>
        </p:nvCxnSpPr>
        <p:spPr>
          <a:xfrm>
            <a:off x="1486694" y="2637706"/>
            <a:ext cx="576064" cy="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箭號: 向右 19">
            <a:extLst>
              <a:ext uri="{FF2B5EF4-FFF2-40B4-BE49-F238E27FC236}">
                <a16:creationId xmlns:a16="http://schemas.microsoft.com/office/drawing/2014/main" id="{3B9B780C-2386-4DB4-A34C-63E79C32E64C}"/>
              </a:ext>
            </a:extLst>
          </p:cNvPr>
          <p:cNvSpPr/>
          <p:nvPr/>
        </p:nvSpPr>
        <p:spPr>
          <a:xfrm>
            <a:off x="3142878" y="2565698"/>
            <a:ext cx="526122" cy="216024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1" name="箭號: 向右 20">
            <a:extLst>
              <a:ext uri="{FF2B5EF4-FFF2-40B4-BE49-F238E27FC236}">
                <a16:creationId xmlns:a16="http://schemas.microsoft.com/office/drawing/2014/main" id="{1B1EE6C6-CAEB-43B2-A205-5798F26ECC14}"/>
              </a:ext>
            </a:extLst>
          </p:cNvPr>
          <p:cNvSpPr/>
          <p:nvPr/>
        </p:nvSpPr>
        <p:spPr>
          <a:xfrm>
            <a:off x="4849004" y="2565698"/>
            <a:ext cx="526122" cy="216024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5D005227-C11C-499C-9207-E04844435DDC}"/>
              </a:ext>
            </a:extLst>
          </p:cNvPr>
          <p:cNvCxnSpPr/>
          <p:nvPr/>
        </p:nvCxnSpPr>
        <p:spPr>
          <a:xfrm flipV="1">
            <a:off x="6383238" y="981522"/>
            <a:ext cx="792088" cy="122413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線接點 26">
            <a:extLst>
              <a:ext uri="{FF2B5EF4-FFF2-40B4-BE49-F238E27FC236}">
                <a16:creationId xmlns:a16="http://schemas.microsoft.com/office/drawing/2014/main" id="{D228CDA7-2747-4D66-9FBF-66EBB3DC00D1}"/>
              </a:ext>
            </a:extLst>
          </p:cNvPr>
          <p:cNvCxnSpPr/>
          <p:nvPr/>
        </p:nvCxnSpPr>
        <p:spPr>
          <a:xfrm flipV="1">
            <a:off x="6527254" y="1773610"/>
            <a:ext cx="1008112" cy="64807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線接點 28">
            <a:extLst>
              <a:ext uri="{FF2B5EF4-FFF2-40B4-BE49-F238E27FC236}">
                <a16:creationId xmlns:a16="http://schemas.microsoft.com/office/drawing/2014/main" id="{1A06872C-0459-4D5C-AD92-9FF5ED90A51F}"/>
              </a:ext>
            </a:extLst>
          </p:cNvPr>
          <p:cNvCxnSpPr/>
          <p:nvPr/>
        </p:nvCxnSpPr>
        <p:spPr>
          <a:xfrm>
            <a:off x="6671270" y="2637706"/>
            <a:ext cx="86409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接點 30">
            <a:extLst>
              <a:ext uri="{FF2B5EF4-FFF2-40B4-BE49-F238E27FC236}">
                <a16:creationId xmlns:a16="http://schemas.microsoft.com/office/drawing/2014/main" id="{DA94BD9F-95AD-408D-B585-93AA13CD0041}"/>
              </a:ext>
            </a:extLst>
          </p:cNvPr>
          <p:cNvCxnSpPr/>
          <p:nvPr/>
        </p:nvCxnSpPr>
        <p:spPr>
          <a:xfrm>
            <a:off x="6527254" y="3069754"/>
            <a:ext cx="864096" cy="4320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線接點 32">
            <a:extLst>
              <a:ext uri="{FF2B5EF4-FFF2-40B4-BE49-F238E27FC236}">
                <a16:creationId xmlns:a16="http://schemas.microsoft.com/office/drawing/2014/main" id="{69B78DCD-EFE3-4C1B-8582-7C6B796F823E}"/>
              </a:ext>
            </a:extLst>
          </p:cNvPr>
          <p:cNvCxnSpPr/>
          <p:nvPr/>
        </p:nvCxnSpPr>
        <p:spPr>
          <a:xfrm>
            <a:off x="6383238" y="3501802"/>
            <a:ext cx="792088" cy="7920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4266D2AA-E837-454B-AA1D-F23DDB9B12BD}"/>
              </a:ext>
            </a:extLst>
          </p:cNvPr>
          <p:cNvSpPr txBox="1"/>
          <p:nvPr/>
        </p:nvSpPr>
        <p:spPr>
          <a:xfrm>
            <a:off x="2278782" y="3717826"/>
            <a:ext cx="553998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第八識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5" name="文字方塊 34">
            <a:extLst>
              <a:ext uri="{FF2B5EF4-FFF2-40B4-BE49-F238E27FC236}">
                <a16:creationId xmlns:a16="http://schemas.microsoft.com/office/drawing/2014/main" id="{196BFE6C-679F-4321-926B-67D1ED3714A3}"/>
              </a:ext>
            </a:extLst>
          </p:cNvPr>
          <p:cNvSpPr txBox="1"/>
          <p:nvPr/>
        </p:nvSpPr>
        <p:spPr>
          <a:xfrm>
            <a:off x="4029040" y="3717826"/>
            <a:ext cx="553998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第七識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8338379C-A166-49DE-9CCB-57FEE87399AC}"/>
              </a:ext>
            </a:extLst>
          </p:cNvPr>
          <p:cNvSpPr txBox="1"/>
          <p:nvPr/>
        </p:nvSpPr>
        <p:spPr>
          <a:xfrm>
            <a:off x="5685224" y="3717826"/>
            <a:ext cx="553998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第六識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87E76A04-5AEC-4740-8AAB-BD79F71D65FA}"/>
              </a:ext>
            </a:extLst>
          </p:cNvPr>
          <p:cNvSpPr txBox="1"/>
          <p:nvPr/>
        </p:nvSpPr>
        <p:spPr>
          <a:xfrm>
            <a:off x="6903325" y="3717826"/>
            <a:ext cx="553998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前五識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8" name="箭號: 弧形右彎 37">
            <a:extLst>
              <a:ext uri="{FF2B5EF4-FFF2-40B4-BE49-F238E27FC236}">
                <a16:creationId xmlns:a16="http://schemas.microsoft.com/office/drawing/2014/main" id="{473CF685-5C35-4012-968B-AAD232DDBD29}"/>
              </a:ext>
            </a:extLst>
          </p:cNvPr>
          <p:cNvSpPr/>
          <p:nvPr/>
        </p:nvSpPr>
        <p:spPr>
          <a:xfrm rot="5234918">
            <a:off x="3147382" y="1310195"/>
            <a:ext cx="447161" cy="1035728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39" name="文字方塊 38">
            <a:extLst>
              <a:ext uri="{FF2B5EF4-FFF2-40B4-BE49-F238E27FC236}">
                <a16:creationId xmlns:a16="http://schemas.microsoft.com/office/drawing/2014/main" id="{A6BF29BA-7FD0-4804-A5BA-7CB9FC34DF8C}"/>
              </a:ext>
            </a:extLst>
          </p:cNvPr>
          <p:cNvSpPr txBox="1"/>
          <p:nvPr/>
        </p:nvSpPr>
        <p:spPr>
          <a:xfrm>
            <a:off x="3142878" y="45418"/>
            <a:ext cx="553998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（執為我）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0" name="文字方塊 39">
            <a:extLst>
              <a:ext uri="{FF2B5EF4-FFF2-40B4-BE49-F238E27FC236}">
                <a16:creationId xmlns:a16="http://schemas.microsoft.com/office/drawing/2014/main" id="{36D7AB88-9231-4495-94FE-2DA469C40F4C}"/>
              </a:ext>
            </a:extLst>
          </p:cNvPr>
          <p:cNvSpPr txBox="1"/>
          <p:nvPr/>
        </p:nvSpPr>
        <p:spPr>
          <a:xfrm>
            <a:off x="923135" y="82669"/>
            <a:ext cx="1415772" cy="23042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000" dirty="0">
                <a:solidFill>
                  <a:srgbClr val="FFFF00"/>
                </a:solidFill>
              </a:rPr>
              <a:t>八個兄弟共一胎，</a:t>
            </a:r>
            <a:endParaRPr lang="en-US" altLang="zh-TW" sz="2000" dirty="0">
              <a:solidFill>
                <a:srgbClr val="FFFF00"/>
              </a:solidFill>
            </a:endParaRPr>
          </a:p>
          <a:p>
            <a:r>
              <a:rPr lang="zh-TW" altLang="en-US" sz="2000" dirty="0">
                <a:solidFill>
                  <a:srgbClr val="FFFF00"/>
                </a:solidFill>
              </a:rPr>
              <a:t>一個伶俐一個呆，五個門前做買賣，一個在家把帳開。</a:t>
            </a:r>
            <a:endParaRPr lang="en-US" altLang="zh-TW" sz="2000" dirty="0">
              <a:solidFill>
                <a:srgbClr val="FFFF00"/>
              </a:solidFill>
            </a:endParaRPr>
          </a:p>
        </p:txBody>
      </p:sp>
      <p:cxnSp>
        <p:nvCxnSpPr>
          <p:cNvPr id="42" name="直線接點 41">
            <a:extLst>
              <a:ext uri="{FF2B5EF4-FFF2-40B4-BE49-F238E27FC236}">
                <a16:creationId xmlns:a16="http://schemas.microsoft.com/office/drawing/2014/main" id="{2873AEAA-B7C2-4ED3-8448-AB7B25EA1DE2}"/>
              </a:ext>
            </a:extLst>
          </p:cNvPr>
          <p:cNvCxnSpPr>
            <a:cxnSpLocks/>
          </p:cNvCxnSpPr>
          <p:nvPr/>
        </p:nvCxnSpPr>
        <p:spPr>
          <a:xfrm>
            <a:off x="5087094" y="1773610"/>
            <a:ext cx="0" cy="2880320"/>
          </a:xfrm>
          <a:prstGeom prst="line">
            <a:avLst/>
          </a:prstGeom>
          <a:ln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文字方塊 42">
            <a:extLst>
              <a:ext uri="{FF2B5EF4-FFF2-40B4-BE49-F238E27FC236}">
                <a16:creationId xmlns:a16="http://schemas.microsoft.com/office/drawing/2014/main" id="{F14A1EBE-36EF-4E70-82FF-40F778306F62}"/>
              </a:ext>
            </a:extLst>
          </p:cNvPr>
          <p:cNvSpPr txBox="1"/>
          <p:nvPr/>
        </p:nvSpPr>
        <p:spPr>
          <a:xfrm>
            <a:off x="2739901" y="4251051"/>
            <a:ext cx="800219" cy="23762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000" dirty="0">
                <a:solidFill>
                  <a:srgbClr val="FFFF00"/>
                </a:solidFill>
              </a:rPr>
              <a:t>受薰持種根身器，去後來先作主公。</a:t>
            </a:r>
            <a:endParaRPr lang="en-US" altLang="zh-TW" sz="2000" dirty="0">
              <a:solidFill>
                <a:srgbClr val="FFFF00"/>
              </a:solidFill>
            </a:endParaRPr>
          </a:p>
        </p:txBody>
      </p:sp>
      <p:sp>
        <p:nvSpPr>
          <p:cNvPr id="44" name="文字方塊 43">
            <a:extLst>
              <a:ext uri="{FF2B5EF4-FFF2-40B4-BE49-F238E27FC236}">
                <a16:creationId xmlns:a16="http://schemas.microsoft.com/office/drawing/2014/main" id="{20B8D444-BAC5-4AE6-BF32-C8944CB63E52}"/>
              </a:ext>
            </a:extLst>
          </p:cNvPr>
          <p:cNvSpPr txBox="1"/>
          <p:nvPr/>
        </p:nvSpPr>
        <p:spPr>
          <a:xfrm>
            <a:off x="6087074" y="4251051"/>
            <a:ext cx="800219" cy="23762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000" dirty="0">
                <a:solidFill>
                  <a:srgbClr val="FFFF00"/>
                </a:solidFill>
              </a:rPr>
              <a:t>動身發語獨為最，引滿能招業力牽。</a:t>
            </a:r>
            <a:endParaRPr lang="en-US" altLang="zh-TW" sz="2000" dirty="0">
              <a:solidFill>
                <a:srgbClr val="FFFF00"/>
              </a:solidFill>
            </a:endParaRPr>
          </a:p>
        </p:txBody>
      </p:sp>
      <p:sp>
        <p:nvSpPr>
          <p:cNvPr id="45" name="文字方塊 44">
            <a:extLst>
              <a:ext uri="{FF2B5EF4-FFF2-40B4-BE49-F238E27FC236}">
                <a16:creationId xmlns:a16="http://schemas.microsoft.com/office/drawing/2014/main" id="{14EC5CC9-8813-471A-95AB-83A3C2ADDD81}"/>
              </a:ext>
            </a:extLst>
          </p:cNvPr>
          <p:cNvSpPr txBox="1"/>
          <p:nvPr/>
        </p:nvSpPr>
        <p:spPr>
          <a:xfrm>
            <a:off x="7378576" y="6191268"/>
            <a:ext cx="36024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200" dirty="0">
                <a:solidFill>
                  <a:schemeClr val="bg1"/>
                </a:solidFill>
              </a:rPr>
              <a:t>八識英文資料：</a:t>
            </a:r>
            <a:r>
              <a:rPr lang="en-US" altLang="zh-TW" sz="1200" dirty="0">
                <a:solidFill>
                  <a:schemeClr val="bg1"/>
                </a:solidFill>
              </a:rPr>
              <a:t>https://en.wikipedia.org/wiki/Eight_Consciousnesses</a:t>
            </a:r>
            <a:endParaRPr lang="zh-TW" altLang="en-US" sz="1200" dirty="0">
              <a:solidFill>
                <a:schemeClr val="bg1"/>
              </a:solidFill>
            </a:endParaRPr>
          </a:p>
        </p:txBody>
      </p:sp>
      <p:sp>
        <p:nvSpPr>
          <p:cNvPr id="48" name="文字方塊 47">
            <a:extLst>
              <a:ext uri="{FF2B5EF4-FFF2-40B4-BE49-F238E27FC236}">
                <a16:creationId xmlns:a16="http://schemas.microsoft.com/office/drawing/2014/main" id="{1356EEC8-FEF3-4FEB-B16D-BC4C614F35AA}"/>
              </a:ext>
            </a:extLst>
          </p:cNvPr>
          <p:cNvSpPr txBox="1"/>
          <p:nvPr/>
        </p:nvSpPr>
        <p:spPr>
          <a:xfrm>
            <a:off x="7377900" y="5719240"/>
            <a:ext cx="36024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200" dirty="0">
                <a:solidFill>
                  <a:schemeClr val="bg1"/>
                </a:solidFill>
              </a:rPr>
              <a:t>參考：</a:t>
            </a:r>
            <a:r>
              <a:rPr lang="en-US" altLang="zh-CN" sz="1200" dirty="0">
                <a:solidFill>
                  <a:schemeClr val="bg1"/>
                </a:solidFill>
              </a:rPr>
              <a:t>《</a:t>
            </a:r>
            <a:r>
              <a:rPr lang="zh-CN" altLang="en-US" sz="1200" dirty="0">
                <a:solidFill>
                  <a:schemeClr val="bg1"/>
                </a:solidFill>
              </a:rPr>
              <a:t>十四講表</a:t>
            </a:r>
            <a:r>
              <a:rPr lang="en-US" altLang="zh-CN" sz="1200" dirty="0">
                <a:solidFill>
                  <a:schemeClr val="bg1"/>
                </a:solidFill>
              </a:rPr>
              <a:t>•</a:t>
            </a:r>
            <a:r>
              <a:rPr lang="zh-CN" altLang="en-US" sz="1200" dirty="0">
                <a:solidFill>
                  <a:schemeClr val="bg1"/>
                </a:solidFill>
              </a:rPr>
              <a:t>第五講</a:t>
            </a:r>
            <a:r>
              <a:rPr lang="en-US" altLang="zh-CN" sz="1200" dirty="0">
                <a:solidFill>
                  <a:schemeClr val="bg1"/>
                </a:solidFill>
              </a:rPr>
              <a:t>》《</a:t>
            </a:r>
            <a:r>
              <a:rPr lang="zh-CN" altLang="en-US" sz="1200" dirty="0">
                <a:solidFill>
                  <a:schemeClr val="bg1"/>
                </a:solidFill>
              </a:rPr>
              <a:t>唯識簡介</a:t>
            </a:r>
            <a:r>
              <a:rPr lang="en-US" altLang="zh-CN" sz="1200" dirty="0">
                <a:solidFill>
                  <a:schemeClr val="bg1"/>
                </a:solidFill>
              </a:rPr>
              <a:t>》《</a:t>
            </a:r>
            <a:r>
              <a:rPr lang="zh-CN" altLang="en-US" sz="1200" dirty="0">
                <a:solidFill>
                  <a:schemeClr val="bg1"/>
                </a:solidFill>
              </a:rPr>
              <a:t>八識規矩頌講記</a:t>
            </a:r>
            <a:r>
              <a:rPr lang="en-US" altLang="zh-CN" sz="1200" dirty="0">
                <a:solidFill>
                  <a:schemeClr val="bg1"/>
                </a:solidFill>
              </a:rPr>
              <a:t>》</a:t>
            </a:r>
            <a:endParaRPr lang="zh-TW" altLang="en-US" sz="1200" dirty="0">
              <a:solidFill>
                <a:schemeClr val="bg1"/>
              </a:solidFill>
            </a:endParaRPr>
          </a:p>
        </p:txBody>
      </p:sp>
      <p:sp>
        <p:nvSpPr>
          <p:cNvPr id="46" name="匾額 45" descr="佛學概要十四講表 習講">
            <a:extLst>
              <a:ext uri="{FF2B5EF4-FFF2-40B4-BE49-F238E27FC236}">
                <a16:creationId xmlns:a16="http://schemas.microsoft.com/office/drawing/2014/main" id="{07850AC5-EB4B-4F0A-A915-06ED0A41FD1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第六講</a:t>
            </a:r>
            <a:endParaRPr lang="zh-TW" altLang="en-US" dirty="0"/>
          </a:p>
        </p:txBody>
      </p:sp>
      <p:sp>
        <p:nvSpPr>
          <p:cNvPr id="41" name="文字方塊 40">
            <a:extLst>
              <a:ext uri="{FF2B5EF4-FFF2-40B4-BE49-F238E27FC236}">
                <a16:creationId xmlns:a16="http://schemas.microsoft.com/office/drawing/2014/main" id="{60919F7F-C0ED-4674-A29A-2D405615E172}"/>
              </a:ext>
            </a:extLst>
          </p:cNvPr>
          <p:cNvSpPr txBox="1"/>
          <p:nvPr/>
        </p:nvSpPr>
        <p:spPr>
          <a:xfrm>
            <a:off x="8910151" y="122203"/>
            <a:ext cx="800219" cy="11881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浮塵根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淨色根</a:t>
            </a:r>
            <a:endParaRPr lang="en-US" altLang="zh-TW" sz="2000" dirty="0">
              <a:solidFill>
                <a:srgbClr val="FFFF00"/>
              </a:solidFill>
            </a:endParaRPr>
          </a:p>
        </p:txBody>
      </p:sp>
      <p:sp>
        <p:nvSpPr>
          <p:cNvPr id="47" name="文字方塊 46">
            <a:extLst>
              <a:ext uri="{FF2B5EF4-FFF2-40B4-BE49-F238E27FC236}">
                <a16:creationId xmlns:a16="http://schemas.microsoft.com/office/drawing/2014/main" id="{E27C67CF-99CB-46C7-BB43-B0CBB460C780}"/>
              </a:ext>
            </a:extLst>
          </p:cNvPr>
          <p:cNvSpPr txBox="1"/>
          <p:nvPr/>
        </p:nvSpPr>
        <p:spPr>
          <a:xfrm>
            <a:off x="9434812" y="2112188"/>
            <a:ext cx="1107996" cy="11881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見分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相分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自證分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證自證分</a:t>
            </a:r>
            <a:endParaRPr lang="en-US" altLang="zh-TW" sz="2000" dirty="0">
              <a:solidFill>
                <a:srgbClr val="FFFF00"/>
              </a:solidFill>
            </a:endParaRPr>
          </a:p>
        </p:txBody>
      </p:sp>
      <p:sp>
        <p:nvSpPr>
          <p:cNvPr id="49" name="文字方塊 48">
            <a:extLst>
              <a:ext uri="{FF2B5EF4-FFF2-40B4-BE49-F238E27FC236}">
                <a16:creationId xmlns:a16="http://schemas.microsoft.com/office/drawing/2014/main" id="{3C82A3C7-CECD-4A98-8EDD-C1E4F448FFE7}"/>
              </a:ext>
            </a:extLst>
          </p:cNvPr>
          <p:cNvSpPr txBox="1"/>
          <p:nvPr/>
        </p:nvSpPr>
        <p:spPr>
          <a:xfrm>
            <a:off x="10104042" y="525688"/>
            <a:ext cx="492443" cy="11881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本質相分</a:t>
            </a:r>
            <a:endParaRPr lang="en-US" altLang="zh-CN" sz="2000" dirty="0">
              <a:solidFill>
                <a:srgbClr val="FFFF00"/>
              </a:solidFill>
            </a:endParaRPr>
          </a:p>
        </p:txBody>
      </p:sp>
      <p:cxnSp>
        <p:nvCxnSpPr>
          <p:cNvPr id="3" name="直線接點 2">
            <a:extLst>
              <a:ext uri="{FF2B5EF4-FFF2-40B4-BE49-F238E27FC236}">
                <a16:creationId xmlns:a16="http://schemas.microsoft.com/office/drawing/2014/main" id="{8B43DFAF-D95A-482E-A912-873D509FA938}"/>
              </a:ext>
            </a:extLst>
          </p:cNvPr>
          <p:cNvCxnSpPr/>
          <p:nvPr/>
        </p:nvCxnSpPr>
        <p:spPr>
          <a:xfrm flipV="1">
            <a:off x="9988810" y="1629594"/>
            <a:ext cx="0" cy="48406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線接點 49">
            <a:extLst>
              <a:ext uri="{FF2B5EF4-FFF2-40B4-BE49-F238E27FC236}">
                <a16:creationId xmlns:a16="http://schemas.microsoft.com/office/drawing/2014/main" id="{A576B95D-7760-4B15-9F80-C4FA88F729D1}"/>
              </a:ext>
            </a:extLst>
          </p:cNvPr>
          <p:cNvCxnSpPr>
            <a:cxnSpLocks/>
          </p:cNvCxnSpPr>
          <p:nvPr/>
        </p:nvCxnSpPr>
        <p:spPr>
          <a:xfrm flipV="1">
            <a:off x="10302564" y="1639224"/>
            <a:ext cx="31050" cy="417122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文字方塊 50">
            <a:extLst>
              <a:ext uri="{FF2B5EF4-FFF2-40B4-BE49-F238E27FC236}">
                <a16:creationId xmlns:a16="http://schemas.microsoft.com/office/drawing/2014/main" id="{17071A20-BC8D-429B-9DAB-102F6BADC855}"/>
              </a:ext>
            </a:extLst>
          </p:cNvPr>
          <p:cNvSpPr txBox="1"/>
          <p:nvPr/>
        </p:nvSpPr>
        <p:spPr>
          <a:xfrm>
            <a:off x="9720567" y="539326"/>
            <a:ext cx="492443" cy="11881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影像相分</a:t>
            </a:r>
            <a:endParaRPr lang="en-US" altLang="zh-CN" sz="2000" dirty="0">
              <a:solidFill>
                <a:srgbClr val="FFFF00"/>
              </a:solidFill>
            </a:endParaRPr>
          </a:p>
        </p:txBody>
      </p:sp>
      <p:sp>
        <p:nvSpPr>
          <p:cNvPr id="52" name="文字方塊 51">
            <a:extLst>
              <a:ext uri="{FF2B5EF4-FFF2-40B4-BE49-F238E27FC236}">
                <a16:creationId xmlns:a16="http://schemas.microsoft.com/office/drawing/2014/main" id="{AF01FD8D-6850-4E8E-A9E8-DDFDFBAF4F95}"/>
              </a:ext>
            </a:extLst>
          </p:cNvPr>
          <p:cNvSpPr txBox="1"/>
          <p:nvPr/>
        </p:nvSpPr>
        <p:spPr>
          <a:xfrm>
            <a:off x="4216058" y="4869954"/>
            <a:ext cx="1107996" cy="23762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轉識成智：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六七因中轉，</a:t>
            </a:r>
            <a:endParaRPr lang="en-US" altLang="zh-CN" sz="2000" dirty="0">
              <a:solidFill>
                <a:srgbClr val="FFFF00"/>
              </a:solidFill>
            </a:endParaRPr>
          </a:p>
          <a:p>
            <a:r>
              <a:rPr lang="zh-CN" altLang="en-US" sz="2000" dirty="0">
                <a:solidFill>
                  <a:srgbClr val="FFFF00"/>
                </a:solidFill>
              </a:rPr>
              <a:t>五八果上圓</a:t>
            </a:r>
            <a:r>
              <a:rPr lang="zh-TW" altLang="en-US" sz="2000" dirty="0">
                <a:solidFill>
                  <a:srgbClr val="FFFF00"/>
                </a:solidFill>
              </a:rPr>
              <a:t>。</a:t>
            </a:r>
            <a:endParaRPr lang="en-US" altLang="zh-TW" sz="2000" dirty="0">
              <a:solidFill>
                <a:srgbClr val="FFFF00"/>
              </a:solidFill>
            </a:endParaRPr>
          </a:p>
        </p:txBody>
      </p:sp>
      <p:sp>
        <p:nvSpPr>
          <p:cNvPr id="53" name="文字方塊 52">
            <a:extLst>
              <a:ext uri="{FF2B5EF4-FFF2-40B4-BE49-F238E27FC236}">
                <a16:creationId xmlns:a16="http://schemas.microsoft.com/office/drawing/2014/main" id="{268B857E-021A-4859-8CAC-7D5B0959E29D}"/>
              </a:ext>
            </a:extLst>
          </p:cNvPr>
          <p:cNvSpPr txBox="1"/>
          <p:nvPr/>
        </p:nvSpPr>
        <p:spPr>
          <a:xfrm>
            <a:off x="7913213" y="74701"/>
            <a:ext cx="553998" cy="5614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色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4" name="文字方塊 53">
            <a:extLst>
              <a:ext uri="{FF2B5EF4-FFF2-40B4-BE49-F238E27FC236}">
                <a16:creationId xmlns:a16="http://schemas.microsoft.com/office/drawing/2014/main" id="{C981EE74-860A-4F4F-AE44-16FAE39E17F2}"/>
              </a:ext>
            </a:extLst>
          </p:cNvPr>
          <p:cNvSpPr txBox="1"/>
          <p:nvPr/>
        </p:nvSpPr>
        <p:spPr>
          <a:xfrm>
            <a:off x="8272141" y="1285850"/>
            <a:ext cx="553998" cy="5614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聲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5" name="文字方塊 54">
            <a:extLst>
              <a:ext uri="{FF2B5EF4-FFF2-40B4-BE49-F238E27FC236}">
                <a16:creationId xmlns:a16="http://schemas.microsoft.com/office/drawing/2014/main" id="{82463D24-DC06-4AA3-9190-210BF99558EA}"/>
              </a:ext>
            </a:extLst>
          </p:cNvPr>
          <p:cNvSpPr txBox="1"/>
          <p:nvPr/>
        </p:nvSpPr>
        <p:spPr>
          <a:xfrm>
            <a:off x="8399462" y="2409953"/>
            <a:ext cx="553998" cy="5614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香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6" name="文字方塊 55">
            <a:extLst>
              <a:ext uri="{FF2B5EF4-FFF2-40B4-BE49-F238E27FC236}">
                <a16:creationId xmlns:a16="http://schemas.microsoft.com/office/drawing/2014/main" id="{809FB6F6-FB58-4D92-8312-DA81C478B44C}"/>
              </a:ext>
            </a:extLst>
          </p:cNvPr>
          <p:cNvSpPr txBox="1"/>
          <p:nvPr/>
        </p:nvSpPr>
        <p:spPr>
          <a:xfrm>
            <a:off x="8253414" y="3640722"/>
            <a:ext cx="553998" cy="5614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味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7" name="文字方塊 52">
            <a:extLst>
              <a:ext uri="{FF2B5EF4-FFF2-40B4-BE49-F238E27FC236}">
                <a16:creationId xmlns:a16="http://schemas.microsoft.com/office/drawing/2014/main" id="{268B857E-021A-4859-8CAC-7D5B0959E29D}"/>
              </a:ext>
            </a:extLst>
          </p:cNvPr>
          <p:cNvSpPr txBox="1"/>
          <p:nvPr/>
        </p:nvSpPr>
        <p:spPr>
          <a:xfrm>
            <a:off x="8084653" y="4934444"/>
            <a:ext cx="553998" cy="5614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觸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8" name="文字方塊 52">
            <a:extLst>
              <a:ext uri="{FF2B5EF4-FFF2-40B4-BE49-F238E27FC236}">
                <a16:creationId xmlns:a16="http://schemas.microsoft.com/office/drawing/2014/main" id="{268B857E-021A-4859-8CAC-7D5B0959E29D}"/>
              </a:ext>
            </a:extLst>
          </p:cNvPr>
          <p:cNvSpPr txBox="1"/>
          <p:nvPr/>
        </p:nvSpPr>
        <p:spPr>
          <a:xfrm>
            <a:off x="5829239" y="1512192"/>
            <a:ext cx="553998" cy="5614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法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4" name="直線接點 3">
            <a:extLst>
              <a:ext uri="{FF2B5EF4-FFF2-40B4-BE49-F238E27FC236}">
                <a16:creationId xmlns:a16="http://schemas.microsoft.com/office/drawing/2014/main" id="{458ADE35-902F-4626-8959-952078696DB3}"/>
              </a:ext>
            </a:extLst>
          </p:cNvPr>
          <p:cNvCxnSpPr/>
          <p:nvPr/>
        </p:nvCxnSpPr>
        <p:spPr>
          <a:xfrm flipV="1">
            <a:off x="7859392" y="313459"/>
            <a:ext cx="197737" cy="41981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直線接點 58">
            <a:extLst>
              <a:ext uri="{FF2B5EF4-FFF2-40B4-BE49-F238E27FC236}">
                <a16:creationId xmlns:a16="http://schemas.microsoft.com/office/drawing/2014/main" id="{2D1B5244-F1B3-4213-B3F9-00E464145E61}"/>
              </a:ext>
            </a:extLst>
          </p:cNvPr>
          <p:cNvCxnSpPr>
            <a:cxnSpLocks/>
          </p:cNvCxnSpPr>
          <p:nvPr/>
        </p:nvCxnSpPr>
        <p:spPr>
          <a:xfrm>
            <a:off x="8149075" y="1515605"/>
            <a:ext cx="250387" cy="1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線接點 59">
            <a:extLst>
              <a:ext uri="{FF2B5EF4-FFF2-40B4-BE49-F238E27FC236}">
                <a16:creationId xmlns:a16="http://schemas.microsoft.com/office/drawing/2014/main" id="{45754DFF-9FCC-4F29-9190-B5CDAE496E2A}"/>
              </a:ext>
            </a:extLst>
          </p:cNvPr>
          <p:cNvCxnSpPr>
            <a:cxnSpLocks/>
          </p:cNvCxnSpPr>
          <p:nvPr/>
        </p:nvCxnSpPr>
        <p:spPr>
          <a:xfrm>
            <a:off x="8293091" y="2637705"/>
            <a:ext cx="250387" cy="1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線接點 60">
            <a:extLst>
              <a:ext uri="{FF2B5EF4-FFF2-40B4-BE49-F238E27FC236}">
                <a16:creationId xmlns:a16="http://schemas.microsoft.com/office/drawing/2014/main" id="{B7C30303-0AA5-4487-956D-66CF65811C37}"/>
              </a:ext>
            </a:extLst>
          </p:cNvPr>
          <p:cNvCxnSpPr>
            <a:cxnSpLocks/>
          </p:cNvCxnSpPr>
          <p:nvPr/>
        </p:nvCxnSpPr>
        <p:spPr>
          <a:xfrm>
            <a:off x="8118024" y="3744888"/>
            <a:ext cx="281438" cy="44947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直線接點 61">
            <a:extLst>
              <a:ext uri="{FF2B5EF4-FFF2-40B4-BE49-F238E27FC236}">
                <a16:creationId xmlns:a16="http://schemas.microsoft.com/office/drawing/2014/main" id="{5DB0DCDC-B0F1-4089-8067-28CEC7CB261B}"/>
              </a:ext>
            </a:extLst>
          </p:cNvPr>
          <p:cNvCxnSpPr>
            <a:cxnSpLocks/>
          </p:cNvCxnSpPr>
          <p:nvPr/>
        </p:nvCxnSpPr>
        <p:spPr>
          <a:xfrm>
            <a:off x="7958260" y="4960720"/>
            <a:ext cx="187533" cy="125259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直線接點 62">
            <a:extLst>
              <a:ext uri="{FF2B5EF4-FFF2-40B4-BE49-F238E27FC236}">
                <a16:creationId xmlns:a16="http://schemas.microsoft.com/office/drawing/2014/main" id="{1D3D4120-BB31-40BC-BF39-9974ACFDE19B}"/>
              </a:ext>
            </a:extLst>
          </p:cNvPr>
          <p:cNvCxnSpPr>
            <a:cxnSpLocks/>
            <a:endCxn id="10" idx="0"/>
          </p:cNvCxnSpPr>
          <p:nvPr/>
        </p:nvCxnSpPr>
        <p:spPr>
          <a:xfrm flipH="1">
            <a:off x="5951190" y="1917626"/>
            <a:ext cx="72008" cy="360040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文字方塊 63">
            <a:extLst>
              <a:ext uri="{FF2B5EF4-FFF2-40B4-BE49-F238E27FC236}">
                <a16:creationId xmlns:a16="http://schemas.microsoft.com/office/drawing/2014/main" id="{BDA5BEB5-7DDB-4E93-B059-4C4B06EB94B6}"/>
              </a:ext>
            </a:extLst>
          </p:cNvPr>
          <p:cNvSpPr txBox="1"/>
          <p:nvPr/>
        </p:nvSpPr>
        <p:spPr>
          <a:xfrm>
            <a:off x="8416897" y="37191"/>
            <a:ext cx="492443" cy="11881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000" dirty="0">
                <a:solidFill>
                  <a:srgbClr val="FFFF00"/>
                </a:solidFill>
              </a:rPr>
              <a:t>依根緣塵</a:t>
            </a:r>
            <a:endParaRPr lang="en-US" altLang="zh-CN" sz="2000" dirty="0">
              <a:solidFill>
                <a:srgbClr val="FFFF00"/>
              </a:solidFill>
            </a:endParaRPr>
          </a:p>
        </p:txBody>
      </p:sp>
      <p:pic>
        <p:nvPicPr>
          <p:cNvPr id="24" name="圖片 23">
            <a:extLst>
              <a:ext uri="{FF2B5EF4-FFF2-40B4-BE49-F238E27FC236}">
                <a16:creationId xmlns:a16="http://schemas.microsoft.com/office/drawing/2014/main" id="{AA9AC3EB-3DD4-4536-84DB-2E6E4DE0B7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2618" y="3313958"/>
            <a:ext cx="1767332" cy="2118961"/>
          </a:xfrm>
          <a:prstGeom prst="rect">
            <a:avLst/>
          </a:prstGeom>
        </p:spPr>
      </p:pic>
      <p:cxnSp>
        <p:nvCxnSpPr>
          <p:cNvPr id="65" name="直線單箭頭接點 64">
            <a:extLst>
              <a:ext uri="{FF2B5EF4-FFF2-40B4-BE49-F238E27FC236}">
                <a16:creationId xmlns:a16="http://schemas.microsoft.com/office/drawing/2014/main" id="{B27EC259-F1F6-4601-B00C-6C73452C7C8C}"/>
              </a:ext>
            </a:extLst>
          </p:cNvPr>
          <p:cNvCxnSpPr>
            <a:cxnSpLocks/>
          </p:cNvCxnSpPr>
          <p:nvPr/>
        </p:nvCxnSpPr>
        <p:spPr>
          <a:xfrm flipH="1" flipV="1">
            <a:off x="10104042" y="1557588"/>
            <a:ext cx="164899" cy="554600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5478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20" grpId="0" animBg="1"/>
      <p:bldP spid="21" grpId="0" animBg="1"/>
      <p:bldP spid="34" grpId="0"/>
      <p:bldP spid="35" grpId="0"/>
      <p:bldP spid="36" grpId="0"/>
      <p:bldP spid="37" grpId="0"/>
      <p:bldP spid="38" grpId="0" animBg="1"/>
      <p:bldP spid="39" grpId="0"/>
      <p:bldP spid="40" grpId="0"/>
      <p:bldP spid="43" grpId="0"/>
      <p:bldP spid="44" grpId="0"/>
      <p:bldP spid="45" grpId="0"/>
      <p:bldP spid="48" grpId="0"/>
      <p:bldP spid="41" grpId="0"/>
      <p:bldP spid="47" grpId="0"/>
      <p:bldP spid="49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6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圖片 10" descr="一張含有 文字, 皇后 的圖片&#10;&#10;自動產生的描述">
            <a:extLst>
              <a:ext uri="{FF2B5EF4-FFF2-40B4-BE49-F238E27FC236}">
                <a16:creationId xmlns:a16="http://schemas.microsoft.com/office/drawing/2014/main" id="{00CF2374-7F7C-43C4-8B0D-4EF49A5E11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752" y="142118"/>
            <a:ext cx="7675693" cy="6606243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45E6EAF3-88EA-4782-B322-0E0A01FF0683}"/>
              </a:ext>
            </a:extLst>
          </p:cNvPr>
          <p:cNvSpPr txBox="1"/>
          <p:nvPr/>
        </p:nvSpPr>
        <p:spPr>
          <a:xfrm>
            <a:off x="10159082" y="413555"/>
            <a:ext cx="923330" cy="60486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「一切眾生心想異故，造業亦異，由是故有諸趣輪轉。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78297A0-142D-4D26-89FD-3A4043B3C3D9}"/>
              </a:ext>
            </a:extLst>
          </p:cNvPr>
          <p:cNvSpPr txBox="1"/>
          <p:nvPr/>
        </p:nvSpPr>
        <p:spPr>
          <a:xfrm>
            <a:off x="8677294" y="420904"/>
            <a:ext cx="1292662" cy="60486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心造十法界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若人欲了知，三世一切佛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    應觀法界性，一切唯心造。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EEACF01F-FDD0-4544-A83C-90D29C9942ED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第六講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0388109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 descr="一張含有 桌 的圖片&#10;&#10;自動產生的描述">
            <a:extLst>
              <a:ext uri="{FF2B5EF4-FFF2-40B4-BE49-F238E27FC236}">
                <a16:creationId xmlns:a16="http://schemas.microsoft.com/office/drawing/2014/main" id="{3C7AC5C8-9A7E-4F7A-BD1C-9600378A48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8910" y="58713"/>
            <a:ext cx="9361040" cy="6742162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2110D81D-5CE4-4366-A6D1-92E707F90B22}"/>
              </a:ext>
            </a:extLst>
          </p:cNvPr>
          <p:cNvSpPr txBox="1"/>
          <p:nvPr/>
        </p:nvSpPr>
        <p:spPr>
          <a:xfrm>
            <a:off x="10559702" y="179996"/>
            <a:ext cx="553998" cy="417646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台宗一念理具事造十界十如圖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77CDF025-D26B-49A4-BA49-9867CA6A05A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第六講</a:t>
            </a:r>
            <a:endParaRPr lang="zh-TW" altLang="en-US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9E405BC1-5359-448A-B1A6-E171B2AD61EE}"/>
              </a:ext>
            </a:extLst>
          </p:cNvPr>
          <p:cNvSpPr txBox="1"/>
          <p:nvPr/>
        </p:nvSpPr>
        <p:spPr>
          <a:xfrm>
            <a:off x="118542" y="261442"/>
            <a:ext cx="923330" cy="60486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「一切眾生心想異故，造業亦異，由是故有諸趣輪轉。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en-US" altLang="zh-CN" b="1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發起序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97339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89BDE915-DA37-4472-9C8D-71DC299FB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8662" y="135593"/>
            <a:ext cx="7804633" cy="744171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089D97E6-BBEF-48B9-89E8-89F248827E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0226" y="878950"/>
            <a:ext cx="1999899" cy="432048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F5D100AA-3FA1-40C3-AEDC-9C50F99C63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11865" y="878950"/>
            <a:ext cx="2376264" cy="432048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E0ABE485-4755-4738-A098-7EEDE4FE11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97482" y="871955"/>
            <a:ext cx="2561275" cy="432048"/>
          </a:xfrm>
          <a:prstGeom prst="rect">
            <a:avLst/>
          </a:prstGeom>
        </p:spPr>
      </p:pic>
      <p:pic>
        <p:nvPicPr>
          <p:cNvPr id="18" name="圖片 17">
            <a:extLst>
              <a:ext uri="{FF2B5EF4-FFF2-40B4-BE49-F238E27FC236}">
                <a16:creationId xmlns:a16="http://schemas.microsoft.com/office/drawing/2014/main" id="{76792149-2284-4E22-893E-45F356382FB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90066" y="1310998"/>
            <a:ext cx="3840924" cy="409701"/>
          </a:xfrm>
          <a:prstGeom prst="rect">
            <a:avLst/>
          </a:prstGeom>
        </p:spPr>
      </p:pic>
      <p:pic>
        <p:nvPicPr>
          <p:cNvPr id="20" name="圖片 19">
            <a:extLst>
              <a:ext uri="{FF2B5EF4-FFF2-40B4-BE49-F238E27FC236}">
                <a16:creationId xmlns:a16="http://schemas.microsoft.com/office/drawing/2014/main" id="{F5CF7A5D-0683-42FD-B8B6-62F8EA0FD0F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9740" y="1719842"/>
            <a:ext cx="657225" cy="1419225"/>
          </a:xfrm>
          <a:prstGeom prst="rect">
            <a:avLst/>
          </a:prstGeom>
        </p:spPr>
      </p:pic>
      <p:pic>
        <p:nvPicPr>
          <p:cNvPr id="22" name="圖片 21">
            <a:extLst>
              <a:ext uri="{FF2B5EF4-FFF2-40B4-BE49-F238E27FC236}">
                <a16:creationId xmlns:a16="http://schemas.microsoft.com/office/drawing/2014/main" id="{E8B6341A-E572-4D10-93A4-10830694036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81988" y="1720699"/>
            <a:ext cx="647700" cy="1438275"/>
          </a:xfrm>
          <a:prstGeom prst="rect">
            <a:avLst/>
          </a:prstGeom>
        </p:spPr>
      </p:pic>
      <p:pic>
        <p:nvPicPr>
          <p:cNvPr id="24" name="圖片 23">
            <a:extLst>
              <a:ext uri="{FF2B5EF4-FFF2-40B4-BE49-F238E27FC236}">
                <a16:creationId xmlns:a16="http://schemas.microsoft.com/office/drawing/2014/main" id="{D0D4E801-0C9E-4933-A144-797AD09DCF1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6847" y="1728242"/>
            <a:ext cx="533400" cy="1476375"/>
          </a:xfrm>
          <a:prstGeom prst="rect">
            <a:avLst/>
          </a:prstGeom>
        </p:spPr>
      </p:pic>
      <p:pic>
        <p:nvPicPr>
          <p:cNvPr id="26" name="圖片 25">
            <a:extLst>
              <a:ext uri="{FF2B5EF4-FFF2-40B4-BE49-F238E27FC236}">
                <a16:creationId xmlns:a16="http://schemas.microsoft.com/office/drawing/2014/main" id="{F94C9075-F9C6-4B5F-AEEF-A71C531D4B9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68578" y="3117989"/>
            <a:ext cx="2019102" cy="173256"/>
          </a:xfrm>
          <a:prstGeom prst="rect">
            <a:avLst/>
          </a:prstGeom>
        </p:spPr>
      </p:pic>
      <p:pic>
        <p:nvPicPr>
          <p:cNvPr id="28" name="圖片 27">
            <a:extLst>
              <a:ext uri="{FF2B5EF4-FFF2-40B4-BE49-F238E27FC236}">
                <a16:creationId xmlns:a16="http://schemas.microsoft.com/office/drawing/2014/main" id="{4A45585A-A40B-4928-B1BF-F24F0378137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566906" y="3270529"/>
            <a:ext cx="612556" cy="1311393"/>
          </a:xfrm>
          <a:prstGeom prst="rect">
            <a:avLst/>
          </a:prstGeom>
        </p:spPr>
      </p:pic>
      <p:pic>
        <p:nvPicPr>
          <p:cNvPr id="30" name="圖片 29">
            <a:extLst>
              <a:ext uri="{FF2B5EF4-FFF2-40B4-BE49-F238E27FC236}">
                <a16:creationId xmlns:a16="http://schemas.microsoft.com/office/drawing/2014/main" id="{77E8BB4F-817D-48E5-B25F-E61CFF3CDD9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975160" y="3270529"/>
            <a:ext cx="551209" cy="1311393"/>
          </a:xfrm>
          <a:prstGeom prst="rect">
            <a:avLst/>
          </a:prstGeom>
        </p:spPr>
      </p:pic>
      <p:pic>
        <p:nvPicPr>
          <p:cNvPr id="32" name="圖片 31">
            <a:extLst>
              <a:ext uri="{FF2B5EF4-FFF2-40B4-BE49-F238E27FC236}">
                <a16:creationId xmlns:a16="http://schemas.microsoft.com/office/drawing/2014/main" id="{640C9C91-08E2-4946-95BB-7F26EBAC69B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911159" y="4569472"/>
            <a:ext cx="1924050" cy="119063"/>
          </a:xfrm>
          <a:prstGeom prst="rect">
            <a:avLst/>
          </a:prstGeom>
        </p:spPr>
      </p:pic>
      <p:pic>
        <p:nvPicPr>
          <p:cNvPr id="34" name="圖片 33">
            <a:extLst>
              <a:ext uri="{FF2B5EF4-FFF2-40B4-BE49-F238E27FC236}">
                <a16:creationId xmlns:a16="http://schemas.microsoft.com/office/drawing/2014/main" id="{69AB5B98-A15A-4806-A8EB-A0D826933D7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578033" y="4688535"/>
            <a:ext cx="641965" cy="1889398"/>
          </a:xfrm>
          <a:prstGeom prst="rect">
            <a:avLst/>
          </a:prstGeom>
        </p:spPr>
      </p:pic>
      <p:pic>
        <p:nvPicPr>
          <p:cNvPr id="36" name="圖片 35">
            <a:extLst>
              <a:ext uri="{FF2B5EF4-FFF2-40B4-BE49-F238E27FC236}">
                <a16:creationId xmlns:a16="http://schemas.microsoft.com/office/drawing/2014/main" id="{6FB5C413-7624-43BA-9FD9-97CD28D287E8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545749" y="4688260"/>
            <a:ext cx="771182" cy="1889398"/>
          </a:xfrm>
          <a:prstGeom prst="rect">
            <a:avLst/>
          </a:prstGeom>
        </p:spPr>
      </p:pic>
      <p:pic>
        <p:nvPicPr>
          <p:cNvPr id="38" name="圖片 37">
            <a:extLst>
              <a:ext uri="{FF2B5EF4-FFF2-40B4-BE49-F238E27FC236}">
                <a16:creationId xmlns:a16="http://schemas.microsoft.com/office/drawing/2014/main" id="{379E96EC-5180-48EF-88F1-E55C47C48652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586489" y="4695558"/>
            <a:ext cx="771182" cy="2046603"/>
          </a:xfrm>
          <a:prstGeom prst="rect">
            <a:avLst/>
          </a:prstGeom>
        </p:spPr>
      </p:pic>
      <p:sp>
        <p:nvSpPr>
          <p:cNvPr id="17" name="匾額 16" descr="佛學概要十四講表 習講">
            <a:extLst>
              <a:ext uri="{FF2B5EF4-FFF2-40B4-BE49-F238E27FC236}">
                <a16:creationId xmlns:a16="http://schemas.microsoft.com/office/drawing/2014/main" id="{3BE8AFC7-3189-4AD5-A9F9-65E0DB4E6C9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第六講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461196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ED14E349-B2B4-4ACC-830D-794BA9EE58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2536" y="131330"/>
            <a:ext cx="3063230" cy="6552727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488C7B96-1804-4291-B52E-6FA6019CE732}"/>
              </a:ext>
            </a:extLst>
          </p:cNvPr>
          <p:cNvSpPr txBox="1"/>
          <p:nvPr/>
        </p:nvSpPr>
        <p:spPr>
          <a:xfrm>
            <a:off x="6432087" y="405458"/>
            <a:ext cx="1292662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龍王！汝見此會及大海中，形色種類各別不耶？如是一切，靡不由心造善不善身業、語業、意業所致。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42D7260D-CD72-446A-9570-DE6D693CFDAB}"/>
              </a:ext>
            </a:extLst>
          </p:cNvPr>
          <p:cNvSpPr/>
          <p:nvPr/>
        </p:nvSpPr>
        <p:spPr>
          <a:xfrm>
            <a:off x="9839622" y="3789834"/>
            <a:ext cx="1080120" cy="273630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B7502AEE-A093-42D9-BAEA-119427CF790D}"/>
              </a:ext>
            </a:extLst>
          </p:cNvPr>
          <p:cNvSpPr txBox="1"/>
          <p:nvPr/>
        </p:nvSpPr>
        <p:spPr>
          <a:xfrm>
            <a:off x="4871070" y="334594"/>
            <a:ext cx="923330" cy="62065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「龍王」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：代表變化多端的社會中各階層的領導人。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5" name="匾額 24" descr="佛學概要十四講表 習講">
            <a:extLst>
              <a:ext uri="{FF2B5EF4-FFF2-40B4-BE49-F238E27FC236}">
                <a16:creationId xmlns:a16="http://schemas.microsoft.com/office/drawing/2014/main" id="{4DB2F78D-F0A8-48EF-9D41-975AA5B3087F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第六講</a:t>
            </a:r>
            <a:endParaRPr lang="zh-TW" altLang="en-US" dirty="0"/>
          </a:p>
        </p:txBody>
      </p:sp>
      <p:sp>
        <p:nvSpPr>
          <p:cNvPr id="26" name="文字方塊 25">
            <a:extLst>
              <a:ext uri="{FF2B5EF4-FFF2-40B4-BE49-F238E27FC236}">
                <a16:creationId xmlns:a16="http://schemas.microsoft.com/office/drawing/2014/main" id="{F6AAE3AC-04E9-4F2C-86CD-8CC95116A5FB}"/>
              </a:ext>
            </a:extLst>
          </p:cNvPr>
          <p:cNvSpPr txBox="1"/>
          <p:nvPr/>
        </p:nvSpPr>
        <p:spPr>
          <a:xfrm>
            <a:off x="3142878" y="304397"/>
            <a:ext cx="1661993" cy="62065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「汝見此會」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：雖然只說比丘與菩薩兩類，實際上把社會男女老幼、各行各業都包括在其中。凡依照佛所傳授的理論、方法修學，並能落實在日常生活、工作、待人接物之中，就是菩薩。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7" name="文字方塊 26">
            <a:extLst>
              <a:ext uri="{FF2B5EF4-FFF2-40B4-BE49-F238E27FC236}">
                <a16:creationId xmlns:a16="http://schemas.microsoft.com/office/drawing/2014/main" id="{CE863B30-1D77-4141-B250-0D23CC4C5E1C}"/>
              </a:ext>
            </a:extLst>
          </p:cNvPr>
          <p:cNvSpPr txBox="1"/>
          <p:nvPr/>
        </p:nvSpPr>
        <p:spPr>
          <a:xfrm>
            <a:off x="1990750" y="334593"/>
            <a:ext cx="923330" cy="62065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「及大海中」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：比喻社會。鹹水海就是苦海，形容苦海無邊。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F060B0D9-4379-475F-B6FF-9781C17A5394}"/>
              </a:ext>
            </a:extLst>
          </p:cNvPr>
          <p:cNvSpPr txBox="1"/>
          <p:nvPr/>
        </p:nvSpPr>
        <p:spPr>
          <a:xfrm>
            <a:off x="478582" y="319547"/>
            <a:ext cx="1292662" cy="62065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形色種類各別不耶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：觀察這個社會、世界，一切眾生的形狀、膚色、種類不一樣。為何有那麼多差別？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7B2C5CBD-E04F-4A5F-B4CA-54705F2D401B}"/>
              </a:ext>
            </a:extLst>
          </p:cNvPr>
          <p:cNvSpPr txBox="1"/>
          <p:nvPr/>
        </p:nvSpPr>
        <p:spPr>
          <a:xfrm>
            <a:off x="5878089" y="2277666"/>
            <a:ext cx="553998" cy="47389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消歸自性：會歸到自身情況。</a:t>
            </a:r>
            <a:endParaRPr lang="en-US" altLang="zh-TW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2212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  <p:bldP spid="13" grpId="0"/>
      <p:bldP spid="26" grpId="0"/>
      <p:bldP spid="27" grpId="0"/>
      <p:bldP spid="34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BF17619D-3C03-41E2-A61E-1C71112F50D8}"/>
              </a:ext>
            </a:extLst>
          </p:cNvPr>
          <p:cNvSpPr txBox="1"/>
          <p:nvPr/>
        </p:nvSpPr>
        <p:spPr>
          <a:xfrm>
            <a:off x="7485676" y="445720"/>
            <a:ext cx="3139321" cy="62065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如是一切，靡不由心造善不善身業、語業、意業所致。 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整個宇宙人生的現象，都是由心想變現出來的，也就是「心想異故，造業亦異」。每個人天天在造業，從未停過，都是由於有妄想、分別、執著。凡夫與佛菩薩的差別就在於此。佛與法身菩薩的妄想、分別、執著都放下了，進入一真法界，將各種不同維次空間全部突破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F13EA522-49FA-4633-A443-FDB3EBD170D1}"/>
              </a:ext>
            </a:extLst>
          </p:cNvPr>
          <p:cNvSpPr/>
          <p:nvPr/>
        </p:nvSpPr>
        <p:spPr>
          <a:xfrm>
            <a:off x="11207774" y="16435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第六講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06F73F7-5BE0-4B31-A4E1-4D63209FE2C8}"/>
              </a:ext>
            </a:extLst>
          </p:cNvPr>
          <p:cNvSpPr txBox="1"/>
          <p:nvPr/>
        </p:nvSpPr>
        <p:spPr>
          <a:xfrm>
            <a:off x="6428819" y="626544"/>
            <a:ext cx="553998" cy="244827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三種層次的煩惱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4F0A250-A6DD-409B-AAAF-34D9812E6122}"/>
              </a:ext>
            </a:extLst>
          </p:cNvPr>
          <p:cNvSpPr txBox="1"/>
          <p:nvPr/>
        </p:nvSpPr>
        <p:spPr>
          <a:xfrm>
            <a:off x="2309833" y="4365898"/>
            <a:ext cx="3877985" cy="25202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隨眠煩惱（巴：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Anusaya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，梵：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anuśaya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；英：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underlying tendency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）：</a:t>
            </a:r>
            <a:r>
              <a:rPr lang="zh-TW" altLang="en-US" u="sng" dirty="0">
                <a:solidFill>
                  <a:schemeClr val="bg1">
                    <a:lumMod val="95000"/>
                  </a:schemeClr>
                </a:solidFill>
              </a:rPr>
              <a:t>潛伏性的煩惱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；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無明煩惱種子，潛伏第八藏識之中，能生一切妄惑，是名隨眠煩惱也。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99E2C447-B5F3-4289-98CC-55991AC6F5C6}"/>
              </a:ext>
            </a:extLst>
          </p:cNvPr>
          <p:cNvSpPr txBox="1"/>
          <p:nvPr/>
        </p:nvSpPr>
        <p:spPr>
          <a:xfrm>
            <a:off x="3417829" y="1989635"/>
            <a:ext cx="2769989" cy="237626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纏縛煩惱：</a:t>
            </a:r>
            <a:r>
              <a:rPr lang="zh-TW" altLang="en-US" u="sng" dirty="0">
                <a:solidFill>
                  <a:schemeClr val="bg1">
                    <a:lumMod val="95000"/>
                  </a:schemeClr>
                </a:solidFill>
              </a:rPr>
              <a:t>困擾性的煩惱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，只顯現在心裡，尚未付諸行動。但這類煩惱老是在心中顯現，很容易受到干擾。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109558E-D04B-49B0-9BB0-709CBD8C8D12}"/>
              </a:ext>
            </a:extLst>
          </p:cNvPr>
          <p:cNvSpPr txBox="1"/>
          <p:nvPr/>
        </p:nvSpPr>
        <p:spPr>
          <a:xfrm>
            <a:off x="3787161" y="73237"/>
            <a:ext cx="2400657" cy="191805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違犯煩惱：</a:t>
            </a:r>
            <a:r>
              <a:rPr lang="zh-TW" altLang="en-US" u="sng" dirty="0">
                <a:solidFill>
                  <a:schemeClr val="bg1">
                    <a:lumMod val="95000"/>
                  </a:schemeClr>
                </a:solidFill>
              </a:rPr>
              <a:t>違犯性的煩惱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，就是付諸於身、口二行，造作不善業。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D0F235E1-4406-4FBD-B0E1-F5B16F4BFCDA}"/>
              </a:ext>
            </a:extLst>
          </p:cNvPr>
          <p:cNvSpPr txBox="1"/>
          <p:nvPr/>
        </p:nvSpPr>
        <p:spPr>
          <a:xfrm>
            <a:off x="1545622" y="4794322"/>
            <a:ext cx="553998" cy="103778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潛意識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10AFF833-0D5C-4DC5-BB17-661EAEB2664C}"/>
              </a:ext>
            </a:extLst>
          </p:cNvPr>
          <p:cNvSpPr txBox="1"/>
          <p:nvPr/>
        </p:nvSpPr>
        <p:spPr>
          <a:xfrm>
            <a:off x="1545622" y="3030126"/>
            <a:ext cx="553998" cy="750815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意業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FF274970-E80B-4B8C-9CBC-AC0BA85EA778}"/>
              </a:ext>
            </a:extLst>
          </p:cNvPr>
          <p:cNvSpPr txBox="1"/>
          <p:nvPr/>
        </p:nvSpPr>
        <p:spPr>
          <a:xfrm>
            <a:off x="1952844" y="963065"/>
            <a:ext cx="553998" cy="74975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身業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C5BCABA4-360B-4E33-A4B8-0DAFB33A8CCB}"/>
              </a:ext>
            </a:extLst>
          </p:cNvPr>
          <p:cNvSpPr txBox="1"/>
          <p:nvPr/>
        </p:nvSpPr>
        <p:spPr>
          <a:xfrm>
            <a:off x="1215402" y="963065"/>
            <a:ext cx="553998" cy="749750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語業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直線單箭頭接點 13">
            <a:extLst>
              <a:ext uri="{FF2B5EF4-FFF2-40B4-BE49-F238E27FC236}">
                <a16:creationId xmlns:a16="http://schemas.microsoft.com/office/drawing/2014/main" id="{702653DD-3F53-4F90-A3CD-69AC63CB86CD}"/>
              </a:ext>
            </a:extLst>
          </p:cNvPr>
          <p:cNvCxnSpPr>
            <a:cxnSpLocks/>
            <a:stCxn id="10" idx="0"/>
          </p:cNvCxnSpPr>
          <p:nvPr/>
        </p:nvCxnSpPr>
        <p:spPr>
          <a:xfrm flipV="1">
            <a:off x="1822621" y="3801045"/>
            <a:ext cx="0" cy="993277"/>
          </a:xfrm>
          <a:prstGeom prst="straightConnector1">
            <a:avLst/>
          </a:prstGeom>
          <a:ln>
            <a:solidFill>
              <a:schemeClr val="bg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線單箭頭接點 14">
            <a:extLst>
              <a:ext uri="{FF2B5EF4-FFF2-40B4-BE49-F238E27FC236}">
                <a16:creationId xmlns:a16="http://schemas.microsoft.com/office/drawing/2014/main" id="{69A4C6D8-7D15-4EA1-A9A8-AFA8BC6F6D62}"/>
              </a:ext>
            </a:extLst>
          </p:cNvPr>
          <p:cNvCxnSpPr>
            <a:cxnSpLocks/>
            <a:stCxn id="11" idx="0"/>
          </p:cNvCxnSpPr>
          <p:nvPr/>
        </p:nvCxnSpPr>
        <p:spPr>
          <a:xfrm flipH="1" flipV="1">
            <a:off x="1628663" y="1712814"/>
            <a:ext cx="193958" cy="131731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單箭頭接點 15">
            <a:extLst>
              <a:ext uri="{FF2B5EF4-FFF2-40B4-BE49-F238E27FC236}">
                <a16:creationId xmlns:a16="http://schemas.microsoft.com/office/drawing/2014/main" id="{AD88984E-E3FD-4FE4-A122-3F22C74C4A58}"/>
              </a:ext>
            </a:extLst>
          </p:cNvPr>
          <p:cNvCxnSpPr>
            <a:cxnSpLocks/>
            <a:stCxn id="11" idx="0"/>
          </p:cNvCxnSpPr>
          <p:nvPr/>
        </p:nvCxnSpPr>
        <p:spPr>
          <a:xfrm flipV="1">
            <a:off x="1822621" y="1735068"/>
            <a:ext cx="297350" cy="1295058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D18556B5-5C74-40BF-B089-4487644F7A2B}"/>
              </a:ext>
            </a:extLst>
          </p:cNvPr>
          <p:cNvSpPr txBox="1"/>
          <p:nvPr/>
        </p:nvSpPr>
        <p:spPr>
          <a:xfrm>
            <a:off x="190550" y="984658"/>
            <a:ext cx="553998" cy="75081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戒學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C1516A24-1AA9-4C97-AAD4-D587D6CDAB36}"/>
              </a:ext>
            </a:extLst>
          </p:cNvPr>
          <p:cNvSpPr txBox="1"/>
          <p:nvPr/>
        </p:nvSpPr>
        <p:spPr>
          <a:xfrm>
            <a:off x="199535" y="3050230"/>
            <a:ext cx="553998" cy="75081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定學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A17D1F1B-74EB-4028-8F07-4E96C075D688}"/>
              </a:ext>
            </a:extLst>
          </p:cNvPr>
          <p:cNvSpPr txBox="1"/>
          <p:nvPr/>
        </p:nvSpPr>
        <p:spPr>
          <a:xfrm>
            <a:off x="199535" y="4994446"/>
            <a:ext cx="553998" cy="75081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慧學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箭號: 向右 19">
            <a:extLst>
              <a:ext uri="{FF2B5EF4-FFF2-40B4-BE49-F238E27FC236}">
                <a16:creationId xmlns:a16="http://schemas.microsoft.com/office/drawing/2014/main" id="{3C6586C8-3769-49BB-8B57-3081BBE6C494}"/>
              </a:ext>
            </a:extLst>
          </p:cNvPr>
          <p:cNvSpPr/>
          <p:nvPr/>
        </p:nvSpPr>
        <p:spPr>
          <a:xfrm>
            <a:off x="825541" y="1136749"/>
            <a:ext cx="238090" cy="4320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1" name="箭號: 向右 20">
            <a:extLst>
              <a:ext uri="{FF2B5EF4-FFF2-40B4-BE49-F238E27FC236}">
                <a16:creationId xmlns:a16="http://schemas.microsoft.com/office/drawing/2014/main" id="{E6DA739B-45A1-4665-82E7-7E0BECD64221}"/>
              </a:ext>
            </a:extLst>
          </p:cNvPr>
          <p:cNvSpPr/>
          <p:nvPr/>
        </p:nvSpPr>
        <p:spPr>
          <a:xfrm>
            <a:off x="825541" y="3152973"/>
            <a:ext cx="238090" cy="4320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箭號: 向右 21">
            <a:extLst>
              <a:ext uri="{FF2B5EF4-FFF2-40B4-BE49-F238E27FC236}">
                <a16:creationId xmlns:a16="http://schemas.microsoft.com/office/drawing/2014/main" id="{A24017AF-625F-4F1B-8593-132DF3676CE9}"/>
              </a:ext>
            </a:extLst>
          </p:cNvPr>
          <p:cNvSpPr/>
          <p:nvPr/>
        </p:nvSpPr>
        <p:spPr>
          <a:xfrm>
            <a:off x="825541" y="5097189"/>
            <a:ext cx="238090" cy="4320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821FBDAF-35FB-4B73-B98C-F0ECF0537F30}"/>
              </a:ext>
            </a:extLst>
          </p:cNvPr>
          <p:cNvSpPr/>
          <p:nvPr/>
        </p:nvSpPr>
        <p:spPr>
          <a:xfrm>
            <a:off x="10127655" y="4653930"/>
            <a:ext cx="407222" cy="165618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CF904B6F-2279-4C32-8BCA-6E73A22EA350}"/>
              </a:ext>
            </a:extLst>
          </p:cNvPr>
          <p:cNvSpPr/>
          <p:nvPr/>
        </p:nvSpPr>
        <p:spPr>
          <a:xfrm>
            <a:off x="9767614" y="469869"/>
            <a:ext cx="407222" cy="6668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F7215266-314C-4CAA-9AFD-20E356E6968B}"/>
              </a:ext>
            </a:extLst>
          </p:cNvPr>
          <p:cNvSpPr txBox="1"/>
          <p:nvPr/>
        </p:nvSpPr>
        <p:spPr>
          <a:xfrm>
            <a:off x="2499730" y="192358"/>
            <a:ext cx="861774" cy="3085420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sz="2200" dirty="0">
                <a:solidFill>
                  <a:srgbClr val="FFFF00"/>
                </a:solidFill>
              </a:rPr>
              <a:t>諸惡莫作，眾善奉行，</a:t>
            </a:r>
            <a:endParaRPr lang="en-US" altLang="zh-CN" sz="2200" dirty="0">
              <a:solidFill>
                <a:srgbClr val="FFFF00"/>
              </a:solidFill>
            </a:endParaRPr>
          </a:p>
          <a:p>
            <a:r>
              <a:rPr lang="zh-CN" altLang="en-US" sz="2200" dirty="0">
                <a:solidFill>
                  <a:srgbClr val="FFFF00"/>
                </a:solidFill>
              </a:rPr>
              <a:t>自淨其意，是諸佛教。</a:t>
            </a:r>
            <a:endParaRPr lang="en-US" altLang="zh-TW" sz="2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1558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/>
      <p:bldP spid="11" grpId="0" animBg="1"/>
      <p:bldP spid="12" grpId="0" animBg="1"/>
      <p:bldP spid="13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25958</TotalTime>
  <Words>796</Words>
  <Application>Microsoft Office PowerPoint</Application>
  <PresentationFormat>自訂</PresentationFormat>
  <Paragraphs>95</Paragraphs>
  <Slides>6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683</cp:revision>
  <dcterms:created xsi:type="dcterms:W3CDTF">2019-12-17T19:51:00Z</dcterms:created>
  <dcterms:modified xsi:type="dcterms:W3CDTF">2021-11-21T10:31:17Z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