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7"/>
  </p:notesMasterIdLst>
  <p:sldIdLst>
    <p:sldId id="256" r:id="rId2"/>
    <p:sldId id="294" r:id="rId3"/>
    <p:sldId id="267" r:id="rId4"/>
    <p:sldId id="268" r:id="rId5"/>
    <p:sldId id="298" r:id="rId6"/>
    <p:sldId id="307" r:id="rId7"/>
    <p:sldId id="333" r:id="rId8"/>
    <p:sldId id="332" r:id="rId9"/>
    <p:sldId id="336" r:id="rId10"/>
    <p:sldId id="308" r:id="rId11"/>
    <p:sldId id="591" r:id="rId12"/>
    <p:sldId id="592" r:id="rId13"/>
    <p:sldId id="318" r:id="rId14"/>
    <p:sldId id="593" r:id="rId15"/>
    <p:sldId id="31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9" d="100"/>
          <a:sy n="79" d="100"/>
        </p:scale>
        <p:origin x="85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6" Type="http://schemas.openxmlformats.org/officeDocument/2006/relationships/image" Target="../media/image21.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5" Type="http://schemas.openxmlformats.org/officeDocument/2006/relationships/image" Target="../media/image2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_rels/data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image" Target="../media/image22.png"/></Relationships>
</file>

<file path=ppt/diagrams/_rels/data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image" Target="../media/image2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6" Type="http://schemas.openxmlformats.org/officeDocument/2006/relationships/image" Target="../media/image21.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5" Type="http://schemas.openxmlformats.org/officeDocument/2006/relationships/image" Target="../media/image2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image" Target="../media/image22.png"/></Relationships>
</file>

<file path=ppt/diagrams/_rels/drawing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18/5/colors/Iconchunking_neutralicontext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dgm:fillClrLst>
    <dgm:linClrLst meth="repeat">
      <a:schemeClr val="lt1">
        <a:alpha val="0"/>
      </a:schemeClr>
    </dgm:linClrLst>
    <dgm:effectClrLst/>
    <dgm:txLinClrLst/>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D960EE-9A1A-457D-ADFB-ADA4F41D9104}" type="doc">
      <dgm:prSet loTypeId="urn:microsoft.com/office/officeart/2018/2/layout/IconVerticalSolidList" loCatId="icon" qsTypeId="urn:microsoft.com/office/officeart/2005/8/quickstyle/simple1" qsCatId="simple" csTypeId="urn:microsoft.com/office/officeart/2018/5/colors/Iconchunking_neutralicontext_accent3_2" csCatId="accent3" phldr="1"/>
      <dgm:spPr/>
      <dgm:t>
        <a:bodyPr/>
        <a:lstStyle/>
        <a:p>
          <a:endParaRPr lang="en-US"/>
        </a:p>
      </dgm:t>
    </dgm:pt>
    <dgm:pt modelId="{83D032D5-96B4-4AB6-84A1-C984F4B3F801}">
      <dgm:prSet/>
      <dgm:spPr/>
      <dgm:t>
        <a:bodyPr/>
        <a:lstStyle/>
        <a:p>
          <a:pPr>
            <a:lnSpc>
              <a:spcPct val="100000"/>
            </a:lnSpc>
          </a:pPr>
          <a:r>
            <a:rPr lang="en-GB"/>
            <a:t>Reassurance</a:t>
          </a:r>
          <a:endParaRPr lang="en-US"/>
        </a:p>
      </dgm:t>
    </dgm:pt>
    <dgm:pt modelId="{F22EB5EB-7C26-4637-95E5-2DFD5CCF3B8F}" type="parTrans" cxnId="{974A7703-2A14-481B-8797-F9DEBDDA66F4}">
      <dgm:prSet/>
      <dgm:spPr/>
      <dgm:t>
        <a:bodyPr/>
        <a:lstStyle/>
        <a:p>
          <a:endParaRPr lang="en-US"/>
        </a:p>
      </dgm:t>
    </dgm:pt>
    <dgm:pt modelId="{F573D7BE-F88C-470E-BBDD-FF958F66674D}" type="sibTrans" cxnId="{974A7703-2A14-481B-8797-F9DEBDDA66F4}">
      <dgm:prSet/>
      <dgm:spPr/>
      <dgm:t>
        <a:bodyPr/>
        <a:lstStyle/>
        <a:p>
          <a:endParaRPr lang="en-US"/>
        </a:p>
      </dgm:t>
    </dgm:pt>
    <dgm:pt modelId="{7B6DAE37-469B-4D5B-A100-61651D50E94C}">
      <dgm:prSet/>
      <dgm:spPr/>
      <dgm:t>
        <a:bodyPr/>
        <a:lstStyle/>
        <a:p>
          <a:pPr>
            <a:lnSpc>
              <a:spcPct val="100000"/>
            </a:lnSpc>
          </a:pPr>
          <a:r>
            <a:rPr lang="en-GB"/>
            <a:t>Emotional vent</a:t>
          </a:r>
          <a:endParaRPr lang="en-US"/>
        </a:p>
      </dgm:t>
    </dgm:pt>
    <dgm:pt modelId="{94F12487-464C-49D0-890E-6643A41FAB43}" type="parTrans" cxnId="{8E776A6A-6DA8-4E44-80FC-BAFB7F3ECE30}">
      <dgm:prSet/>
      <dgm:spPr/>
      <dgm:t>
        <a:bodyPr/>
        <a:lstStyle/>
        <a:p>
          <a:endParaRPr lang="en-US"/>
        </a:p>
      </dgm:t>
    </dgm:pt>
    <dgm:pt modelId="{DA41DF48-FEDD-49B4-B475-C0A94F493296}" type="sibTrans" cxnId="{8E776A6A-6DA8-4E44-80FC-BAFB7F3ECE30}">
      <dgm:prSet/>
      <dgm:spPr/>
      <dgm:t>
        <a:bodyPr/>
        <a:lstStyle/>
        <a:p>
          <a:endParaRPr lang="en-US"/>
        </a:p>
      </dgm:t>
    </dgm:pt>
    <dgm:pt modelId="{B9984BE9-BE89-42A0-9780-00BD1DAA4E83}">
      <dgm:prSet/>
      <dgm:spPr/>
      <dgm:t>
        <a:bodyPr/>
        <a:lstStyle/>
        <a:p>
          <a:pPr>
            <a:lnSpc>
              <a:spcPct val="100000"/>
            </a:lnSpc>
          </a:pPr>
          <a:r>
            <a:rPr lang="en-GB"/>
            <a:t>Explanation &amp; advice</a:t>
          </a:r>
          <a:endParaRPr lang="en-US"/>
        </a:p>
      </dgm:t>
    </dgm:pt>
    <dgm:pt modelId="{054DB082-3BFD-40DC-B60E-F9344D690FBE}" type="parTrans" cxnId="{1C51AA50-EE60-4455-AAF3-ED1D35B2C861}">
      <dgm:prSet/>
      <dgm:spPr/>
      <dgm:t>
        <a:bodyPr/>
        <a:lstStyle/>
        <a:p>
          <a:endParaRPr lang="en-US"/>
        </a:p>
      </dgm:t>
    </dgm:pt>
    <dgm:pt modelId="{8F95F2DD-C841-49B9-8392-830E21FB4A69}" type="sibTrans" cxnId="{1C51AA50-EE60-4455-AAF3-ED1D35B2C861}">
      <dgm:prSet/>
      <dgm:spPr/>
      <dgm:t>
        <a:bodyPr/>
        <a:lstStyle/>
        <a:p>
          <a:endParaRPr lang="en-US"/>
        </a:p>
      </dgm:t>
    </dgm:pt>
    <dgm:pt modelId="{29513C8A-A26E-4119-B935-D81C00CB3E33}">
      <dgm:prSet/>
      <dgm:spPr/>
      <dgm:t>
        <a:bodyPr/>
        <a:lstStyle/>
        <a:p>
          <a:pPr>
            <a:lnSpc>
              <a:spcPct val="100000"/>
            </a:lnSpc>
          </a:pPr>
          <a:r>
            <a:rPr lang="en-GB"/>
            <a:t>Regain control</a:t>
          </a:r>
          <a:endParaRPr lang="en-US"/>
        </a:p>
      </dgm:t>
    </dgm:pt>
    <dgm:pt modelId="{85A6CB1F-EC3B-4992-AF24-1A999E68549F}" type="parTrans" cxnId="{6341408F-17F4-4EC8-A0F1-A37F12EF48B5}">
      <dgm:prSet/>
      <dgm:spPr/>
      <dgm:t>
        <a:bodyPr/>
        <a:lstStyle/>
        <a:p>
          <a:endParaRPr lang="en-US"/>
        </a:p>
      </dgm:t>
    </dgm:pt>
    <dgm:pt modelId="{52E6F197-C2D8-489D-94C9-69814AF72800}" type="sibTrans" cxnId="{6341408F-17F4-4EC8-A0F1-A37F12EF48B5}">
      <dgm:prSet/>
      <dgm:spPr/>
      <dgm:t>
        <a:bodyPr/>
        <a:lstStyle/>
        <a:p>
          <a:endParaRPr lang="en-US"/>
        </a:p>
      </dgm:t>
    </dgm:pt>
    <dgm:pt modelId="{0B157769-8392-461E-B01C-6FC901E47F26}">
      <dgm:prSet/>
      <dgm:spPr/>
      <dgm:t>
        <a:bodyPr/>
        <a:lstStyle/>
        <a:p>
          <a:pPr>
            <a:lnSpc>
              <a:spcPct val="100000"/>
            </a:lnSpc>
          </a:pPr>
          <a:r>
            <a:rPr lang="en-GB"/>
            <a:t>A single point of contact</a:t>
          </a:r>
          <a:endParaRPr lang="en-US"/>
        </a:p>
      </dgm:t>
    </dgm:pt>
    <dgm:pt modelId="{31726CB0-9321-49F2-894D-3328B3B1F962}" type="parTrans" cxnId="{A1811182-6324-4FB9-887A-EE101763EDAE}">
      <dgm:prSet/>
      <dgm:spPr/>
      <dgm:t>
        <a:bodyPr/>
        <a:lstStyle/>
        <a:p>
          <a:endParaRPr lang="en-US"/>
        </a:p>
      </dgm:t>
    </dgm:pt>
    <dgm:pt modelId="{1B44200A-4774-49F2-AEB9-AB60A9D39D0A}" type="sibTrans" cxnId="{A1811182-6324-4FB9-887A-EE101763EDAE}">
      <dgm:prSet/>
      <dgm:spPr/>
      <dgm:t>
        <a:bodyPr/>
        <a:lstStyle/>
        <a:p>
          <a:endParaRPr lang="en-US"/>
        </a:p>
      </dgm:t>
    </dgm:pt>
    <dgm:pt modelId="{E4E33F6C-8FEC-4AC1-9710-BB21B46199D3}">
      <dgm:prSet/>
      <dgm:spPr/>
      <dgm:t>
        <a:bodyPr/>
        <a:lstStyle/>
        <a:p>
          <a:pPr>
            <a:lnSpc>
              <a:spcPct val="100000"/>
            </a:lnSpc>
          </a:pPr>
          <a:r>
            <a:rPr lang="en-GB"/>
            <a:t>Quality of service</a:t>
          </a:r>
          <a:endParaRPr lang="en-US"/>
        </a:p>
      </dgm:t>
    </dgm:pt>
    <dgm:pt modelId="{6289C702-DC29-45DE-A9A1-36AD2AFB738E}" type="parTrans" cxnId="{98327A15-8432-4B1B-8C63-C7617E6F8901}">
      <dgm:prSet/>
      <dgm:spPr/>
      <dgm:t>
        <a:bodyPr/>
        <a:lstStyle/>
        <a:p>
          <a:endParaRPr lang="en-US"/>
        </a:p>
      </dgm:t>
    </dgm:pt>
    <dgm:pt modelId="{BEE84DE5-890A-4C6C-9143-77CC67532D81}" type="sibTrans" cxnId="{98327A15-8432-4B1B-8C63-C7617E6F8901}">
      <dgm:prSet/>
      <dgm:spPr/>
      <dgm:t>
        <a:bodyPr/>
        <a:lstStyle/>
        <a:p>
          <a:endParaRPr lang="en-US"/>
        </a:p>
      </dgm:t>
    </dgm:pt>
    <dgm:pt modelId="{C3C45766-3112-4823-B433-22C915037218}">
      <dgm:prSet/>
      <dgm:spPr/>
      <dgm:t>
        <a:bodyPr/>
        <a:lstStyle/>
        <a:p>
          <a:pPr>
            <a:lnSpc>
              <a:spcPct val="100000"/>
            </a:lnSpc>
          </a:pPr>
          <a:r>
            <a:rPr lang="en-GB"/>
            <a:t>Updates</a:t>
          </a:r>
          <a:endParaRPr lang="en-US"/>
        </a:p>
      </dgm:t>
    </dgm:pt>
    <dgm:pt modelId="{C846B775-3AFE-43E8-A4F3-29EB9D9B380C}" type="parTrans" cxnId="{E3ED7286-935D-4140-8533-E064AEC165D5}">
      <dgm:prSet/>
      <dgm:spPr/>
      <dgm:t>
        <a:bodyPr/>
        <a:lstStyle/>
        <a:p>
          <a:endParaRPr lang="en-US"/>
        </a:p>
      </dgm:t>
    </dgm:pt>
    <dgm:pt modelId="{E016D5B4-9215-4FD9-99ED-79460070A068}" type="sibTrans" cxnId="{E3ED7286-935D-4140-8533-E064AEC165D5}">
      <dgm:prSet/>
      <dgm:spPr/>
      <dgm:t>
        <a:bodyPr/>
        <a:lstStyle/>
        <a:p>
          <a:endParaRPr lang="en-US"/>
        </a:p>
      </dgm:t>
    </dgm:pt>
    <dgm:pt modelId="{938277B6-7AD9-4EF9-B743-D9ECF8F85CE8}">
      <dgm:prSet/>
      <dgm:spPr/>
      <dgm:t>
        <a:bodyPr/>
        <a:lstStyle/>
        <a:p>
          <a:pPr>
            <a:lnSpc>
              <a:spcPct val="100000"/>
            </a:lnSpc>
          </a:pPr>
          <a:r>
            <a:rPr lang="en-GB"/>
            <a:t>Medical needs</a:t>
          </a:r>
          <a:endParaRPr lang="en-US"/>
        </a:p>
      </dgm:t>
    </dgm:pt>
    <dgm:pt modelId="{D6EE9F9E-D600-482E-9AFF-FD1EC2B2697A}" type="parTrans" cxnId="{5367E621-C621-4C1A-B2A2-20D277103171}">
      <dgm:prSet/>
      <dgm:spPr/>
      <dgm:t>
        <a:bodyPr/>
        <a:lstStyle/>
        <a:p>
          <a:endParaRPr lang="en-US"/>
        </a:p>
      </dgm:t>
    </dgm:pt>
    <dgm:pt modelId="{4B3FE44B-D74B-4DA2-AB1B-59B3593AB0BC}" type="sibTrans" cxnId="{5367E621-C621-4C1A-B2A2-20D277103171}">
      <dgm:prSet/>
      <dgm:spPr/>
      <dgm:t>
        <a:bodyPr/>
        <a:lstStyle/>
        <a:p>
          <a:endParaRPr lang="en-US"/>
        </a:p>
      </dgm:t>
    </dgm:pt>
    <dgm:pt modelId="{C6022FEA-989F-4A81-8D33-02DA9961DD36}" type="pres">
      <dgm:prSet presAssocID="{56D960EE-9A1A-457D-ADFB-ADA4F41D9104}" presName="root" presStyleCnt="0">
        <dgm:presLayoutVars>
          <dgm:dir/>
          <dgm:resizeHandles val="exact"/>
        </dgm:presLayoutVars>
      </dgm:prSet>
      <dgm:spPr/>
    </dgm:pt>
    <dgm:pt modelId="{0B70CF80-B79F-4C1C-8F9F-E1067D4F7BF1}" type="pres">
      <dgm:prSet presAssocID="{83D032D5-96B4-4AB6-84A1-C984F4B3F801}" presName="compNode" presStyleCnt="0"/>
      <dgm:spPr/>
    </dgm:pt>
    <dgm:pt modelId="{98660B01-05E5-4650-A652-2F65EB6E82DE}" type="pres">
      <dgm:prSet presAssocID="{83D032D5-96B4-4AB6-84A1-C984F4B3F801}" presName="bgRect" presStyleLbl="bgShp" presStyleIdx="0" presStyleCnt="8"/>
      <dgm:spPr/>
    </dgm:pt>
    <dgm:pt modelId="{6DD86F86-BCC7-48F6-ADD8-120FD3540137}" type="pres">
      <dgm:prSet presAssocID="{83D032D5-96B4-4AB6-84A1-C984F4B3F801}"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A35E7ED2-4FBA-4B16-A632-73B2AE4132D0}" type="pres">
      <dgm:prSet presAssocID="{83D032D5-96B4-4AB6-84A1-C984F4B3F801}" presName="spaceRect" presStyleCnt="0"/>
      <dgm:spPr/>
    </dgm:pt>
    <dgm:pt modelId="{091320FF-90CE-43D3-B789-13E942A32BEC}" type="pres">
      <dgm:prSet presAssocID="{83D032D5-96B4-4AB6-84A1-C984F4B3F801}" presName="parTx" presStyleLbl="revTx" presStyleIdx="0" presStyleCnt="8">
        <dgm:presLayoutVars>
          <dgm:chMax val="0"/>
          <dgm:chPref val="0"/>
        </dgm:presLayoutVars>
      </dgm:prSet>
      <dgm:spPr/>
    </dgm:pt>
    <dgm:pt modelId="{E51C11D4-3013-4B4C-9585-322A226BC2D0}" type="pres">
      <dgm:prSet presAssocID="{F573D7BE-F88C-470E-BBDD-FF958F66674D}" presName="sibTrans" presStyleCnt="0"/>
      <dgm:spPr/>
    </dgm:pt>
    <dgm:pt modelId="{2729BAFB-4FE0-428B-8EAC-29EEA3C8BAF9}" type="pres">
      <dgm:prSet presAssocID="{7B6DAE37-469B-4D5B-A100-61651D50E94C}" presName="compNode" presStyleCnt="0"/>
      <dgm:spPr/>
    </dgm:pt>
    <dgm:pt modelId="{4FDBCA48-AFB0-462B-9C79-8EBA9B7A06DA}" type="pres">
      <dgm:prSet presAssocID="{7B6DAE37-469B-4D5B-A100-61651D50E94C}" presName="bgRect" presStyleLbl="bgShp" presStyleIdx="1" presStyleCnt="8"/>
      <dgm:spPr/>
    </dgm:pt>
    <dgm:pt modelId="{49F3BBDD-B824-4E45-B25D-83593940E368}" type="pres">
      <dgm:prSet presAssocID="{7B6DAE37-469B-4D5B-A100-61651D50E94C}"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
        </a:ext>
      </dgm:extLst>
    </dgm:pt>
    <dgm:pt modelId="{2D761083-81C5-4772-AD88-8B0DD1ABF9ED}" type="pres">
      <dgm:prSet presAssocID="{7B6DAE37-469B-4D5B-A100-61651D50E94C}" presName="spaceRect" presStyleCnt="0"/>
      <dgm:spPr/>
    </dgm:pt>
    <dgm:pt modelId="{AF5C2F5B-7D82-4C80-8DD3-3A98C534DCA3}" type="pres">
      <dgm:prSet presAssocID="{7B6DAE37-469B-4D5B-A100-61651D50E94C}" presName="parTx" presStyleLbl="revTx" presStyleIdx="1" presStyleCnt="8">
        <dgm:presLayoutVars>
          <dgm:chMax val="0"/>
          <dgm:chPref val="0"/>
        </dgm:presLayoutVars>
      </dgm:prSet>
      <dgm:spPr/>
    </dgm:pt>
    <dgm:pt modelId="{18C9C97C-55BA-42A3-9DA0-8E80C3E73D59}" type="pres">
      <dgm:prSet presAssocID="{DA41DF48-FEDD-49B4-B475-C0A94F493296}" presName="sibTrans" presStyleCnt="0"/>
      <dgm:spPr/>
    </dgm:pt>
    <dgm:pt modelId="{3AC056E7-0158-44CF-B7BF-07F4D0FB2E4E}" type="pres">
      <dgm:prSet presAssocID="{B9984BE9-BE89-42A0-9780-00BD1DAA4E83}" presName="compNode" presStyleCnt="0"/>
      <dgm:spPr/>
    </dgm:pt>
    <dgm:pt modelId="{B8E290F7-40DC-4104-B68D-BFA0F65FD48C}" type="pres">
      <dgm:prSet presAssocID="{B9984BE9-BE89-42A0-9780-00BD1DAA4E83}" presName="bgRect" presStyleLbl="bgShp" presStyleIdx="2" presStyleCnt="8"/>
      <dgm:spPr/>
    </dgm:pt>
    <dgm:pt modelId="{AC1A9ADE-45FF-4CC5-9513-57B8A87A993B}" type="pres">
      <dgm:prSet presAssocID="{B9984BE9-BE89-42A0-9780-00BD1DAA4E83}"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8181F6A0-52D1-4E87-8570-35810910DEEE}" type="pres">
      <dgm:prSet presAssocID="{B9984BE9-BE89-42A0-9780-00BD1DAA4E83}" presName="spaceRect" presStyleCnt="0"/>
      <dgm:spPr/>
    </dgm:pt>
    <dgm:pt modelId="{B24BDD29-8017-4B0C-9B2F-2CD432B3A96D}" type="pres">
      <dgm:prSet presAssocID="{B9984BE9-BE89-42A0-9780-00BD1DAA4E83}" presName="parTx" presStyleLbl="revTx" presStyleIdx="2" presStyleCnt="8">
        <dgm:presLayoutVars>
          <dgm:chMax val="0"/>
          <dgm:chPref val="0"/>
        </dgm:presLayoutVars>
      </dgm:prSet>
      <dgm:spPr/>
    </dgm:pt>
    <dgm:pt modelId="{EF4E8AFB-4BB4-4FD3-B1B8-031589493213}" type="pres">
      <dgm:prSet presAssocID="{8F95F2DD-C841-49B9-8392-830E21FB4A69}" presName="sibTrans" presStyleCnt="0"/>
      <dgm:spPr/>
    </dgm:pt>
    <dgm:pt modelId="{BE33BFCB-7469-4260-A2F8-F6B94CF62497}" type="pres">
      <dgm:prSet presAssocID="{29513C8A-A26E-4119-B935-D81C00CB3E33}" presName="compNode" presStyleCnt="0"/>
      <dgm:spPr/>
    </dgm:pt>
    <dgm:pt modelId="{5FCF68FB-D1B5-435D-9724-28701C4CFE50}" type="pres">
      <dgm:prSet presAssocID="{29513C8A-A26E-4119-B935-D81C00CB3E33}" presName="bgRect" presStyleLbl="bgShp" presStyleIdx="3" presStyleCnt="8"/>
      <dgm:spPr/>
    </dgm:pt>
    <dgm:pt modelId="{E81B682D-AC70-4947-89F1-A0945F9D225A}" type="pres">
      <dgm:prSet presAssocID="{29513C8A-A26E-4119-B935-D81C00CB3E33}"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o sign"/>
        </a:ext>
      </dgm:extLst>
    </dgm:pt>
    <dgm:pt modelId="{C1EDC3B2-6F4E-498F-BC40-C9E41843CEA8}" type="pres">
      <dgm:prSet presAssocID="{29513C8A-A26E-4119-B935-D81C00CB3E33}" presName="spaceRect" presStyleCnt="0"/>
      <dgm:spPr/>
    </dgm:pt>
    <dgm:pt modelId="{DF489953-6174-4018-B1AE-2878D73F0C33}" type="pres">
      <dgm:prSet presAssocID="{29513C8A-A26E-4119-B935-D81C00CB3E33}" presName="parTx" presStyleLbl="revTx" presStyleIdx="3" presStyleCnt="8">
        <dgm:presLayoutVars>
          <dgm:chMax val="0"/>
          <dgm:chPref val="0"/>
        </dgm:presLayoutVars>
      </dgm:prSet>
      <dgm:spPr/>
    </dgm:pt>
    <dgm:pt modelId="{242121B1-EAD2-4C02-B5E3-3B60D666FCFC}" type="pres">
      <dgm:prSet presAssocID="{52E6F197-C2D8-489D-94C9-69814AF72800}" presName="sibTrans" presStyleCnt="0"/>
      <dgm:spPr/>
    </dgm:pt>
    <dgm:pt modelId="{53DDB0AF-6EC8-446E-9A51-44EE01C26F1F}" type="pres">
      <dgm:prSet presAssocID="{0B157769-8392-461E-B01C-6FC901E47F26}" presName="compNode" presStyleCnt="0"/>
      <dgm:spPr/>
    </dgm:pt>
    <dgm:pt modelId="{C6CFF89E-34E3-487B-96D4-FB688CF8B917}" type="pres">
      <dgm:prSet presAssocID="{0B157769-8392-461E-B01C-6FC901E47F26}" presName="bgRect" presStyleLbl="bgShp" presStyleIdx="4" presStyleCnt="8"/>
      <dgm:spPr/>
    </dgm:pt>
    <dgm:pt modelId="{172F69AB-AB8C-4334-81A3-E63595DFCA4B}" type="pres">
      <dgm:prSet presAssocID="{0B157769-8392-461E-B01C-6FC901E47F26}"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mail"/>
        </a:ext>
      </dgm:extLst>
    </dgm:pt>
    <dgm:pt modelId="{06F7FC32-5B68-47B7-AEDA-F9455FAC0EB1}" type="pres">
      <dgm:prSet presAssocID="{0B157769-8392-461E-B01C-6FC901E47F26}" presName="spaceRect" presStyleCnt="0"/>
      <dgm:spPr/>
    </dgm:pt>
    <dgm:pt modelId="{A5911D40-FB4A-42F5-969E-15406A201F3D}" type="pres">
      <dgm:prSet presAssocID="{0B157769-8392-461E-B01C-6FC901E47F26}" presName="parTx" presStyleLbl="revTx" presStyleIdx="4" presStyleCnt="8">
        <dgm:presLayoutVars>
          <dgm:chMax val="0"/>
          <dgm:chPref val="0"/>
        </dgm:presLayoutVars>
      </dgm:prSet>
      <dgm:spPr/>
    </dgm:pt>
    <dgm:pt modelId="{CB06D2BC-0C13-4009-9EFD-9EE285C9B9DC}" type="pres">
      <dgm:prSet presAssocID="{1B44200A-4774-49F2-AEB9-AB60A9D39D0A}" presName="sibTrans" presStyleCnt="0"/>
      <dgm:spPr/>
    </dgm:pt>
    <dgm:pt modelId="{A6E5D28A-9364-4266-99C4-7EC4A99F8613}" type="pres">
      <dgm:prSet presAssocID="{E4E33F6C-8FEC-4AC1-9710-BB21B46199D3}" presName="compNode" presStyleCnt="0"/>
      <dgm:spPr/>
    </dgm:pt>
    <dgm:pt modelId="{069F4A41-2E47-412D-A045-C6546B63AB5C}" type="pres">
      <dgm:prSet presAssocID="{E4E33F6C-8FEC-4AC1-9710-BB21B46199D3}" presName="bgRect" presStyleLbl="bgShp" presStyleIdx="5" presStyleCnt="8"/>
      <dgm:spPr/>
    </dgm:pt>
    <dgm:pt modelId="{5D782010-062E-4055-8040-1EFC6DA8F388}" type="pres">
      <dgm:prSet presAssocID="{E4E33F6C-8FEC-4AC1-9710-BB21B46199D3}"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Ribbon"/>
        </a:ext>
      </dgm:extLst>
    </dgm:pt>
    <dgm:pt modelId="{99C600F7-FE17-4929-9CAC-C6670E463CEA}" type="pres">
      <dgm:prSet presAssocID="{E4E33F6C-8FEC-4AC1-9710-BB21B46199D3}" presName="spaceRect" presStyleCnt="0"/>
      <dgm:spPr/>
    </dgm:pt>
    <dgm:pt modelId="{85BE8493-B057-4607-8377-AAF773777168}" type="pres">
      <dgm:prSet presAssocID="{E4E33F6C-8FEC-4AC1-9710-BB21B46199D3}" presName="parTx" presStyleLbl="revTx" presStyleIdx="5" presStyleCnt="8">
        <dgm:presLayoutVars>
          <dgm:chMax val="0"/>
          <dgm:chPref val="0"/>
        </dgm:presLayoutVars>
      </dgm:prSet>
      <dgm:spPr/>
    </dgm:pt>
    <dgm:pt modelId="{78D3858F-55F5-4FEF-BE70-6D8DB4883A3F}" type="pres">
      <dgm:prSet presAssocID="{BEE84DE5-890A-4C6C-9143-77CC67532D81}" presName="sibTrans" presStyleCnt="0"/>
      <dgm:spPr/>
    </dgm:pt>
    <dgm:pt modelId="{01D4FD74-ABE8-4D42-BE9F-FAE962EE05DE}" type="pres">
      <dgm:prSet presAssocID="{C3C45766-3112-4823-B433-22C915037218}" presName="compNode" presStyleCnt="0"/>
      <dgm:spPr/>
    </dgm:pt>
    <dgm:pt modelId="{F20E98B1-D292-4B9F-B3FD-371D956197F9}" type="pres">
      <dgm:prSet presAssocID="{C3C45766-3112-4823-B433-22C915037218}" presName="bgRect" presStyleLbl="bgShp" presStyleIdx="6" presStyleCnt="8"/>
      <dgm:spPr/>
    </dgm:pt>
    <dgm:pt modelId="{B9216EE9-CEA7-4812-BA2B-93439205C237}" type="pres">
      <dgm:prSet presAssocID="{C3C45766-3112-4823-B433-22C915037218}"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heckmark"/>
        </a:ext>
      </dgm:extLst>
    </dgm:pt>
    <dgm:pt modelId="{5A575EE4-B82A-4D51-B6B9-FFBF307732E4}" type="pres">
      <dgm:prSet presAssocID="{C3C45766-3112-4823-B433-22C915037218}" presName="spaceRect" presStyleCnt="0"/>
      <dgm:spPr/>
    </dgm:pt>
    <dgm:pt modelId="{EA7CC6FD-2537-49B5-A4C9-D7E053169257}" type="pres">
      <dgm:prSet presAssocID="{C3C45766-3112-4823-B433-22C915037218}" presName="parTx" presStyleLbl="revTx" presStyleIdx="6" presStyleCnt="8">
        <dgm:presLayoutVars>
          <dgm:chMax val="0"/>
          <dgm:chPref val="0"/>
        </dgm:presLayoutVars>
      </dgm:prSet>
      <dgm:spPr/>
    </dgm:pt>
    <dgm:pt modelId="{F5F75DAC-DEEF-4932-89F8-55A8870F83CE}" type="pres">
      <dgm:prSet presAssocID="{E016D5B4-9215-4FD9-99ED-79460070A068}" presName="sibTrans" presStyleCnt="0"/>
      <dgm:spPr/>
    </dgm:pt>
    <dgm:pt modelId="{16E5FD9E-C2C9-457D-974A-E656E8680406}" type="pres">
      <dgm:prSet presAssocID="{938277B6-7AD9-4EF9-B743-D9ECF8F85CE8}" presName="compNode" presStyleCnt="0"/>
      <dgm:spPr/>
    </dgm:pt>
    <dgm:pt modelId="{A8D0D766-8EE5-482F-B9D8-53D2FF4B9FA4}" type="pres">
      <dgm:prSet presAssocID="{938277B6-7AD9-4EF9-B743-D9ECF8F85CE8}" presName="bgRect" presStyleLbl="bgShp" presStyleIdx="7" presStyleCnt="8"/>
      <dgm:spPr/>
    </dgm:pt>
    <dgm:pt modelId="{FED80E6F-0035-4791-8AD3-DD585AF32977}" type="pres">
      <dgm:prSet presAssocID="{938277B6-7AD9-4EF9-B743-D9ECF8F85CE8}"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Stethoscope"/>
        </a:ext>
      </dgm:extLst>
    </dgm:pt>
    <dgm:pt modelId="{51B935A9-EA99-4A4E-AD08-47FC39A494FF}" type="pres">
      <dgm:prSet presAssocID="{938277B6-7AD9-4EF9-B743-D9ECF8F85CE8}" presName="spaceRect" presStyleCnt="0"/>
      <dgm:spPr/>
    </dgm:pt>
    <dgm:pt modelId="{169A5E58-87B1-479B-B815-B54B75569280}" type="pres">
      <dgm:prSet presAssocID="{938277B6-7AD9-4EF9-B743-D9ECF8F85CE8}" presName="parTx" presStyleLbl="revTx" presStyleIdx="7" presStyleCnt="8">
        <dgm:presLayoutVars>
          <dgm:chMax val="0"/>
          <dgm:chPref val="0"/>
        </dgm:presLayoutVars>
      </dgm:prSet>
      <dgm:spPr/>
    </dgm:pt>
  </dgm:ptLst>
  <dgm:cxnLst>
    <dgm:cxn modelId="{974A7703-2A14-481B-8797-F9DEBDDA66F4}" srcId="{56D960EE-9A1A-457D-ADFB-ADA4F41D9104}" destId="{83D032D5-96B4-4AB6-84A1-C984F4B3F801}" srcOrd="0" destOrd="0" parTransId="{F22EB5EB-7C26-4637-95E5-2DFD5CCF3B8F}" sibTransId="{F573D7BE-F88C-470E-BBDD-FF958F66674D}"/>
    <dgm:cxn modelId="{98327A15-8432-4B1B-8C63-C7617E6F8901}" srcId="{56D960EE-9A1A-457D-ADFB-ADA4F41D9104}" destId="{E4E33F6C-8FEC-4AC1-9710-BB21B46199D3}" srcOrd="5" destOrd="0" parTransId="{6289C702-DC29-45DE-A9A1-36AD2AFB738E}" sibTransId="{BEE84DE5-890A-4C6C-9143-77CC67532D81}"/>
    <dgm:cxn modelId="{FBF3AF17-3DB3-45EF-9784-B98F086F61C5}" type="presOf" srcId="{E4E33F6C-8FEC-4AC1-9710-BB21B46199D3}" destId="{85BE8493-B057-4607-8377-AAF773777168}" srcOrd="0" destOrd="0" presId="urn:microsoft.com/office/officeart/2018/2/layout/IconVerticalSolidList"/>
    <dgm:cxn modelId="{5367E621-C621-4C1A-B2A2-20D277103171}" srcId="{56D960EE-9A1A-457D-ADFB-ADA4F41D9104}" destId="{938277B6-7AD9-4EF9-B743-D9ECF8F85CE8}" srcOrd="7" destOrd="0" parTransId="{D6EE9F9E-D600-482E-9AFF-FD1EC2B2697A}" sibTransId="{4B3FE44B-D74B-4DA2-AB1B-59B3593AB0BC}"/>
    <dgm:cxn modelId="{AD4B7D25-B7FF-47AA-9778-56FC2A0EC119}" type="presOf" srcId="{7B6DAE37-469B-4D5B-A100-61651D50E94C}" destId="{AF5C2F5B-7D82-4C80-8DD3-3A98C534DCA3}" srcOrd="0" destOrd="0" presId="urn:microsoft.com/office/officeart/2018/2/layout/IconVerticalSolidList"/>
    <dgm:cxn modelId="{8AB68E5F-E53E-4822-998F-CAD941453C35}" type="presOf" srcId="{B9984BE9-BE89-42A0-9780-00BD1DAA4E83}" destId="{B24BDD29-8017-4B0C-9B2F-2CD432B3A96D}" srcOrd="0" destOrd="0" presId="urn:microsoft.com/office/officeart/2018/2/layout/IconVerticalSolidList"/>
    <dgm:cxn modelId="{8E776A6A-6DA8-4E44-80FC-BAFB7F3ECE30}" srcId="{56D960EE-9A1A-457D-ADFB-ADA4F41D9104}" destId="{7B6DAE37-469B-4D5B-A100-61651D50E94C}" srcOrd="1" destOrd="0" parTransId="{94F12487-464C-49D0-890E-6643A41FAB43}" sibTransId="{DA41DF48-FEDD-49B4-B475-C0A94F493296}"/>
    <dgm:cxn modelId="{1C51AA50-EE60-4455-AAF3-ED1D35B2C861}" srcId="{56D960EE-9A1A-457D-ADFB-ADA4F41D9104}" destId="{B9984BE9-BE89-42A0-9780-00BD1DAA4E83}" srcOrd="2" destOrd="0" parTransId="{054DB082-3BFD-40DC-B60E-F9344D690FBE}" sibTransId="{8F95F2DD-C841-49B9-8392-830E21FB4A69}"/>
    <dgm:cxn modelId="{678FEF72-F50A-4185-91F0-A20A359136FF}" type="presOf" srcId="{938277B6-7AD9-4EF9-B743-D9ECF8F85CE8}" destId="{169A5E58-87B1-479B-B815-B54B75569280}" srcOrd="0" destOrd="0" presId="urn:microsoft.com/office/officeart/2018/2/layout/IconVerticalSolidList"/>
    <dgm:cxn modelId="{A1811182-6324-4FB9-887A-EE101763EDAE}" srcId="{56D960EE-9A1A-457D-ADFB-ADA4F41D9104}" destId="{0B157769-8392-461E-B01C-6FC901E47F26}" srcOrd="4" destOrd="0" parTransId="{31726CB0-9321-49F2-894D-3328B3B1F962}" sibTransId="{1B44200A-4774-49F2-AEB9-AB60A9D39D0A}"/>
    <dgm:cxn modelId="{E3ED7286-935D-4140-8533-E064AEC165D5}" srcId="{56D960EE-9A1A-457D-ADFB-ADA4F41D9104}" destId="{C3C45766-3112-4823-B433-22C915037218}" srcOrd="6" destOrd="0" parTransId="{C846B775-3AFE-43E8-A4F3-29EB9D9B380C}" sibTransId="{E016D5B4-9215-4FD9-99ED-79460070A068}"/>
    <dgm:cxn modelId="{395E8E8B-1C22-4FB7-A762-E14B3ADC07A0}" type="presOf" srcId="{0B157769-8392-461E-B01C-6FC901E47F26}" destId="{A5911D40-FB4A-42F5-969E-15406A201F3D}" srcOrd="0" destOrd="0" presId="urn:microsoft.com/office/officeart/2018/2/layout/IconVerticalSolidList"/>
    <dgm:cxn modelId="{6341408F-17F4-4EC8-A0F1-A37F12EF48B5}" srcId="{56D960EE-9A1A-457D-ADFB-ADA4F41D9104}" destId="{29513C8A-A26E-4119-B935-D81C00CB3E33}" srcOrd="3" destOrd="0" parTransId="{85A6CB1F-EC3B-4992-AF24-1A999E68549F}" sibTransId="{52E6F197-C2D8-489D-94C9-69814AF72800}"/>
    <dgm:cxn modelId="{9CCDE494-00AD-4019-B178-C9BD9F091C2D}" type="presOf" srcId="{56D960EE-9A1A-457D-ADFB-ADA4F41D9104}" destId="{C6022FEA-989F-4A81-8D33-02DA9961DD36}" srcOrd="0" destOrd="0" presId="urn:microsoft.com/office/officeart/2018/2/layout/IconVerticalSolidList"/>
    <dgm:cxn modelId="{570A9F9B-0300-4DFC-ACE0-ADFC13BBF1A3}" type="presOf" srcId="{29513C8A-A26E-4119-B935-D81C00CB3E33}" destId="{DF489953-6174-4018-B1AE-2878D73F0C33}" srcOrd="0" destOrd="0" presId="urn:microsoft.com/office/officeart/2018/2/layout/IconVerticalSolidList"/>
    <dgm:cxn modelId="{E159F8B7-96AE-48ED-BCAA-C198087F6DDF}" type="presOf" srcId="{83D032D5-96B4-4AB6-84A1-C984F4B3F801}" destId="{091320FF-90CE-43D3-B789-13E942A32BEC}" srcOrd="0" destOrd="0" presId="urn:microsoft.com/office/officeart/2018/2/layout/IconVerticalSolidList"/>
    <dgm:cxn modelId="{B07EC2E3-9DF1-4A45-8A19-3A0E27ACC2DA}" type="presOf" srcId="{C3C45766-3112-4823-B433-22C915037218}" destId="{EA7CC6FD-2537-49B5-A4C9-D7E053169257}" srcOrd="0" destOrd="0" presId="urn:microsoft.com/office/officeart/2018/2/layout/IconVerticalSolidList"/>
    <dgm:cxn modelId="{69221369-E731-4E94-A7CF-00B6CF71714B}" type="presParOf" srcId="{C6022FEA-989F-4A81-8D33-02DA9961DD36}" destId="{0B70CF80-B79F-4C1C-8F9F-E1067D4F7BF1}" srcOrd="0" destOrd="0" presId="urn:microsoft.com/office/officeart/2018/2/layout/IconVerticalSolidList"/>
    <dgm:cxn modelId="{3035694D-084A-4DFD-8BD3-DF1760234060}" type="presParOf" srcId="{0B70CF80-B79F-4C1C-8F9F-E1067D4F7BF1}" destId="{98660B01-05E5-4650-A652-2F65EB6E82DE}" srcOrd="0" destOrd="0" presId="urn:microsoft.com/office/officeart/2018/2/layout/IconVerticalSolidList"/>
    <dgm:cxn modelId="{99C801ED-154C-4261-93AC-88AE736CA670}" type="presParOf" srcId="{0B70CF80-B79F-4C1C-8F9F-E1067D4F7BF1}" destId="{6DD86F86-BCC7-48F6-ADD8-120FD3540137}" srcOrd="1" destOrd="0" presId="urn:microsoft.com/office/officeart/2018/2/layout/IconVerticalSolidList"/>
    <dgm:cxn modelId="{F54E267D-7E8A-454E-9DCD-F77B71C204F7}" type="presParOf" srcId="{0B70CF80-B79F-4C1C-8F9F-E1067D4F7BF1}" destId="{A35E7ED2-4FBA-4B16-A632-73B2AE4132D0}" srcOrd="2" destOrd="0" presId="urn:microsoft.com/office/officeart/2018/2/layout/IconVerticalSolidList"/>
    <dgm:cxn modelId="{9E69C352-595A-45FC-B36D-69FF6B768835}" type="presParOf" srcId="{0B70CF80-B79F-4C1C-8F9F-E1067D4F7BF1}" destId="{091320FF-90CE-43D3-B789-13E942A32BEC}" srcOrd="3" destOrd="0" presId="urn:microsoft.com/office/officeart/2018/2/layout/IconVerticalSolidList"/>
    <dgm:cxn modelId="{496F8B1B-B8A7-4018-BECA-1C314E1A9945}" type="presParOf" srcId="{C6022FEA-989F-4A81-8D33-02DA9961DD36}" destId="{E51C11D4-3013-4B4C-9585-322A226BC2D0}" srcOrd="1" destOrd="0" presId="urn:microsoft.com/office/officeart/2018/2/layout/IconVerticalSolidList"/>
    <dgm:cxn modelId="{87CDEF36-F4AA-4824-9C2A-8806D2CF7226}" type="presParOf" srcId="{C6022FEA-989F-4A81-8D33-02DA9961DD36}" destId="{2729BAFB-4FE0-428B-8EAC-29EEA3C8BAF9}" srcOrd="2" destOrd="0" presId="urn:microsoft.com/office/officeart/2018/2/layout/IconVerticalSolidList"/>
    <dgm:cxn modelId="{B4C00C4B-320D-4799-9012-41887571AF0C}" type="presParOf" srcId="{2729BAFB-4FE0-428B-8EAC-29EEA3C8BAF9}" destId="{4FDBCA48-AFB0-462B-9C79-8EBA9B7A06DA}" srcOrd="0" destOrd="0" presId="urn:microsoft.com/office/officeart/2018/2/layout/IconVerticalSolidList"/>
    <dgm:cxn modelId="{70278391-5AAB-436A-BDBB-35B6105EE5B8}" type="presParOf" srcId="{2729BAFB-4FE0-428B-8EAC-29EEA3C8BAF9}" destId="{49F3BBDD-B824-4E45-B25D-83593940E368}" srcOrd="1" destOrd="0" presId="urn:microsoft.com/office/officeart/2018/2/layout/IconVerticalSolidList"/>
    <dgm:cxn modelId="{9776939A-818F-4E85-88A2-94A9F75372D4}" type="presParOf" srcId="{2729BAFB-4FE0-428B-8EAC-29EEA3C8BAF9}" destId="{2D761083-81C5-4772-AD88-8B0DD1ABF9ED}" srcOrd="2" destOrd="0" presId="urn:microsoft.com/office/officeart/2018/2/layout/IconVerticalSolidList"/>
    <dgm:cxn modelId="{D416AB82-BBB5-4001-8C8D-AE7DD62B0252}" type="presParOf" srcId="{2729BAFB-4FE0-428B-8EAC-29EEA3C8BAF9}" destId="{AF5C2F5B-7D82-4C80-8DD3-3A98C534DCA3}" srcOrd="3" destOrd="0" presId="urn:microsoft.com/office/officeart/2018/2/layout/IconVerticalSolidList"/>
    <dgm:cxn modelId="{0A2090B3-924D-447B-8EE7-B19BE18195DA}" type="presParOf" srcId="{C6022FEA-989F-4A81-8D33-02DA9961DD36}" destId="{18C9C97C-55BA-42A3-9DA0-8E80C3E73D59}" srcOrd="3" destOrd="0" presId="urn:microsoft.com/office/officeart/2018/2/layout/IconVerticalSolidList"/>
    <dgm:cxn modelId="{2EE21C49-B473-4A82-AC79-0D0D905FF2BA}" type="presParOf" srcId="{C6022FEA-989F-4A81-8D33-02DA9961DD36}" destId="{3AC056E7-0158-44CF-B7BF-07F4D0FB2E4E}" srcOrd="4" destOrd="0" presId="urn:microsoft.com/office/officeart/2018/2/layout/IconVerticalSolidList"/>
    <dgm:cxn modelId="{E01FCDBA-C24D-42BB-9CC4-E80980BFA639}" type="presParOf" srcId="{3AC056E7-0158-44CF-B7BF-07F4D0FB2E4E}" destId="{B8E290F7-40DC-4104-B68D-BFA0F65FD48C}" srcOrd="0" destOrd="0" presId="urn:microsoft.com/office/officeart/2018/2/layout/IconVerticalSolidList"/>
    <dgm:cxn modelId="{2F965911-0CBF-489A-844F-B5109C04803F}" type="presParOf" srcId="{3AC056E7-0158-44CF-B7BF-07F4D0FB2E4E}" destId="{AC1A9ADE-45FF-4CC5-9513-57B8A87A993B}" srcOrd="1" destOrd="0" presId="urn:microsoft.com/office/officeart/2018/2/layout/IconVerticalSolidList"/>
    <dgm:cxn modelId="{E19CA328-4A40-4A04-AE1A-9EA2688E5981}" type="presParOf" srcId="{3AC056E7-0158-44CF-B7BF-07F4D0FB2E4E}" destId="{8181F6A0-52D1-4E87-8570-35810910DEEE}" srcOrd="2" destOrd="0" presId="urn:microsoft.com/office/officeart/2018/2/layout/IconVerticalSolidList"/>
    <dgm:cxn modelId="{FE6C287A-F667-4A1F-A534-ED886710D6EE}" type="presParOf" srcId="{3AC056E7-0158-44CF-B7BF-07F4D0FB2E4E}" destId="{B24BDD29-8017-4B0C-9B2F-2CD432B3A96D}" srcOrd="3" destOrd="0" presId="urn:microsoft.com/office/officeart/2018/2/layout/IconVerticalSolidList"/>
    <dgm:cxn modelId="{5653B523-BB75-4B51-86A2-18B1D9000C95}" type="presParOf" srcId="{C6022FEA-989F-4A81-8D33-02DA9961DD36}" destId="{EF4E8AFB-4BB4-4FD3-B1B8-031589493213}" srcOrd="5" destOrd="0" presId="urn:microsoft.com/office/officeart/2018/2/layout/IconVerticalSolidList"/>
    <dgm:cxn modelId="{249325CD-1854-4676-9DDE-B814CED5DC08}" type="presParOf" srcId="{C6022FEA-989F-4A81-8D33-02DA9961DD36}" destId="{BE33BFCB-7469-4260-A2F8-F6B94CF62497}" srcOrd="6" destOrd="0" presId="urn:microsoft.com/office/officeart/2018/2/layout/IconVerticalSolidList"/>
    <dgm:cxn modelId="{31343174-CDE4-43E6-BB8E-5C3E17B60A54}" type="presParOf" srcId="{BE33BFCB-7469-4260-A2F8-F6B94CF62497}" destId="{5FCF68FB-D1B5-435D-9724-28701C4CFE50}" srcOrd="0" destOrd="0" presId="urn:microsoft.com/office/officeart/2018/2/layout/IconVerticalSolidList"/>
    <dgm:cxn modelId="{D2F8F2A1-44B5-4462-A370-7294CA4E12EF}" type="presParOf" srcId="{BE33BFCB-7469-4260-A2F8-F6B94CF62497}" destId="{E81B682D-AC70-4947-89F1-A0945F9D225A}" srcOrd="1" destOrd="0" presId="urn:microsoft.com/office/officeart/2018/2/layout/IconVerticalSolidList"/>
    <dgm:cxn modelId="{D0B4A598-DFAC-484C-8A40-BDEE78FB4FE8}" type="presParOf" srcId="{BE33BFCB-7469-4260-A2F8-F6B94CF62497}" destId="{C1EDC3B2-6F4E-498F-BC40-C9E41843CEA8}" srcOrd="2" destOrd="0" presId="urn:microsoft.com/office/officeart/2018/2/layout/IconVerticalSolidList"/>
    <dgm:cxn modelId="{89F527F0-DF44-4F95-9D41-68807079111A}" type="presParOf" srcId="{BE33BFCB-7469-4260-A2F8-F6B94CF62497}" destId="{DF489953-6174-4018-B1AE-2878D73F0C33}" srcOrd="3" destOrd="0" presId="urn:microsoft.com/office/officeart/2018/2/layout/IconVerticalSolidList"/>
    <dgm:cxn modelId="{8970FB6A-DCF0-4DFC-8651-04962BAF75B3}" type="presParOf" srcId="{C6022FEA-989F-4A81-8D33-02DA9961DD36}" destId="{242121B1-EAD2-4C02-B5E3-3B60D666FCFC}" srcOrd="7" destOrd="0" presId="urn:microsoft.com/office/officeart/2018/2/layout/IconVerticalSolidList"/>
    <dgm:cxn modelId="{6CB6B7FF-29FE-4051-AE33-EE8DC54D3BEB}" type="presParOf" srcId="{C6022FEA-989F-4A81-8D33-02DA9961DD36}" destId="{53DDB0AF-6EC8-446E-9A51-44EE01C26F1F}" srcOrd="8" destOrd="0" presId="urn:microsoft.com/office/officeart/2018/2/layout/IconVerticalSolidList"/>
    <dgm:cxn modelId="{75CA9241-1C9D-436F-ADFA-20FFCD1AE210}" type="presParOf" srcId="{53DDB0AF-6EC8-446E-9A51-44EE01C26F1F}" destId="{C6CFF89E-34E3-487B-96D4-FB688CF8B917}" srcOrd="0" destOrd="0" presId="urn:microsoft.com/office/officeart/2018/2/layout/IconVerticalSolidList"/>
    <dgm:cxn modelId="{6BD875C3-ED4C-4F43-BA41-D96289243E3C}" type="presParOf" srcId="{53DDB0AF-6EC8-446E-9A51-44EE01C26F1F}" destId="{172F69AB-AB8C-4334-81A3-E63595DFCA4B}" srcOrd="1" destOrd="0" presId="urn:microsoft.com/office/officeart/2018/2/layout/IconVerticalSolidList"/>
    <dgm:cxn modelId="{3AE3ECDC-18C7-4EF9-9DAF-94A323202612}" type="presParOf" srcId="{53DDB0AF-6EC8-446E-9A51-44EE01C26F1F}" destId="{06F7FC32-5B68-47B7-AEDA-F9455FAC0EB1}" srcOrd="2" destOrd="0" presId="urn:microsoft.com/office/officeart/2018/2/layout/IconVerticalSolidList"/>
    <dgm:cxn modelId="{B974A2E8-AD84-425D-AB60-1B515E395B26}" type="presParOf" srcId="{53DDB0AF-6EC8-446E-9A51-44EE01C26F1F}" destId="{A5911D40-FB4A-42F5-969E-15406A201F3D}" srcOrd="3" destOrd="0" presId="urn:microsoft.com/office/officeart/2018/2/layout/IconVerticalSolidList"/>
    <dgm:cxn modelId="{183CAE7E-CB03-4F6A-A004-224F10EE89D6}" type="presParOf" srcId="{C6022FEA-989F-4A81-8D33-02DA9961DD36}" destId="{CB06D2BC-0C13-4009-9EFD-9EE285C9B9DC}" srcOrd="9" destOrd="0" presId="urn:microsoft.com/office/officeart/2018/2/layout/IconVerticalSolidList"/>
    <dgm:cxn modelId="{2902F57B-FEC4-4CD5-B153-F8C0C1DFAC50}" type="presParOf" srcId="{C6022FEA-989F-4A81-8D33-02DA9961DD36}" destId="{A6E5D28A-9364-4266-99C4-7EC4A99F8613}" srcOrd="10" destOrd="0" presId="urn:microsoft.com/office/officeart/2018/2/layout/IconVerticalSolidList"/>
    <dgm:cxn modelId="{DD727E66-A749-4FAE-A9C2-06268E6A9DAB}" type="presParOf" srcId="{A6E5D28A-9364-4266-99C4-7EC4A99F8613}" destId="{069F4A41-2E47-412D-A045-C6546B63AB5C}" srcOrd="0" destOrd="0" presId="urn:microsoft.com/office/officeart/2018/2/layout/IconVerticalSolidList"/>
    <dgm:cxn modelId="{3034A041-0C33-46AA-BEB8-04A7B297E3F6}" type="presParOf" srcId="{A6E5D28A-9364-4266-99C4-7EC4A99F8613}" destId="{5D782010-062E-4055-8040-1EFC6DA8F388}" srcOrd="1" destOrd="0" presId="urn:microsoft.com/office/officeart/2018/2/layout/IconVerticalSolidList"/>
    <dgm:cxn modelId="{4E81AC0B-2399-4DC8-AA62-E21D7DC3ABCA}" type="presParOf" srcId="{A6E5D28A-9364-4266-99C4-7EC4A99F8613}" destId="{99C600F7-FE17-4929-9CAC-C6670E463CEA}" srcOrd="2" destOrd="0" presId="urn:microsoft.com/office/officeart/2018/2/layout/IconVerticalSolidList"/>
    <dgm:cxn modelId="{8AE7B0C2-A24D-410A-A868-A2BD2856D660}" type="presParOf" srcId="{A6E5D28A-9364-4266-99C4-7EC4A99F8613}" destId="{85BE8493-B057-4607-8377-AAF773777168}" srcOrd="3" destOrd="0" presId="urn:microsoft.com/office/officeart/2018/2/layout/IconVerticalSolidList"/>
    <dgm:cxn modelId="{645A2CC9-1F1B-4CEE-AA20-6690CCA68D6B}" type="presParOf" srcId="{C6022FEA-989F-4A81-8D33-02DA9961DD36}" destId="{78D3858F-55F5-4FEF-BE70-6D8DB4883A3F}" srcOrd="11" destOrd="0" presId="urn:microsoft.com/office/officeart/2018/2/layout/IconVerticalSolidList"/>
    <dgm:cxn modelId="{4981CA5B-EF49-4B63-AA13-EF283D11EAD6}" type="presParOf" srcId="{C6022FEA-989F-4A81-8D33-02DA9961DD36}" destId="{01D4FD74-ABE8-4D42-BE9F-FAE962EE05DE}" srcOrd="12" destOrd="0" presId="urn:microsoft.com/office/officeart/2018/2/layout/IconVerticalSolidList"/>
    <dgm:cxn modelId="{8F395DCB-C700-4047-916C-5A828C896AD9}" type="presParOf" srcId="{01D4FD74-ABE8-4D42-BE9F-FAE962EE05DE}" destId="{F20E98B1-D292-4B9F-B3FD-371D956197F9}" srcOrd="0" destOrd="0" presId="urn:microsoft.com/office/officeart/2018/2/layout/IconVerticalSolidList"/>
    <dgm:cxn modelId="{3B90889C-DEB6-4A90-BB93-C3901B211774}" type="presParOf" srcId="{01D4FD74-ABE8-4D42-BE9F-FAE962EE05DE}" destId="{B9216EE9-CEA7-4812-BA2B-93439205C237}" srcOrd="1" destOrd="0" presId="urn:microsoft.com/office/officeart/2018/2/layout/IconVerticalSolidList"/>
    <dgm:cxn modelId="{DDB00647-57F6-4018-A4B9-5024F468BB9A}" type="presParOf" srcId="{01D4FD74-ABE8-4D42-BE9F-FAE962EE05DE}" destId="{5A575EE4-B82A-4D51-B6B9-FFBF307732E4}" srcOrd="2" destOrd="0" presId="urn:microsoft.com/office/officeart/2018/2/layout/IconVerticalSolidList"/>
    <dgm:cxn modelId="{B96C2E04-2571-4038-88D6-B8990AA6705F}" type="presParOf" srcId="{01D4FD74-ABE8-4D42-BE9F-FAE962EE05DE}" destId="{EA7CC6FD-2537-49B5-A4C9-D7E053169257}" srcOrd="3" destOrd="0" presId="urn:microsoft.com/office/officeart/2018/2/layout/IconVerticalSolidList"/>
    <dgm:cxn modelId="{E79C1E94-FA14-490A-9F9F-59487B59D7F3}" type="presParOf" srcId="{C6022FEA-989F-4A81-8D33-02DA9961DD36}" destId="{F5F75DAC-DEEF-4932-89F8-55A8870F83CE}" srcOrd="13" destOrd="0" presId="urn:microsoft.com/office/officeart/2018/2/layout/IconVerticalSolidList"/>
    <dgm:cxn modelId="{E1FCB7F7-76A2-4C4D-B37D-5661D1DB5946}" type="presParOf" srcId="{C6022FEA-989F-4A81-8D33-02DA9961DD36}" destId="{16E5FD9E-C2C9-457D-974A-E656E8680406}" srcOrd="14" destOrd="0" presId="urn:microsoft.com/office/officeart/2018/2/layout/IconVerticalSolidList"/>
    <dgm:cxn modelId="{83806536-235F-42D9-A686-9EBA14F034FF}" type="presParOf" srcId="{16E5FD9E-C2C9-457D-974A-E656E8680406}" destId="{A8D0D766-8EE5-482F-B9D8-53D2FF4B9FA4}" srcOrd="0" destOrd="0" presId="urn:microsoft.com/office/officeart/2018/2/layout/IconVerticalSolidList"/>
    <dgm:cxn modelId="{892FB090-8DB8-4CA3-8770-9BFA9F8A6546}" type="presParOf" srcId="{16E5FD9E-C2C9-457D-974A-E656E8680406}" destId="{FED80E6F-0035-4791-8AD3-DD585AF32977}" srcOrd="1" destOrd="0" presId="urn:microsoft.com/office/officeart/2018/2/layout/IconVerticalSolidList"/>
    <dgm:cxn modelId="{F9AA2DA9-F583-4BF6-8B04-1B975CF9AAA5}" type="presParOf" srcId="{16E5FD9E-C2C9-457D-974A-E656E8680406}" destId="{51B935A9-EA99-4A4E-AD08-47FC39A494FF}" srcOrd="2" destOrd="0" presId="urn:microsoft.com/office/officeart/2018/2/layout/IconVerticalSolidList"/>
    <dgm:cxn modelId="{B6682C83-E87E-4EB7-82D6-3F3A13B9F45D}" type="presParOf" srcId="{16E5FD9E-C2C9-457D-974A-E656E8680406}" destId="{169A5E58-87B1-479B-B815-B54B7556928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Screening the witness from the accused</a:t>
          </a: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Giving evidence by means of a TV link</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dgm:spPr>
        <a:blipFill rotWithShape="1">
          <a:blip xmlns:r="http://schemas.openxmlformats.org/officeDocument/2006/relationships" r:embed="rId1"/>
          <a:srcRect/>
          <a:stretch>
            <a:fillRect/>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dgm:spPr>
        <a:blipFill rotWithShape="1">
          <a:blip xmlns:r="http://schemas.openxmlformats.org/officeDocument/2006/relationships" r:embed="rId2"/>
          <a:srcRect/>
          <a:stretch>
            <a:fillRect t="-6000" b="-6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Removal of wigs &amp; gowns</a:t>
          </a: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Video recorded interview</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custLinFactX="9600" custLinFactNeighborX="100000" custLinFactNeighborY="-1137"/>
      <dgm:spPr>
        <a:blipFill rotWithShape="1">
          <a:blip xmlns:r="http://schemas.openxmlformats.org/officeDocument/2006/relationships" r:embed="rId1"/>
          <a:srcRect/>
          <a:stretch>
            <a:fillRect t="-5000" b="-5000"/>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custLinFactX="-7296" custLinFactNeighborX="-100000" custLinFactNeighborY="-1"/>
      <dgm:spPr>
        <a:blipFill rotWithShape="1">
          <a:blip xmlns:r="http://schemas.openxmlformats.org/officeDocument/2006/relationships" r:embed="rId2"/>
          <a:srcRect/>
          <a:stretch>
            <a:fillRect t="-10000" b="-10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660B01-05E5-4650-A652-2F65EB6E82DE}">
      <dsp:nvSpPr>
        <dsp:cNvPr id="0" name=""/>
        <dsp:cNvSpPr/>
      </dsp:nvSpPr>
      <dsp:spPr>
        <a:xfrm>
          <a:off x="0" y="466"/>
          <a:ext cx="5385816" cy="39148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D86F86-BCC7-48F6-ADD8-120FD3540137}">
      <dsp:nvSpPr>
        <dsp:cNvPr id="0" name=""/>
        <dsp:cNvSpPr/>
      </dsp:nvSpPr>
      <dsp:spPr>
        <a:xfrm>
          <a:off x="118425" y="88550"/>
          <a:ext cx="215318" cy="2153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1320FF-90CE-43D3-B789-13E942A32BEC}">
      <dsp:nvSpPr>
        <dsp:cNvPr id="0" name=""/>
        <dsp:cNvSpPr/>
      </dsp:nvSpPr>
      <dsp:spPr>
        <a:xfrm>
          <a:off x="452168" y="466"/>
          <a:ext cx="4933647" cy="3914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433" tIns="41433" rIns="41433" bIns="41433" numCol="1" spcCol="1270" anchor="ctr" anchorCtr="0">
          <a:noAutofit/>
        </a:bodyPr>
        <a:lstStyle/>
        <a:p>
          <a:pPr marL="0" lvl="0" indent="0" algn="l" defTabSz="711200">
            <a:lnSpc>
              <a:spcPct val="100000"/>
            </a:lnSpc>
            <a:spcBef>
              <a:spcPct val="0"/>
            </a:spcBef>
            <a:spcAft>
              <a:spcPct val="35000"/>
            </a:spcAft>
            <a:buNone/>
          </a:pPr>
          <a:r>
            <a:rPr lang="en-GB" sz="1600" kern="1200"/>
            <a:t>Reassurance</a:t>
          </a:r>
          <a:endParaRPr lang="en-US" sz="1600" kern="1200"/>
        </a:p>
      </dsp:txBody>
      <dsp:txXfrm>
        <a:off x="452168" y="466"/>
        <a:ext cx="4933647" cy="391488"/>
      </dsp:txXfrm>
    </dsp:sp>
    <dsp:sp modelId="{4FDBCA48-AFB0-462B-9C79-8EBA9B7A06DA}">
      <dsp:nvSpPr>
        <dsp:cNvPr id="0" name=""/>
        <dsp:cNvSpPr/>
      </dsp:nvSpPr>
      <dsp:spPr>
        <a:xfrm>
          <a:off x="0" y="489826"/>
          <a:ext cx="5385816" cy="39148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F3BBDD-B824-4E45-B25D-83593940E368}">
      <dsp:nvSpPr>
        <dsp:cNvPr id="0" name=""/>
        <dsp:cNvSpPr/>
      </dsp:nvSpPr>
      <dsp:spPr>
        <a:xfrm>
          <a:off x="118425" y="577911"/>
          <a:ext cx="215318" cy="2153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5C2F5B-7D82-4C80-8DD3-3A98C534DCA3}">
      <dsp:nvSpPr>
        <dsp:cNvPr id="0" name=""/>
        <dsp:cNvSpPr/>
      </dsp:nvSpPr>
      <dsp:spPr>
        <a:xfrm>
          <a:off x="452168" y="489826"/>
          <a:ext cx="4933647" cy="3914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433" tIns="41433" rIns="41433" bIns="41433" numCol="1" spcCol="1270" anchor="ctr" anchorCtr="0">
          <a:noAutofit/>
        </a:bodyPr>
        <a:lstStyle/>
        <a:p>
          <a:pPr marL="0" lvl="0" indent="0" algn="l" defTabSz="711200">
            <a:lnSpc>
              <a:spcPct val="100000"/>
            </a:lnSpc>
            <a:spcBef>
              <a:spcPct val="0"/>
            </a:spcBef>
            <a:spcAft>
              <a:spcPct val="35000"/>
            </a:spcAft>
            <a:buNone/>
          </a:pPr>
          <a:r>
            <a:rPr lang="en-GB" sz="1600" kern="1200"/>
            <a:t>Emotional vent</a:t>
          </a:r>
          <a:endParaRPr lang="en-US" sz="1600" kern="1200"/>
        </a:p>
      </dsp:txBody>
      <dsp:txXfrm>
        <a:off x="452168" y="489826"/>
        <a:ext cx="4933647" cy="391488"/>
      </dsp:txXfrm>
    </dsp:sp>
    <dsp:sp modelId="{B8E290F7-40DC-4104-B68D-BFA0F65FD48C}">
      <dsp:nvSpPr>
        <dsp:cNvPr id="0" name=""/>
        <dsp:cNvSpPr/>
      </dsp:nvSpPr>
      <dsp:spPr>
        <a:xfrm>
          <a:off x="0" y="979186"/>
          <a:ext cx="5385816" cy="39148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1A9ADE-45FF-4CC5-9513-57B8A87A993B}">
      <dsp:nvSpPr>
        <dsp:cNvPr id="0" name=""/>
        <dsp:cNvSpPr/>
      </dsp:nvSpPr>
      <dsp:spPr>
        <a:xfrm>
          <a:off x="118425" y="1067271"/>
          <a:ext cx="215318" cy="2153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4BDD29-8017-4B0C-9B2F-2CD432B3A96D}">
      <dsp:nvSpPr>
        <dsp:cNvPr id="0" name=""/>
        <dsp:cNvSpPr/>
      </dsp:nvSpPr>
      <dsp:spPr>
        <a:xfrm>
          <a:off x="452168" y="979186"/>
          <a:ext cx="4933647" cy="3914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433" tIns="41433" rIns="41433" bIns="41433" numCol="1" spcCol="1270" anchor="ctr" anchorCtr="0">
          <a:noAutofit/>
        </a:bodyPr>
        <a:lstStyle/>
        <a:p>
          <a:pPr marL="0" lvl="0" indent="0" algn="l" defTabSz="711200">
            <a:lnSpc>
              <a:spcPct val="100000"/>
            </a:lnSpc>
            <a:spcBef>
              <a:spcPct val="0"/>
            </a:spcBef>
            <a:spcAft>
              <a:spcPct val="35000"/>
            </a:spcAft>
            <a:buNone/>
          </a:pPr>
          <a:r>
            <a:rPr lang="en-GB" sz="1600" kern="1200"/>
            <a:t>Explanation &amp; advice</a:t>
          </a:r>
          <a:endParaRPr lang="en-US" sz="1600" kern="1200"/>
        </a:p>
      </dsp:txBody>
      <dsp:txXfrm>
        <a:off x="452168" y="979186"/>
        <a:ext cx="4933647" cy="391488"/>
      </dsp:txXfrm>
    </dsp:sp>
    <dsp:sp modelId="{5FCF68FB-D1B5-435D-9724-28701C4CFE50}">
      <dsp:nvSpPr>
        <dsp:cNvPr id="0" name=""/>
        <dsp:cNvSpPr/>
      </dsp:nvSpPr>
      <dsp:spPr>
        <a:xfrm>
          <a:off x="0" y="1468546"/>
          <a:ext cx="5385816" cy="39148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1B682D-AC70-4947-89F1-A0945F9D225A}">
      <dsp:nvSpPr>
        <dsp:cNvPr id="0" name=""/>
        <dsp:cNvSpPr/>
      </dsp:nvSpPr>
      <dsp:spPr>
        <a:xfrm>
          <a:off x="118425" y="1556631"/>
          <a:ext cx="215318" cy="21531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489953-6174-4018-B1AE-2878D73F0C33}">
      <dsp:nvSpPr>
        <dsp:cNvPr id="0" name=""/>
        <dsp:cNvSpPr/>
      </dsp:nvSpPr>
      <dsp:spPr>
        <a:xfrm>
          <a:off x="452168" y="1468546"/>
          <a:ext cx="4933647" cy="3914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433" tIns="41433" rIns="41433" bIns="41433" numCol="1" spcCol="1270" anchor="ctr" anchorCtr="0">
          <a:noAutofit/>
        </a:bodyPr>
        <a:lstStyle/>
        <a:p>
          <a:pPr marL="0" lvl="0" indent="0" algn="l" defTabSz="711200">
            <a:lnSpc>
              <a:spcPct val="100000"/>
            </a:lnSpc>
            <a:spcBef>
              <a:spcPct val="0"/>
            </a:spcBef>
            <a:spcAft>
              <a:spcPct val="35000"/>
            </a:spcAft>
            <a:buNone/>
          </a:pPr>
          <a:r>
            <a:rPr lang="en-GB" sz="1600" kern="1200"/>
            <a:t>Regain control</a:t>
          </a:r>
          <a:endParaRPr lang="en-US" sz="1600" kern="1200"/>
        </a:p>
      </dsp:txBody>
      <dsp:txXfrm>
        <a:off x="452168" y="1468546"/>
        <a:ext cx="4933647" cy="391488"/>
      </dsp:txXfrm>
    </dsp:sp>
    <dsp:sp modelId="{C6CFF89E-34E3-487B-96D4-FB688CF8B917}">
      <dsp:nvSpPr>
        <dsp:cNvPr id="0" name=""/>
        <dsp:cNvSpPr/>
      </dsp:nvSpPr>
      <dsp:spPr>
        <a:xfrm>
          <a:off x="0" y="1957907"/>
          <a:ext cx="5385816" cy="39148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2F69AB-AB8C-4334-81A3-E63595DFCA4B}">
      <dsp:nvSpPr>
        <dsp:cNvPr id="0" name=""/>
        <dsp:cNvSpPr/>
      </dsp:nvSpPr>
      <dsp:spPr>
        <a:xfrm>
          <a:off x="118425" y="2045991"/>
          <a:ext cx="215318" cy="21531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911D40-FB4A-42F5-969E-15406A201F3D}">
      <dsp:nvSpPr>
        <dsp:cNvPr id="0" name=""/>
        <dsp:cNvSpPr/>
      </dsp:nvSpPr>
      <dsp:spPr>
        <a:xfrm>
          <a:off x="452168" y="1957907"/>
          <a:ext cx="4933647" cy="3914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433" tIns="41433" rIns="41433" bIns="41433" numCol="1" spcCol="1270" anchor="ctr" anchorCtr="0">
          <a:noAutofit/>
        </a:bodyPr>
        <a:lstStyle/>
        <a:p>
          <a:pPr marL="0" lvl="0" indent="0" algn="l" defTabSz="711200">
            <a:lnSpc>
              <a:spcPct val="100000"/>
            </a:lnSpc>
            <a:spcBef>
              <a:spcPct val="0"/>
            </a:spcBef>
            <a:spcAft>
              <a:spcPct val="35000"/>
            </a:spcAft>
            <a:buNone/>
          </a:pPr>
          <a:r>
            <a:rPr lang="en-GB" sz="1600" kern="1200"/>
            <a:t>A single point of contact</a:t>
          </a:r>
          <a:endParaRPr lang="en-US" sz="1600" kern="1200"/>
        </a:p>
      </dsp:txBody>
      <dsp:txXfrm>
        <a:off x="452168" y="1957907"/>
        <a:ext cx="4933647" cy="391488"/>
      </dsp:txXfrm>
    </dsp:sp>
    <dsp:sp modelId="{069F4A41-2E47-412D-A045-C6546B63AB5C}">
      <dsp:nvSpPr>
        <dsp:cNvPr id="0" name=""/>
        <dsp:cNvSpPr/>
      </dsp:nvSpPr>
      <dsp:spPr>
        <a:xfrm>
          <a:off x="0" y="2447267"/>
          <a:ext cx="5385816" cy="39148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782010-062E-4055-8040-1EFC6DA8F388}">
      <dsp:nvSpPr>
        <dsp:cNvPr id="0" name=""/>
        <dsp:cNvSpPr/>
      </dsp:nvSpPr>
      <dsp:spPr>
        <a:xfrm>
          <a:off x="118425" y="2535352"/>
          <a:ext cx="215318" cy="21531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BE8493-B057-4607-8377-AAF773777168}">
      <dsp:nvSpPr>
        <dsp:cNvPr id="0" name=""/>
        <dsp:cNvSpPr/>
      </dsp:nvSpPr>
      <dsp:spPr>
        <a:xfrm>
          <a:off x="452168" y="2447267"/>
          <a:ext cx="4933647" cy="3914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433" tIns="41433" rIns="41433" bIns="41433" numCol="1" spcCol="1270" anchor="ctr" anchorCtr="0">
          <a:noAutofit/>
        </a:bodyPr>
        <a:lstStyle/>
        <a:p>
          <a:pPr marL="0" lvl="0" indent="0" algn="l" defTabSz="711200">
            <a:lnSpc>
              <a:spcPct val="100000"/>
            </a:lnSpc>
            <a:spcBef>
              <a:spcPct val="0"/>
            </a:spcBef>
            <a:spcAft>
              <a:spcPct val="35000"/>
            </a:spcAft>
            <a:buNone/>
          </a:pPr>
          <a:r>
            <a:rPr lang="en-GB" sz="1600" kern="1200"/>
            <a:t>Quality of service</a:t>
          </a:r>
          <a:endParaRPr lang="en-US" sz="1600" kern="1200"/>
        </a:p>
      </dsp:txBody>
      <dsp:txXfrm>
        <a:off x="452168" y="2447267"/>
        <a:ext cx="4933647" cy="391488"/>
      </dsp:txXfrm>
    </dsp:sp>
    <dsp:sp modelId="{F20E98B1-D292-4B9F-B3FD-371D956197F9}">
      <dsp:nvSpPr>
        <dsp:cNvPr id="0" name=""/>
        <dsp:cNvSpPr/>
      </dsp:nvSpPr>
      <dsp:spPr>
        <a:xfrm>
          <a:off x="0" y="2936627"/>
          <a:ext cx="5385816" cy="39148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216EE9-CEA7-4812-BA2B-93439205C237}">
      <dsp:nvSpPr>
        <dsp:cNvPr id="0" name=""/>
        <dsp:cNvSpPr/>
      </dsp:nvSpPr>
      <dsp:spPr>
        <a:xfrm>
          <a:off x="118425" y="3024712"/>
          <a:ext cx="215318" cy="21531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7CC6FD-2537-49B5-A4C9-D7E053169257}">
      <dsp:nvSpPr>
        <dsp:cNvPr id="0" name=""/>
        <dsp:cNvSpPr/>
      </dsp:nvSpPr>
      <dsp:spPr>
        <a:xfrm>
          <a:off x="452168" y="2936627"/>
          <a:ext cx="4933647" cy="3914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433" tIns="41433" rIns="41433" bIns="41433" numCol="1" spcCol="1270" anchor="ctr" anchorCtr="0">
          <a:noAutofit/>
        </a:bodyPr>
        <a:lstStyle/>
        <a:p>
          <a:pPr marL="0" lvl="0" indent="0" algn="l" defTabSz="711200">
            <a:lnSpc>
              <a:spcPct val="100000"/>
            </a:lnSpc>
            <a:spcBef>
              <a:spcPct val="0"/>
            </a:spcBef>
            <a:spcAft>
              <a:spcPct val="35000"/>
            </a:spcAft>
            <a:buNone/>
          </a:pPr>
          <a:r>
            <a:rPr lang="en-GB" sz="1600" kern="1200"/>
            <a:t>Updates</a:t>
          </a:r>
          <a:endParaRPr lang="en-US" sz="1600" kern="1200"/>
        </a:p>
      </dsp:txBody>
      <dsp:txXfrm>
        <a:off x="452168" y="2936627"/>
        <a:ext cx="4933647" cy="391488"/>
      </dsp:txXfrm>
    </dsp:sp>
    <dsp:sp modelId="{A8D0D766-8EE5-482F-B9D8-53D2FF4B9FA4}">
      <dsp:nvSpPr>
        <dsp:cNvPr id="0" name=""/>
        <dsp:cNvSpPr/>
      </dsp:nvSpPr>
      <dsp:spPr>
        <a:xfrm>
          <a:off x="0" y="3425987"/>
          <a:ext cx="5385816" cy="39148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D80E6F-0035-4791-8AD3-DD585AF32977}">
      <dsp:nvSpPr>
        <dsp:cNvPr id="0" name=""/>
        <dsp:cNvSpPr/>
      </dsp:nvSpPr>
      <dsp:spPr>
        <a:xfrm>
          <a:off x="118425" y="3514072"/>
          <a:ext cx="215318" cy="215318"/>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9A5E58-87B1-479B-B815-B54B75569280}">
      <dsp:nvSpPr>
        <dsp:cNvPr id="0" name=""/>
        <dsp:cNvSpPr/>
      </dsp:nvSpPr>
      <dsp:spPr>
        <a:xfrm>
          <a:off x="452168" y="3425987"/>
          <a:ext cx="4933647" cy="3914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433" tIns="41433" rIns="41433" bIns="41433" numCol="1" spcCol="1270" anchor="ctr" anchorCtr="0">
          <a:noAutofit/>
        </a:bodyPr>
        <a:lstStyle/>
        <a:p>
          <a:pPr marL="0" lvl="0" indent="0" algn="l" defTabSz="711200">
            <a:lnSpc>
              <a:spcPct val="100000"/>
            </a:lnSpc>
            <a:spcBef>
              <a:spcPct val="0"/>
            </a:spcBef>
            <a:spcAft>
              <a:spcPct val="35000"/>
            </a:spcAft>
            <a:buNone/>
          </a:pPr>
          <a:r>
            <a:rPr lang="en-GB" sz="1600" kern="1200"/>
            <a:t>Medical needs</a:t>
          </a:r>
          <a:endParaRPr lang="en-US" sz="1600" kern="1200"/>
        </a:p>
      </dsp:txBody>
      <dsp:txXfrm>
        <a:off x="452168" y="3425987"/>
        <a:ext cx="4933647" cy="3914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157452" y="252245"/>
          <a:ext cx="2339772" cy="1387352"/>
        </a:xfrm>
        <a:prstGeom prst="roundRect">
          <a:avLst>
            <a:gd name="adj" fmla="val 10000"/>
          </a:avLst>
        </a:prstGeom>
        <a:blipFill rotWithShape="1">
          <a:blip xmlns:r="http://schemas.openxmlformats.org/officeDocument/2006/relationships" r:embed="rId1"/>
          <a:srcRect/>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745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Screening the witness from the accused</a:t>
          </a:r>
        </a:p>
      </dsp:txBody>
      <dsp:txXfrm rot="10800000">
        <a:off x="228562" y="1891843"/>
        <a:ext cx="2197552" cy="2241143"/>
      </dsp:txXfrm>
    </dsp:sp>
    <dsp:sp modelId="{C84B9DF4-CBB9-476C-A0AD-21174F9780E7}">
      <dsp:nvSpPr>
        <dsp:cNvPr id="0" name=""/>
        <dsp:cNvSpPr/>
      </dsp:nvSpPr>
      <dsp:spPr>
        <a:xfrm>
          <a:off x="2731202" y="252245"/>
          <a:ext cx="2339772" cy="1387352"/>
        </a:xfrm>
        <a:prstGeom prst="roundRect">
          <a:avLst>
            <a:gd name="adj" fmla="val 10000"/>
          </a:avLst>
        </a:prstGeom>
        <a:blipFill rotWithShape="1">
          <a:blip xmlns:r="http://schemas.openxmlformats.org/officeDocument/2006/relationships" r:embed="rId2"/>
          <a:srcRect/>
          <a:stretch>
            <a:fillRect t="-6000" b="-6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73120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Giving evidence by means of a TV link</a:t>
          </a:r>
        </a:p>
      </dsp:txBody>
      <dsp:txXfrm rot="10800000">
        <a:off x="2802312" y="1891843"/>
        <a:ext cx="2197552" cy="22411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2721843" y="236471"/>
          <a:ext cx="2339772" cy="1387352"/>
        </a:xfrm>
        <a:prstGeom prst="roundRect">
          <a:avLst>
            <a:gd name="adj" fmla="val 10000"/>
          </a:avLst>
        </a:prstGeom>
        <a:blipFill rotWithShape="1">
          <a:blip xmlns:r="http://schemas.openxmlformats.org/officeDocument/2006/relationships" r:embed="rId1"/>
          <a:srcRect/>
          <a:stretch>
            <a:fillRect t="-5000" b="-5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745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Removal of wigs &amp; gowns</a:t>
          </a:r>
        </a:p>
      </dsp:txBody>
      <dsp:txXfrm rot="10800000">
        <a:off x="228562" y="1891843"/>
        <a:ext cx="2197552" cy="2241143"/>
      </dsp:txXfrm>
    </dsp:sp>
    <dsp:sp modelId="{C84B9DF4-CBB9-476C-A0AD-21174F9780E7}">
      <dsp:nvSpPr>
        <dsp:cNvPr id="0" name=""/>
        <dsp:cNvSpPr/>
      </dsp:nvSpPr>
      <dsp:spPr>
        <a:xfrm>
          <a:off x="220720" y="252231"/>
          <a:ext cx="2339772" cy="1387352"/>
        </a:xfrm>
        <a:prstGeom prst="roundRect">
          <a:avLst>
            <a:gd name="adj" fmla="val 10000"/>
          </a:avLst>
        </a:prstGeom>
        <a:blipFill rotWithShape="1">
          <a:blip xmlns:r="http://schemas.openxmlformats.org/officeDocument/2006/relationships" r:embed="rId2"/>
          <a:srcRect/>
          <a:stretch>
            <a:fillRect t="-10000" b="-10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73120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Video recorded interview</a:t>
          </a:r>
        </a:p>
      </dsp:txBody>
      <dsp:txXfrm rot="10800000">
        <a:off x="2802312" y="1891843"/>
        <a:ext cx="2197552" cy="224114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8BF1F4-95D1-4CBD-B9C6-93050F0FB977}" type="datetimeFigureOut">
              <a:rPr lang="en-GB" smtClean="0"/>
              <a:t>13/03/2025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F059BF-CB8A-4EC0-A4BF-4DAA98F45EC0}" type="slidenum">
              <a:rPr lang="en-GB" smtClean="0"/>
              <a:t>‹#›</a:t>
            </a:fld>
            <a:endParaRPr lang="en-GB"/>
          </a:p>
        </p:txBody>
      </p:sp>
    </p:spTree>
    <p:extLst>
      <p:ext uri="{BB962C8B-B14F-4D97-AF65-F5344CB8AC3E}">
        <p14:creationId xmlns:p14="http://schemas.microsoft.com/office/powerpoint/2010/main" val="28272283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victimscommissioner.org.uk/document/next-steps-for-special-measures-a-review-of-the-provision-of-special-measures-to-vulnerable-and-intimidated-witnesses/"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gov.uk/government/publications/domestic-abuse-bill-2020-factsheets/special-measures-in-the-criminal-courts-factsheet"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s://www.legislation.gov.uk/ukpga/1999/23/notes/division/4/2/1" TargetMode="External"/><Relationship Id="rId5" Type="http://schemas.openxmlformats.org/officeDocument/2006/relationships/hyperlink" Target="https://assets.college.police.uk/s3fs-public/2021-11/Victims-Special-Measures-241121.pdf" TargetMode="External"/><Relationship Id="rId4" Type="http://schemas.openxmlformats.org/officeDocument/2006/relationships/hyperlink" Target="https://www.copfs.gov.uk/services/support-at-court/vulnerable-victims-and-witnesses/"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What makes someone a victim? - </a:t>
            </a:r>
            <a:r>
              <a:rPr lang="en-US"/>
              <a:t>Under the revised (2020) Victims' Code, a 'victim' is defined as:</a:t>
            </a:r>
          </a:p>
          <a:p>
            <a:r>
              <a:rPr lang="en-US"/>
              <a:t>The term </a:t>
            </a:r>
            <a:r>
              <a:rPr lang="en-US" b="1" i="1"/>
              <a:t>close relative </a:t>
            </a:r>
            <a:r>
              <a:rPr lang="en-US"/>
              <a:t>includes bereaved relatives or partners (including same sex partners) in homicide and fatal road traffic cases, as well as parents or </a:t>
            </a:r>
            <a:r>
              <a:rPr lang="en-US" err="1"/>
              <a:t>carers</a:t>
            </a:r>
            <a:r>
              <a:rPr lang="en-US"/>
              <a:t> where the victim is a child or a vulnerable adult. </a:t>
            </a:r>
            <a:endParaRPr lang="en-US">
              <a:cs typeface="Calibri"/>
            </a:endParaRPr>
          </a:p>
          <a:p>
            <a:r>
              <a:rPr lang="en-US"/>
              <a:t>Small businesses are included, but large retailers or corporations do not come within the definition of victim. </a:t>
            </a:r>
            <a:endParaRPr lang="en-US">
              <a:cs typeface="Calibri"/>
            </a:endParaRPr>
          </a:p>
          <a:p>
            <a:r>
              <a:rPr lang="en-US" b="1"/>
              <a:t>It is important to note that the victim can also be the complainant </a:t>
            </a:r>
            <a:r>
              <a:rPr lang="en-US" b="1" err="1"/>
              <a:t>i.e</a:t>
            </a:r>
            <a:r>
              <a:rPr lang="en-US" b="1"/>
              <a:t> a person who makes a formal complaint in a court of law.</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3</a:t>
            </a:fld>
            <a:endParaRPr lang="en-US"/>
          </a:p>
        </p:txBody>
      </p:sp>
    </p:spTree>
    <p:extLst>
      <p:ext uri="{BB962C8B-B14F-4D97-AF65-F5344CB8AC3E}">
        <p14:creationId xmlns:p14="http://schemas.microsoft.com/office/powerpoint/2010/main" val="3567794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what does the term ‘witness’ mean to you? -  A witness is someone who stands up in court to state what they know after taking an oath to tell the truth </a:t>
            </a:r>
            <a:r>
              <a:rPr lang="en-US"/>
              <a:t>(unless they are under 14 years of age, in which case their evidence is unsworn). An individual can be both a victim and a witness. </a:t>
            </a:r>
          </a:p>
          <a:p>
            <a:r>
              <a:rPr lang="en-US"/>
              <a:t>Witnesses play a vital role in bringing criminals to justice. In general, being a witness is a voluntary process (the person is prepared to make a statement and possibly go to court to give evidence).</a:t>
            </a:r>
            <a:endParaRPr lang="en-US">
              <a:cs typeface="Calibri"/>
            </a:endParaRPr>
          </a:p>
          <a:p>
            <a:r>
              <a:rPr lang="en-US"/>
              <a:t>The Criminal Justice System (CJS) has to </a:t>
            </a:r>
            <a:r>
              <a:rPr lang="en-US" err="1"/>
              <a:t>categorise</a:t>
            </a:r>
            <a:r>
              <a:rPr lang="en-US"/>
              <a:t> victims and witnesses so that the best evidence can be presented to the court, which leads ultimately to a fair and balanced trial</a:t>
            </a:r>
            <a:endParaRPr lang="en-US" b="1">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4</a:t>
            </a:fld>
            <a:endParaRPr lang="en-US"/>
          </a:p>
        </p:txBody>
      </p:sp>
    </p:spTree>
    <p:extLst>
      <p:ext uri="{BB962C8B-B14F-4D97-AF65-F5344CB8AC3E}">
        <p14:creationId xmlns:p14="http://schemas.microsoft.com/office/powerpoint/2010/main" val="31072646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Reassurance: </a:t>
            </a:r>
            <a:r>
              <a:rPr lang="en-US" dirty="0"/>
              <a:t>the victim or witness may feel vulnerable or unsafe. They may need reassurance</a:t>
            </a:r>
            <a:r>
              <a:rPr lang="en-US" b="1" dirty="0"/>
              <a:t> </a:t>
            </a:r>
            <a:r>
              <a:rPr lang="en-US" dirty="0"/>
              <a:t>regarding their personal safety and regarding any unreasonable fears they have in terms of their personal vulnerability and fear of repeat attacks. </a:t>
            </a:r>
          </a:p>
          <a:p>
            <a:r>
              <a:rPr lang="en-US" b="1" dirty="0"/>
              <a:t>Emotional Vent</a:t>
            </a:r>
            <a:r>
              <a:rPr lang="en-US" dirty="0"/>
              <a:t>: They may feel angry and need to express their feelings - allow them to talk and ‘let off steam’. </a:t>
            </a:r>
            <a:br>
              <a:rPr lang="en-US" dirty="0"/>
            </a:br>
            <a:r>
              <a:rPr lang="en-US" dirty="0"/>
              <a:t>Explanation: An explanation regarding the police role and functions will help them to gain confidence in the police and an understanding of the processes should the matter go to court.</a:t>
            </a:r>
            <a:br>
              <a:rPr lang="en-US" dirty="0"/>
            </a:br>
            <a:r>
              <a:rPr lang="en-US" dirty="0"/>
              <a:t> </a:t>
            </a:r>
            <a:r>
              <a:rPr lang="en-US" b="1" dirty="0"/>
              <a:t>Regain feeling of Control</a:t>
            </a:r>
            <a:r>
              <a:rPr lang="en-US" dirty="0"/>
              <a:t>: Confirming their ability to make decisions related to their case will help them to feel in control but at the same time the officer must assess their needs regarding the level of support needed</a:t>
            </a:r>
            <a:endParaRPr lang="en-GB" dirty="0"/>
          </a:p>
          <a:p>
            <a:r>
              <a:rPr lang="en-US" b="1" dirty="0"/>
              <a:t>Single Point Of Contact</a:t>
            </a:r>
            <a:r>
              <a:rPr lang="en-US" dirty="0"/>
              <a:t>: Providing a name and telephone number is important for any follow-up. </a:t>
            </a:r>
            <a:endParaRPr lang="en-GB" dirty="0"/>
          </a:p>
          <a:p>
            <a:r>
              <a:rPr lang="en-US" b="1" dirty="0"/>
              <a:t>Quality of service</a:t>
            </a:r>
            <a:r>
              <a:rPr lang="en-US" dirty="0"/>
              <a:t>: The service they are given at this stage will set the scene for any later involvement in the CJS – for instance whether they will eventually be prepared to give evidence. </a:t>
            </a:r>
            <a:endParaRPr lang="en-GB" dirty="0"/>
          </a:p>
          <a:p>
            <a:r>
              <a:rPr lang="en-US" dirty="0"/>
              <a:t>Victims can be advised about the </a:t>
            </a:r>
            <a:r>
              <a:rPr lang="en-US" b="1" dirty="0"/>
              <a:t>Victim Support Scheme </a:t>
            </a:r>
            <a:r>
              <a:rPr lang="en-US" dirty="0"/>
              <a:t>and any further appropriate support agencies recommended. </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GB"/>
              <a:t>5</a:t>
            </a:fld>
            <a:endParaRPr lang="en-GB"/>
          </a:p>
        </p:txBody>
      </p:sp>
    </p:spTree>
    <p:extLst>
      <p:ext uri="{BB962C8B-B14F-4D97-AF65-F5344CB8AC3E}">
        <p14:creationId xmlns:p14="http://schemas.microsoft.com/office/powerpoint/2010/main" val="4188709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Next steps for special measures: A review of the provision of special measures to vulnerable and intimidated witnesses - Victims Commissioner</a:t>
            </a:r>
            <a:endParaRPr lang="en-GB" b="1"/>
          </a:p>
        </p:txBody>
      </p:sp>
      <p:sp>
        <p:nvSpPr>
          <p:cNvPr id="4" name="Slide Number Placeholder 3"/>
          <p:cNvSpPr>
            <a:spLocks noGrp="1"/>
          </p:cNvSpPr>
          <p:nvPr>
            <p:ph type="sldNum" sz="quarter" idx="5"/>
          </p:nvPr>
        </p:nvSpPr>
        <p:spPr/>
        <p:txBody>
          <a:bodyPr/>
          <a:lstStyle/>
          <a:p>
            <a:fld id="{ADDDE0D5-A8D5-4FFA-BA8D-DFD6D4E04E2C}" type="slidenum">
              <a:rPr lang="en-GB" smtClean="0"/>
              <a:t>6</a:t>
            </a:fld>
            <a:endParaRPr lang="en-GB"/>
          </a:p>
        </p:txBody>
      </p:sp>
    </p:spTree>
    <p:extLst>
      <p:ext uri="{BB962C8B-B14F-4D97-AF65-F5344CB8AC3E}">
        <p14:creationId xmlns:p14="http://schemas.microsoft.com/office/powerpoint/2010/main" val="36972255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Special measures in the criminal courts factsheet - GOV.UK</a:t>
            </a:r>
            <a:endParaRPr lang="en-GB" dirty="0"/>
          </a:p>
          <a:p>
            <a:endParaRPr lang="en-GB" dirty="0"/>
          </a:p>
          <a:p>
            <a:r>
              <a:rPr lang="en-GB" dirty="0">
                <a:hlinkClick r:id="rId4"/>
              </a:rPr>
              <a:t>Vulnerable victims and witnesses (special measures) | COPFS</a:t>
            </a:r>
            <a:endParaRPr lang="en-GB" dirty="0"/>
          </a:p>
          <a:p>
            <a:r>
              <a:rPr lang="en-GB" dirty="0">
                <a:hlinkClick r:id="rId5"/>
              </a:rPr>
              <a:t>Victims' Code of Practice: Special measures</a:t>
            </a:r>
            <a:endParaRPr lang="en-GB" dirty="0"/>
          </a:p>
          <a:p>
            <a:r>
              <a:rPr lang="en-GB" dirty="0">
                <a:hlinkClick r:id="rId6"/>
              </a:rPr>
              <a:t>Youth Justice and Criminal Evidence Act 1999 - Explanatory Notes</a:t>
            </a:r>
            <a:endParaRPr lang="en-GB" dirty="0"/>
          </a:p>
        </p:txBody>
      </p:sp>
      <p:sp>
        <p:nvSpPr>
          <p:cNvPr id="4" name="Slide Number Placeholder 3"/>
          <p:cNvSpPr>
            <a:spLocks noGrp="1"/>
          </p:cNvSpPr>
          <p:nvPr>
            <p:ph type="sldNum" sz="quarter" idx="5"/>
          </p:nvPr>
        </p:nvSpPr>
        <p:spPr/>
        <p:txBody>
          <a:bodyPr/>
          <a:lstStyle/>
          <a:p>
            <a:fld id="{ADDDE0D5-A8D5-4FFA-BA8D-DFD6D4E04E2C}" type="slidenum">
              <a:rPr lang="en-GB" smtClean="0"/>
              <a:t>7</a:t>
            </a:fld>
            <a:endParaRPr lang="en-GB"/>
          </a:p>
        </p:txBody>
      </p:sp>
    </p:spTree>
    <p:extLst>
      <p:ext uri="{BB962C8B-B14F-4D97-AF65-F5344CB8AC3E}">
        <p14:creationId xmlns:p14="http://schemas.microsoft.com/office/powerpoint/2010/main" val="17702613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30000"/>
              </a:spcBef>
              <a:spcAft>
                <a:spcPct val="0"/>
              </a:spcAft>
            </a:pPr>
            <a:r>
              <a:rPr lang="en-GB" dirty="0"/>
              <a:t>The Youth Justice and Criminal Evidence Act 1999 sets out a number of special measures that assist vulnerable and intimidated witnesses (both adults &amp; children) to improve the quality of their evidence.</a:t>
            </a:r>
            <a:endParaRPr lang="en-US" dirty="0"/>
          </a:p>
          <a:p>
            <a:r>
              <a:rPr lang="en-GB" dirty="0"/>
              <a:t>(Achieving Best Evidence). It applies to both prosecution and defence witnesses (but it does not apply to the accused). </a:t>
            </a:r>
            <a:endParaRPr lang="en-US" dirty="0"/>
          </a:p>
          <a:p>
            <a:endParaRPr lang="en-GB" dirty="0"/>
          </a:p>
          <a:p>
            <a:r>
              <a:rPr lang="en-GB" dirty="0"/>
              <a:t>Consideration as to which, if any of the special measures should be made available will be made by  the investigating officer, the Crown Prosecution Service and the Court.</a:t>
            </a:r>
            <a:endParaRPr lang="en-US" dirty="0"/>
          </a:p>
          <a:p>
            <a:r>
              <a:rPr lang="en-GB" dirty="0"/>
              <a:t>Child witnesses under the age of 18 will automatically be eligible for special measures </a:t>
            </a:r>
            <a:endParaRPr lang="en-US" dirty="0"/>
          </a:p>
          <a:p>
            <a:r>
              <a:rPr lang="en-GB" b="1" dirty="0"/>
              <a:t>Screens:</a:t>
            </a:r>
            <a:r>
              <a:rPr lang="en-GB" dirty="0"/>
              <a:t> the witness sits behind a screen and can be seen by the judge/jury but not the accused (or the public depending on how intimidated they are)</a:t>
            </a:r>
            <a:endParaRPr lang="en-US" dirty="0"/>
          </a:p>
          <a:p>
            <a:r>
              <a:rPr lang="en-GB" b="1" dirty="0"/>
              <a:t>Live TV link:</a:t>
            </a:r>
            <a:r>
              <a:rPr lang="en-GB" dirty="0"/>
              <a:t> enables the witness to give evidence during the trial through a televised link to the courtroom. Can be from a remote location with evidence being given as though they were actually in court.</a:t>
            </a:r>
            <a:endParaRPr lang="en-US" dirty="0"/>
          </a:p>
          <a:p>
            <a:r>
              <a:rPr lang="en-GB" b="1" dirty="0"/>
              <a:t>Removal of wigs or gowns by judges and barristers:</a:t>
            </a:r>
            <a:r>
              <a:rPr lang="en-GB" dirty="0"/>
              <a:t> usually for children to appear less formal</a:t>
            </a:r>
            <a:endParaRPr lang="en-US" dirty="0"/>
          </a:p>
          <a:p>
            <a:pPr>
              <a:spcBef>
                <a:spcPct val="30000"/>
              </a:spcBef>
              <a:spcAft>
                <a:spcPct val="0"/>
              </a:spcAft>
            </a:pPr>
            <a:r>
              <a:rPr lang="en-GB" b="1" dirty="0"/>
              <a:t>Video recorded interview:</a:t>
            </a:r>
            <a:r>
              <a:rPr lang="en-GB" dirty="0"/>
              <a:t> a video-recorded interview with a vulnerable or intimidated witness before trial may be admitted by the court as witness evidence-in-chief - for adult complainants in sexual offence trials in the Crown</a:t>
            </a:r>
          </a:p>
          <a:p>
            <a:pPr marL="457200"/>
            <a:r>
              <a:rPr lang="en-GB" dirty="0"/>
              <a:t>9 Safe video link – evidence facility sites in the SWP area  Barry</a:t>
            </a:r>
            <a:endParaRPr lang="en-US" dirty="0"/>
          </a:p>
          <a:p>
            <a:pPr marL="457200"/>
            <a:r>
              <a:rPr lang="en-GB" dirty="0"/>
              <a:t>Swansea</a:t>
            </a:r>
            <a:endParaRPr lang="en-US" dirty="0"/>
          </a:p>
          <a:p>
            <a:pPr marL="457200"/>
            <a:r>
              <a:rPr lang="en-GB" dirty="0"/>
              <a:t>Neath</a:t>
            </a:r>
            <a:endParaRPr lang="en-US" dirty="0"/>
          </a:p>
          <a:p>
            <a:pPr marL="457200"/>
            <a:r>
              <a:rPr lang="en-GB" dirty="0"/>
              <a:t>Maesteg</a:t>
            </a:r>
            <a:endParaRPr lang="en-US" dirty="0"/>
          </a:p>
          <a:p>
            <a:pPr marL="457200"/>
            <a:r>
              <a:rPr lang="en-GB" dirty="0" err="1"/>
              <a:t>Tonypandy</a:t>
            </a:r>
            <a:endParaRPr lang="en-US" dirty="0" err="1"/>
          </a:p>
          <a:p>
            <a:pPr marL="457200"/>
            <a:r>
              <a:rPr lang="en-GB" dirty="0"/>
              <a:t>Aberdare</a:t>
            </a:r>
            <a:endParaRPr lang="en-US" dirty="0"/>
          </a:p>
          <a:p>
            <a:pPr marL="457200"/>
            <a:r>
              <a:rPr lang="en-GB" dirty="0"/>
              <a:t>Merthyr</a:t>
            </a:r>
            <a:endParaRPr lang="en-US" dirty="0"/>
          </a:p>
          <a:p>
            <a:pPr marL="457200"/>
            <a:r>
              <a:rPr lang="en-GB" dirty="0"/>
              <a:t>Cardiff x 2.</a:t>
            </a:r>
            <a:endParaRPr lang="en-US" dirty="0"/>
          </a:p>
          <a:p>
            <a:pPr marL="457200"/>
            <a:r>
              <a:rPr lang="en-GB" dirty="0"/>
              <a:t> </a:t>
            </a:r>
            <a:endParaRPr lang="en-US" dirty="0"/>
          </a:p>
          <a:p>
            <a:pPr>
              <a:spcBef>
                <a:spcPct val="30000"/>
              </a:spcBef>
              <a:spcAft>
                <a:spcPct val="0"/>
              </a:spcAft>
            </a:pPr>
            <a:endParaRPr lang="en-GB"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US"/>
              <a:t>8</a:t>
            </a:fld>
            <a:endParaRPr lang="en-US"/>
          </a:p>
        </p:txBody>
      </p:sp>
    </p:spTree>
    <p:extLst>
      <p:ext uri="{BB962C8B-B14F-4D97-AF65-F5344CB8AC3E}">
        <p14:creationId xmlns:p14="http://schemas.microsoft.com/office/powerpoint/2010/main" val="1566277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Giving evidence in private </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members of the public and press (except for one named person to represent the press) may be excluded from court in cases involving sexual offences or intimidation by someone other than the accused.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Examination of witness through intermediary - </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accredited specialists who help with communication difficulties. Can assist victims when being interviewed by police &amp; at court. They explain questions &amp; answers to help witness without changing substance of evidence. Might be used to help young children or adults who have suffered a stroke or other brain injury.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Aids to communication </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can include computers, voice synthesisers, symbol boards and books.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case of R v Watts [2010] EWCA Crim 1824 is a leading example of the use of this special measure, which was granted in combination with a number of other special measures to enable non-verbal witnesses with severe communication needs to give evidence.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Video recorded cross examination/re-examination </a:t>
            </a:r>
            <a:r>
              <a:rPr kumimoji="0" lang="en-GB" altLang="en-US"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lang="en-GB" sz="2000" dirty="0">
                <a:effectLst/>
                <a:latin typeface="Calibri" panose="020F0502020204030204" pitchFamily="34" charset="0"/>
                <a:ea typeface="Calibri" panose="020F0502020204030204" pitchFamily="34" charset="0"/>
              </a:rPr>
              <a:t>Section 28 (pre-recorded cross exam) is now available to all S17 witnesses (</a:t>
            </a:r>
            <a:r>
              <a:rPr lang="en-GB" sz="2000" dirty="0" err="1">
                <a:effectLst/>
                <a:latin typeface="Calibri" panose="020F0502020204030204" pitchFamily="34" charset="0"/>
                <a:ea typeface="Calibri" panose="020F0502020204030204" pitchFamily="34" charset="0"/>
              </a:rPr>
              <a:t>inc</a:t>
            </a:r>
            <a:r>
              <a:rPr lang="en-GB" sz="2000" dirty="0">
                <a:effectLst/>
                <a:latin typeface="Calibri" panose="020F0502020204030204" pitchFamily="34" charset="0"/>
                <a:ea typeface="Calibri" panose="020F0502020204030204" pitchFamily="34" charset="0"/>
              </a:rPr>
              <a:t> 17.4 and 17.5 etc). Please bear in mind that S28 cannot be used without S27 (VREIC). It is only applicable in Crown Courts cases.</a:t>
            </a:r>
          </a:p>
          <a:p>
            <a:endParaRPr lang="en-GB" b="1" dirty="0"/>
          </a:p>
        </p:txBody>
      </p:sp>
      <p:sp>
        <p:nvSpPr>
          <p:cNvPr id="4" name="Slide Number Placeholder 3"/>
          <p:cNvSpPr>
            <a:spLocks noGrp="1"/>
          </p:cNvSpPr>
          <p:nvPr>
            <p:ph type="sldNum" sz="quarter" idx="5"/>
          </p:nvPr>
        </p:nvSpPr>
        <p:spPr/>
        <p:txBody>
          <a:bodyPr/>
          <a:lstStyle/>
          <a:p>
            <a:fld id="{ADDDE0D5-A8D5-4FFA-BA8D-DFD6D4E04E2C}" type="slidenum">
              <a:rPr lang="en-GB" smtClean="0"/>
              <a:t>9</a:t>
            </a:fld>
            <a:endParaRPr lang="en-GB"/>
          </a:p>
        </p:txBody>
      </p:sp>
    </p:spTree>
    <p:extLst>
      <p:ext uri="{BB962C8B-B14F-4D97-AF65-F5344CB8AC3E}">
        <p14:creationId xmlns:p14="http://schemas.microsoft.com/office/powerpoint/2010/main" val="15579083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3/13/2025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433880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3/13/2025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69471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3/13/2025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329257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3/13/2025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87564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3/13/2025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58772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3/13/2025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52439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3/13/2025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73155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3/13/2025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21252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3/13/2025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56571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3/13/2025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40472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3/13/2025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253467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3/13/2025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74015557"/>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30.jpeg"/></Relationships>
</file>

<file path=ppt/slides/_rels/slide1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5473D2-DD46-DFAF-84EC-264D6CE58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een and orange wavy lines&#10;&#10;AI-generated content may be incorrect.">
            <a:extLst>
              <a:ext uri="{FF2B5EF4-FFF2-40B4-BE49-F238E27FC236}">
                <a16:creationId xmlns:a16="http://schemas.microsoft.com/office/drawing/2014/main" id="{619EA112-CA6C-3513-288E-4ACECCDD6D29}"/>
              </a:ext>
            </a:extLst>
          </p:cNvPr>
          <p:cNvPicPr>
            <a:picLocks noChangeAspect="1"/>
          </p:cNvPicPr>
          <p:nvPr/>
        </p:nvPicPr>
        <p:blipFill>
          <a:blip r:embed="rId2"/>
          <a:srcRect l="19291" r="26992"/>
          <a:stretch/>
        </p:blipFill>
        <p:spPr>
          <a:xfrm>
            <a:off x="2" y="10"/>
            <a:ext cx="7367752" cy="6857990"/>
          </a:xfrm>
          <a:prstGeom prst="rect">
            <a:avLst/>
          </a:prstGeom>
        </p:spPr>
      </p:pic>
      <p:sp>
        <p:nvSpPr>
          <p:cNvPr id="2" name="Title 1">
            <a:extLst>
              <a:ext uri="{FF2B5EF4-FFF2-40B4-BE49-F238E27FC236}">
                <a16:creationId xmlns:a16="http://schemas.microsoft.com/office/drawing/2014/main" id="{9865EED5-65DE-5806-DFC4-D26F41776B9C}"/>
              </a:ext>
            </a:extLst>
          </p:cNvPr>
          <p:cNvSpPr>
            <a:spLocks noGrp="1"/>
          </p:cNvSpPr>
          <p:nvPr>
            <p:ph type="ctrTitle"/>
          </p:nvPr>
        </p:nvSpPr>
        <p:spPr>
          <a:xfrm>
            <a:off x="7843394" y="1585762"/>
            <a:ext cx="3788767" cy="2811737"/>
          </a:xfrm>
        </p:spPr>
        <p:txBody>
          <a:bodyPr>
            <a:normAutofit/>
          </a:bodyPr>
          <a:lstStyle/>
          <a:p>
            <a:pPr algn="l"/>
            <a:r>
              <a:rPr lang="en-GB" sz="4400"/>
              <a:t>Golden Hour and Victim Recap</a:t>
            </a:r>
          </a:p>
        </p:txBody>
      </p:sp>
    </p:spTree>
    <p:extLst>
      <p:ext uri="{BB962C8B-B14F-4D97-AF65-F5344CB8AC3E}">
        <p14:creationId xmlns:p14="http://schemas.microsoft.com/office/powerpoint/2010/main" val="2353720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AA7646-FEA2-4181-BC82-8859C5ACAA27}"/>
              </a:ext>
            </a:extLst>
          </p:cNvPr>
          <p:cNvSpPr txBox="1"/>
          <p:nvPr/>
        </p:nvSpPr>
        <p:spPr>
          <a:xfrm>
            <a:off x="612559" y="1951672"/>
            <a:ext cx="10697591" cy="1477328"/>
          </a:xfrm>
          <a:prstGeom prst="rect">
            <a:avLst/>
          </a:prstGeom>
          <a:noFill/>
        </p:spPr>
        <p:txBody>
          <a:bodyPr wrap="square" rtlCol="0">
            <a:spAutoFit/>
          </a:bodyPr>
          <a:lstStyle/>
          <a:p>
            <a:r>
              <a:rPr lang="en-GB" sz="2400" b="1" dirty="0"/>
              <a:t>Victim: </a:t>
            </a:r>
            <a:r>
              <a:rPr lang="en-GB" sz="2400" i="1" dirty="0"/>
              <a:t>Someone or something that has been hurt, damaged, or killed or has suffered, either because of the actions of someone or something else, or because of illness or chance. </a:t>
            </a:r>
            <a:r>
              <a:rPr lang="en-GB" sz="2400" dirty="0"/>
              <a:t>(Cambridge English Dictionary). </a:t>
            </a:r>
          </a:p>
          <a:p>
            <a:endParaRPr lang="en-GB" dirty="0"/>
          </a:p>
        </p:txBody>
      </p:sp>
      <p:sp>
        <p:nvSpPr>
          <p:cNvPr id="4" name="TextBox 3">
            <a:extLst>
              <a:ext uri="{FF2B5EF4-FFF2-40B4-BE49-F238E27FC236}">
                <a16:creationId xmlns:a16="http://schemas.microsoft.com/office/drawing/2014/main" id="{92ABB610-1AD4-4C12-9A02-96413C9EEA32}"/>
              </a:ext>
            </a:extLst>
          </p:cNvPr>
          <p:cNvSpPr txBox="1"/>
          <p:nvPr/>
        </p:nvSpPr>
        <p:spPr>
          <a:xfrm>
            <a:off x="612559" y="3429000"/>
            <a:ext cx="5645366" cy="3139321"/>
          </a:xfrm>
          <a:prstGeom prst="rect">
            <a:avLst/>
          </a:prstGeom>
          <a:noFill/>
        </p:spPr>
        <p:txBody>
          <a:bodyPr wrap="square" rtlCol="0">
            <a:spAutoFit/>
          </a:bodyPr>
          <a:lstStyle/>
          <a:p>
            <a:r>
              <a:rPr lang="en-GB" sz="2200" b="1" dirty="0"/>
              <a:t>Victim:</a:t>
            </a:r>
          </a:p>
          <a:p>
            <a:pPr marL="285750" indent="-285750">
              <a:buFont typeface="Arial" panose="020B0604020202020204" pitchFamily="34" charset="0"/>
              <a:buChar char="•"/>
            </a:pPr>
            <a:r>
              <a:rPr lang="en-GB" sz="2200" i="1" dirty="0"/>
              <a:t>a person harmed, injured, or killed as a result of a crime, accident, or other event or action. </a:t>
            </a:r>
          </a:p>
          <a:p>
            <a:pPr marL="285750" indent="-285750">
              <a:buFont typeface="Arial" panose="020B0604020202020204" pitchFamily="34" charset="0"/>
              <a:buChar char="•"/>
            </a:pPr>
            <a:r>
              <a:rPr lang="en-GB" sz="2200" i="1" dirty="0"/>
              <a:t>a person who is tricked or duped. </a:t>
            </a:r>
          </a:p>
          <a:p>
            <a:pPr marL="285750" indent="-285750">
              <a:buFont typeface="Arial" panose="020B0604020202020204" pitchFamily="34" charset="0"/>
              <a:buChar char="•"/>
            </a:pPr>
            <a:r>
              <a:rPr lang="en-GB" sz="2200" i="1" dirty="0"/>
              <a:t>a person who has come to feel helpless and passive in the face of misfortune or ill-treatment. </a:t>
            </a:r>
          </a:p>
          <a:p>
            <a:pPr marL="285750" indent="-285750">
              <a:buFont typeface="Arial" panose="020B0604020202020204" pitchFamily="34" charset="0"/>
              <a:buChar char="•"/>
            </a:pPr>
            <a:r>
              <a:rPr lang="en-GB" sz="2200" i="1" dirty="0"/>
              <a:t>a living creature killed as a religious sacrifice. </a:t>
            </a:r>
            <a:r>
              <a:rPr lang="en-GB" sz="2200" dirty="0"/>
              <a:t>(Oxford English Dictionary)</a:t>
            </a:r>
          </a:p>
        </p:txBody>
      </p:sp>
      <p:sp>
        <p:nvSpPr>
          <p:cNvPr id="5" name="TextBox 4">
            <a:extLst>
              <a:ext uri="{FF2B5EF4-FFF2-40B4-BE49-F238E27FC236}">
                <a16:creationId xmlns:a16="http://schemas.microsoft.com/office/drawing/2014/main" id="{2AD65F84-DA2E-49DB-AE4E-82DDF4AF7B01}"/>
              </a:ext>
            </a:extLst>
          </p:cNvPr>
          <p:cNvSpPr txBox="1"/>
          <p:nvPr/>
        </p:nvSpPr>
        <p:spPr>
          <a:xfrm>
            <a:off x="526834" y="704140"/>
            <a:ext cx="6995604" cy="923330"/>
          </a:xfrm>
          <a:prstGeom prst="rect">
            <a:avLst/>
          </a:prstGeom>
          <a:noFill/>
        </p:spPr>
        <p:txBody>
          <a:bodyPr wrap="square" rtlCol="0">
            <a:spAutoFit/>
          </a:bodyPr>
          <a:lstStyle/>
          <a:p>
            <a:r>
              <a:rPr lang="en-GB" sz="5400" dirty="0"/>
              <a:t>Definitions</a:t>
            </a:r>
            <a:r>
              <a:rPr lang="en-GB" dirty="0"/>
              <a:t> </a:t>
            </a:r>
          </a:p>
        </p:txBody>
      </p:sp>
      <p:pic>
        <p:nvPicPr>
          <p:cNvPr id="7" name="Picture 6" descr="A person talking on a cell phone&#10;&#10;Description automatically generated">
            <a:extLst>
              <a:ext uri="{FF2B5EF4-FFF2-40B4-BE49-F238E27FC236}">
                <a16:creationId xmlns:a16="http://schemas.microsoft.com/office/drawing/2014/main" id="{CE2D753D-5CD3-434F-8BA3-B6F5A1CB59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22438" y="3839285"/>
            <a:ext cx="3429000" cy="2314575"/>
          </a:xfrm>
          <a:prstGeom prst="rect">
            <a:avLst/>
          </a:prstGeom>
        </p:spPr>
      </p:pic>
    </p:spTree>
    <p:extLst>
      <p:ext uri="{BB962C8B-B14F-4D97-AF65-F5344CB8AC3E}">
        <p14:creationId xmlns:p14="http://schemas.microsoft.com/office/powerpoint/2010/main" val="1328046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r="2616" b="-1"/>
          <a:stretch/>
        </p:blipFill>
        <p:spPr>
          <a:xfrm>
            <a:off x="643467" y="643467"/>
            <a:ext cx="10905066" cy="5571065"/>
          </a:xfrm>
          <a:prstGeom prst="rect">
            <a:avLst/>
          </a:prstGeom>
          <a:ln>
            <a:noFill/>
          </a:ln>
        </p:spPr>
      </p:pic>
    </p:spTree>
    <p:extLst>
      <p:ext uri="{BB962C8B-B14F-4D97-AF65-F5344CB8AC3E}">
        <p14:creationId xmlns:p14="http://schemas.microsoft.com/office/powerpoint/2010/main" val="29358526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ext&#10;&#10;Description automatically generated">
            <a:extLst>
              <a:ext uri="{FF2B5EF4-FFF2-40B4-BE49-F238E27FC236}">
                <a16:creationId xmlns:a16="http://schemas.microsoft.com/office/drawing/2014/main" id="{02DA5206-1D7D-1DDA-6930-3DC86AED6BD1}"/>
              </a:ext>
            </a:extLst>
          </p:cNvPr>
          <p:cNvPicPr>
            <a:picLocks noChangeAspect="1"/>
          </p:cNvPicPr>
          <p:nvPr/>
        </p:nvPicPr>
        <p:blipFill>
          <a:blip r:embed="rId3"/>
          <a:stretch>
            <a:fillRect/>
          </a:stretch>
        </p:blipFill>
        <p:spPr>
          <a:xfrm>
            <a:off x="643467" y="729996"/>
            <a:ext cx="10905066" cy="5398006"/>
          </a:xfrm>
          <a:prstGeom prst="rect">
            <a:avLst/>
          </a:prstGeom>
        </p:spPr>
      </p:pic>
    </p:spTree>
    <p:extLst>
      <p:ext uri="{BB962C8B-B14F-4D97-AF65-F5344CB8AC3E}">
        <p14:creationId xmlns:p14="http://schemas.microsoft.com/office/powerpoint/2010/main" val="469023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207B083-EAC0-A5BB-C369-C9589EC7F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590A38-5C4D-9CDE-1DB8-A3A7A072B0BD}"/>
              </a:ext>
            </a:extLst>
          </p:cNvPr>
          <p:cNvSpPr>
            <a:spLocks noGrp="1"/>
          </p:cNvSpPr>
          <p:nvPr>
            <p:ph type="title"/>
          </p:nvPr>
        </p:nvSpPr>
        <p:spPr>
          <a:xfrm>
            <a:off x="614677" y="603504"/>
            <a:ext cx="10872216" cy="1527048"/>
          </a:xfrm>
        </p:spPr>
        <p:txBody>
          <a:bodyPr anchor="b">
            <a:normAutofit/>
          </a:bodyPr>
          <a:lstStyle/>
          <a:p>
            <a:r>
              <a:rPr lang="en-GB">
                <a:cs typeface="Calibri Light"/>
              </a:rPr>
              <a:t>Needs of victims and witnesses </a:t>
            </a:r>
            <a:endParaRPr lang="en-GB"/>
          </a:p>
        </p:txBody>
      </p:sp>
      <p:pic>
        <p:nvPicPr>
          <p:cNvPr id="6" name="Picture 5">
            <a:extLst>
              <a:ext uri="{FF2B5EF4-FFF2-40B4-BE49-F238E27FC236}">
                <a16:creationId xmlns:a16="http://schemas.microsoft.com/office/drawing/2014/main" id="{150F0A5A-CB95-339A-BD49-5CC3DB51E9C2}"/>
              </a:ext>
            </a:extLst>
          </p:cNvPr>
          <p:cNvPicPr>
            <a:picLocks noChangeAspect="1"/>
          </p:cNvPicPr>
          <p:nvPr/>
        </p:nvPicPr>
        <p:blipFill>
          <a:blip r:embed="rId3"/>
          <a:stretch>
            <a:fillRect/>
          </a:stretch>
        </p:blipFill>
        <p:spPr>
          <a:xfrm>
            <a:off x="614678" y="2441274"/>
            <a:ext cx="5173647" cy="2573889"/>
          </a:xfrm>
          <a:prstGeom prst="rect">
            <a:avLst/>
          </a:prstGeom>
        </p:spPr>
      </p:pic>
      <p:graphicFrame>
        <p:nvGraphicFramePr>
          <p:cNvPr id="5" name="Content Placeholder 2">
            <a:extLst>
              <a:ext uri="{FF2B5EF4-FFF2-40B4-BE49-F238E27FC236}">
                <a16:creationId xmlns:a16="http://schemas.microsoft.com/office/drawing/2014/main" id="{7D399F9B-472F-8729-9756-BF3692EE6473}"/>
              </a:ext>
            </a:extLst>
          </p:cNvPr>
          <p:cNvGraphicFramePr>
            <a:graphicFrameLocks noGrp="1"/>
          </p:cNvGraphicFramePr>
          <p:nvPr>
            <p:ph idx="1"/>
            <p:extLst>
              <p:ext uri="{D42A27DB-BD31-4B8C-83A1-F6EECF244321}">
                <p14:modId xmlns:p14="http://schemas.microsoft.com/office/powerpoint/2010/main" val="2621813118"/>
              </p:ext>
            </p:extLst>
          </p:nvPr>
        </p:nvGraphicFramePr>
        <p:xfrm>
          <a:off x="6096000" y="2441273"/>
          <a:ext cx="5385816" cy="38179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584512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01824"/>
          </a:xfrm>
        </p:spPr>
        <p:txBody>
          <a:bodyPr/>
          <a:lstStyle/>
          <a:p>
            <a:r>
              <a:rPr lang="en-GB" b="1" dirty="0"/>
              <a:t>Enhanced / Special Services</a:t>
            </a:r>
          </a:p>
        </p:txBody>
      </p:sp>
      <p:sp>
        <p:nvSpPr>
          <p:cNvPr id="3" name="Content Placeholder 2"/>
          <p:cNvSpPr>
            <a:spLocks noGrp="1"/>
          </p:cNvSpPr>
          <p:nvPr>
            <p:ph idx="1"/>
          </p:nvPr>
        </p:nvSpPr>
        <p:spPr>
          <a:xfrm>
            <a:off x="838200" y="1358537"/>
            <a:ext cx="10515600" cy="4818426"/>
          </a:xfrm>
        </p:spPr>
        <p:txBody>
          <a:bodyPr vert="horz" lIns="91440" tIns="45720" rIns="91440" bIns="45720" rtlCol="0" anchor="t">
            <a:normAutofit/>
          </a:bodyPr>
          <a:lstStyle/>
          <a:p>
            <a:r>
              <a:rPr lang="en-GB" dirty="0">
                <a:solidFill>
                  <a:schemeClr val="tx1">
                    <a:lumMod val="95000"/>
                    <a:lumOff val="5000"/>
                  </a:schemeClr>
                </a:solidFill>
              </a:rPr>
              <a:t>The victim’s code defines 4 distinct ‘cohorts’ of victims who should qualify for an ‘</a:t>
            </a:r>
            <a:r>
              <a:rPr lang="en-GB" b="1" dirty="0">
                <a:solidFill>
                  <a:schemeClr val="tx1">
                    <a:lumMod val="95000"/>
                    <a:lumOff val="5000"/>
                  </a:schemeClr>
                </a:solidFill>
              </a:rPr>
              <a:t>enhanced service’</a:t>
            </a:r>
            <a:endParaRPr lang="en-GB" dirty="0">
              <a:solidFill>
                <a:schemeClr val="tx1">
                  <a:lumMod val="95000"/>
                  <a:lumOff val="5000"/>
                </a:schemeClr>
              </a:solidFill>
            </a:endParaRPr>
          </a:p>
          <a:p>
            <a:r>
              <a:rPr lang="en-GB" b="1" dirty="0">
                <a:solidFill>
                  <a:schemeClr val="tx1">
                    <a:lumMod val="95000"/>
                    <a:lumOff val="5000"/>
                  </a:schemeClr>
                </a:solidFill>
              </a:rPr>
              <a:t>Victims of serious crime; </a:t>
            </a:r>
            <a:r>
              <a:rPr lang="en-GB" b="1" dirty="0"/>
              <a:t>persistently targeted victims; vulnerable victims and intimidated victim.</a:t>
            </a:r>
            <a:endParaRPr lang="en-GB" b="1" dirty="0">
              <a:solidFill>
                <a:schemeClr val="tx1">
                  <a:lumMod val="95000"/>
                  <a:lumOff val="5000"/>
                </a:schemeClr>
              </a:solidFill>
            </a:endParaRPr>
          </a:p>
          <a:p>
            <a:r>
              <a:rPr lang="en-GB" dirty="0"/>
              <a:t>The categories are designed to ensure that victims who are most in need will be able to access enhanced support. </a:t>
            </a:r>
          </a:p>
          <a:p>
            <a:r>
              <a:rPr lang="en-GB" dirty="0"/>
              <a:t>Entitlement can </a:t>
            </a:r>
            <a:r>
              <a:rPr lang="en-GB"/>
              <a:t>overlap</a:t>
            </a:r>
            <a:r>
              <a:rPr lang="en-GB" dirty="0"/>
              <a:t> more than one category. </a:t>
            </a:r>
            <a:endParaRPr lang="en-GB" dirty="0">
              <a:solidFill>
                <a:schemeClr val="tx1">
                  <a:lumMod val="95000"/>
                  <a:lumOff val="5000"/>
                </a:schemeClr>
              </a:solidFill>
            </a:endParaRPr>
          </a:p>
          <a:p>
            <a:endParaRPr lang="en-GB" dirty="0"/>
          </a:p>
        </p:txBody>
      </p:sp>
    </p:spTree>
    <p:extLst>
      <p:ext uri="{BB962C8B-B14F-4D97-AF65-F5344CB8AC3E}">
        <p14:creationId xmlns:p14="http://schemas.microsoft.com/office/powerpoint/2010/main" val="24373479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3CCCB-012D-8B3E-8A84-A573D46BF923}"/>
              </a:ext>
            </a:extLst>
          </p:cNvPr>
          <p:cNvSpPr>
            <a:spLocks noGrp="1"/>
          </p:cNvSpPr>
          <p:nvPr>
            <p:ph type="title"/>
          </p:nvPr>
        </p:nvSpPr>
        <p:spPr>
          <a:xfrm>
            <a:off x="838200" y="365125"/>
            <a:ext cx="10515600" cy="491677"/>
          </a:xfrm>
        </p:spPr>
        <p:txBody>
          <a:bodyPr>
            <a:normAutofit fontScale="90000"/>
          </a:bodyPr>
          <a:lstStyle/>
          <a:p>
            <a:r>
              <a:rPr lang="en-US" sz="3200" dirty="0">
                <a:latin typeface="Arial" panose="020B0604020202020204" pitchFamily="34" charset="0"/>
                <a:cs typeface="Arial" panose="020B0604020202020204" pitchFamily="34" charset="0"/>
              </a:rPr>
              <a:t>Special Measures</a:t>
            </a:r>
          </a:p>
        </p:txBody>
      </p:sp>
      <p:sp>
        <p:nvSpPr>
          <p:cNvPr id="3" name="Content Placeholder 2">
            <a:extLst>
              <a:ext uri="{FF2B5EF4-FFF2-40B4-BE49-F238E27FC236}">
                <a16:creationId xmlns:a16="http://schemas.microsoft.com/office/drawing/2014/main" id="{011F3C87-8263-0271-7B12-8083F69CB902}"/>
              </a:ext>
            </a:extLst>
          </p:cNvPr>
          <p:cNvSpPr>
            <a:spLocks noGrp="1"/>
          </p:cNvSpPr>
          <p:nvPr>
            <p:ph idx="1"/>
          </p:nvPr>
        </p:nvSpPr>
        <p:spPr>
          <a:xfrm>
            <a:off x="838200" y="862342"/>
            <a:ext cx="10515600" cy="5314621"/>
          </a:xfrm>
        </p:spPr>
        <p:txBody>
          <a:bodyPr vert="horz" lIns="91440" tIns="45720" rIns="91440" bIns="45720" rtlCol="0" anchor="t">
            <a:normAutofit fontScale="70000" lnSpcReduction="20000"/>
          </a:bodyPr>
          <a:lstStyle/>
          <a:p>
            <a:r>
              <a:rPr lang="en-US" sz="3600" dirty="0">
                <a:latin typeface="Arial" panose="020B0604020202020204" pitchFamily="34" charset="0"/>
                <a:ea typeface="+mn-lt"/>
                <a:cs typeface="Arial" panose="020B0604020202020204" pitchFamily="34" charset="0"/>
              </a:rPr>
              <a:t>These are in place so that those </a:t>
            </a:r>
            <a:r>
              <a:rPr lang="en-US" sz="3600" dirty="0" err="1">
                <a:latin typeface="Arial" panose="020B0604020202020204" pitchFamily="34" charset="0"/>
                <a:ea typeface="+mn-lt"/>
                <a:cs typeface="Arial" panose="020B0604020202020204" pitchFamily="34" charset="0"/>
              </a:rPr>
              <a:t>severaled</a:t>
            </a:r>
            <a:r>
              <a:rPr lang="en-US" sz="3600" dirty="0">
                <a:latin typeface="Arial" panose="020B0604020202020204" pitchFamily="34" charset="0"/>
                <a:ea typeface="+mn-lt"/>
                <a:cs typeface="Arial" panose="020B0604020202020204" pitchFamily="34" charset="0"/>
              </a:rPr>
              <a:t> extra support to give the very best evidence in court</a:t>
            </a:r>
          </a:p>
          <a:p>
            <a:endParaRPr lang="en-US" sz="3600" dirty="0">
              <a:latin typeface="Arial" panose="020B0604020202020204" pitchFamily="34" charset="0"/>
              <a:ea typeface="+mn-lt"/>
              <a:cs typeface="Arial" panose="020B0604020202020204" pitchFamily="34" charset="0"/>
            </a:endParaRPr>
          </a:p>
          <a:p>
            <a:pPr>
              <a:lnSpc>
                <a:spcPct val="100000"/>
              </a:lnSpc>
              <a:spcBef>
                <a:spcPct val="30000"/>
              </a:spcBef>
              <a:spcAft>
                <a:spcPct val="0"/>
              </a:spcAft>
            </a:pPr>
            <a:r>
              <a:rPr lang="en-GB" sz="3600" dirty="0">
                <a:latin typeface="Arial" panose="020B0604020202020204" pitchFamily="34" charset="0"/>
                <a:ea typeface="+mn-lt"/>
                <a:cs typeface="Arial" panose="020B0604020202020204" pitchFamily="34" charset="0"/>
              </a:rPr>
              <a:t>The Youth Justice and Criminal Evidence Act 1999 set out a number of special measures that assist vulnerable and intimidated witnesses (both adults &amp; children) to improve the quality of their evidence.</a:t>
            </a:r>
          </a:p>
          <a:p>
            <a:pPr>
              <a:lnSpc>
                <a:spcPct val="100000"/>
              </a:lnSpc>
              <a:spcBef>
                <a:spcPct val="30000"/>
              </a:spcBef>
              <a:spcAft>
                <a:spcPct val="0"/>
              </a:spcAft>
            </a:pPr>
            <a:endParaRPr lang="en-US" sz="3600" dirty="0">
              <a:latin typeface="Arial" panose="020B0604020202020204" pitchFamily="34" charset="0"/>
              <a:ea typeface="+mn-lt"/>
              <a:cs typeface="Arial" panose="020B0604020202020204" pitchFamily="34" charset="0"/>
            </a:endParaRPr>
          </a:p>
          <a:p>
            <a:pPr>
              <a:lnSpc>
                <a:spcPct val="100000"/>
              </a:lnSpc>
              <a:spcBef>
                <a:spcPts val="0"/>
              </a:spcBef>
            </a:pPr>
            <a:r>
              <a:rPr lang="en-GB" sz="3600" dirty="0">
                <a:latin typeface="Arial" panose="020B0604020202020204" pitchFamily="34" charset="0"/>
                <a:ea typeface="+mn-lt"/>
                <a:cs typeface="Arial" panose="020B0604020202020204" pitchFamily="34" charset="0"/>
              </a:rPr>
              <a:t>Achieving Best Evidence - It applies to both prosecution and defence witnesses, but it does not apply to the accused. </a:t>
            </a:r>
          </a:p>
          <a:p>
            <a:pPr>
              <a:lnSpc>
                <a:spcPct val="100000"/>
              </a:lnSpc>
              <a:spcBef>
                <a:spcPts val="0"/>
              </a:spcBef>
            </a:pPr>
            <a:endParaRPr lang="en-US" sz="3600" dirty="0">
              <a:latin typeface="Arial" panose="020B0604020202020204" pitchFamily="34" charset="0"/>
              <a:ea typeface="+mn-lt"/>
              <a:cs typeface="Arial" panose="020B0604020202020204" pitchFamily="34" charset="0"/>
            </a:endParaRPr>
          </a:p>
          <a:p>
            <a:pPr>
              <a:lnSpc>
                <a:spcPct val="100000"/>
              </a:lnSpc>
              <a:spcBef>
                <a:spcPts val="0"/>
              </a:spcBef>
            </a:pPr>
            <a:r>
              <a:rPr lang="en-GB" sz="3600" dirty="0">
                <a:latin typeface="Arial" panose="020B0604020202020204" pitchFamily="34" charset="0"/>
                <a:ea typeface="+mn-lt"/>
                <a:cs typeface="Arial" panose="020B0604020202020204" pitchFamily="34" charset="0"/>
              </a:rPr>
              <a:t>Vulnerable witnesses include children under 18 years old and: people with a mental disorder. people significantly impaired by intelligence and social functioning. people with a physical disability.</a:t>
            </a:r>
          </a:p>
          <a:p>
            <a:endParaRPr lang="en-US" dirty="0">
              <a:ea typeface="Calibri" panose="020F0502020204030204"/>
              <a:cs typeface="Calibri" panose="020F0502020204030204"/>
            </a:endParaRPr>
          </a:p>
          <a:p>
            <a:endParaRPr lang="en-US" dirty="0"/>
          </a:p>
        </p:txBody>
      </p:sp>
    </p:spTree>
    <p:extLst>
      <p:ext uri="{BB962C8B-B14F-4D97-AF65-F5344CB8AC3E}">
        <p14:creationId xmlns:p14="http://schemas.microsoft.com/office/powerpoint/2010/main" val="22411644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2E4AB-AA3E-67C5-3192-E9A70393EC98}"/>
              </a:ext>
            </a:extLst>
          </p:cNvPr>
          <p:cNvSpPr>
            <a:spLocks noGrp="1"/>
          </p:cNvSpPr>
          <p:nvPr>
            <p:ph type="title"/>
          </p:nvPr>
        </p:nvSpPr>
        <p:spPr>
          <a:xfrm>
            <a:off x="838200" y="365125"/>
            <a:ext cx="10515600" cy="549186"/>
          </a:xfrm>
        </p:spPr>
        <p:txBody>
          <a:bodyPr>
            <a:normAutofit/>
          </a:bodyPr>
          <a:lstStyle/>
          <a:p>
            <a:r>
              <a:rPr lang="en-US" sz="3200" dirty="0">
                <a:cs typeface="Calibri Light"/>
              </a:rPr>
              <a:t>Special Measures </a:t>
            </a:r>
            <a:endParaRPr lang="en-US" sz="3200">
              <a:cs typeface="Calibri Light"/>
            </a:endParaRPr>
          </a:p>
        </p:txBody>
      </p:sp>
      <p:sp>
        <p:nvSpPr>
          <p:cNvPr id="3" name="Content Placeholder 2">
            <a:extLst>
              <a:ext uri="{FF2B5EF4-FFF2-40B4-BE49-F238E27FC236}">
                <a16:creationId xmlns:a16="http://schemas.microsoft.com/office/drawing/2014/main" id="{2D644C29-7A7F-FC89-1053-2CF9B83B6923}"/>
              </a:ext>
            </a:extLst>
          </p:cNvPr>
          <p:cNvSpPr>
            <a:spLocks noGrp="1"/>
          </p:cNvSpPr>
          <p:nvPr>
            <p:ph idx="1"/>
          </p:nvPr>
        </p:nvSpPr>
        <p:spPr>
          <a:xfrm>
            <a:off x="838200" y="1178644"/>
            <a:ext cx="10515600" cy="4998319"/>
          </a:xfrm>
        </p:spPr>
        <p:txBody>
          <a:bodyPr/>
          <a:lstStyle/>
          <a:p>
            <a:endParaRPr lang="en-US"/>
          </a:p>
        </p:txBody>
      </p:sp>
      <p:graphicFrame>
        <p:nvGraphicFramePr>
          <p:cNvPr id="5" name="Diagram 4">
            <a:extLst>
              <a:ext uri="{FF2B5EF4-FFF2-40B4-BE49-F238E27FC236}">
                <a16:creationId xmlns:a16="http://schemas.microsoft.com/office/drawing/2014/main" id="{42016F6E-6174-5D73-2AC7-1E7FFA0441B8}"/>
              </a:ext>
            </a:extLst>
          </p:cNvPr>
          <p:cNvGraphicFramePr/>
          <p:nvPr/>
        </p:nvGraphicFramePr>
        <p:xfrm>
          <a:off x="1038557" y="1306464"/>
          <a:ext cx="5228428" cy="4204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4" name="Diagram 13">
            <a:extLst>
              <a:ext uri="{FF2B5EF4-FFF2-40B4-BE49-F238E27FC236}">
                <a16:creationId xmlns:a16="http://schemas.microsoft.com/office/drawing/2014/main" id="{650407AE-0B1D-BE64-4DED-FAC5A266F93B}"/>
              </a:ext>
            </a:extLst>
          </p:cNvPr>
          <p:cNvGraphicFramePr/>
          <p:nvPr/>
        </p:nvGraphicFramePr>
        <p:xfrm>
          <a:off x="6375608" y="1326951"/>
          <a:ext cx="5228428" cy="420409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0782476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B1902AA-3EDC-4476-8BA7-B2E3FE148E83}"/>
                                            </p:graphicEl>
                                          </p:spTgt>
                                        </p:tgtEl>
                                        <p:attrNameLst>
                                          <p:attrName>style.visibility</p:attrName>
                                        </p:attrNameLst>
                                      </p:cBhvr>
                                      <p:to>
                                        <p:strVal val="visible"/>
                                      </p:to>
                                    </p:set>
                                    <p:animEffect transition="in" filter="fade">
                                      <p:cBhvr>
                                        <p:cTn id="7" dur="500"/>
                                        <p:tgtEl>
                                          <p:spTgt spid="5">
                                            <p:graphicEl>
                                              <a:dgm id="{BB1902AA-3EDC-4476-8BA7-B2E3FE148E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F6CBAD31-2F8A-42D3-8803-0D806601CBE9}"/>
                                            </p:graphicEl>
                                          </p:spTgt>
                                        </p:tgtEl>
                                        <p:attrNameLst>
                                          <p:attrName>style.visibility</p:attrName>
                                        </p:attrNameLst>
                                      </p:cBhvr>
                                      <p:to>
                                        <p:strVal val="visible"/>
                                      </p:to>
                                    </p:set>
                                    <p:animEffect transition="in" filter="fade">
                                      <p:cBhvr>
                                        <p:cTn id="12" dur="500"/>
                                        <p:tgtEl>
                                          <p:spTgt spid="5">
                                            <p:graphicEl>
                                              <a:dgm id="{F6CBAD31-2F8A-42D3-8803-0D806601CBE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01DAB12-D792-47CE-8D69-F4A4ED7B3C08}"/>
                                            </p:graphicEl>
                                          </p:spTgt>
                                        </p:tgtEl>
                                        <p:attrNameLst>
                                          <p:attrName>style.visibility</p:attrName>
                                        </p:attrNameLst>
                                      </p:cBhvr>
                                      <p:to>
                                        <p:strVal val="visible"/>
                                      </p:to>
                                    </p:set>
                                    <p:animEffect transition="in" filter="fade">
                                      <p:cBhvr>
                                        <p:cTn id="15" dur="500"/>
                                        <p:tgtEl>
                                          <p:spTgt spid="5">
                                            <p:graphicEl>
                                              <a:dgm id="{601DAB12-D792-47CE-8D69-F4A4ED7B3C0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C84B9DF4-CBB9-476C-A0AD-21174F9780E7}"/>
                                            </p:graphicEl>
                                          </p:spTgt>
                                        </p:tgtEl>
                                        <p:attrNameLst>
                                          <p:attrName>style.visibility</p:attrName>
                                        </p:attrNameLst>
                                      </p:cBhvr>
                                      <p:to>
                                        <p:strVal val="visible"/>
                                      </p:to>
                                    </p:set>
                                    <p:animEffect transition="in" filter="fade">
                                      <p:cBhvr>
                                        <p:cTn id="20" dur="500"/>
                                        <p:tgtEl>
                                          <p:spTgt spid="5">
                                            <p:graphicEl>
                                              <a:dgm id="{C84B9DF4-CBB9-476C-A0AD-21174F9780E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6E8C608E-6F32-481E-A1D8-52F57B72F082}"/>
                                            </p:graphicEl>
                                          </p:spTgt>
                                        </p:tgtEl>
                                        <p:attrNameLst>
                                          <p:attrName>style.visibility</p:attrName>
                                        </p:attrNameLst>
                                      </p:cBhvr>
                                      <p:to>
                                        <p:strVal val="visible"/>
                                      </p:to>
                                    </p:set>
                                    <p:animEffect transition="in" filter="fade">
                                      <p:cBhvr>
                                        <p:cTn id="23" dur="500"/>
                                        <p:tgtEl>
                                          <p:spTgt spid="5">
                                            <p:graphicEl>
                                              <a:dgm id="{6E8C608E-6F32-481E-A1D8-52F57B72F08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4">
                                            <p:graphicEl>
                                              <a:dgm id="{BB1902AA-3EDC-4476-8BA7-B2E3FE148E83}"/>
                                            </p:graphicEl>
                                          </p:spTgt>
                                        </p:tgtEl>
                                        <p:attrNameLst>
                                          <p:attrName>style.visibility</p:attrName>
                                        </p:attrNameLst>
                                      </p:cBhvr>
                                      <p:to>
                                        <p:strVal val="visible"/>
                                      </p:to>
                                    </p:set>
                                    <p:animEffect transition="in" filter="fade">
                                      <p:cBhvr>
                                        <p:cTn id="28" dur="500"/>
                                        <p:tgtEl>
                                          <p:spTgt spid="14">
                                            <p:graphicEl>
                                              <a:dgm id="{BB1902AA-3EDC-4476-8BA7-B2E3FE148E83}"/>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4">
                                            <p:graphicEl>
                                              <a:dgm id="{F6CBAD31-2F8A-42D3-8803-0D806601CBE9}"/>
                                            </p:graphicEl>
                                          </p:spTgt>
                                        </p:tgtEl>
                                        <p:attrNameLst>
                                          <p:attrName>style.visibility</p:attrName>
                                        </p:attrNameLst>
                                      </p:cBhvr>
                                      <p:to>
                                        <p:strVal val="visible"/>
                                      </p:to>
                                    </p:set>
                                    <p:animEffect transition="in" filter="fade">
                                      <p:cBhvr>
                                        <p:cTn id="33" dur="500"/>
                                        <p:tgtEl>
                                          <p:spTgt spid="14">
                                            <p:graphicEl>
                                              <a:dgm id="{F6CBAD31-2F8A-42D3-8803-0D806601CBE9}"/>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4">
                                            <p:graphicEl>
                                              <a:dgm id="{601DAB12-D792-47CE-8D69-F4A4ED7B3C08}"/>
                                            </p:graphicEl>
                                          </p:spTgt>
                                        </p:tgtEl>
                                        <p:attrNameLst>
                                          <p:attrName>style.visibility</p:attrName>
                                        </p:attrNameLst>
                                      </p:cBhvr>
                                      <p:to>
                                        <p:strVal val="visible"/>
                                      </p:to>
                                    </p:set>
                                    <p:animEffect transition="in" filter="fade">
                                      <p:cBhvr>
                                        <p:cTn id="36" dur="500"/>
                                        <p:tgtEl>
                                          <p:spTgt spid="14">
                                            <p:graphicEl>
                                              <a:dgm id="{601DAB12-D792-47CE-8D69-F4A4ED7B3C08}"/>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4">
                                            <p:graphicEl>
                                              <a:dgm id="{C84B9DF4-CBB9-476C-A0AD-21174F9780E7}"/>
                                            </p:graphicEl>
                                          </p:spTgt>
                                        </p:tgtEl>
                                        <p:attrNameLst>
                                          <p:attrName>style.visibility</p:attrName>
                                        </p:attrNameLst>
                                      </p:cBhvr>
                                      <p:to>
                                        <p:strVal val="visible"/>
                                      </p:to>
                                    </p:set>
                                    <p:animEffect transition="in" filter="fade">
                                      <p:cBhvr>
                                        <p:cTn id="41" dur="500"/>
                                        <p:tgtEl>
                                          <p:spTgt spid="14">
                                            <p:graphicEl>
                                              <a:dgm id="{C84B9DF4-CBB9-476C-A0AD-21174F9780E7}"/>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4">
                                            <p:graphicEl>
                                              <a:dgm id="{6E8C608E-6F32-481E-A1D8-52F57B72F082}"/>
                                            </p:graphicEl>
                                          </p:spTgt>
                                        </p:tgtEl>
                                        <p:attrNameLst>
                                          <p:attrName>style.visibility</p:attrName>
                                        </p:attrNameLst>
                                      </p:cBhvr>
                                      <p:to>
                                        <p:strVal val="visible"/>
                                      </p:to>
                                    </p:set>
                                    <p:animEffect transition="in" filter="fade">
                                      <p:cBhvr>
                                        <p:cTn id="44" dur="500"/>
                                        <p:tgtEl>
                                          <p:spTgt spid="14">
                                            <p:graphicEl>
                                              <a:dgm id="{6E8C608E-6F32-481E-A1D8-52F57B72F0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Graphic spid="14"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74AE3-EC11-D591-7B45-CCD7C6F7E7C8}"/>
              </a:ext>
            </a:extLst>
          </p:cNvPr>
          <p:cNvSpPr>
            <a:spLocks noGrp="1"/>
          </p:cNvSpPr>
          <p:nvPr>
            <p:ph type="title"/>
          </p:nvPr>
        </p:nvSpPr>
        <p:spPr/>
        <p:txBody>
          <a:bodyPr/>
          <a:lstStyle/>
          <a:p>
            <a:r>
              <a:rPr lang="en-GB" dirty="0"/>
              <a:t>Special Measures</a:t>
            </a:r>
          </a:p>
        </p:txBody>
      </p:sp>
      <p:pic>
        <p:nvPicPr>
          <p:cNvPr id="5" name="Content Placeholder 4">
            <a:extLst>
              <a:ext uri="{FF2B5EF4-FFF2-40B4-BE49-F238E27FC236}">
                <a16:creationId xmlns:a16="http://schemas.microsoft.com/office/drawing/2014/main" id="{0586CD45-9F50-0461-C3DC-FC6A9CA2E0F3}"/>
              </a:ext>
            </a:extLst>
          </p:cNvPr>
          <p:cNvPicPr>
            <a:picLocks noGrp="1" noChangeAspect="1"/>
          </p:cNvPicPr>
          <p:nvPr>
            <p:ph idx="1"/>
          </p:nvPr>
        </p:nvPicPr>
        <p:blipFill>
          <a:blip r:embed="rId3"/>
          <a:stretch>
            <a:fillRect/>
          </a:stretch>
        </p:blipFill>
        <p:spPr>
          <a:xfrm>
            <a:off x="838200" y="1690688"/>
            <a:ext cx="10704226" cy="3729831"/>
          </a:xfrm>
        </p:spPr>
      </p:pic>
    </p:spTree>
    <p:extLst>
      <p:ext uri="{BB962C8B-B14F-4D97-AF65-F5344CB8AC3E}">
        <p14:creationId xmlns:p14="http://schemas.microsoft.com/office/powerpoint/2010/main" val="38369547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ample being pipetted into a petri dish">
            <a:extLst>
              <a:ext uri="{FF2B5EF4-FFF2-40B4-BE49-F238E27FC236}">
                <a16:creationId xmlns:a16="http://schemas.microsoft.com/office/drawing/2014/main" id="{7E243388-B2F1-4869-981E-A29CF9518067}"/>
              </a:ext>
            </a:extLst>
          </p:cNvPr>
          <p:cNvPicPr>
            <a:picLocks noChangeAspect="1"/>
          </p:cNvPicPr>
          <p:nvPr/>
        </p:nvPicPr>
        <p:blipFill rotWithShape="1">
          <a:blip r:embed="rId2">
            <a:alphaModFix/>
          </a:blip>
          <a:srcRect t="22752" r="-1" b="12819"/>
          <a:stretch/>
        </p:blipFill>
        <p:spPr>
          <a:xfrm>
            <a:off x="-1" y="-6"/>
            <a:ext cx="12191999" cy="6858006"/>
          </a:xfrm>
          <a:prstGeom prst="rect">
            <a:avLst/>
          </a:prstGeom>
        </p:spPr>
      </p:pic>
      <p:sp>
        <p:nvSpPr>
          <p:cNvPr id="2" name="TextBox 1">
            <a:extLst>
              <a:ext uri="{FF2B5EF4-FFF2-40B4-BE49-F238E27FC236}">
                <a16:creationId xmlns:a16="http://schemas.microsoft.com/office/drawing/2014/main" id="{6DC003C8-D049-3C81-EF42-59DA2960BE8D}"/>
              </a:ext>
            </a:extLst>
          </p:cNvPr>
          <p:cNvSpPr txBox="1"/>
          <p:nvPr/>
        </p:nvSpPr>
        <p:spPr>
          <a:xfrm>
            <a:off x="838200" y="1115219"/>
            <a:ext cx="5395912" cy="238760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kern="1200" dirty="0">
                <a:latin typeface="+mj-lt"/>
                <a:ea typeface="+mj-ea"/>
                <a:cs typeface="+mj-cs"/>
              </a:rPr>
              <a:t>Crime Scene Considerations</a:t>
            </a:r>
          </a:p>
        </p:txBody>
      </p:sp>
    </p:spTree>
    <p:extLst>
      <p:ext uri="{BB962C8B-B14F-4D97-AF65-F5344CB8AC3E}">
        <p14:creationId xmlns:p14="http://schemas.microsoft.com/office/powerpoint/2010/main" val="38735983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National decision model relationships between components">
            <a:extLst>
              <a:ext uri="{FF2B5EF4-FFF2-40B4-BE49-F238E27FC236}">
                <a16:creationId xmlns:a16="http://schemas.microsoft.com/office/drawing/2014/main" id="{F8EBD86B-EE47-BE05-34A3-C4030FF400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4033" y="1308768"/>
            <a:ext cx="5176203" cy="48006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rime Scenes – The Forensics Library">
            <a:extLst>
              <a:ext uri="{FF2B5EF4-FFF2-40B4-BE49-F238E27FC236}">
                <a16:creationId xmlns:a16="http://schemas.microsoft.com/office/drawing/2014/main" id="{1610DF7A-9986-06B4-9D20-69E13F825D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199" y="4233579"/>
            <a:ext cx="3543300" cy="22987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Disposable Nitrile Glove - Bennett Safetywear">
            <a:extLst>
              <a:ext uri="{FF2B5EF4-FFF2-40B4-BE49-F238E27FC236}">
                <a16:creationId xmlns:a16="http://schemas.microsoft.com/office/drawing/2014/main" id="{E9F82DD1-E32B-ADF7-DE2E-BF2E5FBBC7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75950" y="3626518"/>
            <a:ext cx="2921000" cy="2781300"/>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Crime stats: The truth is out there - BBC News">
            <a:extLst>
              <a:ext uri="{FF2B5EF4-FFF2-40B4-BE49-F238E27FC236}">
                <a16:creationId xmlns:a16="http://schemas.microsoft.com/office/drawing/2014/main" id="{238E543C-4409-49E4-EE98-6191A8DAF4D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78800" y="206442"/>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Clear Stepping Plates - Anti-Contamination | Forensic Pathways">
            <a:extLst>
              <a:ext uri="{FF2B5EF4-FFF2-40B4-BE49-F238E27FC236}">
                <a16:creationId xmlns:a16="http://schemas.microsoft.com/office/drawing/2014/main" id="{049AA007-7536-DC79-3563-0FCEC9A0248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2129" r="-2" b="8897"/>
          <a:stretch/>
        </p:blipFill>
        <p:spPr bwMode="auto">
          <a:xfrm>
            <a:off x="0" y="123891"/>
            <a:ext cx="4992924" cy="2298701"/>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92656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Golden Clock Vector Vector Art &amp; Graphics | freevector.com">
            <a:extLst>
              <a:ext uri="{FF2B5EF4-FFF2-40B4-BE49-F238E27FC236}">
                <a16:creationId xmlns:a16="http://schemas.microsoft.com/office/drawing/2014/main" id="{5F82E19D-BF2C-8B4D-8CD8-F817EF9C49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6202" y="410215"/>
            <a:ext cx="4008384" cy="299087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780BB74-D56A-714D-88CF-F4C4DA0137D7}"/>
              </a:ext>
            </a:extLst>
          </p:cNvPr>
          <p:cNvSpPr txBox="1"/>
          <p:nvPr/>
        </p:nvSpPr>
        <p:spPr>
          <a:xfrm rot="663769">
            <a:off x="5696476" y="3843446"/>
            <a:ext cx="4121624" cy="2677656"/>
          </a:xfrm>
          <a:prstGeom prst="rect">
            <a:avLst/>
          </a:prstGeom>
          <a:noFill/>
        </p:spPr>
        <p:txBody>
          <a:bodyPr wrap="square" rtlCol="0">
            <a:spAutoFit/>
          </a:bodyPr>
          <a:lstStyle/>
          <a:p>
            <a:pPr algn="ctr"/>
            <a:r>
              <a:rPr lang="en-GB" sz="2800" u="sng" dirty="0">
                <a:solidFill>
                  <a:srgbClr val="FF0000"/>
                </a:solidFill>
              </a:rPr>
              <a:t>Remember CLADD!</a:t>
            </a:r>
          </a:p>
          <a:p>
            <a:pPr algn="ctr"/>
            <a:r>
              <a:rPr lang="en-GB" sz="2800" dirty="0">
                <a:solidFill>
                  <a:srgbClr val="FF0000"/>
                </a:solidFill>
              </a:rPr>
              <a:t>C</a:t>
            </a:r>
            <a:r>
              <a:rPr lang="en-GB" sz="2800" dirty="0"/>
              <a:t>oncealed</a:t>
            </a:r>
          </a:p>
          <a:p>
            <a:pPr algn="ctr"/>
            <a:r>
              <a:rPr lang="en-GB" sz="2800" dirty="0">
                <a:solidFill>
                  <a:srgbClr val="FF0000"/>
                </a:solidFill>
              </a:rPr>
              <a:t>L</a:t>
            </a:r>
            <a:r>
              <a:rPr lang="en-GB" sz="2800" dirty="0"/>
              <a:t>ost</a:t>
            </a:r>
          </a:p>
          <a:p>
            <a:pPr algn="ctr"/>
            <a:r>
              <a:rPr lang="en-GB" sz="2800" dirty="0">
                <a:solidFill>
                  <a:srgbClr val="FF0000"/>
                </a:solidFill>
              </a:rPr>
              <a:t>A</a:t>
            </a:r>
            <a:r>
              <a:rPr lang="en-GB" sz="2800" dirty="0"/>
              <a:t>ltered</a:t>
            </a:r>
          </a:p>
          <a:p>
            <a:pPr algn="ctr"/>
            <a:r>
              <a:rPr lang="en-GB" sz="2800" dirty="0">
                <a:solidFill>
                  <a:srgbClr val="FF0000"/>
                </a:solidFill>
              </a:rPr>
              <a:t>D</a:t>
            </a:r>
            <a:r>
              <a:rPr lang="en-GB" sz="2800" dirty="0"/>
              <a:t>amaged</a:t>
            </a:r>
          </a:p>
          <a:p>
            <a:pPr algn="ctr"/>
            <a:r>
              <a:rPr lang="en-GB" sz="2800" dirty="0">
                <a:solidFill>
                  <a:srgbClr val="FF0000"/>
                </a:solidFill>
              </a:rPr>
              <a:t>D</a:t>
            </a:r>
            <a:r>
              <a:rPr lang="en-GB" sz="2800" dirty="0"/>
              <a:t>estroyed </a:t>
            </a:r>
          </a:p>
        </p:txBody>
      </p:sp>
      <p:sp>
        <p:nvSpPr>
          <p:cNvPr id="8" name="Pentagon 7">
            <a:extLst>
              <a:ext uri="{FF2B5EF4-FFF2-40B4-BE49-F238E27FC236}">
                <a16:creationId xmlns:a16="http://schemas.microsoft.com/office/drawing/2014/main" id="{EA5D271A-C1D6-9C4B-BB0F-B75E0AAC769B}"/>
              </a:ext>
            </a:extLst>
          </p:cNvPr>
          <p:cNvSpPr/>
          <p:nvPr/>
        </p:nvSpPr>
        <p:spPr>
          <a:xfrm>
            <a:off x="-1" y="235133"/>
            <a:ext cx="5795801" cy="917665"/>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DCFB835-4052-434E-B0F0-EC0D4C437808}"/>
              </a:ext>
            </a:extLst>
          </p:cNvPr>
          <p:cNvSpPr>
            <a:spLocks noGrp="1"/>
          </p:cNvSpPr>
          <p:nvPr>
            <p:ph type="title"/>
          </p:nvPr>
        </p:nvSpPr>
        <p:spPr>
          <a:xfrm>
            <a:off x="195936" y="187858"/>
            <a:ext cx="10905066" cy="1135737"/>
          </a:xfrm>
        </p:spPr>
        <p:txBody>
          <a:bodyPr vert="horz" lIns="91440" tIns="45720" rIns="91440" bIns="45720" rtlCol="0" anchor="ctr">
            <a:normAutofit/>
          </a:bodyPr>
          <a:lstStyle/>
          <a:p>
            <a:r>
              <a:rPr lang="en-US" sz="3600" b="1" u="sng" kern="1200" dirty="0">
                <a:solidFill>
                  <a:schemeClr val="tx1"/>
                </a:solidFill>
                <a:latin typeface="+mj-lt"/>
                <a:ea typeface="+mj-ea"/>
                <a:cs typeface="+mj-cs"/>
              </a:rPr>
              <a:t>“The Golden Hour” </a:t>
            </a:r>
          </a:p>
        </p:txBody>
      </p:sp>
      <p:sp>
        <p:nvSpPr>
          <p:cNvPr id="20" name="TextBox 19">
            <a:extLst>
              <a:ext uri="{FF2B5EF4-FFF2-40B4-BE49-F238E27FC236}">
                <a16:creationId xmlns:a16="http://schemas.microsoft.com/office/drawing/2014/main" id="{CD82BEC7-BC5C-D94A-83E9-9075251B0971}"/>
              </a:ext>
            </a:extLst>
          </p:cNvPr>
          <p:cNvSpPr txBox="1"/>
          <p:nvPr/>
        </p:nvSpPr>
        <p:spPr>
          <a:xfrm>
            <a:off x="21406" y="1558728"/>
            <a:ext cx="6107372" cy="1015663"/>
          </a:xfrm>
          <a:prstGeom prst="rect">
            <a:avLst/>
          </a:prstGeom>
          <a:noFill/>
        </p:spPr>
        <p:txBody>
          <a:bodyPr wrap="square">
            <a:spAutoFit/>
          </a:bodyPr>
          <a:lstStyle/>
          <a:p>
            <a:pPr marL="0" indent="0">
              <a:buNone/>
            </a:pPr>
            <a:r>
              <a:rPr lang="en-US" sz="2000" dirty="0"/>
              <a:t>Term used for the period immediately after an offence has been committed, when material is readily available in high volumes to the police.</a:t>
            </a:r>
          </a:p>
        </p:txBody>
      </p:sp>
      <p:sp>
        <p:nvSpPr>
          <p:cNvPr id="3" name="Content Placeholder 2">
            <a:extLst>
              <a:ext uri="{FF2B5EF4-FFF2-40B4-BE49-F238E27FC236}">
                <a16:creationId xmlns:a16="http://schemas.microsoft.com/office/drawing/2014/main" id="{92F0700E-64F5-8249-A8B2-3930F5EAC91B}"/>
              </a:ext>
            </a:extLst>
          </p:cNvPr>
          <p:cNvSpPr>
            <a:spLocks noGrp="1"/>
          </p:cNvSpPr>
          <p:nvPr>
            <p:ph sz="half" idx="1"/>
          </p:nvPr>
        </p:nvSpPr>
        <p:spPr>
          <a:xfrm>
            <a:off x="222789" y="3242919"/>
            <a:ext cx="4927038" cy="3376158"/>
          </a:xfrm>
          <a:solidFill>
            <a:schemeClr val="accent4">
              <a:lumMod val="60000"/>
              <a:lumOff val="40000"/>
            </a:schemeClr>
          </a:solidFill>
          <a:ln>
            <a:solidFill>
              <a:schemeClr val="accent4">
                <a:lumMod val="60000"/>
                <a:lumOff val="40000"/>
              </a:schemeClr>
            </a:solidFill>
          </a:ln>
        </p:spPr>
        <p:txBody>
          <a:bodyPr vert="horz" lIns="91440" tIns="45720" rIns="91440" bIns="45720" rtlCol="0">
            <a:normAutofit fontScale="92500" lnSpcReduction="10000"/>
          </a:bodyPr>
          <a:lstStyle/>
          <a:p>
            <a:pPr marL="0" indent="0">
              <a:buNone/>
            </a:pPr>
            <a:endParaRPr lang="en-US" sz="2000" dirty="0"/>
          </a:p>
          <a:p>
            <a:pPr marL="0" indent="0">
              <a:buNone/>
            </a:pPr>
            <a:r>
              <a:rPr lang="en-US" sz="2000" u="sng" dirty="0"/>
              <a:t>Positive action </a:t>
            </a:r>
            <a:r>
              <a:rPr lang="en-US" sz="2000" dirty="0"/>
              <a:t>in the period immediately after the report of a crime will:</a:t>
            </a:r>
          </a:p>
          <a:p>
            <a:pPr marL="0" indent="0">
              <a:buNone/>
            </a:pPr>
            <a:endParaRPr lang="en-US" sz="2000" dirty="0"/>
          </a:p>
          <a:p>
            <a:r>
              <a:rPr lang="en-US" sz="2000" u="sng" dirty="0"/>
              <a:t>minimize </a:t>
            </a:r>
            <a:r>
              <a:rPr lang="en-US" sz="2000" dirty="0"/>
              <a:t>the amount of material that could be lost to the investigation</a:t>
            </a:r>
          </a:p>
          <a:p>
            <a:r>
              <a:rPr lang="en-US" sz="2000" u="sng" dirty="0"/>
              <a:t>maximize</a:t>
            </a:r>
            <a:r>
              <a:rPr lang="en-US" sz="2000" dirty="0"/>
              <a:t> the chance of securing the material that will be admissible in court. </a:t>
            </a:r>
          </a:p>
          <a:p>
            <a:endParaRPr lang="en-US" sz="2000" dirty="0"/>
          </a:p>
        </p:txBody>
      </p:sp>
      <p:sp>
        <p:nvSpPr>
          <p:cNvPr id="10" name="TextBox 9">
            <a:extLst>
              <a:ext uri="{FF2B5EF4-FFF2-40B4-BE49-F238E27FC236}">
                <a16:creationId xmlns:a16="http://schemas.microsoft.com/office/drawing/2014/main" id="{6A541F86-7118-0A40-B078-6C91F411B469}"/>
              </a:ext>
            </a:extLst>
          </p:cNvPr>
          <p:cNvSpPr txBox="1"/>
          <p:nvPr/>
        </p:nvSpPr>
        <p:spPr>
          <a:xfrm>
            <a:off x="8973921" y="6376108"/>
            <a:ext cx="2731723" cy="369332"/>
          </a:xfrm>
          <a:prstGeom prst="rect">
            <a:avLst/>
          </a:prstGeom>
          <a:noFill/>
        </p:spPr>
        <p:txBody>
          <a:bodyPr wrap="square" rtlCol="0">
            <a:spAutoFit/>
          </a:bodyPr>
          <a:lstStyle/>
          <a:p>
            <a:r>
              <a:rPr lang="en-GB" dirty="0"/>
              <a:t>(College of Policing, 2020) </a:t>
            </a:r>
          </a:p>
        </p:txBody>
      </p:sp>
    </p:spTree>
    <p:extLst>
      <p:ext uri="{BB962C8B-B14F-4D97-AF65-F5344CB8AC3E}">
        <p14:creationId xmlns:p14="http://schemas.microsoft.com/office/powerpoint/2010/main" val="20395470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627C010E-1EF8-4F4B-9C3C-1F5017A21BBC}"/>
              </a:ext>
            </a:extLst>
          </p:cNvPr>
          <p:cNvSpPr/>
          <p:nvPr/>
        </p:nvSpPr>
        <p:spPr>
          <a:xfrm>
            <a:off x="154358" y="382137"/>
            <a:ext cx="5941642" cy="914400"/>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5" descr="Graphical user interface, application&#10;&#10;Description automatically generated">
            <a:extLst>
              <a:ext uri="{FF2B5EF4-FFF2-40B4-BE49-F238E27FC236}">
                <a16:creationId xmlns:a16="http://schemas.microsoft.com/office/drawing/2014/main" id="{7E6C6551-E543-2E44-9229-A6A423B9DBFA}"/>
              </a:ext>
            </a:extLst>
          </p:cNvPr>
          <p:cNvPicPr>
            <a:picLocks noChangeAspect="1"/>
          </p:cNvPicPr>
          <p:nvPr/>
        </p:nvPicPr>
        <p:blipFill>
          <a:blip r:embed="rId2"/>
          <a:stretch>
            <a:fillRect/>
          </a:stretch>
        </p:blipFill>
        <p:spPr>
          <a:xfrm>
            <a:off x="328863" y="1590376"/>
            <a:ext cx="9064846" cy="4996681"/>
          </a:xfrm>
          <a:prstGeom prst="rect">
            <a:avLst/>
          </a:prstGeom>
        </p:spPr>
      </p:pic>
      <p:pic>
        <p:nvPicPr>
          <p:cNvPr id="6" name="Picture 2" descr="Golden Clock Vector Vector Art &amp; Graphics | freevector.com">
            <a:extLst>
              <a:ext uri="{FF2B5EF4-FFF2-40B4-BE49-F238E27FC236}">
                <a16:creationId xmlns:a16="http://schemas.microsoft.com/office/drawing/2014/main" id="{C26ECA48-0200-7542-84C9-0CA79B02B3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3368" y="311105"/>
            <a:ext cx="3265461" cy="243653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39D39C-706F-D244-A1F0-A8B41E87DFE9}"/>
              </a:ext>
            </a:extLst>
          </p:cNvPr>
          <p:cNvSpPr txBox="1"/>
          <p:nvPr/>
        </p:nvSpPr>
        <p:spPr>
          <a:xfrm>
            <a:off x="9532962" y="6171970"/>
            <a:ext cx="6100548" cy="646331"/>
          </a:xfrm>
          <a:prstGeom prst="rect">
            <a:avLst/>
          </a:prstGeom>
          <a:noFill/>
        </p:spPr>
        <p:txBody>
          <a:bodyPr wrap="square">
            <a:spAutoFit/>
          </a:bodyPr>
          <a:lstStyle/>
          <a:p>
            <a:r>
              <a:rPr lang="en-GB" dirty="0"/>
              <a:t>Taken from: </a:t>
            </a:r>
            <a:br>
              <a:rPr lang="en-GB" dirty="0"/>
            </a:br>
            <a:r>
              <a:rPr lang="en-GB" dirty="0"/>
              <a:t>College of Policing (2020) </a:t>
            </a:r>
          </a:p>
        </p:txBody>
      </p:sp>
      <p:sp>
        <p:nvSpPr>
          <p:cNvPr id="9" name="TextBox 8">
            <a:extLst>
              <a:ext uri="{FF2B5EF4-FFF2-40B4-BE49-F238E27FC236}">
                <a16:creationId xmlns:a16="http://schemas.microsoft.com/office/drawing/2014/main" id="{2E902236-E931-F547-A16E-C5FB6BEE1A9F}"/>
              </a:ext>
            </a:extLst>
          </p:cNvPr>
          <p:cNvSpPr txBox="1"/>
          <p:nvPr/>
        </p:nvSpPr>
        <p:spPr>
          <a:xfrm>
            <a:off x="328863" y="501255"/>
            <a:ext cx="6605517" cy="646331"/>
          </a:xfrm>
          <a:prstGeom prst="rect">
            <a:avLst/>
          </a:prstGeom>
          <a:noFill/>
        </p:spPr>
        <p:txBody>
          <a:bodyPr wrap="square" rtlCol="0">
            <a:spAutoFit/>
          </a:bodyPr>
          <a:lstStyle/>
          <a:p>
            <a:r>
              <a:rPr lang="en-GB" sz="3600" dirty="0"/>
              <a:t>Golden Hour Principles </a:t>
            </a:r>
          </a:p>
        </p:txBody>
      </p:sp>
    </p:spTree>
    <p:extLst>
      <p:ext uri="{BB962C8B-B14F-4D97-AF65-F5344CB8AC3E}">
        <p14:creationId xmlns:p14="http://schemas.microsoft.com/office/powerpoint/2010/main" val="32942118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Diagram&#10;&#10;Description automatically generated">
            <a:extLst>
              <a:ext uri="{FF2B5EF4-FFF2-40B4-BE49-F238E27FC236}">
                <a16:creationId xmlns:a16="http://schemas.microsoft.com/office/drawing/2014/main" id="{A6C4CEBD-D57A-EA46-AD59-03440FFAB933}"/>
              </a:ext>
            </a:extLst>
          </p:cNvPr>
          <p:cNvPicPr>
            <a:picLocks noGrp="1" noChangeAspect="1"/>
          </p:cNvPicPr>
          <p:nvPr>
            <p:ph sz="half" idx="2"/>
          </p:nvPr>
        </p:nvPicPr>
        <p:blipFill>
          <a:blip r:embed="rId2"/>
          <a:stretch>
            <a:fillRect/>
          </a:stretch>
        </p:blipFill>
        <p:spPr>
          <a:xfrm>
            <a:off x="643467" y="716365"/>
            <a:ext cx="10905066" cy="5425269"/>
          </a:xfrm>
          <a:prstGeom prst="rect">
            <a:avLst/>
          </a:prstGeom>
          <a:ln>
            <a:noFill/>
          </a:ln>
        </p:spPr>
      </p:pic>
    </p:spTree>
    <p:extLst>
      <p:ext uri="{BB962C8B-B14F-4D97-AF65-F5344CB8AC3E}">
        <p14:creationId xmlns:p14="http://schemas.microsoft.com/office/powerpoint/2010/main" val="19822882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987D32CE-AB1B-9F4B-83FD-5E8351018269}"/>
              </a:ext>
            </a:extLst>
          </p:cNvPr>
          <p:cNvPicPr>
            <a:picLocks noChangeAspect="1"/>
          </p:cNvPicPr>
          <p:nvPr/>
        </p:nvPicPr>
        <p:blipFill>
          <a:blip r:embed="rId2"/>
          <a:stretch>
            <a:fillRect/>
          </a:stretch>
        </p:blipFill>
        <p:spPr>
          <a:xfrm>
            <a:off x="163774" y="200640"/>
            <a:ext cx="10652646" cy="5758604"/>
          </a:xfrm>
          <a:prstGeom prst="rect">
            <a:avLst/>
          </a:prstGeom>
        </p:spPr>
      </p:pic>
      <p:pic>
        <p:nvPicPr>
          <p:cNvPr id="27650" name="Picture 2" descr="Thinking &amp; Awareness">
            <a:extLst>
              <a:ext uri="{FF2B5EF4-FFF2-40B4-BE49-F238E27FC236}">
                <a16:creationId xmlns:a16="http://schemas.microsoft.com/office/drawing/2014/main" id="{2E07AA0F-0A15-9C47-B697-AD4AEC2B30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56360" y="5274387"/>
            <a:ext cx="1971866" cy="1107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2548479"/>
      </p:ext>
    </p:extLst>
  </p:cSld>
  <p:clrMapOvr>
    <a:masterClrMapping/>
  </p:clrMapOvr>
</p:sld>
</file>

<file path=ppt/theme/theme1.xml><?xml version="1.0" encoding="utf-8"?>
<a:theme xmlns:a="http://schemas.openxmlformats.org/drawingml/2006/main" name="VanillaVTI">
  <a:themeElements>
    <a:clrScheme name="AnalogousFromRegularSeedRightStep">
      <a:dk1>
        <a:srgbClr val="000000"/>
      </a:dk1>
      <a:lt1>
        <a:srgbClr val="FFFFFF"/>
      </a:lt1>
      <a:dk2>
        <a:srgbClr val="313820"/>
      </a:dk2>
      <a:lt2>
        <a:srgbClr val="E2E7E8"/>
      </a:lt2>
      <a:accent1>
        <a:srgbClr val="E74429"/>
      </a:accent1>
      <a:accent2>
        <a:srgbClr val="D58117"/>
      </a:accent2>
      <a:accent3>
        <a:srgbClr val="AAA71E"/>
      </a:accent3>
      <a:accent4>
        <a:srgbClr val="75B414"/>
      </a:accent4>
      <a:accent5>
        <a:srgbClr val="3FBC21"/>
      </a:accent5>
      <a:accent6>
        <a:srgbClr val="14BB3A"/>
      </a:accent6>
      <a:hlink>
        <a:srgbClr val="348F9E"/>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TotalTime>
  <Words>1428</Words>
  <Application>Microsoft Office PowerPoint</Application>
  <PresentationFormat>Widescreen</PresentationFormat>
  <Paragraphs>100</Paragraphs>
  <Slides>15</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Arial</vt:lpstr>
      <vt:lpstr>Calibri</vt:lpstr>
      <vt:lpstr>Calibri Light</vt:lpstr>
      <vt:lpstr>Neue Haas Grotesk Text Pro</vt:lpstr>
      <vt:lpstr>VanillaVTI</vt:lpstr>
      <vt:lpstr>Golden Hour and Victim Recap</vt:lpstr>
      <vt:lpstr>PowerPoint Presentation</vt:lpstr>
      <vt:lpstr>PowerPoint Presentation</vt:lpstr>
      <vt:lpstr>PowerPoint Presentation</vt:lpstr>
      <vt:lpstr>Needs of victims and witnesses </vt:lpstr>
      <vt:lpstr>Enhanced / Special Services</vt:lpstr>
      <vt:lpstr>Special Measures</vt:lpstr>
      <vt:lpstr>Special Measures </vt:lpstr>
      <vt:lpstr>Special Measures</vt:lpstr>
      <vt:lpstr>PowerPoint Presentation</vt:lpstr>
      <vt:lpstr>PowerPoint Presentation</vt:lpstr>
      <vt:lpstr>“The Golden Hour”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4</cp:revision>
  <dcterms:created xsi:type="dcterms:W3CDTF">2025-02-20T13:26:44Z</dcterms:created>
  <dcterms:modified xsi:type="dcterms:W3CDTF">2025-03-13T10:39:34Z</dcterms:modified>
</cp:coreProperties>
</file>