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Override PartName="/ppt/slideLayouts/slideLayout16.xml" ContentType="application/vnd.openxmlformats-officedocument.presentationml.slideLayout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18.xml" ContentType="application/vnd.openxmlformats-officedocument.presentationml.slide+xml"/>
  <Override PartName="/ppt/notesSlides/notesSlide1.xml" ContentType="application/vnd.openxmlformats-officedocument.presentationml.notes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Layouts/slideLayout17.xml" ContentType="application/vnd.openxmlformats-officedocument.presentationml.slideLayout+xml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76" r:id="rId1"/>
  </p:sldMasterIdLst>
  <p:notesMasterIdLst>
    <p:notesMasterId r:id="rId20"/>
  </p:notesMasterIdLst>
  <p:sldIdLst>
    <p:sldId id="256" r:id="rId2"/>
    <p:sldId id="257" r:id="rId3"/>
    <p:sldId id="322" r:id="rId4"/>
    <p:sldId id="316" r:id="rId5"/>
    <p:sldId id="321" r:id="rId6"/>
    <p:sldId id="317" r:id="rId7"/>
    <p:sldId id="313" r:id="rId8"/>
    <p:sldId id="314" r:id="rId9"/>
    <p:sldId id="315" r:id="rId10"/>
    <p:sldId id="305" r:id="rId11"/>
    <p:sldId id="324" r:id="rId12"/>
    <p:sldId id="306" r:id="rId13"/>
    <p:sldId id="325" r:id="rId14"/>
    <p:sldId id="307" r:id="rId15"/>
    <p:sldId id="312" r:id="rId16"/>
    <p:sldId id="318" r:id="rId17"/>
    <p:sldId id="319" r:id="rId18"/>
    <p:sldId id="326" r:id="rId19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79" d="100"/>
          <a:sy n="79" d="100"/>
        </p:scale>
        <p:origin x="-119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C6915D-16A3-3843-9190-7105A244C8FD}" type="datetimeFigureOut">
              <a:rPr lang="en-GB" smtClean="0"/>
              <a:pPr/>
              <a:t>11/22/13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EAD4DA-9C38-B04E-B000-78B385EB842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EAD4DA-9C38-B04E-B000-78B385EB842B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dirty="0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AD439F1E-FAB3-4C48-A82D-7FC4B80BECB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 smtClean="0"/>
            </a:lvl1pPr>
          </a:lstStyle>
          <a:p>
            <a:fld id="{CF293202-4C99-314B-A920-7C9A809496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3221613-FC8C-C44B-BFBE-147BDD7921BC}" type="datetimeFigureOut">
              <a:rPr lang="en-GB" smtClean="0"/>
              <a:pPr/>
              <a:t>11/22/13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E5C682B-6CCC-4744-8690-F36B0030AFD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4" Type="http://schemas.openxmlformats.org/officeDocument/2006/relationships/image" Target="../media/image6.png"/><Relationship Id="rId5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1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Heritage, Ethnicity and Class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Social Memories, Collective Action and Democratisation</a:t>
            </a:r>
            <a:endParaRPr lang="en-GB" sz="2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r>
              <a:rPr lang="en-GB" dirty="0" smtClean="0">
                <a:ea typeface="Cambria"/>
                <a:cs typeface="Times New Roman"/>
              </a:rPr>
              <a:t>Key Themes </a:t>
            </a:r>
            <a:r>
              <a:rPr lang="en-GB" dirty="0" smtClean="0">
                <a:latin typeface="Times New Roman"/>
                <a:ea typeface="Cambria"/>
                <a:cs typeface="Times New Roman"/>
              </a:rPr>
              <a:t/>
            </a:r>
            <a:br>
              <a:rPr lang="en-GB" dirty="0" smtClean="0">
                <a:latin typeface="Times New Roman"/>
                <a:ea typeface="Cambria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65080"/>
            <a:ext cx="7610476" cy="3503820"/>
          </a:xfrm>
        </p:spPr>
        <p:txBody>
          <a:bodyPr>
            <a:normAutofit lnSpcReduction="10000"/>
          </a:bodyPr>
          <a:lstStyle/>
          <a:p>
            <a:pPr lvl="0"/>
            <a:r>
              <a:rPr lang="en-GB" dirty="0" smtClean="0"/>
              <a:t>The construction of indigeneity</a:t>
            </a:r>
            <a:r>
              <a:rPr lang="en-GB" dirty="0" smtClean="0"/>
              <a:t> and </a:t>
            </a:r>
            <a:r>
              <a:rPr lang="en-GB" dirty="0" smtClean="0"/>
              <a:t>ethnicity through heritage </a:t>
            </a:r>
            <a:endParaRPr lang="en-GB" dirty="0" smtClean="0"/>
          </a:p>
          <a:p>
            <a:pPr lvl="0"/>
            <a:r>
              <a:rPr lang="en-GB" dirty="0" smtClean="0"/>
              <a:t>The question of ‘authenticity’</a:t>
            </a:r>
          </a:p>
          <a:p>
            <a:pPr lvl="1"/>
            <a:r>
              <a:rPr lang="en-GB" dirty="0" smtClean="0"/>
              <a:t>Territoriality</a:t>
            </a:r>
          </a:p>
          <a:p>
            <a:pPr lvl="1"/>
            <a:r>
              <a:rPr lang="en-GB" dirty="0" smtClean="0"/>
              <a:t>The cost of being  ‘authentic’</a:t>
            </a:r>
          </a:p>
          <a:p>
            <a:pPr lvl="0"/>
            <a:r>
              <a:rPr lang="en-GB" dirty="0" smtClean="0"/>
              <a:t>Competing historical Interpretations</a:t>
            </a:r>
          </a:p>
          <a:p>
            <a:pPr lvl="1"/>
            <a:r>
              <a:rPr lang="en-GB" dirty="0" smtClean="0"/>
              <a:t>Contests or reinforces hegemonic frameworks</a:t>
            </a:r>
          </a:p>
          <a:p>
            <a:pPr lvl="0"/>
            <a:r>
              <a:rPr lang="en-GB" dirty="0" smtClean="0"/>
              <a:t>Relates to rights discourse, the protection of ‘culture’ and intellectual property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3855"/>
            <a:ext cx="8913813" cy="118028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UN (WGIP) Definitions of Indigenous (in </a:t>
            </a:r>
            <a:r>
              <a:rPr lang="en-GB" dirty="0" err="1" smtClean="0"/>
              <a:t>Kenrick</a:t>
            </a:r>
            <a:r>
              <a:rPr lang="en-GB" dirty="0" smtClean="0"/>
              <a:t> &amp; Lewis)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Priority in time, with respect to occupation and use of territory</a:t>
            </a:r>
          </a:p>
          <a:p>
            <a:r>
              <a:rPr lang="en-GB" dirty="0" smtClean="0"/>
              <a:t>Voluntary perpetuation of cultural distinctiveness</a:t>
            </a:r>
          </a:p>
          <a:p>
            <a:r>
              <a:rPr lang="en-GB" dirty="0" smtClean="0"/>
              <a:t>Self-identification, and recognition by other groups and state authorities, as a distinct </a:t>
            </a:r>
            <a:r>
              <a:rPr lang="en-GB" dirty="0" err="1" smtClean="0"/>
              <a:t>collectivity</a:t>
            </a:r>
            <a:endParaRPr lang="en-GB" dirty="0" smtClean="0"/>
          </a:p>
          <a:p>
            <a:r>
              <a:rPr lang="en-GB" dirty="0" smtClean="0"/>
              <a:t>Experience of subjugation, marginalization, dispossession, exclusion or discrimination (whether or not these conditions persist)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Kuper</a:t>
            </a:r>
            <a:r>
              <a:rPr lang="en-GB" dirty="0" smtClean="0"/>
              <a:t> (2003) </a:t>
            </a:r>
            <a:endParaRPr lang="en-GB" dirty="0"/>
          </a:p>
        </p:txBody>
      </p:sp>
      <p:sp>
        <p:nvSpPr>
          <p:cNvPr id="354312" name="Rectangle 8"/>
          <p:cNvSpPr>
            <a:spLocks noGrp="1" noChangeArrowheads="1"/>
          </p:cNvSpPr>
          <p:nvPr>
            <p:ph sz="half" idx="1"/>
          </p:nvPr>
        </p:nvSpPr>
        <p:spPr>
          <a:xfrm>
            <a:off x="326571" y="2595563"/>
            <a:ext cx="4820963" cy="368141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Indigenous Rights are, by extension, racist</a:t>
            </a:r>
          </a:p>
          <a:p>
            <a:r>
              <a:rPr lang="en-GB" sz="2400" dirty="0" smtClean="0"/>
              <a:t>Comparison to </a:t>
            </a:r>
            <a:r>
              <a:rPr lang="en-GB" sz="2400" dirty="0"/>
              <a:t>right-wing agendas of</a:t>
            </a:r>
            <a:r>
              <a:rPr lang="en-GB" sz="2400" dirty="0" smtClean="0"/>
              <a:t> exclusion</a:t>
            </a:r>
          </a:p>
          <a:p>
            <a:r>
              <a:rPr lang="en-GB" sz="2400" dirty="0" smtClean="0"/>
              <a:t>Based on descent</a:t>
            </a:r>
          </a:p>
          <a:p>
            <a:pPr lvl="1"/>
            <a:r>
              <a:rPr lang="en-GB" sz="2400" dirty="0" smtClean="0"/>
              <a:t>The Nuremburg Principle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1397000"/>
            <a:ext cx="3566159" cy="4879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Blood and Soil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337152"/>
          </a:xfrm>
        </p:spPr>
        <p:txBody>
          <a:bodyPr>
            <a:normAutofit/>
          </a:bodyPr>
          <a:lstStyle/>
          <a:p>
            <a:r>
              <a:rPr lang="en-GB" dirty="0" smtClean="0"/>
              <a:t>Descent is the bedrock of collective identity (</a:t>
            </a:r>
            <a:r>
              <a:rPr lang="en-GB" dirty="0" err="1" smtClean="0"/>
              <a:t>p</a:t>
            </a:r>
            <a:r>
              <a:rPr lang="en-GB" dirty="0" smtClean="0"/>
              <a:t>. 392)</a:t>
            </a:r>
          </a:p>
          <a:p>
            <a:pPr lvl="1"/>
            <a:r>
              <a:rPr lang="en-GB" dirty="0" smtClean="0"/>
              <a:t>e.g. The Cree Peoples</a:t>
            </a:r>
          </a:p>
          <a:p>
            <a:r>
              <a:rPr lang="en-GB" dirty="0" smtClean="0"/>
              <a:t>Gives ‘special privileges’ to the few</a:t>
            </a:r>
          </a:p>
          <a:p>
            <a:r>
              <a:rPr lang="en-GB" dirty="0" smtClean="0"/>
              <a:t>Indigenous peoples are commonly migrants too</a:t>
            </a:r>
          </a:p>
          <a:p>
            <a:r>
              <a:rPr lang="en-GB" dirty="0" smtClean="0"/>
              <a:t>Overlapping land claims</a:t>
            </a:r>
          </a:p>
          <a:p>
            <a:r>
              <a:rPr lang="en-GB" dirty="0" smtClean="0"/>
              <a:t>Can exacerbate frictions between social groups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380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4000" dirty="0" smtClean="0"/>
              <a:t>A Western Agenda? </a:t>
            </a:r>
            <a:endParaRPr lang="en-US" sz="4000" dirty="0"/>
          </a:p>
        </p:txBody>
      </p:sp>
      <p:sp>
        <p:nvSpPr>
          <p:cNvPr id="35738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17037" y="2595563"/>
            <a:ext cx="4266723" cy="36814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Supported by global agencies and </a:t>
            </a:r>
            <a:r>
              <a:rPr lang="en-GB" sz="2400" dirty="0" smtClean="0"/>
              <a:t>institutions</a:t>
            </a:r>
          </a:p>
          <a:p>
            <a:pPr>
              <a:lnSpc>
                <a:spcPct val="90000"/>
              </a:lnSpc>
            </a:pPr>
            <a:r>
              <a:rPr lang="en-GB" sz="2400" dirty="0" err="1" smtClean="0"/>
              <a:t>Essentialises</a:t>
            </a:r>
            <a:r>
              <a:rPr lang="en-GB" sz="2400" dirty="0" smtClean="0"/>
              <a:t> ‘the native’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Reflects an outdated notion of culture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Based on romantic Western, notions of ‘the primitive’.</a:t>
            </a:r>
            <a:endParaRPr lang="en-US" sz="2400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660" y="4000500"/>
            <a:ext cx="2857500" cy="28575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3760" y="2038256"/>
            <a:ext cx="3835400" cy="2120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Kurkiala</a:t>
            </a:r>
            <a:r>
              <a:rPr lang="en-GB" dirty="0" smtClean="0"/>
              <a:t> (2002)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046866"/>
          </a:xfrm>
        </p:spPr>
        <p:txBody>
          <a:bodyPr>
            <a:normAutofit/>
          </a:bodyPr>
          <a:lstStyle/>
          <a:p>
            <a:r>
              <a:rPr lang="en-GB" dirty="0" smtClean="0"/>
              <a:t>Lakota claims for the Black Hills in South Dakota</a:t>
            </a:r>
          </a:p>
          <a:p>
            <a:r>
              <a:rPr lang="en-GB" dirty="0" smtClean="0"/>
              <a:t>Influence of Foucault</a:t>
            </a:r>
          </a:p>
          <a:p>
            <a:r>
              <a:rPr lang="en-GB" dirty="0" smtClean="0"/>
              <a:t>Three differing narratives </a:t>
            </a:r>
          </a:p>
          <a:p>
            <a:pPr lvl="1"/>
            <a:r>
              <a:rPr lang="en-GB" dirty="0" smtClean="0"/>
              <a:t>historians</a:t>
            </a:r>
          </a:p>
          <a:p>
            <a:pPr lvl="1"/>
            <a:r>
              <a:rPr lang="en-GB" dirty="0" smtClean="0"/>
              <a:t>Lakota intellectuals</a:t>
            </a:r>
          </a:p>
          <a:p>
            <a:pPr lvl="1"/>
            <a:r>
              <a:rPr lang="en-GB" dirty="0" smtClean="0"/>
              <a:t>Lakota oral histories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Lakota, Black Hills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6366" y="2038256"/>
            <a:ext cx="3012865" cy="20729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35613" y="2038256"/>
            <a:ext cx="3378200" cy="24130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1716" y="3791387"/>
            <a:ext cx="3289300" cy="24638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80510" y="4111176"/>
            <a:ext cx="3893935" cy="266418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Two competing views of the past, in terms of content </a:t>
            </a:r>
          </a:p>
          <a:p>
            <a:pPr lvl="1"/>
            <a:r>
              <a:rPr lang="en-GB" dirty="0" smtClean="0"/>
              <a:t>Lakota Intellectuals </a:t>
            </a:r>
          </a:p>
          <a:p>
            <a:pPr lvl="1"/>
            <a:r>
              <a:rPr lang="en-GB" dirty="0" smtClean="0"/>
              <a:t>‘White’ historians</a:t>
            </a:r>
          </a:p>
          <a:p>
            <a:r>
              <a:rPr lang="en-GB" dirty="0" smtClean="0"/>
              <a:t>Yet the structure is the same </a:t>
            </a:r>
          </a:p>
          <a:p>
            <a:r>
              <a:rPr lang="en-GB" dirty="0" smtClean="0"/>
              <a:t>Dominant discourse of Western legal systems</a:t>
            </a:r>
          </a:p>
          <a:p>
            <a:pPr lvl="1"/>
            <a:r>
              <a:rPr lang="en-GB" dirty="0" smtClean="0"/>
              <a:t>Have subsumed Lakota historiography (in part)</a:t>
            </a:r>
          </a:p>
          <a:p>
            <a:r>
              <a:rPr lang="en-GB" dirty="0" smtClean="0"/>
              <a:t>Oral traditions are based on a moral code </a:t>
            </a:r>
          </a:p>
          <a:p>
            <a:pPr lvl="1"/>
            <a:r>
              <a:rPr lang="en-GB" dirty="0" smtClean="0"/>
              <a:t>Are outside the hegemonic paradigm </a:t>
            </a:r>
          </a:p>
          <a:p>
            <a:pPr lvl="1"/>
            <a:r>
              <a:rPr lang="en-GB" dirty="0" smtClean="0"/>
              <a:t>Do constitute an alternative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Clifford (1988): The Mashpee Case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sz="half" idx="1"/>
          </p:nvPr>
        </p:nvSpPr>
        <p:spPr>
          <a:xfrm>
            <a:off x="498970" y="2340429"/>
            <a:ext cx="3951161" cy="42399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1970s legal case in Cape Cod, USA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The Mashpee people  attempted to reclaim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tribal lands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political control of town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Mashpee governance of the town pre 1960’s was not contested</a:t>
            </a:r>
          </a:p>
          <a:p>
            <a:pPr>
              <a:lnSpc>
                <a:spcPct val="90000"/>
              </a:lnSpc>
            </a:pPr>
            <a:r>
              <a:rPr lang="en-US" sz="2000" dirty="0" smtClean="0"/>
              <a:t>BUT, did they govern as a tribe?</a:t>
            </a:r>
          </a:p>
        </p:txBody>
      </p:sp>
      <p:sp>
        <p:nvSpPr>
          <p:cNvPr id="25604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595563"/>
            <a:ext cx="3565525" cy="3681412"/>
          </a:xfrm>
        </p:spPr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8446" y="2038256"/>
            <a:ext cx="3530600" cy="22987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4688" y="3837133"/>
            <a:ext cx="2959100" cy="2743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Mashpee Today: A Tribe? 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tribal governance  / political structure</a:t>
            </a:r>
          </a:p>
          <a:p>
            <a:r>
              <a:rPr lang="en-GB" dirty="0" smtClean="0"/>
              <a:t>Language had not been spoken since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They have no clearly distinct religion</a:t>
            </a:r>
          </a:p>
          <a:p>
            <a:r>
              <a:rPr lang="en-GB" dirty="0" smtClean="0"/>
              <a:t>They had inter-married and migrated</a:t>
            </a:r>
          </a:p>
          <a:p>
            <a:r>
              <a:rPr lang="en-GB" dirty="0" smtClean="0"/>
              <a:t>The community had permeable borders</a:t>
            </a:r>
          </a:p>
          <a:p>
            <a:r>
              <a:rPr lang="en-GB" dirty="0" smtClean="0"/>
              <a:t>They were active in the economy as business people, teachers, labourers etc.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Historical Continuities 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316163"/>
            <a:ext cx="3565525" cy="3960812"/>
          </a:xfrm>
        </p:spPr>
        <p:txBody>
          <a:bodyPr/>
          <a:lstStyle/>
          <a:p>
            <a:endParaRPr lang="en-GB" dirty="0" smtClean="0"/>
          </a:p>
        </p:txBody>
      </p:sp>
      <p:sp>
        <p:nvSpPr>
          <p:cNvPr id="26628" name="Content Placeholder 3"/>
          <p:cNvSpPr>
            <a:spLocks noGrp="1"/>
          </p:cNvSpPr>
          <p:nvPr>
            <p:ph sz="half" idx="2"/>
          </p:nvPr>
        </p:nvSpPr>
        <p:spPr>
          <a:xfrm>
            <a:off x="5148263" y="2316162"/>
            <a:ext cx="3565525" cy="3960813"/>
          </a:xfrm>
        </p:spPr>
        <p:txBody>
          <a:bodyPr>
            <a:normAutofit/>
          </a:bodyPr>
          <a:lstStyle/>
          <a:p>
            <a:r>
              <a:rPr lang="en-GB" sz="2000" dirty="0" smtClean="0"/>
              <a:t>Prove continuities in  </a:t>
            </a:r>
          </a:p>
          <a:p>
            <a:pPr lvl="1"/>
            <a:r>
              <a:rPr lang="en-GB" sz="2000" dirty="0" smtClean="0"/>
              <a:t>Race</a:t>
            </a:r>
          </a:p>
          <a:p>
            <a:pPr lvl="1"/>
            <a:r>
              <a:rPr lang="en-GB" sz="2000" dirty="0" smtClean="0"/>
              <a:t>Territory</a:t>
            </a:r>
          </a:p>
          <a:p>
            <a:pPr lvl="1"/>
            <a:r>
              <a:rPr lang="en-GB" sz="2000" dirty="0" smtClean="0"/>
              <a:t>Community </a:t>
            </a:r>
          </a:p>
          <a:p>
            <a:pPr lvl="1"/>
            <a:r>
              <a:rPr lang="en-GB" sz="2000" dirty="0" smtClean="0"/>
              <a:t>Leadership</a:t>
            </a:r>
          </a:p>
          <a:p>
            <a:pPr lvl="1"/>
            <a:endParaRPr lang="en-GB" sz="2000" dirty="0" smtClean="0"/>
          </a:p>
          <a:p>
            <a:r>
              <a:rPr lang="en-GB" sz="2000" dirty="0" smtClean="0"/>
              <a:t>Over the course of three centuries</a:t>
            </a:r>
          </a:p>
          <a:p>
            <a:pPr lvl="1"/>
            <a:endParaRPr lang="en-GB" sz="2000" dirty="0" smtClean="0"/>
          </a:p>
          <a:p>
            <a:pPr lvl="1"/>
            <a:endParaRPr lang="en-GB" sz="2000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16162"/>
            <a:ext cx="4842665" cy="328995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History of the Mashpee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Conversion to Christianity or Syncretism </a:t>
            </a:r>
          </a:p>
          <a:p>
            <a:pPr lvl="1"/>
            <a:r>
              <a:rPr lang="en-GB" dirty="0" smtClean="0"/>
              <a:t> Hiding of ideology?</a:t>
            </a:r>
          </a:p>
          <a:p>
            <a:r>
              <a:rPr lang="en-GB" dirty="0" smtClean="0"/>
              <a:t>Taking the colonists’ side or survival through participation?</a:t>
            </a:r>
          </a:p>
          <a:p>
            <a:r>
              <a:rPr lang="en-GB" dirty="0" smtClean="0"/>
              <a:t>Intermarriage or Incorporating others into the Indian core?</a:t>
            </a:r>
          </a:p>
          <a:p>
            <a:r>
              <a:rPr lang="en-GB" dirty="0" smtClean="0"/>
              <a:t>Assimilation  or adaptation to external influence?</a:t>
            </a:r>
          </a:p>
          <a:p>
            <a:r>
              <a:rPr lang="en-GB" dirty="0" smtClean="0"/>
              <a:t>(the category of Indian disappeared 1905-1960)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 and Ironies 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1114424" y="2525670"/>
            <a:ext cx="7610476" cy="3624759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 smtClean="0"/>
              <a:t>Had to demonstrate the same kinds of intangible heritage / cultural practices that colonisers had tried to stop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 community was seen to be created by the colonial encounter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Many tribal affiliations had been recently established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could only be seen as co-residents by legal criteria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They didn’t ‘look’ like Native Americans </a:t>
            </a:r>
          </a:p>
          <a:p>
            <a:pPr lvl="1">
              <a:lnSpc>
                <a:spcPct val="90000"/>
              </a:lnSpc>
            </a:pPr>
            <a:r>
              <a:rPr lang="en-GB" dirty="0" smtClean="0"/>
              <a:t>(as the colonisers imagine them)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Performing to (White) Stereotypes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3571" y="2358571"/>
            <a:ext cx="4230189" cy="391840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Criteria is based on white views of how Native Americans should be</a:t>
            </a:r>
          </a:p>
          <a:p>
            <a:pPr lvl="1">
              <a:lnSpc>
                <a:spcPct val="90000"/>
              </a:lnSpc>
            </a:pPr>
            <a:r>
              <a:rPr lang="en-GB" sz="2000" dirty="0" err="1" smtClean="0"/>
              <a:t>Powows</a:t>
            </a:r>
            <a:endParaRPr lang="en-GB" sz="2000" dirty="0" smtClean="0"/>
          </a:p>
          <a:p>
            <a:pPr lvl="1">
              <a:lnSpc>
                <a:spcPct val="90000"/>
              </a:lnSpc>
              <a:buNone/>
            </a:pPr>
            <a:r>
              <a:rPr lang="en-GB" sz="2000" dirty="0" smtClean="0"/>
              <a:t> </a:t>
            </a:r>
          </a:p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GB" sz="2000" dirty="0" smtClean="0"/>
              <a:t>Doesn’t account for </a:t>
            </a:r>
          </a:p>
          <a:p>
            <a:pPr>
              <a:lnSpc>
                <a:spcPct val="90000"/>
              </a:lnSpc>
              <a:spcBef>
                <a:spcPts val="0"/>
              </a:spcBef>
              <a:buNone/>
            </a:pPr>
            <a:r>
              <a:rPr lang="en-GB" sz="2000" dirty="0" smtClean="0"/>
              <a:t>     ‘modern’ Native Americans</a:t>
            </a:r>
          </a:p>
          <a:p>
            <a:pPr>
              <a:spcBef>
                <a:spcPts val="0"/>
              </a:spcBef>
            </a:pPr>
            <a:endParaRPr lang="en-GB" sz="2000" dirty="0" smtClean="0"/>
          </a:p>
          <a:p>
            <a:pPr>
              <a:spcBef>
                <a:spcPts val="0"/>
              </a:spcBef>
            </a:pPr>
            <a:r>
              <a:rPr lang="en-GB" sz="2000" dirty="0" smtClean="0"/>
              <a:t>The case was constrained not just be law, but by imagination and assumptions. </a:t>
            </a:r>
          </a:p>
          <a:p>
            <a:pPr>
              <a:spcBef>
                <a:spcPts val="0"/>
              </a:spcBef>
              <a:buNone/>
            </a:pP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567" y="2358570"/>
            <a:ext cx="4029127" cy="351971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200" dirty="0" smtClean="0"/>
              <a:t>Which brings us back to </a:t>
            </a:r>
            <a:r>
              <a:rPr lang="en-GB" sz="3200" dirty="0" err="1" smtClean="0"/>
              <a:t>Kuper</a:t>
            </a:r>
            <a:r>
              <a:rPr lang="en-GB" sz="3200" dirty="0" smtClean="0"/>
              <a:t> and his critics </a:t>
            </a:r>
            <a:endParaRPr lang="en-US" sz="3200" dirty="0"/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Ignores</a:t>
            </a:r>
            <a:r>
              <a:rPr lang="en-GB" sz="2400" dirty="0" smtClean="0"/>
              <a:t> a history of struggle and marginalisation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Power inequities are overlooked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A claim for ‘special privileges’ or a claim for equality? </a:t>
            </a:r>
          </a:p>
          <a:p>
            <a:pPr>
              <a:lnSpc>
                <a:spcPct val="90000"/>
              </a:lnSpc>
            </a:pPr>
            <a:r>
              <a:rPr lang="en-GB" sz="2400" dirty="0" smtClean="0"/>
              <a:t>Performances to hegemonic historical frameworks and Western constructions – and </a:t>
            </a:r>
            <a:r>
              <a:rPr lang="en-GB" sz="2400" dirty="0" err="1" smtClean="0"/>
              <a:t>exoticisations</a:t>
            </a:r>
            <a:r>
              <a:rPr lang="en-GB" sz="2400" dirty="0" smtClean="0"/>
              <a:t> – of indigenous people. </a:t>
            </a:r>
          </a:p>
          <a:p>
            <a:pPr>
              <a:lnSpc>
                <a:spcPct val="90000"/>
              </a:lnSpc>
              <a:buNone/>
            </a:pPr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Kenrick</a:t>
            </a:r>
            <a:r>
              <a:rPr lang="en-GB" dirty="0" smtClean="0"/>
              <a:t> &amp; Lewis (2004)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267858"/>
            <a:ext cx="7610476" cy="3998472"/>
          </a:xfrm>
        </p:spPr>
        <p:txBody>
          <a:bodyPr/>
          <a:lstStyle/>
          <a:p>
            <a:r>
              <a:rPr lang="en-GB" dirty="0" smtClean="0"/>
              <a:t>Indigenous rights movements are a response to discrimination </a:t>
            </a:r>
          </a:p>
          <a:p>
            <a:r>
              <a:rPr lang="en-GB" dirty="0" smtClean="0"/>
              <a:t>UN frameworks have not resulted in special privileges,  but provide a way for voices to be heard </a:t>
            </a:r>
          </a:p>
          <a:p>
            <a:r>
              <a:rPr lang="en-GB" dirty="0" smtClean="0"/>
              <a:t>Relational understanding of indigenous </a:t>
            </a:r>
          </a:p>
          <a:p>
            <a:r>
              <a:rPr lang="en-GB" dirty="0" smtClean="0"/>
              <a:t>Cree ‘emergence’ rather than descent </a:t>
            </a:r>
          </a:p>
          <a:p>
            <a:r>
              <a:rPr lang="en-GB" dirty="0" smtClean="0"/>
              <a:t>“indigenous describes one side in a relationship between certain unequally powerful groups of people” (p.402)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questions….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 smtClean="0"/>
              <a:t>Should indigenous people be punished for adopting and using the labels projected onto them by (</a:t>
            </a:r>
            <a:r>
              <a:rPr lang="en-GB" sz="2400" dirty="0" err="1" smtClean="0"/>
              <a:t>neo)colonial</a:t>
            </a:r>
            <a:r>
              <a:rPr lang="en-GB" sz="2400" dirty="0" smtClean="0"/>
              <a:t> powers?</a:t>
            </a:r>
          </a:p>
          <a:p>
            <a:r>
              <a:rPr lang="en-GB" sz="2400" dirty="0" smtClean="0"/>
              <a:t> Do indigenous rights claims contest Western hegemony or uphold it? </a:t>
            </a:r>
          </a:p>
          <a:p>
            <a:pPr lvl="1"/>
            <a:r>
              <a:rPr lang="en-GB" sz="2200" dirty="0" smtClean="0"/>
              <a:t>Every move of the game reinforces the game?</a:t>
            </a:r>
          </a:p>
          <a:p>
            <a:r>
              <a:rPr lang="en-GB" sz="2400" dirty="0" smtClean="0"/>
              <a:t>In what ways do tangible and intangible cultural heritage – and its reinvention – uphold those frameworks and labels?</a:t>
            </a:r>
            <a:endParaRPr lang="en-GB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Spectrum">
      <a:dk1>
        <a:sysClr val="windowText" lastClr="000000"/>
      </a:dk1>
      <a:lt1>
        <a:sysClr val="window" lastClr="FFFFFF"/>
      </a:lt1>
      <a:dk2>
        <a:srgbClr val="252731"/>
      </a:dk2>
      <a:lt2>
        <a:srgbClr val="EAE7E4"/>
      </a:lt2>
      <a:accent1>
        <a:srgbClr val="990000"/>
      </a:accent1>
      <a:accent2>
        <a:srgbClr val="FF6600"/>
      </a:accent2>
      <a:accent3>
        <a:srgbClr val="FFBA00"/>
      </a:accent3>
      <a:accent4>
        <a:srgbClr val="99CC00"/>
      </a:accent4>
      <a:accent5>
        <a:srgbClr val="528A02"/>
      </a:accent5>
      <a:accent6>
        <a:srgbClr val="333333"/>
      </a:accent6>
      <a:hlink>
        <a:srgbClr val="660000"/>
      </a:hlink>
      <a:folHlink>
        <a:srgbClr val="CC3300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750</TotalTime>
  <Words>770</Words>
  <Application>Microsoft Macintosh PowerPoint</Application>
  <PresentationFormat>On-screen Show (4:3)</PresentationFormat>
  <Paragraphs>111</Paragraphs>
  <Slides>18</Slides>
  <Notes>1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Perspective</vt:lpstr>
      <vt:lpstr>Heritage, Ethnicity and Class</vt:lpstr>
      <vt:lpstr> Key Themes  </vt:lpstr>
      <vt:lpstr>UN (WGIP) Definitions of Indigenous (in Kenrick &amp; Lewis)</vt:lpstr>
      <vt:lpstr>Kuper (2003) </vt:lpstr>
      <vt:lpstr>Blood and Soil</vt:lpstr>
      <vt:lpstr>A Western Agenda? </vt:lpstr>
      <vt:lpstr>Kurkiala (2002)</vt:lpstr>
      <vt:lpstr>Lakota, Black Hills</vt:lpstr>
      <vt:lpstr>Conclusions</vt:lpstr>
      <vt:lpstr>Clifford (1988): The Mashpee Case</vt:lpstr>
      <vt:lpstr>Mashpee Today: A Tribe? </vt:lpstr>
      <vt:lpstr>Historical Continuities </vt:lpstr>
      <vt:lpstr>The History of the Mashpee</vt:lpstr>
      <vt:lpstr>Issues and Ironies </vt:lpstr>
      <vt:lpstr>Performing to (White) Stereotypes</vt:lpstr>
      <vt:lpstr>Which brings us back to Kuper and his critics </vt:lpstr>
      <vt:lpstr>Kenrick &amp; Lewis (2004)</vt:lpstr>
      <vt:lpstr>Key questions….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(Trans)Nationalism &amp; Regionalism</dc:title>
  <dc:creator>Emma-Jayne Abbots</dc:creator>
  <cp:lastModifiedBy>Emma-Jayne Abbots</cp:lastModifiedBy>
  <cp:revision>65</cp:revision>
  <dcterms:created xsi:type="dcterms:W3CDTF">2013-11-22T12:50:58Z</dcterms:created>
  <dcterms:modified xsi:type="dcterms:W3CDTF">2013-11-22T12:58:08Z</dcterms:modified>
</cp:coreProperties>
</file>