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9" r:id="rId4"/>
    <p:sldId id="257" r:id="rId5"/>
    <p:sldId id="262" r:id="rId6"/>
    <p:sldId id="260" r:id="rId7"/>
    <p:sldId id="261" r:id="rId8"/>
    <p:sldId id="259" r:id="rId9"/>
    <p:sldId id="266" r:id="rId10"/>
    <p:sldId id="258" r:id="rId11"/>
    <p:sldId id="268" r:id="rId12"/>
    <p:sldId id="270" r:id="rId13"/>
    <p:sldId id="264" r:id="rId14"/>
    <p:sldId id="279" r:id="rId15"/>
    <p:sldId id="265" r:id="rId16"/>
    <p:sldId id="263" r:id="rId17"/>
    <p:sldId id="273" r:id="rId18"/>
    <p:sldId id="272" r:id="rId19"/>
    <p:sldId id="271" r:id="rId20"/>
    <p:sldId id="274" r:id="rId21"/>
    <p:sldId id="277" r:id="rId22"/>
    <p:sldId id="275" r:id="rId23"/>
    <p:sldId id="280" r:id="rId24"/>
    <p:sldId id="276" r:id="rId25"/>
    <p:sldId id="281" r:id="rId26"/>
    <p:sldId id="282" r:id="rId27"/>
    <p:sldId id="285" r:id="rId28"/>
    <p:sldId id="283" r:id="rId29"/>
    <p:sldId id="284" r:id="rId30"/>
    <p:sldId id="278"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62F504-1072-48EA-85B5-E50893C1AE1D}" v="1" dt="2024-10-09T13:15:05.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282" autoAdjust="0"/>
    <p:restoredTop sz="94660"/>
  </p:normalViewPr>
  <p:slideViewPr>
    <p:cSldViewPr snapToGrid="0">
      <p:cViewPr varScale="1">
        <p:scale>
          <a:sx n="81" d="100"/>
          <a:sy n="81" d="100"/>
        </p:scale>
        <p:origin x="72" y="31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8462F504-1072-48EA-85B5-E50893C1AE1D}"/>
    <pc:docChg chg="custSel addSld modSld">
      <pc:chgData name="David Gardner" userId="32a3b49f-52b0-4a7d-8a0d-c44fdf742dfe" providerId="ADAL" clId="{8462F504-1072-48EA-85B5-E50893C1AE1D}" dt="2024-10-09T13:18:06.106" v="83" actId="20577"/>
      <pc:docMkLst>
        <pc:docMk/>
      </pc:docMkLst>
      <pc:sldChg chg="add">
        <pc:chgData name="David Gardner" userId="32a3b49f-52b0-4a7d-8a0d-c44fdf742dfe" providerId="ADAL" clId="{8462F504-1072-48EA-85B5-E50893C1AE1D}" dt="2024-10-09T13:15:05.607" v="0"/>
        <pc:sldMkLst>
          <pc:docMk/>
          <pc:sldMk cId="1100861109" sldId="286"/>
        </pc:sldMkLst>
      </pc:sldChg>
      <pc:sldChg chg="add">
        <pc:chgData name="David Gardner" userId="32a3b49f-52b0-4a7d-8a0d-c44fdf742dfe" providerId="ADAL" clId="{8462F504-1072-48EA-85B5-E50893C1AE1D}" dt="2024-10-09T13:15:05.607" v="0"/>
        <pc:sldMkLst>
          <pc:docMk/>
          <pc:sldMk cId="1573816361" sldId="287"/>
        </pc:sldMkLst>
      </pc:sldChg>
      <pc:sldChg chg="add">
        <pc:chgData name="David Gardner" userId="32a3b49f-52b0-4a7d-8a0d-c44fdf742dfe" providerId="ADAL" clId="{8462F504-1072-48EA-85B5-E50893C1AE1D}" dt="2024-10-09T13:15:05.607" v="0"/>
        <pc:sldMkLst>
          <pc:docMk/>
          <pc:sldMk cId="1681042665" sldId="288"/>
        </pc:sldMkLst>
      </pc:sldChg>
      <pc:sldChg chg="add">
        <pc:chgData name="David Gardner" userId="32a3b49f-52b0-4a7d-8a0d-c44fdf742dfe" providerId="ADAL" clId="{8462F504-1072-48EA-85B5-E50893C1AE1D}" dt="2024-10-09T13:15:05.607" v="0"/>
        <pc:sldMkLst>
          <pc:docMk/>
          <pc:sldMk cId="1265586183" sldId="289"/>
        </pc:sldMkLst>
      </pc:sldChg>
      <pc:sldChg chg="add">
        <pc:chgData name="David Gardner" userId="32a3b49f-52b0-4a7d-8a0d-c44fdf742dfe" providerId="ADAL" clId="{8462F504-1072-48EA-85B5-E50893C1AE1D}" dt="2024-10-09T13:15:05.607" v="0"/>
        <pc:sldMkLst>
          <pc:docMk/>
          <pc:sldMk cId="1069134479" sldId="290"/>
        </pc:sldMkLst>
      </pc:sldChg>
      <pc:sldChg chg="addSp delSp modSp add mod">
        <pc:chgData name="David Gardner" userId="32a3b49f-52b0-4a7d-8a0d-c44fdf742dfe" providerId="ADAL" clId="{8462F504-1072-48EA-85B5-E50893C1AE1D}" dt="2024-10-09T13:17:41.538" v="5" actId="1076"/>
        <pc:sldMkLst>
          <pc:docMk/>
          <pc:sldMk cId="2845571474" sldId="291"/>
        </pc:sldMkLst>
        <pc:picChg chg="add mod">
          <ac:chgData name="David Gardner" userId="32a3b49f-52b0-4a7d-8a0d-c44fdf742dfe" providerId="ADAL" clId="{8462F504-1072-48EA-85B5-E50893C1AE1D}" dt="2024-10-09T13:17:41.538" v="5" actId="1076"/>
          <ac:picMkLst>
            <pc:docMk/>
            <pc:sldMk cId="2845571474" sldId="291"/>
            <ac:picMk id="4" creationId="{D50FA7E1-13BB-20FE-3BCA-0C71CF097092}"/>
          </ac:picMkLst>
        </pc:picChg>
        <pc:picChg chg="del">
          <ac:chgData name="David Gardner" userId="32a3b49f-52b0-4a7d-8a0d-c44fdf742dfe" providerId="ADAL" clId="{8462F504-1072-48EA-85B5-E50893C1AE1D}" dt="2024-10-09T13:17:20.409" v="1" actId="478"/>
          <ac:picMkLst>
            <pc:docMk/>
            <pc:sldMk cId="2845571474" sldId="291"/>
            <ac:picMk id="5" creationId="{DE149ABB-4086-4E39-C0A2-8B1AADB2D952}"/>
          </ac:picMkLst>
        </pc:picChg>
      </pc:sldChg>
      <pc:sldChg chg="modSp add mod">
        <pc:chgData name="David Gardner" userId="32a3b49f-52b0-4a7d-8a0d-c44fdf742dfe" providerId="ADAL" clId="{8462F504-1072-48EA-85B5-E50893C1AE1D}" dt="2024-10-09T13:18:06.106" v="83" actId="20577"/>
        <pc:sldMkLst>
          <pc:docMk/>
          <pc:sldMk cId="2767755923" sldId="292"/>
        </pc:sldMkLst>
        <pc:spChg chg="mod">
          <ac:chgData name="David Gardner" userId="32a3b49f-52b0-4a7d-8a0d-c44fdf742dfe" providerId="ADAL" clId="{8462F504-1072-48EA-85B5-E50893C1AE1D}" dt="2024-10-09T13:18:06.106" v="83" actId="20577"/>
          <ac:spMkLst>
            <pc:docMk/>
            <pc:sldMk cId="2767755923" sldId="292"/>
            <ac:spMk id="3" creationId="{97F6FC7F-68A6-63C4-FF40-D62AB6EECBE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2B8504-80BC-40A6-A27A-7EC57D0E644B}" type="doc">
      <dgm:prSet loTypeId="urn:microsoft.com/office/officeart/2005/8/layout/cycle8" loCatId="cycle" qsTypeId="urn:microsoft.com/office/officeart/2005/8/quickstyle/simple1" qsCatId="simple" csTypeId="urn:microsoft.com/office/officeart/2005/8/colors/accent1_2" csCatId="accent1" phldr="1"/>
      <dgm:spPr/>
    </dgm:pt>
    <dgm:pt modelId="{3674DC4D-4603-4D5F-950A-7E18DBCC1C44}">
      <dgm:prSet phldrT="[Text]"/>
      <dgm:spPr/>
      <dgm:t>
        <a:bodyPr/>
        <a:lstStyle/>
        <a:p>
          <a:r>
            <a:rPr lang="en-GB" dirty="0"/>
            <a:t>Time</a:t>
          </a:r>
        </a:p>
      </dgm:t>
    </dgm:pt>
    <dgm:pt modelId="{E3839975-5A74-409D-9E85-96DD384EF360}" type="parTrans" cxnId="{E9AB6CE6-7721-49EA-8FED-730DCE4E0588}">
      <dgm:prSet/>
      <dgm:spPr/>
      <dgm:t>
        <a:bodyPr/>
        <a:lstStyle/>
        <a:p>
          <a:endParaRPr lang="en-GB"/>
        </a:p>
      </dgm:t>
    </dgm:pt>
    <dgm:pt modelId="{A7F23838-2226-4232-930C-D5AB65CD5934}" type="sibTrans" cxnId="{E9AB6CE6-7721-49EA-8FED-730DCE4E0588}">
      <dgm:prSet/>
      <dgm:spPr/>
      <dgm:t>
        <a:bodyPr/>
        <a:lstStyle/>
        <a:p>
          <a:endParaRPr lang="en-GB"/>
        </a:p>
      </dgm:t>
    </dgm:pt>
    <dgm:pt modelId="{DF30EA4E-03CD-4A55-9006-FE98004F96DC}">
      <dgm:prSet phldrT="[Text]"/>
      <dgm:spPr/>
      <dgm:t>
        <a:bodyPr/>
        <a:lstStyle/>
        <a:p>
          <a:r>
            <a:rPr lang="en-GB" dirty="0"/>
            <a:t>Total</a:t>
          </a:r>
        </a:p>
      </dgm:t>
    </dgm:pt>
    <dgm:pt modelId="{46BE261A-9C74-4F65-82A5-FAF2267DFAE7}" type="parTrans" cxnId="{E9EA02C2-CCF2-469B-BA21-3A6D28A8CB3C}">
      <dgm:prSet/>
      <dgm:spPr/>
      <dgm:t>
        <a:bodyPr/>
        <a:lstStyle/>
        <a:p>
          <a:endParaRPr lang="en-GB"/>
        </a:p>
      </dgm:t>
    </dgm:pt>
    <dgm:pt modelId="{605DC002-9175-46CC-8018-FC1A16BA25D7}" type="sibTrans" cxnId="{E9EA02C2-CCF2-469B-BA21-3A6D28A8CB3C}">
      <dgm:prSet/>
      <dgm:spPr/>
      <dgm:t>
        <a:bodyPr/>
        <a:lstStyle/>
        <a:p>
          <a:endParaRPr lang="en-GB"/>
        </a:p>
      </dgm:t>
    </dgm:pt>
    <dgm:pt modelId="{B366EF37-1A46-4C6A-8003-BD78BE0148F9}">
      <dgm:prSet phldrT="[Text]"/>
      <dgm:spPr/>
      <dgm:t>
        <a:bodyPr/>
        <a:lstStyle/>
        <a:p>
          <a:r>
            <a:rPr lang="en-GB" dirty="0"/>
            <a:t>Type</a:t>
          </a:r>
        </a:p>
      </dgm:t>
    </dgm:pt>
    <dgm:pt modelId="{86026BD3-E55B-4520-8AF0-3E05EF65524C}" type="parTrans" cxnId="{BEA69CAC-78DF-4986-A39B-A9FDDB4E8751}">
      <dgm:prSet/>
      <dgm:spPr/>
      <dgm:t>
        <a:bodyPr/>
        <a:lstStyle/>
        <a:p>
          <a:endParaRPr lang="en-GB"/>
        </a:p>
      </dgm:t>
    </dgm:pt>
    <dgm:pt modelId="{E37E406D-F50B-4FD9-9167-D995B078ACF2}" type="sibTrans" cxnId="{BEA69CAC-78DF-4986-A39B-A9FDDB4E8751}">
      <dgm:prSet/>
      <dgm:spPr/>
      <dgm:t>
        <a:bodyPr/>
        <a:lstStyle/>
        <a:p>
          <a:endParaRPr lang="en-GB"/>
        </a:p>
      </dgm:t>
    </dgm:pt>
    <dgm:pt modelId="{E96EA837-AC4D-4966-90DF-9D3789682BA9}" type="pres">
      <dgm:prSet presAssocID="{D42B8504-80BC-40A6-A27A-7EC57D0E644B}" presName="compositeShape" presStyleCnt="0">
        <dgm:presLayoutVars>
          <dgm:chMax val="7"/>
          <dgm:dir/>
          <dgm:resizeHandles val="exact"/>
        </dgm:presLayoutVars>
      </dgm:prSet>
      <dgm:spPr/>
    </dgm:pt>
    <dgm:pt modelId="{FB5385BE-8206-4D15-A9D8-8FA1EAD337B5}" type="pres">
      <dgm:prSet presAssocID="{D42B8504-80BC-40A6-A27A-7EC57D0E644B}" presName="wedge1" presStyleLbl="node1" presStyleIdx="0" presStyleCnt="3"/>
      <dgm:spPr/>
    </dgm:pt>
    <dgm:pt modelId="{2EADC225-7CF2-44C7-9873-1723EA19B891}" type="pres">
      <dgm:prSet presAssocID="{D42B8504-80BC-40A6-A27A-7EC57D0E644B}" presName="dummy1a" presStyleCnt="0"/>
      <dgm:spPr/>
    </dgm:pt>
    <dgm:pt modelId="{4D00AA99-19EB-41D0-A42F-2626B0DD5C79}" type="pres">
      <dgm:prSet presAssocID="{D42B8504-80BC-40A6-A27A-7EC57D0E644B}" presName="dummy1b" presStyleCnt="0"/>
      <dgm:spPr/>
    </dgm:pt>
    <dgm:pt modelId="{BDF08D24-3198-4DD4-99DA-FC86296BA70C}" type="pres">
      <dgm:prSet presAssocID="{D42B8504-80BC-40A6-A27A-7EC57D0E644B}" presName="wedge1Tx" presStyleLbl="node1" presStyleIdx="0" presStyleCnt="3">
        <dgm:presLayoutVars>
          <dgm:chMax val="0"/>
          <dgm:chPref val="0"/>
          <dgm:bulletEnabled val="1"/>
        </dgm:presLayoutVars>
      </dgm:prSet>
      <dgm:spPr/>
    </dgm:pt>
    <dgm:pt modelId="{C3AB274F-5425-4967-A24E-51E95DF028D5}" type="pres">
      <dgm:prSet presAssocID="{D42B8504-80BC-40A6-A27A-7EC57D0E644B}" presName="wedge2" presStyleLbl="node1" presStyleIdx="1" presStyleCnt="3"/>
      <dgm:spPr/>
    </dgm:pt>
    <dgm:pt modelId="{426905DC-39B7-4600-8C92-09B354AC0A09}" type="pres">
      <dgm:prSet presAssocID="{D42B8504-80BC-40A6-A27A-7EC57D0E644B}" presName="dummy2a" presStyleCnt="0"/>
      <dgm:spPr/>
    </dgm:pt>
    <dgm:pt modelId="{E703EB4E-F9DE-4432-8DEA-925CA523A3DA}" type="pres">
      <dgm:prSet presAssocID="{D42B8504-80BC-40A6-A27A-7EC57D0E644B}" presName="dummy2b" presStyleCnt="0"/>
      <dgm:spPr/>
    </dgm:pt>
    <dgm:pt modelId="{C6902548-DE30-4EF4-842F-E9DB9B4A8EBA}" type="pres">
      <dgm:prSet presAssocID="{D42B8504-80BC-40A6-A27A-7EC57D0E644B}" presName="wedge2Tx" presStyleLbl="node1" presStyleIdx="1" presStyleCnt="3">
        <dgm:presLayoutVars>
          <dgm:chMax val="0"/>
          <dgm:chPref val="0"/>
          <dgm:bulletEnabled val="1"/>
        </dgm:presLayoutVars>
      </dgm:prSet>
      <dgm:spPr/>
    </dgm:pt>
    <dgm:pt modelId="{9B6B4079-60A6-4A7E-996E-E50DB8A2699C}" type="pres">
      <dgm:prSet presAssocID="{D42B8504-80BC-40A6-A27A-7EC57D0E644B}" presName="wedge3" presStyleLbl="node1" presStyleIdx="2" presStyleCnt="3"/>
      <dgm:spPr/>
    </dgm:pt>
    <dgm:pt modelId="{9E0A6554-8344-4A8A-8400-26BD40B04E93}" type="pres">
      <dgm:prSet presAssocID="{D42B8504-80BC-40A6-A27A-7EC57D0E644B}" presName="dummy3a" presStyleCnt="0"/>
      <dgm:spPr/>
    </dgm:pt>
    <dgm:pt modelId="{2BFD89DC-0987-4883-8418-1B6215B6B2B6}" type="pres">
      <dgm:prSet presAssocID="{D42B8504-80BC-40A6-A27A-7EC57D0E644B}" presName="dummy3b" presStyleCnt="0"/>
      <dgm:spPr/>
    </dgm:pt>
    <dgm:pt modelId="{19FF80CC-6225-4CB2-AABC-C583E617C85C}" type="pres">
      <dgm:prSet presAssocID="{D42B8504-80BC-40A6-A27A-7EC57D0E644B}" presName="wedge3Tx" presStyleLbl="node1" presStyleIdx="2" presStyleCnt="3">
        <dgm:presLayoutVars>
          <dgm:chMax val="0"/>
          <dgm:chPref val="0"/>
          <dgm:bulletEnabled val="1"/>
        </dgm:presLayoutVars>
      </dgm:prSet>
      <dgm:spPr/>
    </dgm:pt>
    <dgm:pt modelId="{850B6893-2549-468F-ABAB-EE92B0F1AB52}" type="pres">
      <dgm:prSet presAssocID="{A7F23838-2226-4232-930C-D5AB65CD5934}" presName="arrowWedge1" presStyleLbl="fgSibTrans2D1" presStyleIdx="0" presStyleCnt="3"/>
      <dgm:spPr/>
    </dgm:pt>
    <dgm:pt modelId="{7DBA3E7D-443C-4A03-8D36-50E5293125B2}" type="pres">
      <dgm:prSet presAssocID="{605DC002-9175-46CC-8018-FC1A16BA25D7}" presName="arrowWedge2" presStyleLbl="fgSibTrans2D1" presStyleIdx="1" presStyleCnt="3"/>
      <dgm:spPr/>
    </dgm:pt>
    <dgm:pt modelId="{30B3F470-621D-430B-AE87-727C9EC2FB46}" type="pres">
      <dgm:prSet presAssocID="{E37E406D-F50B-4FD9-9167-D995B078ACF2}" presName="arrowWedge3" presStyleLbl="fgSibTrans2D1" presStyleIdx="2" presStyleCnt="3"/>
      <dgm:spPr/>
    </dgm:pt>
  </dgm:ptLst>
  <dgm:cxnLst>
    <dgm:cxn modelId="{29928E11-BB31-4E1A-AE4A-94774169998B}" type="presOf" srcId="{DF30EA4E-03CD-4A55-9006-FE98004F96DC}" destId="{C6902548-DE30-4EF4-842F-E9DB9B4A8EBA}" srcOrd="1" destOrd="0" presId="urn:microsoft.com/office/officeart/2005/8/layout/cycle8"/>
    <dgm:cxn modelId="{417EC25F-44BF-43A9-A599-CD76D25CCF61}" type="presOf" srcId="{DF30EA4E-03CD-4A55-9006-FE98004F96DC}" destId="{C3AB274F-5425-4967-A24E-51E95DF028D5}" srcOrd="0" destOrd="0" presId="urn:microsoft.com/office/officeart/2005/8/layout/cycle8"/>
    <dgm:cxn modelId="{6C2DCD62-2026-4780-9F80-C4789D21B183}" type="presOf" srcId="{3674DC4D-4603-4D5F-950A-7E18DBCC1C44}" destId="{BDF08D24-3198-4DD4-99DA-FC86296BA70C}" srcOrd="1" destOrd="0" presId="urn:microsoft.com/office/officeart/2005/8/layout/cycle8"/>
    <dgm:cxn modelId="{CF55A044-32D5-4746-872C-CF1801DBD16F}" type="presOf" srcId="{B366EF37-1A46-4C6A-8003-BD78BE0148F9}" destId="{9B6B4079-60A6-4A7E-996E-E50DB8A2699C}" srcOrd="0" destOrd="0" presId="urn:microsoft.com/office/officeart/2005/8/layout/cycle8"/>
    <dgm:cxn modelId="{EB27B94E-68D9-494A-8511-E190F8205674}" type="presOf" srcId="{B366EF37-1A46-4C6A-8003-BD78BE0148F9}" destId="{19FF80CC-6225-4CB2-AABC-C583E617C85C}" srcOrd="1" destOrd="0" presId="urn:microsoft.com/office/officeart/2005/8/layout/cycle8"/>
    <dgm:cxn modelId="{BEA69CAC-78DF-4986-A39B-A9FDDB4E8751}" srcId="{D42B8504-80BC-40A6-A27A-7EC57D0E644B}" destId="{B366EF37-1A46-4C6A-8003-BD78BE0148F9}" srcOrd="2" destOrd="0" parTransId="{86026BD3-E55B-4520-8AF0-3E05EF65524C}" sibTransId="{E37E406D-F50B-4FD9-9167-D995B078ACF2}"/>
    <dgm:cxn modelId="{E9EA02C2-CCF2-469B-BA21-3A6D28A8CB3C}" srcId="{D42B8504-80BC-40A6-A27A-7EC57D0E644B}" destId="{DF30EA4E-03CD-4A55-9006-FE98004F96DC}" srcOrd="1" destOrd="0" parTransId="{46BE261A-9C74-4F65-82A5-FAF2267DFAE7}" sibTransId="{605DC002-9175-46CC-8018-FC1A16BA25D7}"/>
    <dgm:cxn modelId="{56AC4DE0-4262-4AA6-BE27-A412EA5ADDE4}" type="presOf" srcId="{3674DC4D-4603-4D5F-950A-7E18DBCC1C44}" destId="{FB5385BE-8206-4D15-A9D8-8FA1EAD337B5}" srcOrd="0" destOrd="0" presId="urn:microsoft.com/office/officeart/2005/8/layout/cycle8"/>
    <dgm:cxn modelId="{E9AB6CE6-7721-49EA-8FED-730DCE4E0588}" srcId="{D42B8504-80BC-40A6-A27A-7EC57D0E644B}" destId="{3674DC4D-4603-4D5F-950A-7E18DBCC1C44}" srcOrd="0" destOrd="0" parTransId="{E3839975-5A74-409D-9E85-96DD384EF360}" sibTransId="{A7F23838-2226-4232-930C-D5AB65CD5934}"/>
    <dgm:cxn modelId="{9EAF41F4-1ECD-48CC-89B1-DC6E75A0E7B7}" type="presOf" srcId="{D42B8504-80BC-40A6-A27A-7EC57D0E644B}" destId="{E96EA837-AC4D-4966-90DF-9D3789682BA9}" srcOrd="0" destOrd="0" presId="urn:microsoft.com/office/officeart/2005/8/layout/cycle8"/>
    <dgm:cxn modelId="{4836F808-AE90-4A11-BE1D-3D54AE679D50}" type="presParOf" srcId="{E96EA837-AC4D-4966-90DF-9D3789682BA9}" destId="{FB5385BE-8206-4D15-A9D8-8FA1EAD337B5}" srcOrd="0" destOrd="0" presId="urn:microsoft.com/office/officeart/2005/8/layout/cycle8"/>
    <dgm:cxn modelId="{BA6247A4-7AAE-4BDE-B575-464E89C8CC33}" type="presParOf" srcId="{E96EA837-AC4D-4966-90DF-9D3789682BA9}" destId="{2EADC225-7CF2-44C7-9873-1723EA19B891}" srcOrd="1" destOrd="0" presId="urn:microsoft.com/office/officeart/2005/8/layout/cycle8"/>
    <dgm:cxn modelId="{2A4E1CD4-7B8F-45BB-8C7A-43683C04DECA}" type="presParOf" srcId="{E96EA837-AC4D-4966-90DF-9D3789682BA9}" destId="{4D00AA99-19EB-41D0-A42F-2626B0DD5C79}" srcOrd="2" destOrd="0" presId="urn:microsoft.com/office/officeart/2005/8/layout/cycle8"/>
    <dgm:cxn modelId="{521A6726-5B88-4868-8546-915D5828AA39}" type="presParOf" srcId="{E96EA837-AC4D-4966-90DF-9D3789682BA9}" destId="{BDF08D24-3198-4DD4-99DA-FC86296BA70C}" srcOrd="3" destOrd="0" presId="urn:microsoft.com/office/officeart/2005/8/layout/cycle8"/>
    <dgm:cxn modelId="{DE254529-B833-49F9-A6E2-3733E214BA59}" type="presParOf" srcId="{E96EA837-AC4D-4966-90DF-9D3789682BA9}" destId="{C3AB274F-5425-4967-A24E-51E95DF028D5}" srcOrd="4" destOrd="0" presId="urn:microsoft.com/office/officeart/2005/8/layout/cycle8"/>
    <dgm:cxn modelId="{DD79766E-B5E8-48C3-9A90-4B0A7C58B8FB}" type="presParOf" srcId="{E96EA837-AC4D-4966-90DF-9D3789682BA9}" destId="{426905DC-39B7-4600-8C92-09B354AC0A09}" srcOrd="5" destOrd="0" presId="urn:microsoft.com/office/officeart/2005/8/layout/cycle8"/>
    <dgm:cxn modelId="{ABEED46A-4C31-40BF-8EBE-3FB1F748089D}" type="presParOf" srcId="{E96EA837-AC4D-4966-90DF-9D3789682BA9}" destId="{E703EB4E-F9DE-4432-8DEA-925CA523A3DA}" srcOrd="6" destOrd="0" presId="urn:microsoft.com/office/officeart/2005/8/layout/cycle8"/>
    <dgm:cxn modelId="{3941ADDA-DB22-481E-A9C5-667E2EEA153E}" type="presParOf" srcId="{E96EA837-AC4D-4966-90DF-9D3789682BA9}" destId="{C6902548-DE30-4EF4-842F-E9DB9B4A8EBA}" srcOrd="7" destOrd="0" presId="urn:microsoft.com/office/officeart/2005/8/layout/cycle8"/>
    <dgm:cxn modelId="{6B7257B1-0AA2-4251-BA8A-16AF5CB91A32}" type="presParOf" srcId="{E96EA837-AC4D-4966-90DF-9D3789682BA9}" destId="{9B6B4079-60A6-4A7E-996E-E50DB8A2699C}" srcOrd="8" destOrd="0" presId="urn:microsoft.com/office/officeart/2005/8/layout/cycle8"/>
    <dgm:cxn modelId="{23906534-D12F-45C0-98C1-43026272E442}" type="presParOf" srcId="{E96EA837-AC4D-4966-90DF-9D3789682BA9}" destId="{9E0A6554-8344-4A8A-8400-26BD40B04E93}" srcOrd="9" destOrd="0" presId="urn:microsoft.com/office/officeart/2005/8/layout/cycle8"/>
    <dgm:cxn modelId="{5DD509C4-5459-470A-B276-5B9B11085E4E}" type="presParOf" srcId="{E96EA837-AC4D-4966-90DF-9D3789682BA9}" destId="{2BFD89DC-0987-4883-8418-1B6215B6B2B6}" srcOrd="10" destOrd="0" presId="urn:microsoft.com/office/officeart/2005/8/layout/cycle8"/>
    <dgm:cxn modelId="{8C7D1E2E-86A2-4B28-A078-C4D86B695F47}" type="presParOf" srcId="{E96EA837-AC4D-4966-90DF-9D3789682BA9}" destId="{19FF80CC-6225-4CB2-AABC-C583E617C85C}" srcOrd="11" destOrd="0" presId="urn:microsoft.com/office/officeart/2005/8/layout/cycle8"/>
    <dgm:cxn modelId="{69615B6F-E3DF-43F0-B7D0-3959ACD92C8A}" type="presParOf" srcId="{E96EA837-AC4D-4966-90DF-9D3789682BA9}" destId="{850B6893-2549-468F-ABAB-EE92B0F1AB52}" srcOrd="12" destOrd="0" presId="urn:microsoft.com/office/officeart/2005/8/layout/cycle8"/>
    <dgm:cxn modelId="{FABE5606-FC6E-416D-BCFA-9CA15455572F}" type="presParOf" srcId="{E96EA837-AC4D-4966-90DF-9D3789682BA9}" destId="{7DBA3E7D-443C-4A03-8D36-50E5293125B2}" srcOrd="13" destOrd="0" presId="urn:microsoft.com/office/officeart/2005/8/layout/cycle8"/>
    <dgm:cxn modelId="{63869364-FF0E-4E53-9D34-F23D3E016E71}" type="presParOf" srcId="{E96EA837-AC4D-4966-90DF-9D3789682BA9}" destId="{30B3F470-621D-430B-AE87-727C9EC2FB4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40CA2A-0EC2-4DC5-9CAC-98223CCB3309}"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GB"/>
        </a:p>
      </dgm:t>
    </dgm:pt>
    <dgm:pt modelId="{9F82985B-C2B8-4D8F-A219-6492E2676948}">
      <dgm:prSet phldrT="[Text]"/>
      <dgm:spPr>
        <a:solidFill>
          <a:schemeClr val="accent2"/>
        </a:solidFill>
      </dgm:spPr>
      <dgm:t>
        <a:bodyPr/>
        <a:lstStyle/>
        <a:p>
          <a:r>
            <a:rPr lang="en-GB" dirty="0"/>
            <a:t>Maximise</a:t>
          </a:r>
        </a:p>
      </dgm:t>
    </dgm:pt>
    <dgm:pt modelId="{BFA624FA-61BE-4973-80D5-C7B84EB826F2}" type="parTrans" cxnId="{6CE79903-D6F0-4194-A951-CA20ABEB33BB}">
      <dgm:prSet/>
      <dgm:spPr/>
      <dgm:t>
        <a:bodyPr/>
        <a:lstStyle/>
        <a:p>
          <a:endParaRPr lang="en-GB"/>
        </a:p>
      </dgm:t>
    </dgm:pt>
    <dgm:pt modelId="{442F2392-C13A-45CE-B077-D6DBB5EB9463}" type="sibTrans" cxnId="{6CE79903-D6F0-4194-A951-CA20ABEB33BB}">
      <dgm:prSet/>
      <dgm:spPr/>
      <dgm:t>
        <a:bodyPr/>
        <a:lstStyle/>
        <a:p>
          <a:endParaRPr lang="en-GB"/>
        </a:p>
      </dgm:t>
    </dgm:pt>
    <dgm:pt modelId="{78FF680D-61BA-4382-B941-DC134455F23C}">
      <dgm:prSet phldrT="[Text]"/>
      <dgm:spPr>
        <a:solidFill>
          <a:schemeClr val="accent6">
            <a:lumMod val="60000"/>
            <a:lumOff val="40000"/>
          </a:schemeClr>
        </a:solidFill>
      </dgm:spPr>
      <dgm:t>
        <a:bodyPr/>
        <a:lstStyle/>
        <a:p>
          <a:r>
            <a:rPr lang="en-GB" dirty="0"/>
            <a:t>Maintain</a:t>
          </a:r>
        </a:p>
      </dgm:t>
    </dgm:pt>
    <dgm:pt modelId="{695099B2-F579-49CE-B86C-823BAF680385}" type="parTrans" cxnId="{4050EB9E-B498-47B8-A876-0AE87932AB5E}">
      <dgm:prSet/>
      <dgm:spPr/>
      <dgm:t>
        <a:bodyPr/>
        <a:lstStyle/>
        <a:p>
          <a:endParaRPr lang="en-GB"/>
        </a:p>
      </dgm:t>
    </dgm:pt>
    <dgm:pt modelId="{5CB36D74-5E68-4694-A3AD-1A848664FC8A}" type="sibTrans" cxnId="{4050EB9E-B498-47B8-A876-0AE87932AB5E}">
      <dgm:prSet/>
      <dgm:spPr/>
      <dgm:t>
        <a:bodyPr/>
        <a:lstStyle/>
        <a:p>
          <a:endParaRPr lang="en-GB"/>
        </a:p>
      </dgm:t>
    </dgm:pt>
    <dgm:pt modelId="{300CA758-C047-44B3-8296-A059EF0CF9FC}">
      <dgm:prSet phldrT="[Text]"/>
      <dgm:spPr/>
      <dgm:t>
        <a:bodyPr/>
        <a:lstStyle/>
        <a:p>
          <a:r>
            <a:rPr lang="en-GB" dirty="0"/>
            <a:t>Minimise</a:t>
          </a:r>
        </a:p>
      </dgm:t>
    </dgm:pt>
    <dgm:pt modelId="{B0AD3F3C-99C2-4F12-BDD3-45C8C0041D64}" type="parTrans" cxnId="{B583263F-E8E4-43E9-90F4-E7CC0C26ADEC}">
      <dgm:prSet/>
      <dgm:spPr/>
      <dgm:t>
        <a:bodyPr/>
        <a:lstStyle/>
        <a:p>
          <a:endParaRPr lang="en-GB"/>
        </a:p>
      </dgm:t>
    </dgm:pt>
    <dgm:pt modelId="{E2C7D51E-CBEF-4137-A18A-534F8266233D}" type="sibTrans" cxnId="{B583263F-E8E4-43E9-90F4-E7CC0C26ADEC}">
      <dgm:prSet/>
      <dgm:spPr/>
      <dgm:t>
        <a:bodyPr/>
        <a:lstStyle/>
        <a:p>
          <a:endParaRPr lang="en-GB"/>
        </a:p>
      </dgm:t>
    </dgm:pt>
    <dgm:pt modelId="{772FF8D8-6434-4535-B7A3-BB1912BE7802}" type="pres">
      <dgm:prSet presAssocID="{A140CA2A-0EC2-4DC5-9CAC-98223CCB3309}" presName="compositeShape" presStyleCnt="0">
        <dgm:presLayoutVars>
          <dgm:chMax val="7"/>
          <dgm:dir/>
          <dgm:resizeHandles val="exact"/>
        </dgm:presLayoutVars>
      </dgm:prSet>
      <dgm:spPr/>
    </dgm:pt>
    <dgm:pt modelId="{CE750DCA-CE21-4857-9F1C-4C40532899CF}" type="pres">
      <dgm:prSet presAssocID="{A140CA2A-0EC2-4DC5-9CAC-98223CCB3309}" presName="wedge1" presStyleLbl="node1" presStyleIdx="0" presStyleCnt="3" custLinFactNeighborX="-4473" custLinFactNeighborY="2990"/>
      <dgm:spPr/>
    </dgm:pt>
    <dgm:pt modelId="{34D5C55B-1D00-42FB-8224-DAA6C740E800}" type="pres">
      <dgm:prSet presAssocID="{A140CA2A-0EC2-4DC5-9CAC-98223CCB3309}" presName="wedge1Tx" presStyleLbl="node1" presStyleIdx="0" presStyleCnt="3">
        <dgm:presLayoutVars>
          <dgm:chMax val="0"/>
          <dgm:chPref val="0"/>
          <dgm:bulletEnabled val="1"/>
        </dgm:presLayoutVars>
      </dgm:prSet>
      <dgm:spPr/>
    </dgm:pt>
    <dgm:pt modelId="{E16F95BF-5794-4F0D-99BC-57DA352C9882}" type="pres">
      <dgm:prSet presAssocID="{A140CA2A-0EC2-4DC5-9CAC-98223CCB3309}" presName="wedge2" presStyleLbl="node1" presStyleIdx="1" presStyleCnt="3" custLinFactNeighborX="178" custLinFactNeighborY="14"/>
      <dgm:spPr/>
    </dgm:pt>
    <dgm:pt modelId="{122A85D7-1EB0-49D5-8379-2FE95A97D326}" type="pres">
      <dgm:prSet presAssocID="{A140CA2A-0EC2-4DC5-9CAC-98223CCB3309}" presName="wedge2Tx" presStyleLbl="node1" presStyleIdx="1" presStyleCnt="3">
        <dgm:presLayoutVars>
          <dgm:chMax val="0"/>
          <dgm:chPref val="0"/>
          <dgm:bulletEnabled val="1"/>
        </dgm:presLayoutVars>
      </dgm:prSet>
      <dgm:spPr/>
    </dgm:pt>
    <dgm:pt modelId="{2B6B4DA1-92B6-4065-B5F3-FDF859095256}" type="pres">
      <dgm:prSet presAssocID="{A140CA2A-0EC2-4DC5-9CAC-98223CCB3309}" presName="wedge3" presStyleLbl="node1" presStyleIdx="2" presStyleCnt="3"/>
      <dgm:spPr/>
    </dgm:pt>
    <dgm:pt modelId="{A705F70D-75BC-4B1E-A66C-63A321EDB202}" type="pres">
      <dgm:prSet presAssocID="{A140CA2A-0EC2-4DC5-9CAC-98223CCB3309}" presName="wedge3Tx" presStyleLbl="node1" presStyleIdx="2" presStyleCnt="3">
        <dgm:presLayoutVars>
          <dgm:chMax val="0"/>
          <dgm:chPref val="0"/>
          <dgm:bulletEnabled val="1"/>
        </dgm:presLayoutVars>
      </dgm:prSet>
      <dgm:spPr/>
    </dgm:pt>
  </dgm:ptLst>
  <dgm:cxnLst>
    <dgm:cxn modelId="{6CE79903-D6F0-4194-A951-CA20ABEB33BB}" srcId="{A140CA2A-0EC2-4DC5-9CAC-98223CCB3309}" destId="{9F82985B-C2B8-4D8F-A219-6492E2676948}" srcOrd="0" destOrd="0" parTransId="{BFA624FA-61BE-4973-80D5-C7B84EB826F2}" sibTransId="{442F2392-C13A-45CE-B077-D6DBB5EB9463}"/>
    <dgm:cxn modelId="{7A7D710F-9A5B-4429-8336-1999F83E2A6C}" type="presOf" srcId="{78FF680D-61BA-4382-B941-DC134455F23C}" destId="{E16F95BF-5794-4F0D-99BC-57DA352C9882}" srcOrd="0" destOrd="0" presId="urn:microsoft.com/office/officeart/2005/8/layout/chart3"/>
    <dgm:cxn modelId="{6A4E6121-B0B7-4B1D-80F4-54B556C2274A}" type="presOf" srcId="{9F82985B-C2B8-4D8F-A219-6492E2676948}" destId="{CE750DCA-CE21-4857-9F1C-4C40532899CF}" srcOrd="0" destOrd="0" presId="urn:microsoft.com/office/officeart/2005/8/layout/chart3"/>
    <dgm:cxn modelId="{B583263F-E8E4-43E9-90F4-E7CC0C26ADEC}" srcId="{A140CA2A-0EC2-4DC5-9CAC-98223CCB3309}" destId="{300CA758-C047-44B3-8296-A059EF0CF9FC}" srcOrd="2" destOrd="0" parTransId="{B0AD3F3C-99C2-4F12-BDD3-45C8C0041D64}" sibTransId="{E2C7D51E-CBEF-4137-A18A-534F8266233D}"/>
    <dgm:cxn modelId="{A76CA997-9301-4AEA-A8FE-BDCF63D40CDC}" type="presOf" srcId="{300CA758-C047-44B3-8296-A059EF0CF9FC}" destId="{A705F70D-75BC-4B1E-A66C-63A321EDB202}" srcOrd="1" destOrd="0" presId="urn:microsoft.com/office/officeart/2005/8/layout/chart3"/>
    <dgm:cxn modelId="{4050EB9E-B498-47B8-A876-0AE87932AB5E}" srcId="{A140CA2A-0EC2-4DC5-9CAC-98223CCB3309}" destId="{78FF680D-61BA-4382-B941-DC134455F23C}" srcOrd="1" destOrd="0" parTransId="{695099B2-F579-49CE-B86C-823BAF680385}" sibTransId="{5CB36D74-5E68-4694-A3AD-1A848664FC8A}"/>
    <dgm:cxn modelId="{923B53AC-9747-42E5-B6D6-E5BE88523BE6}" type="presOf" srcId="{78FF680D-61BA-4382-B941-DC134455F23C}" destId="{122A85D7-1EB0-49D5-8379-2FE95A97D326}" srcOrd="1" destOrd="0" presId="urn:microsoft.com/office/officeart/2005/8/layout/chart3"/>
    <dgm:cxn modelId="{3A914EAF-481C-4201-96DF-F180483CF22D}" type="presOf" srcId="{300CA758-C047-44B3-8296-A059EF0CF9FC}" destId="{2B6B4DA1-92B6-4065-B5F3-FDF859095256}" srcOrd="0" destOrd="0" presId="urn:microsoft.com/office/officeart/2005/8/layout/chart3"/>
    <dgm:cxn modelId="{1161AFDF-E1F6-40AF-9D84-790DEC1BAE34}" type="presOf" srcId="{A140CA2A-0EC2-4DC5-9CAC-98223CCB3309}" destId="{772FF8D8-6434-4535-B7A3-BB1912BE7802}" srcOrd="0" destOrd="0" presId="urn:microsoft.com/office/officeart/2005/8/layout/chart3"/>
    <dgm:cxn modelId="{82EBA2F9-628D-4D9B-9A66-44B6743589EA}" type="presOf" srcId="{9F82985B-C2B8-4D8F-A219-6492E2676948}" destId="{34D5C55B-1D00-42FB-8224-DAA6C740E800}" srcOrd="1" destOrd="0" presId="urn:microsoft.com/office/officeart/2005/8/layout/chart3"/>
    <dgm:cxn modelId="{7A42076D-B1F7-48EF-925A-61629011FDF1}" type="presParOf" srcId="{772FF8D8-6434-4535-B7A3-BB1912BE7802}" destId="{CE750DCA-CE21-4857-9F1C-4C40532899CF}" srcOrd="0" destOrd="0" presId="urn:microsoft.com/office/officeart/2005/8/layout/chart3"/>
    <dgm:cxn modelId="{FBE4657F-8A72-4C79-B43C-E04AAF68F89F}" type="presParOf" srcId="{772FF8D8-6434-4535-B7A3-BB1912BE7802}" destId="{34D5C55B-1D00-42FB-8224-DAA6C740E800}" srcOrd="1" destOrd="0" presId="urn:microsoft.com/office/officeart/2005/8/layout/chart3"/>
    <dgm:cxn modelId="{1B632C25-1650-4E0F-8E16-785563E4F431}" type="presParOf" srcId="{772FF8D8-6434-4535-B7A3-BB1912BE7802}" destId="{E16F95BF-5794-4F0D-99BC-57DA352C9882}" srcOrd="2" destOrd="0" presId="urn:microsoft.com/office/officeart/2005/8/layout/chart3"/>
    <dgm:cxn modelId="{EA0A984E-8E1C-4F58-973B-EF8D88AD2DD5}" type="presParOf" srcId="{772FF8D8-6434-4535-B7A3-BB1912BE7802}" destId="{122A85D7-1EB0-49D5-8379-2FE95A97D326}" srcOrd="3" destOrd="0" presId="urn:microsoft.com/office/officeart/2005/8/layout/chart3"/>
    <dgm:cxn modelId="{03DE872B-60EF-4FC5-9692-1C8F75FFF3FD}" type="presParOf" srcId="{772FF8D8-6434-4535-B7A3-BB1912BE7802}" destId="{2B6B4DA1-92B6-4065-B5F3-FDF859095256}" srcOrd="4" destOrd="0" presId="urn:microsoft.com/office/officeart/2005/8/layout/chart3"/>
    <dgm:cxn modelId="{437AD660-C4BC-46A1-97A8-C151DFE0BAD0}" type="presParOf" srcId="{772FF8D8-6434-4535-B7A3-BB1912BE7802}" destId="{A705F70D-75BC-4B1E-A66C-63A321EDB202}" srcOrd="5"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385BE-8206-4D15-A9D8-8FA1EAD337B5}">
      <dsp:nvSpPr>
        <dsp:cNvPr id="0" name=""/>
        <dsp:cNvSpPr/>
      </dsp:nvSpPr>
      <dsp:spPr>
        <a:xfrm>
          <a:off x="1881902" y="352213"/>
          <a:ext cx="4551680" cy="4551680"/>
        </a:xfrm>
        <a:prstGeom prst="pie">
          <a:avLst>
            <a:gd name="adj1" fmla="val 16200000"/>
            <a:gd name="adj2" fmla="val 1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2533650">
            <a:lnSpc>
              <a:spcPct val="90000"/>
            </a:lnSpc>
            <a:spcBef>
              <a:spcPct val="0"/>
            </a:spcBef>
            <a:spcAft>
              <a:spcPct val="35000"/>
            </a:spcAft>
            <a:buNone/>
          </a:pPr>
          <a:r>
            <a:rPr lang="en-GB" sz="5700" kern="1200" dirty="0"/>
            <a:t>Time</a:t>
          </a:r>
        </a:p>
      </dsp:txBody>
      <dsp:txXfrm>
        <a:off x="4280746" y="1316736"/>
        <a:ext cx="1625600" cy="1354666"/>
      </dsp:txXfrm>
    </dsp:sp>
    <dsp:sp modelId="{C3AB274F-5425-4967-A24E-51E95DF028D5}">
      <dsp:nvSpPr>
        <dsp:cNvPr id="0" name=""/>
        <dsp:cNvSpPr/>
      </dsp:nvSpPr>
      <dsp:spPr>
        <a:xfrm>
          <a:off x="1788159" y="514773"/>
          <a:ext cx="4551680" cy="4551680"/>
        </a:xfrm>
        <a:prstGeom prst="pie">
          <a:avLst>
            <a:gd name="adj1" fmla="val 1800000"/>
            <a:gd name="adj2" fmla="val 90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2533650">
            <a:lnSpc>
              <a:spcPct val="90000"/>
            </a:lnSpc>
            <a:spcBef>
              <a:spcPct val="0"/>
            </a:spcBef>
            <a:spcAft>
              <a:spcPct val="35000"/>
            </a:spcAft>
            <a:buNone/>
          </a:pPr>
          <a:r>
            <a:rPr lang="en-GB" sz="5700" kern="1200" dirty="0"/>
            <a:t>Total</a:t>
          </a:r>
        </a:p>
      </dsp:txBody>
      <dsp:txXfrm>
        <a:off x="2871893" y="3467946"/>
        <a:ext cx="2438400" cy="1192106"/>
      </dsp:txXfrm>
    </dsp:sp>
    <dsp:sp modelId="{9B6B4079-60A6-4A7E-996E-E50DB8A2699C}">
      <dsp:nvSpPr>
        <dsp:cNvPr id="0" name=""/>
        <dsp:cNvSpPr/>
      </dsp:nvSpPr>
      <dsp:spPr>
        <a:xfrm>
          <a:off x="1694416" y="352213"/>
          <a:ext cx="4551680" cy="4551680"/>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2533650">
            <a:lnSpc>
              <a:spcPct val="90000"/>
            </a:lnSpc>
            <a:spcBef>
              <a:spcPct val="0"/>
            </a:spcBef>
            <a:spcAft>
              <a:spcPct val="35000"/>
            </a:spcAft>
            <a:buNone/>
          </a:pPr>
          <a:r>
            <a:rPr lang="en-GB" sz="5700" kern="1200" dirty="0"/>
            <a:t>Type</a:t>
          </a:r>
        </a:p>
      </dsp:txBody>
      <dsp:txXfrm>
        <a:off x="2221653" y="1316736"/>
        <a:ext cx="1625600" cy="1354666"/>
      </dsp:txXfrm>
    </dsp:sp>
    <dsp:sp modelId="{850B6893-2549-468F-ABAB-EE92B0F1AB52}">
      <dsp:nvSpPr>
        <dsp:cNvPr id="0" name=""/>
        <dsp:cNvSpPr/>
      </dsp:nvSpPr>
      <dsp:spPr>
        <a:xfrm>
          <a:off x="1600507" y="70442"/>
          <a:ext cx="5115221" cy="5115221"/>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BA3E7D-443C-4A03-8D36-50E5293125B2}">
      <dsp:nvSpPr>
        <dsp:cNvPr id="0" name=""/>
        <dsp:cNvSpPr/>
      </dsp:nvSpPr>
      <dsp:spPr>
        <a:xfrm>
          <a:off x="1506389" y="232714"/>
          <a:ext cx="5115221" cy="5115221"/>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3F470-621D-430B-AE87-727C9EC2FB46}">
      <dsp:nvSpPr>
        <dsp:cNvPr id="0" name=""/>
        <dsp:cNvSpPr/>
      </dsp:nvSpPr>
      <dsp:spPr>
        <a:xfrm>
          <a:off x="1412270" y="70442"/>
          <a:ext cx="5115221" cy="5115221"/>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50DCA-CE21-4857-9F1C-4C40532899CF}">
      <dsp:nvSpPr>
        <dsp:cNvPr id="0" name=""/>
        <dsp:cNvSpPr/>
      </dsp:nvSpPr>
      <dsp:spPr>
        <a:xfrm>
          <a:off x="2017434" y="528486"/>
          <a:ext cx="4793219" cy="4793219"/>
        </a:xfrm>
        <a:prstGeom prst="pie">
          <a:avLst>
            <a:gd name="adj1" fmla="val 16200000"/>
            <a:gd name="adj2" fmla="val 1800000"/>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Maximise</a:t>
          </a:r>
        </a:p>
      </dsp:txBody>
      <dsp:txXfrm>
        <a:off x="4623462" y="1412949"/>
        <a:ext cx="1626270" cy="1597739"/>
      </dsp:txXfrm>
    </dsp:sp>
    <dsp:sp modelId="{E16F95BF-5794-4F0D-99BC-57DA352C9882}">
      <dsp:nvSpPr>
        <dsp:cNvPr id="0" name=""/>
        <dsp:cNvSpPr/>
      </dsp:nvSpPr>
      <dsp:spPr>
        <a:xfrm>
          <a:off x="1993288" y="528495"/>
          <a:ext cx="4793219" cy="4793219"/>
        </a:xfrm>
        <a:prstGeom prst="pie">
          <a:avLst>
            <a:gd name="adj1" fmla="val 1800000"/>
            <a:gd name="adj2" fmla="val 9000000"/>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Maintain</a:t>
          </a:r>
        </a:p>
      </dsp:txBody>
      <dsp:txXfrm>
        <a:off x="3305717" y="3552789"/>
        <a:ext cx="2168361" cy="1483615"/>
      </dsp:txXfrm>
    </dsp:sp>
    <dsp:sp modelId="{2B6B4DA1-92B6-4065-B5F3-FDF859095256}">
      <dsp:nvSpPr>
        <dsp:cNvPr id="0" name=""/>
        <dsp:cNvSpPr/>
      </dsp:nvSpPr>
      <dsp:spPr>
        <a:xfrm>
          <a:off x="1984756" y="527824"/>
          <a:ext cx="4793219" cy="4793219"/>
        </a:xfrm>
        <a:prstGeom prst="pie">
          <a:avLst>
            <a:gd name="adj1" fmla="val 90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Minimise</a:t>
          </a:r>
        </a:p>
      </dsp:txBody>
      <dsp:txXfrm>
        <a:off x="2498315" y="1469350"/>
        <a:ext cx="1626270" cy="1597739"/>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79FE8-966C-434F-74C7-28E090FE41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173C7-8478-9DC4-A1E4-E82E85014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04F8B5-538F-F282-6064-6A8E7ADCBFAF}"/>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5" name="Footer Placeholder 4">
            <a:extLst>
              <a:ext uri="{FF2B5EF4-FFF2-40B4-BE49-F238E27FC236}">
                <a16:creationId xmlns:a16="http://schemas.microsoft.com/office/drawing/2014/main" id="{932D9CCF-5FBD-69E5-9053-EAADBCFEAF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4FD07A-A85E-C7C8-29DE-CF081604893B}"/>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598930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EA59-1288-E653-184C-FC48A7FF1B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87FFBA-46D3-B133-1E1D-2BB7A1D4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C2A4A-DD58-FAA2-3707-14A9AF26384C}"/>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5" name="Footer Placeholder 4">
            <a:extLst>
              <a:ext uri="{FF2B5EF4-FFF2-40B4-BE49-F238E27FC236}">
                <a16:creationId xmlns:a16="http://schemas.microsoft.com/office/drawing/2014/main" id="{90605AC0-4A01-C8D3-9D61-11806D4DA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23662E-94FC-6F0C-3A0A-50E6DB3D0C3B}"/>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1995379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6D3F8-79D3-81F0-5151-2376B0CE56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E3FD19-221F-38FE-0AEC-641A66EEBB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DDAE32-DC2F-CF4A-B8D2-FAF9E4E9206E}"/>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5" name="Footer Placeholder 4">
            <a:extLst>
              <a:ext uri="{FF2B5EF4-FFF2-40B4-BE49-F238E27FC236}">
                <a16:creationId xmlns:a16="http://schemas.microsoft.com/office/drawing/2014/main" id="{6EBC7D1C-E970-48DE-DBAF-9B6EE20F63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82002-5BEB-1A7A-7251-E1681FA431FF}"/>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3338742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8FC10-EB17-A9A7-BCDF-5B259C9DD8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435169-B402-5430-0EBC-C216BBC76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C50CA9-5843-E1F7-3611-319D228193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A4C65F-AD4C-B96B-AA88-21AD39A01C53}"/>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6" name="Footer Placeholder 5">
            <a:extLst>
              <a:ext uri="{FF2B5EF4-FFF2-40B4-BE49-F238E27FC236}">
                <a16:creationId xmlns:a16="http://schemas.microsoft.com/office/drawing/2014/main" id="{A5A83A2C-0C17-C627-CE7E-E1B5031CE6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557B85-6A69-0594-CF5F-CBBF3BF31251}"/>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2142360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79029-DF2E-C60A-BA87-193EBAE8B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442A18-DBFE-9BF0-C746-D22542AED2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27DAE1-5695-91CF-1B02-0EF7CFDF6B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7908A4-A91D-AE39-CB3B-8711146F85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5D46CA-83EC-BEB2-94DE-34E55A8360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16A8E5-0C3C-12A4-B1D0-2BBA61AE6541}"/>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8" name="Footer Placeholder 7">
            <a:extLst>
              <a:ext uri="{FF2B5EF4-FFF2-40B4-BE49-F238E27FC236}">
                <a16:creationId xmlns:a16="http://schemas.microsoft.com/office/drawing/2014/main" id="{5B929A37-70F2-63BB-AFB4-FAEEBF3E8D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EFAF40-96D4-2F76-8854-215487862702}"/>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3435337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4798C-BB79-D499-ED0B-B8CE136782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4C0542-B6E9-AC16-D101-9DE461484FD9}"/>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4" name="Footer Placeholder 3">
            <a:extLst>
              <a:ext uri="{FF2B5EF4-FFF2-40B4-BE49-F238E27FC236}">
                <a16:creationId xmlns:a16="http://schemas.microsoft.com/office/drawing/2014/main" id="{771A9F9C-9793-9508-7C70-C7360C5AEB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915286-3F67-2A4B-F36A-E9CE9D274C1E}"/>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2611236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9FA118-0605-7A74-B99E-643705905430}"/>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3" name="Footer Placeholder 2">
            <a:extLst>
              <a:ext uri="{FF2B5EF4-FFF2-40B4-BE49-F238E27FC236}">
                <a16:creationId xmlns:a16="http://schemas.microsoft.com/office/drawing/2014/main" id="{412E1A9C-B7CE-BB40-E217-EE9CD9DA16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6A2297-40EF-DD76-1633-A442EFEBD507}"/>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3389118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60BD-DF76-85E1-9BD9-EF47897585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EE22AA-5B56-F1C8-89E4-3F89A01081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804969-4999-F3CD-0B55-7B7CC7F94F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8AEE1A-4724-589C-F213-2B3AD97CD798}"/>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6" name="Footer Placeholder 5">
            <a:extLst>
              <a:ext uri="{FF2B5EF4-FFF2-40B4-BE49-F238E27FC236}">
                <a16:creationId xmlns:a16="http://schemas.microsoft.com/office/drawing/2014/main" id="{34907C3C-D231-C920-F3B3-B07B7C0392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E51FCE-1034-9264-7BFF-1598C6F2CC8F}"/>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3038141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0545-C30D-2281-35BF-E61B93C8CF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C88978-20E5-3BBA-8820-7AD238A8DA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7F37F6-C0AF-980A-1F4B-23EBF9B192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0C303-87A6-D0EA-9886-37E3E09619EB}"/>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6" name="Footer Placeholder 5">
            <a:extLst>
              <a:ext uri="{FF2B5EF4-FFF2-40B4-BE49-F238E27FC236}">
                <a16:creationId xmlns:a16="http://schemas.microsoft.com/office/drawing/2014/main" id="{6F69B9C6-ADD6-6524-B209-961A08C7F1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B25F68-5271-1462-31E4-85FA5CB276C4}"/>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1681632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3256-8B5F-1803-AC37-5A98FB79FD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FABA44-AF9C-8D9A-8331-82DCCAC523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C1819-8E98-45B2-6698-3B4FC63D0155}"/>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5" name="Footer Placeholder 4">
            <a:extLst>
              <a:ext uri="{FF2B5EF4-FFF2-40B4-BE49-F238E27FC236}">
                <a16:creationId xmlns:a16="http://schemas.microsoft.com/office/drawing/2014/main" id="{8D6AA858-9AC4-6A02-B134-B548D9C3C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3FE2EC-ADDD-5407-4B3C-367C6C3DC40E}"/>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3930339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A3E97-9084-0DE2-1FAA-120AB4F207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AC645A-7E3C-DD40-4A28-01D5A3B038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7F1F7-80E2-E155-528F-A89286B7AAD3}"/>
              </a:ext>
            </a:extLst>
          </p:cNvPr>
          <p:cNvSpPr>
            <a:spLocks noGrp="1"/>
          </p:cNvSpPr>
          <p:nvPr>
            <p:ph type="dt" sz="half" idx="10"/>
          </p:nvPr>
        </p:nvSpPr>
        <p:spPr/>
        <p:txBody>
          <a:bodyPr/>
          <a:lstStyle/>
          <a:p>
            <a:fld id="{AA4EB61F-54FD-4A67-9E17-503A21A09F57}" type="datetimeFigureOut">
              <a:rPr lang="en-GB" smtClean="0"/>
              <a:t>09/10/2024</a:t>
            </a:fld>
            <a:endParaRPr lang="en-GB"/>
          </a:p>
        </p:txBody>
      </p:sp>
      <p:sp>
        <p:nvSpPr>
          <p:cNvPr id="5" name="Footer Placeholder 4">
            <a:extLst>
              <a:ext uri="{FF2B5EF4-FFF2-40B4-BE49-F238E27FC236}">
                <a16:creationId xmlns:a16="http://schemas.microsoft.com/office/drawing/2014/main" id="{80CEDF04-DCA9-8C74-E494-AD0C139D91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034CF-0AB5-46EA-339A-E84C5C41D79B}"/>
              </a:ext>
            </a:extLst>
          </p:cNvPr>
          <p:cNvSpPr>
            <a:spLocks noGrp="1"/>
          </p:cNvSpPr>
          <p:nvPr>
            <p:ph type="sldNum" sz="quarter" idx="12"/>
          </p:nvPr>
        </p:nvSpPr>
        <p:spPr/>
        <p:txBody>
          <a:bodyPr/>
          <a:lstStyle/>
          <a:p>
            <a:fld id="{C8EE8BF7-BDAC-4648-A260-81A361191DE8}" type="slidenum">
              <a:rPr lang="en-GB" smtClean="0"/>
              <a:t>‹#›</a:t>
            </a:fld>
            <a:endParaRPr lang="en-GB"/>
          </a:p>
        </p:txBody>
      </p:sp>
    </p:spTree>
    <p:extLst>
      <p:ext uri="{BB962C8B-B14F-4D97-AF65-F5344CB8AC3E}">
        <p14:creationId xmlns:p14="http://schemas.microsoft.com/office/powerpoint/2010/main" val="2456973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778CB2-CA27-A8D9-7AEF-229E6DFD94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2BD979-61B4-3BEF-9243-1CAAE22B23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93B343-DA17-B65A-E5E9-FDFA019FE2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4EB61F-54FD-4A67-9E17-503A21A09F57}" type="datetimeFigureOut">
              <a:rPr lang="en-GB" smtClean="0"/>
              <a:t>09/10/2024</a:t>
            </a:fld>
            <a:endParaRPr lang="en-GB"/>
          </a:p>
        </p:txBody>
      </p:sp>
      <p:sp>
        <p:nvSpPr>
          <p:cNvPr id="5" name="Footer Placeholder 4">
            <a:extLst>
              <a:ext uri="{FF2B5EF4-FFF2-40B4-BE49-F238E27FC236}">
                <a16:creationId xmlns:a16="http://schemas.microsoft.com/office/drawing/2014/main" id="{B8281E64-7587-8FCB-78B8-31EA11E5CC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7CB9DE-AE20-E6B8-A919-6FF0A5AB3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EE8BF7-BDAC-4648-A260-81A361191DE8}" type="slidenum">
              <a:rPr lang="en-GB" smtClean="0"/>
              <a:t>‹#›</a:t>
            </a:fld>
            <a:endParaRPr lang="en-GB"/>
          </a:p>
        </p:txBody>
      </p:sp>
    </p:spTree>
    <p:extLst>
      <p:ext uri="{BB962C8B-B14F-4D97-AF65-F5344CB8AC3E}">
        <p14:creationId xmlns:p14="http://schemas.microsoft.com/office/powerpoint/2010/main" val="4143716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Layout" Target="../diagrams/layout2.xml"/><Relationship Id="rId7" Type="http://schemas.openxmlformats.org/officeDocument/2006/relationships/image" Target="../media/image1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B5EB4-93A6-CD9D-6630-0886E97FF792}"/>
              </a:ext>
            </a:extLst>
          </p:cNvPr>
          <p:cNvSpPr>
            <a:spLocks noGrp="1"/>
          </p:cNvSpPr>
          <p:nvPr>
            <p:ph type="ctrTitle"/>
          </p:nvPr>
        </p:nvSpPr>
        <p:spPr>
          <a:xfrm>
            <a:off x="1587260" y="317231"/>
            <a:ext cx="9144000" cy="1005486"/>
          </a:xfrm>
        </p:spPr>
        <p:txBody>
          <a:bodyPr/>
          <a:lstStyle/>
          <a:p>
            <a:r>
              <a:rPr lang="en-GB" dirty="0"/>
              <a:t>Nutrition and Sport Profiling</a:t>
            </a:r>
          </a:p>
        </p:txBody>
      </p:sp>
      <p:sp>
        <p:nvSpPr>
          <p:cNvPr id="3" name="Subtitle 2">
            <a:extLst>
              <a:ext uri="{FF2B5EF4-FFF2-40B4-BE49-F238E27FC236}">
                <a16:creationId xmlns:a16="http://schemas.microsoft.com/office/drawing/2014/main" id="{F7087875-59EF-6AB6-6D00-EBE650E3B8BF}"/>
              </a:ext>
            </a:extLst>
          </p:cNvPr>
          <p:cNvSpPr>
            <a:spLocks noGrp="1"/>
          </p:cNvSpPr>
          <p:nvPr>
            <p:ph type="subTitle" idx="1"/>
          </p:nvPr>
        </p:nvSpPr>
        <p:spPr>
          <a:xfrm>
            <a:off x="569344" y="1627517"/>
            <a:ext cx="4428226" cy="4660489"/>
          </a:xfrm>
        </p:spPr>
        <p:txBody>
          <a:bodyPr>
            <a:normAutofit fontScale="85000" lnSpcReduction="20000"/>
          </a:bodyPr>
          <a:lstStyle/>
          <a:p>
            <a:pPr>
              <a:lnSpc>
                <a:spcPct val="200000"/>
              </a:lnSpc>
            </a:pPr>
            <a:r>
              <a:rPr lang="en-GB" sz="2900" dirty="0"/>
              <a:t>Daily Diet</a:t>
            </a:r>
          </a:p>
          <a:p>
            <a:pPr>
              <a:lnSpc>
                <a:spcPct val="200000"/>
              </a:lnSpc>
            </a:pPr>
            <a:r>
              <a:rPr lang="en-GB" sz="2900" dirty="0"/>
              <a:t>Pre-event Meal</a:t>
            </a:r>
          </a:p>
          <a:p>
            <a:pPr>
              <a:lnSpc>
                <a:spcPct val="200000"/>
              </a:lnSpc>
            </a:pPr>
            <a:r>
              <a:rPr lang="en-GB" sz="2900" dirty="0"/>
              <a:t>During event feeding</a:t>
            </a:r>
          </a:p>
          <a:p>
            <a:pPr>
              <a:lnSpc>
                <a:spcPct val="200000"/>
              </a:lnSpc>
            </a:pPr>
            <a:r>
              <a:rPr lang="en-GB" sz="2900" dirty="0"/>
              <a:t>Post event feeding</a:t>
            </a:r>
          </a:p>
          <a:p>
            <a:pPr>
              <a:lnSpc>
                <a:spcPct val="200000"/>
              </a:lnSpc>
            </a:pPr>
            <a:r>
              <a:rPr lang="en-GB" b="1" dirty="0">
                <a:solidFill>
                  <a:srgbClr val="FF0000"/>
                </a:solidFill>
              </a:rPr>
              <a:t>V</a:t>
            </a:r>
          </a:p>
          <a:p>
            <a:pPr>
              <a:lnSpc>
                <a:spcPct val="200000"/>
              </a:lnSpc>
            </a:pPr>
            <a:r>
              <a:rPr lang="en-GB" dirty="0">
                <a:solidFill>
                  <a:srgbClr val="00B050"/>
                </a:solidFill>
              </a:rPr>
              <a:t>Duration &amp; Intensity of exercise</a:t>
            </a:r>
          </a:p>
        </p:txBody>
      </p:sp>
      <p:pic>
        <p:nvPicPr>
          <p:cNvPr id="1026" name="Picture 2" descr="What Should I Eat Before I Workout? - Sheila Kealey">
            <a:extLst>
              <a:ext uri="{FF2B5EF4-FFF2-40B4-BE49-F238E27FC236}">
                <a16:creationId xmlns:a16="http://schemas.microsoft.com/office/drawing/2014/main" id="{EA63A851-D860-D5F6-EA99-E0872815F9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4952" y="1627518"/>
            <a:ext cx="5909760" cy="4660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68010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C3BF0-0B21-DE84-D6B4-12A6BCE497A9}"/>
              </a:ext>
            </a:extLst>
          </p:cNvPr>
          <p:cNvSpPr>
            <a:spLocks noGrp="1"/>
          </p:cNvSpPr>
          <p:nvPr>
            <p:ph type="title"/>
          </p:nvPr>
        </p:nvSpPr>
        <p:spPr>
          <a:xfrm>
            <a:off x="838200" y="365125"/>
            <a:ext cx="10515600" cy="842573"/>
          </a:xfrm>
        </p:spPr>
        <p:txBody>
          <a:bodyPr/>
          <a:lstStyle/>
          <a:p>
            <a:pPr algn="ctr"/>
            <a:r>
              <a:rPr lang="en-GB" dirty="0"/>
              <a:t>Supporting Information</a:t>
            </a:r>
          </a:p>
        </p:txBody>
      </p:sp>
      <p:sp>
        <p:nvSpPr>
          <p:cNvPr id="3" name="Content Placeholder 2">
            <a:extLst>
              <a:ext uri="{FF2B5EF4-FFF2-40B4-BE49-F238E27FC236}">
                <a16:creationId xmlns:a16="http://schemas.microsoft.com/office/drawing/2014/main" id="{3B683072-F44B-9A4B-7547-09AAB5C7ECDD}"/>
              </a:ext>
            </a:extLst>
          </p:cNvPr>
          <p:cNvSpPr>
            <a:spLocks noGrp="1"/>
          </p:cNvSpPr>
          <p:nvPr>
            <p:ph idx="1"/>
          </p:nvPr>
        </p:nvSpPr>
        <p:spPr>
          <a:xfrm>
            <a:off x="291860" y="1656272"/>
            <a:ext cx="3290977" cy="4537944"/>
          </a:xfrm>
        </p:spPr>
        <p:txBody>
          <a:bodyPr>
            <a:normAutofit fontScale="70000" lnSpcReduction="20000"/>
          </a:bodyPr>
          <a:lstStyle/>
          <a:p>
            <a:pPr marL="0" indent="0">
              <a:buNone/>
            </a:pPr>
            <a:r>
              <a:rPr lang="en-GB" dirty="0">
                <a:solidFill>
                  <a:srgbClr val="FF0000"/>
                </a:solidFill>
              </a:rPr>
              <a:t>Physiological</a:t>
            </a:r>
          </a:p>
          <a:p>
            <a:pPr marL="0" indent="0">
              <a:buNone/>
            </a:pPr>
            <a:endParaRPr lang="en-GB" dirty="0"/>
          </a:p>
          <a:p>
            <a:pPr marL="0" indent="0">
              <a:buNone/>
            </a:pPr>
            <a:r>
              <a:rPr lang="en-GB" dirty="0"/>
              <a:t>Body weight / fat</a:t>
            </a:r>
          </a:p>
          <a:p>
            <a:pPr marL="0" indent="0">
              <a:buNone/>
            </a:pPr>
            <a:endParaRPr lang="en-GB" dirty="0"/>
          </a:p>
          <a:p>
            <a:pPr marL="0" indent="0">
              <a:buNone/>
            </a:pPr>
            <a:r>
              <a:rPr lang="en-GB" dirty="0"/>
              <a:t>Osmolarity</a:t>
            </a:r>
          </a:p>
          <a:p>
            <a:pPr marL="0" indent="0">
              <a:buNone/>
            </a:pPr>
            <a:endParaRPr lang="en-GB" dirty="0"/>
          </a:p>
          <a:p>
            <a:pPr marL="0" indent="0">
              <a:buNone/>
            </a:pPr>
            <a:r>
              <a:rPr lang="en-GB" dirty="0"/>
              <a:t>VO</a:t>
            </a:r>
            <a:r>
              <a:rPr lang="en-GB" baseline="-25000" dirty="0"/>
              <a:t>2</a:t>
            </a:r>
            <a:r>
              <a:rPr lang="en-GB" dirty="0"/>
              <a:t>, exercise economy</a:t>
            </a:r>
          </a:p>
          <a:p>
            <a:pPr marL="0" indent="0">
              <a:buNone/>
            </a:pPr>
            <a:endParaRPr lang="en-GB" dirty="0"/>
          </a:p>
          <a:p>
            <a:pPr marL="0" indent="0">
              <a:buNone/>
            </a:pPr>
            <a:r>
              <a:rPr lang="en-GB" dirty="0"/>
              <a:t>RER – substrate utilisation</a:t>
            </a:r>
          </a:p>
          <a:p>
            <a:pPr marL="0" indent="0">
              <a:buNone/>
            </a:pPr>
            <a:endParaRPr lang="en-GB" dirty="0"/>
          </a:p>
          <a:p>
            <a:pPr marL="0" indent="0">
              <a:buNone/>
            </a:pPr>
            <a:r>
              <a:rPr lang="en-GB" dirty="0"/>
              <a:t>Heart rate</a:t>
            </a:r>
          </a:p>
          <a:p>
            <a:pPr marL="0" indent="0">
              <a:buNone/>
            </a:pPr>
            <a:endParaRPr lang="en-GB" dirty="0"/>
          </a:p>
          <a:p>
            <a:pPr marL="0" indent="0">
              <a:buNone/>
            </a:pPr>
            <a:r>
              <a:rPr lang="en-GB" dirty="0"/>
              <a:t>Health status</a:t>
            </a:r>
          </a:p>
        </p:txBody>
      </p:sp>
      <p:sp>
        <p:nvSpPr>
          <p:cNvPr id="4" name="Content Placeholder 2">
            <a:extLst>
              <a:ext uri="{FF2B5EF4-FFF2-40B4-BE49-F238E27FC236}">
                <a16:creationId xmlns:a16="http://schemas.microsoft.com/office/drawing/2014/main" id="{611E84AE-0F62-8FFE-CAF5-7C1526625C07}"/>
              </a:ext>
            </a:extLst>
          </p:cNvPr>
          <p:cNvSpPr txBox="1">
            <a:spLocks/>
          </p:cNvSpPr>
          <p:nvPr/>
        </p:nvSpPr>
        <p:spPr>
          <a:xfrm>
            <a:off x="6896459" y="1578709"/>
            <a:ext cx="221267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solidFill>
                  <a:srgbClr val="FF0000"/>
                </a:solidFill>
              </a:rPr>
              <a:t>Psychological</a:t>
            </a:r>
          </a:p>
          <a:p>
            <a:pPr marL="0" indent="0">
              <a:buFont typeface="Arial" panose="020B0604020202020204" pitchFamily="34" charset="0"/>
              <a:buNone/>
            </a:pPr>
            <a:endParaRPr lang="en-GB" dirty="0"/>
          </a:p>
          <a:p>
            <a:pPr marL="0" indent="0">
              <a:buFont typeface="Arial" panose="020B0604020202020204" pitchFamily="34" charset="0"/>
              <a:buNone/>
            </a:pPr>
            <a:r>
              <a:rPr lang="en-GB" sz="2000" dirty="0"/>
              <a:t>Wellness</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Mood state</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Confidence</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Sleep patterns</a:t>
            </a:r>
          </a:p>
        </p:txBody>
      </p:sp>
      <p:sp>
        <p:nvSpPr>
          <p:cNvPr id="5" name="Content Placeholder 2">
            <a:extLst>
              <a:ext uri="{FF2B5EF4-FFF2-40B4-BE49-F238E27FC236}">
                <a16:creationId xmlns:a16="http://schemas.microsoft.com/office/drawing/2014/main" id="{7BE11056-2DB0-077F-1915-419CB0E5567B}"/>
              </a:ext>
            </a:extLst>
          </p:cNvPr>
          <p:cNvSpPr txBox="1">
            <a:spLocks/>
          </p:cNvSpPr>
          <p:nvPr/>
        </p:nvSpPr>
        <p:spPr>
          <a:xfrm>
            <a:off x="3625251" y="1578709"/>
            <a:ext cx="2904226" cy="469307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solidFill>
                  <a:srgbClr val="FF0000"/>
                </a:solidFill>
              </a:rPr>
              <a:t>Dietary</a:t>
            </a:r>
          </a:p>
          <a:p>
            <a:pPr marL="0" indent="0">
              <a:buFont typeface="Arial" panose="020B0604020202020204" pitchFamily="34" charset="0"/>
              <a:buNone/>
            </a:pPr>
            <a:endParaRPr lang="en-GB" dirty="0"/>
          </a:p>
          <a:p>
            <a:pPr marL="0" indent="0">
              <a:buNone/>
            </a:pPr>
            <a:r>
              <a:rPr lang="en-GB" sz="2000" dirty="0"/>
              <a:t>Dietary patterns</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Food preferences</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Energy requirement</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Environmental impact</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Nutrient analysis</a:t>
            </a:r>
          </a:p>
          <a:p>
            <a:pPr marL="0" indent="0">
              <a:buFont typeface="Arial" panose="020B0604020202020204" pitchFamily="34" charset="0"/>
              <a:buNone/>
            </a:pPr>
            <a:endParaRPr lang="en-GB" sz="2000" dirty="0"/>
          </a:p>
          <a:p>
            <a:pPr marL="0" indent="0">
              <a:buFont typeface="Arial" panose="020B0604020202020204" pitchFamily="34" charset="0"/>
              <a:buNone/>
            </a:pPr>
            <a:endParaRPr lang="en-GB" sz="2000"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AD901434-91E5-56DF-7F9B-CA4EF3477418}"/>
              </a:ext>
            </a:extLst>
          </p:cNvPr>
          <p:cNvSpPr txBox="1">
            <a:spLocks/>
          </p:cNvSpPr>
          <p:nvPr/>
        </p:nvSpPr>
        <p:spPr>
          <a:xfrm>
            <a:off x="9476116" y="1578709"/>
            <a:ext cx="221267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solidFill>
                  <a:srgbClr val="FF0000"/>
                </a:solidFill>
              </a:rPr>
              <a:t>Biomechanical</a:t>
            </a:r>
          </a:p>
          <a:p>
            <a:pPr marL="0" indent="0">
              <a:buFont typeface="Arial" panose="020B0604020202020204" pitchFamily="34" charset="0"/>
              <a:buNone/>
            </a:pPr>
            <a:endParaRPr lang="en-GB" dirty="0"/>
          </a:p>
          <a:p>
            <a:pPr marL="0" indent="0">
              <a:buFont typeface="Arial" panose="020B0604020202020204" pitchFamily="34" charset="0"/>
              <a:buNone/>
            </a:pPr>
            <a:r>
              <a:rPr lang="en-GB" sz="2000" dirty="0"/>
              <a:t>Injury</a:t>
            </a:r>
            <a:endParaRPr lang="en-GB" sz="2200" dirty="0"/>
          </a:p>
        </p:txBody>
      </p:sp>
    </p:spTree>
    <p:extLst>
      <p:ext uri="{BB962C8B-B14F-4D97-AF65-F5344CB8AC3E}">
        <p14:creationId xmlns:p14="http://schemas.microsoft.com/office/powerpoint/2010/main" val="483327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3AB77-EC4F-AFDE-481A-248AD32734C9}"/>
              </a:ext>
            </a:extLst>
          </p:cNvPr>
          <p:cNvSpPr>
            <a:spLocks noGrp="1"/>
          </p:cNvSpPr>
          <p:nvPr>
            <p:ph type="title"/>
          </p:nvPr>
        </p:nvSpPr>
        <p:spPr>
          <a:xfrm>
            <a:off x="838200" y="114402"/>
            <a:ext cx="10515600" cy="704133"/>
          </a:xfrm>
        </p:spPr>
        <p:txBody>
          <a:bodyPr/>
          <a:lstStyle/>
          <a:p>
            <a:pPr algn="ctr"/>
            <a:r>
              <a:rPr lang="en-GB" dirty="0"/>
              <a:t>Dietary &amp; Exercise Profiling</a:t>
            </a:r>
          </a:p>
        </p:txBody>
      </p:sp>
      <p:pic>
        <p:nvPicPr>
          <p:cNvPr id="5" name="Picture 4">
            <a:extLst>
              <a:ext uri="{FF2B5EF4-FFF2-40B4-BE49-F238E27FC236}">
                <a16:creationId xmlns:a16="http://schemas.microsoft.com/office/drawing/2014/main" id="{4ADF8D24-6B63-F4EB-2913-05013D2BF4D2}"/>
              </a:ext>
            </a:extLst>
          </p:cNvPr>
          <p:cNvPicPr>
            <a:picLocks noChangeAspect="1"/>
          </p:cNvPicPr>
          <p:nvPr/>
        </p:nvPicPr>
        <p:blipFill>
          <a:blip r:embed="rId2"/>
          <a:stretch>
            <a:fillRect/>
          </a:stretch>
        </p:blipFill>
        <p:spPr>
          <a:xfrm>
            <a:off x="353961" y="877530"/>
            <a:ext cx="11459497" cy="5866068"/>
          </a:xfrm>
          <a:prstGeom prst="rect">
            <a:avLst/>
          </a:prstGeom>
        </p:spPr>
      </p:pic>
    </p:spTree>
    <p:extLst>
      <p:ext uri="{BB962C8B-B14F-4D97-AF65-F5344CB8AC3E}">
        <p14:creationId xmlns:p14="http://schemas.microsoft.com/office/powerpoint/2010/main" val="651202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F4C12-541B-CC14-6B1C-64445415194F}"/>
              </a:ext>
            </a:extLst>
          </p:cNvPr>
          <p:cNvSpPr>
            <a:spLocks noGrp="1"/>
          </p:cNvSpPr>
          <p:nvPr>
            <p:ph type="title"/>
          </p:nvPr>
        </p:nvSpPr>
        <p:spPr>
          <a:xfrm>
            <a:off x="838200" y="365125"/>
            <a:ext cx="10515600" cy="777875"/>
          </a:xfrm>
        </p:spPr>
        <p:txBody>
          <a:bodyPr/>
          <a:lstStyle/>
          <a:p>
            <a:pPr algn="ctr"/>
            <a:r>
              <a:rPr lang="en-GB" dirty="0"/>
              <a:t>Daily Diet</a:t>
            </a:r>
          </a:p>
        </p:txBody>
      </p:sp>
      <p:sp>
        <p:nvSpPr>
          <p:cNvPr id="3" name="Content Placeholder 2">
            <a:extLst>
              <a:ext uri="{FF2B5EF4-FFF2-40B4-BE49-F238E27FC236}">
                <a16:creationId xmlns:a16="http://schemas.microsoft.com/office/drawing/2014/main" id="{E6BA7489-B6A8-296A-4A15-1F6603DE382A}"/>
              </a:ext>
            </a:extLst>
          </p:cNvPr>
          <p:cNvSpPr>
            <a:spLocks noGrp="1"/>
          </p:cNvSpPr>
          <p:nvPr>
            <p:ph idx="1"/>
          </p:nvPr>
        </p:nvSpPr>
        <p:spPr>
          <a:xfrm>
            <a:off x="1128252" y="1231491"/>
            <a:ext cx="10073148" cy="867650"/>
          </a:xfrm>
        </p:spPr>
        <p:txBody>
          <a:bodyPr>
            <a:normAutofit fontScale="77500" lnSpcReduction="20000"/>
          </a:bodyPr>
          <a:lstStyle/>
          <a:p>
            <a:pPr marL="0" indent="0">
              <a:buNone/>
            </a:pPr>
            <a:r>
              <a:rPr lang="en-GB" sz="4500" dirty="0">
                <a:solidFill>
                  <a:srgbClr val="FF0000"/>
                </a:solidFill>
              </a:rPr>
              <a:t>To provide sufficient nutrients and energy to maintain or grow lean the body and prevent injury and illness</a:t>
            </a:r>
            <a:r>
              <a:rPr lang="en-GB" dirty="0"/>
              <a:t>.</a:t>
            </a:r>
          </a:p>
          <a:p>
            <a:pPr marL="0" indent="0">
              <a:buNone/>
            </a:pPr>
            <a:endParaRPr lang="en-GB" dirty="0"/>
          </a:p>
          <a:p>
            <a:pPr marL="0" indent="0">
              <a:buNone/>
            </a:pPr>
            <a:endParaRPr lang="en-GB" dirty="0"/>
          </a:p>
        </p:txBody>
      </p:sp>
      <p:pic>
        <p:nvPicPr>
          <p:cNvPr id="2050" name="Picture 2" descr="The Athlete's Plate - Nutrition Plans for Athletes - Kokoro Nutrition">
            <a:extLst>
              <a:ext uri="{FF2B5EF4-FFF2-40B4-BE49-F238E27FC236}">
                <a16:creationId xmlns:a16="http://schemas.microsoft.com/office/drawing/2014/main" id="{0F07E05E-9F2D-8664-92E2-CF44412A2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9443" y="2458475"/>
            <a:ext cx="4173114" cy="26739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Athlete's Plate® | Sustainability, Wellness &amp; Learning (SWELL)">
            <a:extLst>
              <a:ext uri="{FF2B5EF4-FFF2-40B4-BE49-F238E27FC236}">
                <a16:creationId xmlns:a16="http://schemas.microsoft.com/office/drawing/2014/main" id="{22DC4879-B2FB-8496-34A5-F4EFDD19EB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645" y="2380432"/>
            <a:ext cx="3660490" cy="262091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Athlete's Plate® | Sustainability, Wellness &amp; Learning (SWELL)">
            <a:extLst>
              <a:ext uri="{FF2B5EF4-FFF2-40B4-BE49-F238E27FC236}">
                <a16:creationId xmlns:a16="http://schemas.microsoft.com/office/drawing/2014/main" id="{0FC6C78C-B1FF-079C-2008-7ADA3BBD9B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81219" y="2359743"/>
            <a:ext cx="3805084" cy="27726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FC679A-3D3E-ADED-B053-74E24C3BD3E2}"/>
              </a:ext>
            </a:extLst>
          </p:cNvPr>
          <p:cNvSpPr txBox="1"/>
          <p:nvPr/>
        </p:nvSpPr>
        <p:spPr>
          <a:xfrm>
            <a:off x="406461" y="5267472"/>
            <a:ext cx="11621729" cy="1569660"/>
          </a:xfrm>
          <a:prstGeom prst="rect">
            <a:avLst/>
          </a:prstGeom>
          <a:noFill/>
        </p:spPr>
        <p:txBody>
          <a:bodyPr wrap="square" rtlCol="0">
            <a:spAutoFit/>
          </a:bodyPr>
          <a:lstStyle/>
          <a:p>
            <a:r>
              <a:rPr lang="en-GB" sz="3200" dirty="0"/>
              <a:t>What are the key differences between these diet strategies?</a:t>
            </a:r>
          </a:p>
          <a:p>
            <a:endParaRPr lang="en-GB" sz="3200" dirty="0"/>
          </a:p>
          <a:p>
            <a:r>
              <a:rPr lang="en-GB" sz="3200" dirty="0"/>
              <a:t>Why are these differences important?</a:t>
            </a:r>
          </a:p>
        </p:txBody>
      </p:sp>
    </p:spTree>
    <p:extLst>
      <p:ext uri="{BB962C8B-B14F-4D97-AF65-F5344CB8AC3E}">
        <p14:creationId xmlns:p14="http://schemas.microsoft.com/office/powerpoint/2010/main" val="1596343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6ECFF-4971-5E00-5B75-C3A3B220A9E7}"/>
              </a:ext>
            </a:extLst>
          </p:cNvPr>
          <p:cNvSpPr>
            <a:spLocks noGrp="1"/>
          </p:cNvSpPr>
          <p:nvPr>
            <p:ph type="title"/>
          </p:nvPr>
        </p:nvSpPr>
        <p:spPr>
          <a:xfrm>
            <a:off x="838200" y="263251"/>
            <a:ext cx="10515600" cy="895862"/>
          </a:xfrm>
        </p:spPr>
        <p:txBody>
          <a:bodyPr/>
          <a:lstStyle/>
          <a:p>
            <a:pPr algn="ctr"/>
            <a:r>
              <a:rPr lang="en-GB" dirty="0"/>
              <a:t>Plan the Meal</a:t>
            </a:r>
          </a:p>
        </p:txBody>
      </p:sp>
      <p:graphicFrame>
        <p:nvGraphicFramePr>
          <p:cNvPr id="5" name="Diagram 4">
            <a:extLst>
              <a:ext uri="{FF2B5EF4-FFF2-40B4-BE49-F238E27FC236}">
                <a16:creationId xmlns:a16="http://schemas.microsoft.com/office/drawing/2014/main" id="{60F84A3B-2253-4870-D28F-677C6FBD46BA}"/>
              </a:ext>
            </a:extLst>
          </p:cNvPr>
          <p:cNvGraphicFramePr/>
          <p:nvPr>
            <p:extLst>
              <p:ext uri="{D42A27DB-BD31-4B8C-83A1-F6EECF244321}">
                <p14:modId xmlns:p14="http://schemas.microsoft.com/office/powerpoint/2010/main" val="586223059"/>
              </p:ext>
            </p:extLst>
          </p:nvPr>
        </p:nvGraphicFramePr>
        <p:xfrm>
          <a:off x="-1011547" y="115911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A Day of Eating for a Tour de France Cyclist - We Love Cycling magazine">
            <a:extLst>
              <a:ext uri="{FF2B5EF4-FFF2-40B4-BE49-F238E27FC236}">
                <a16:creationId xmlns:a16="http://schemas.microsoft.com/office/drawing/2014/main" id="{A61DFB3D-B16A-C54A-F5F2-997DF2CEA50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1659" y="1327355"/>
            <a:ext cx="5309419" cy="5309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0270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222A0-0C85-C7B2-0C1E-ED3F1B3EB68C}"/>
              </a:ext>
            </a:extLst>
          </p:cNvPr>
          <p:cNvSpPr>
            <a:spLocks noGrp="1"/>
          </p:cNvSpPr>
          <p:nvPr>
            <p:ph type="title"/>
          </p:nvPr>
        </p:nvSpPr>
        <p:spPr/>
        <p:txBody>
          <a:bodyPr/>
          <a:lstStyle/>
          <a:p>
            <a:pPr algn="ctr"/>
            <a:r>
              <a:rPr lang="en-GB" dirty="0"/>
              <a:t>Plan the meal</a:t>
            </a:r>
          </a:p>
        </p:txBody>
      </p:sp>
      <p:sp>
        <p:nvSpPr>
          <p:cNvPr id="3" name="Content Placeholder 2">
            <a:extLst>
              <a:ext uri="{FF2B5EF4-FFF2-40B4-BE49-F238E27FC236}">
                <a16:creationId xmlns:a16="http://schemas.microsoft.com/office/drawing/2014/main" id="{2FCA2B53-CB1B-72FA-3A43-7077534DB8EB}"/>
              </a:ext>
            </a:extLst>
          </p:cNvPr>
          <p:cNvSpPr>
            <a:spLocks noGrp="1"/>
          </p:cNvSpPr>
          <p:nvPr>
            <p:ph idx="1"/>
          </p:nvPr>
        </p:nvSpPr>
        <p:spPr>
          <a:xfrm>
            <a:off x="420329" y="1825625"/>
            <a:ext cx="10933471" cy="4351338"/>
          </a:xfrm>
        </p:spPr>
        <p:txBody>
          <a:bodyPr>
            <a:normAutofit/>
          </a:bodyPr>
          <a:lstStyle/>
          <a:p>
            <a:pPr marL="0" indent="0">
              <a:buNone/>
            </a:pPr>
            <a:r>
              <a:rPr lang="en-GB" sz="3600" dirty="0">
                <a:solidFill>
                  <a:srgbClr val="FF0000"/>
                </a:solidFill>
              </a:rPr>
              <a:t>Type</a:t>
            </a:r>
            <a:r>
              <a:rPr lang="en-GB" sz="3600" dirty="0"/>
              <a:t>  	Food likes, cooking, storage, nutrients, habits, 		restrictions, digestion</a:t>
            </a:r>
          </a:p>
          <a:p>
            <a:pPr marL="0" indent="0">
              <a:buNone/>
            </a:pPr>
            <a:endParaRPr lang="en-GB" sz="3600" dirty="0"/>
          </a:p>
          <a:p>
            <a:pPr marL="0" indent="0">
              <a:buNone/>
            </a:pPr>
            <a:r>
              <a:rPr lang="en-GB" sz="3600" dirty="0">
                <a:solidFill>
                  <a:srgbClr val="FF0000"/>
                </a:solidFill>
              </a:rPr>
              <a:t>Time</a:t>
            </a:r>
            <a:r>
              <a:rPr lang="en-GB" sz="3600" dirty="0"/>
              <a:t>  	How long before exercise, how long to digest</a:t>
            </a:r>
          </a:p>
          <a:p>
            <a:pPr marL="0" indent="0">
              <a:buNone/>
            </a:pPr>
            <a:endParaRPr lang="en-GB" sz="3600" dirty="0"/>
          </a:p>
          <a:p>
            <a:pPr marL="0" indent="0">
              <a:buNone/>
            </a:pPr>
            <a:r>
              <a:rPr lang="en-GB" sz="3600" dirty="0">
                <a:solidFill>
                  <a:srgbClr val="FF0000"/>
                </a:solidFill>
              </a:rPr>
              <a:t>Total</a:t>
            </a:r>
            <a:r>
              <a:rPr lang="en-GB" sz="3600" dirty="0"/>
              <a:t>  	Current nutrient status, volume, exercise to 			undertaken.</a:t>
            </a:r>
          </a:p>
        </p:txBody>
      </p:sp>
    </p:spTree>
    <p:extLst>
      <p:ext uri="{BB962C8B-B14F-4D97-AF65-F5344CB8AC3E}">
        <p14:creationId xmlns:p14="http://schemas.microsoft.com/office/powerpoint/2010/main" val="2441481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98C65-E415-920C-8713-7CBE54C7567B}"/>
              </a:ext>
            </a:extLst>
          </p:cNvPr>
          <p:cNvSpPr>
            <a:spLocks noGrp="1"/>
          </p:cNvSpPr>
          <p:nvPr>
            <p:ph type="title"/>
          </p:nvPr>
        </p:nvSpPr>
        <p:spPr>
          <a:xfrm>
            <a:off x="757687" y="123585"/>
            <a:ext cx="10515600" cy="963343"/>
          </a:xfrm>
        </p:spPr>
        <p:txBody>
          <a:bodyPr/>
          <a:lstStyle/>
          <a:p>
            <a:pPr algn="ctr"/>
            <a:r>
              <a:rPr lang="en-GB" dirty="0"/>
              <a:t>Training Timings</a:t>
            </a:r>
          </a:p>
        </p:txBody>
      </p:sp>
      <p:pic>
        <p:nvPicPr>
          <p:cNvPr id="5" name="Picture 4">
            <a:extLst>
              <a:ext uri="{FF2B5EF4-FFF2-40B4-BE49-F238E27FC236}">
                <a16:creationId xmlns:a16="http://schemas.microsoft.com/office/drawing/2014/main" id="{85D43E84-E976-7ADD-3044-7D5A5CD8158F}"/>
              </a:ext>
            </a:extLst>
          </p:cNvPr>
          <p:cNvPicPr>
            <a:picLocks noChangeAspect="1"/>
          </p:cNvPicPr>
          <p:nvPr/>
        </p:nvPicPr>
        <p:blipFill>
          <a:blip r:embed="rId2"/>
          <a:stretch>
            <a:fillRect/>
          </a:stretch>
        </p:blipFill>
        <p:spPr>
          <a:xfrm>
            <a:off x="351276" y="1495246"/>
            <a:ext cx="5664212" cy="4138638"/>
          </a:xfrm>
          <a:prstGeom prst="rect">
            <a:avLst/>
          </a:prstGeom>
        </p:spPr>
      </p:pic>
      <p:pic>
        <p:nvPicPr>
          <p:cNvPr id="7" name="Picture 6">
            <a:extLst>
              <a:ext uri="{FF2B5EF4-FFF2-40B4-BE49-F238E27FC236}">
                <a16:creationId xmlns:a16="http://schemas.microsoft.com/office/drawing/2014/main" id="{0A0430EE-1CE8-3105-4BE7-BC0E05488051}"/>
              </a:ext>
            </a:extLst>
          </p:cNvPr>
          <p:cNvPicPr>
            <a:picLocks noChangeAspect="1"/>
          </p:cNvPicPr>
          <p:nvPr/>
        </p:nvPicPr>
        <p:blipFill>
          <a:blip r:embed="rId3"/>
          <a:stretch>
            <a:fillRect/>
          </a:stretch>
        </p:blipFill>
        <p:spPr>
          <a:xfrm>
            <a:off x="6522916" y="1495246"/>
            <a:ext cx="5463856" cy="4138638"/>
          </a:xfrm>
          <a:prstGeom prst="rect">
            <a:avLst/>
          </a:prstGeom>
        </p:spPr>
      </p:pic>
    </p:spTree>
    <p:extLst>
      <p:ext uri="{BB962C8B-B14F-4D97-AF65-F5344CB8AC3E}">
        <p14:creationId xmlns:p14="http://schemas.microsoft.com/office/powerpoint/2010/main" val="1756430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2AB390-4801-4CCC-EA08-F4F8B2F8417B}"/>
              </a:ext>
            </a:extLst>
          </p:cNvPr>
          <p:cNvSpPr>
            <a:spLocks noGrp="1"/>
          </p:cNvSpPr>
          <p:nvPr>
            <p:ph idx="1"/>
          </p:nvPr>
        </p:nvSpPr>
        <p:spPr>
          <a:xfrm>
            <a:off x="7751575" y="2945921"/>
            <a:ext cx="4490885" cy="1084352"/>
          </a:xfrm>
        </p:spPr>
        <p:txBody>
          <a:bodyPr>
            <a:normAutofit fontScale="92500" lnSpcReduction="10000"/>
          </a:bodyPr>
          <a:lstStyle/>
          <a:p>
            <a:pPr marL="0" indent="0" algn="ctr">
              <a:buNone/>
            </a:pPr>
            <a:r>
              <a:rPr lang="en-GB" dirty="0"/>
              <a:t>Explain the differences and rationale for the differences  between these diets</a:t>
            </a:r>
          </a:p>
        </p:txBody>
      </p:sp>
      <p:pic>
        <p:nvPicPr>
          <p:cNvPr id="5" name="Picture 4">
            <a:extLst>
              <a:ext uri="{FF2B5EF4-FFF2-40B4-BE49-F238E27FC236}">
                <a16:creationId xmlns:a16="http://schemas.microsoft.com/office/drawing/2014/main" id="{370E3787-359D-D66C-ADCA-4209A8CE5BDF}"/>
              </a:ext>
            </a:extLst>
          </p:cNvPr>
          <p:cNvPicPr>
            <a:picLocks noChangeAspect="1"/>
          </p:cNvPicPr>
          <p:nvPr/>
        </p:nvPicPr>
        <p:blipFill>
          <a:blip r:embed="rId2"/>
          <a:stretch>
            <a:fillRect/>
          </a:stretch>
        </p:blipFill>
        <p:spPr>
          <a:xfrm>
            <a:off x="590592" y="1543002"/>
            <a:ext cx="6906589" cy="4639322"/>
          </a:xfrm>
          <a:prstGeom prst="rect">
            <a:avLst/>
          </a:prstGeom>
        </p:spPr>
      </p:pic>
      <p:sp>
        <p:nvSpPr>
          <p:cNvPr id="6" name="Title 1">
            <a:extLst>
              <a:ext uri="{FF2B5EF4-FFF2-40B4-BE49-F238E27FC236}">
                <a16:creationId xmlns:a16="http://schemas.microsoft.com/office/drawing/2014/main" id="{A5B0B2E3-1AFC-7C90-5CB5-BE97F88FE1F5}"/>
              </a:ext>
            </a:extLst>
          </p:cNvPr>
          <p:cNvSpPr>
            <a:spLocks noGrp="1"/>
          </p:cNvSpPr>
          <p:nvPr>
            <p:ph type="title"/>
          </p:nvPr>
        </p:nvSpPr>
        <p:spPr>
          <a:xfrm>
            <a:off x="792192" y="296113"/>
            <a:ext cx="10515600" cy="1325563"/>
          </a:xfrm>
        </p:spPr>
        <p:txBody>
          <a:bodyPr/>
          <a:lstStyle/>
          <a:p>
            <a:pPr algn="ctr"/>
            <a:r>
              <a:rPr lang="en-GB" dirty="0"/>
              <a:t>Training Timings</a:t>
            </a:r>
          </a:p>
        </p:txBody>
      </p:sp>
    </p:spTree>
    <p:extLst>
      <p:ext uri="{BB962C8B-B14F-4D97-AF65-F5344CB8AC3E}">
        <p14:creationId xmlns:p14="http://schemas.microsoft.com/office/powerpoint/2010/main" val="2239371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69C8B-1FF1-A1A1-B72D-2FEB75851E6F}"/>
              </a:ext>
            </a:extLst>
          </p:cNvPr>
          <p:cNvSpPr>
            <a:spLocks noGrp="1"/>
          </p:cNvSpPr>
          <p:nvPr>
            <p:ph type="title"/>
          </p:nvPr>
        </p:nvSpPr>
        <p:spPr/>
        <p:txBody>
          <a:bodyPr/>
          <a:lstStyle/>
          <a:p>
            <a:pPr algn="ctr"/>
            <a:r>
              <a:rPr lang="en-GB" dirty="0"/>
              <a:t>Physiological Pre-Exercise Eating Rationale</a:t>
            </a:r>
          </a:p>
        </p:txBody>
      </p:sp>
      <p:sp>
        <p:nvSpPr>
          <p:cNvPr id="6" name="Content Placeholder 5">
            <a:extLst>
              <a:ext uri="{FF2B5EF4-FFF2-40B4-BE49-F238E27FC236}">
                <a16:creationId xmlns:a16="http://schemas.microsoft.com/office/drawing/2014/main" id="{8DA8B6D6-5799-FC61-09CF-E97B9C8055E7}"/>
              </a:ext>
            </a:extLst>
          </p:cNvPr>
          <p:cNvSpPr>
            <a:spLocks noGrp="1"/>
          </p:cNvSpPr>
          <p:nvPr>
            <p:ph idx="1"/>
          </p:nvPr>
        </p:nvSpPr>
        <p:spPr>
          <a:xfrm>
            <a:off x="838200" y="1825625"/>
            <a:ext cx="10515600" cy="4862722"/>
          </a:xfrm>
        </p:spPr>
        <p:txBody>
          <a:bodyPr>
            <a:normAutofit fontScale="77500" lnSpcReduction="20000"/>
          </a:bodyPr>
          <a:lstStyle/>
          <a:p>
            <a:pPr marL="0" indent="0" algn="ctr">
              <a:buNone/>
            </a:pPr>
            <a:r>
              <a:rPr lang="en-GB" dirty="0">
                <a:solidFill>
                  <a:srgbClr val="FF0000"/>
                </a:solidFill>
              </a:rPr>
              <a:t>To optimise the physical, physiological and psychological state prior to exercise</a:t>
            </a:r>
          </a:p>
          <a:p>
            <a:pPr marL="0" indent="0">
              <a:buNone/>
            </a:pPr>
            <a:endParaRPr lang="en-GB" dirty="0"/>
          </a:p>
          <a:p>
            <a:pPr marL="0" indent="0">
              <a:buNone/>
            </a:pPr>
            <a:r>
              <a:rPr lang="en-GB" dirty="0"/>
              <a:t>Fluid homeostasis</a:t>
            </a:r>
          </a:p>
          <a:p>
            <a:pPr marL="0" indent="0">
              <a:buNone/>
            </a:pPr>
            <a:endParaRPr lang="en-GB" dirty="0"/>
          </a:p>
          <a:p>
            <a:pPr marL="0" indent="0">
              <a:buNone/>
            </a:pPr>
            <a:r>
              <a:rPr lang="en-GB" dirty="0"/>
              <a:t>Nutrient regulation and availability</a:t>
            </a:r>
          </a:p>
          <a:p>
            <a:pPr marL="0" indent="0">
              <a:buNone/>
            </a:pPr>
            <a:endParaRPr lang="en-GB" dirty="0"/>
          </a:p>
          <a:p>
            <a:pPr marL="0" indent="0">
              <a:buNone/>
            </a:pPr>
            <a:r>
              <a:rPr lang="en-GB" dirty="0"/>
              <a:t>Muscle contractile energy &amp; Nutrient availability</a:t>
            </a:r>
          </a:p>
          <a:p>
            <a:pPr marL="0" indent="0">
              <a:buNone/>
            </a:pPr>
            <a:endParaRPr lang="en-GB" dirty="0"/>
          </a:p>
          <a:p>
            <a:pPr marL="0" indent="0">
              <a:buNone/>
            </a:pPr>
            <a:r>
              <a:rPr lang="en-GB" dirty="0"/>
              <a:t>Neurological control </a:t>
            </a:r>
          </a:p>
          <a:p>
            <a:pPr marL="0" indent="0">
              <a:buNone/>
            </a:pPr>
            <a:endParaRPr lang="en-GB" dirty="0"/>
          </a:p>
          <a:p>
            <a:pPr marL="0" indent="0">
              <a:buNone/>
            </a:pPr>
            <a:r>
              <a:rPr lang="en-GB" dirty="0"/>
              <a:t>Cell signalling pathways</a:t>
            </a:r>
          </a:p>
          <a:p>
            <a:pPr marL="0" indent="0">
              <a:buNone/>
            </a:pPr>
            <a:endParaRPr lang="en-GB" dirty="0"/>
          </a:p>
          <a:p>
            <a:pPr marL="0" indent="0">
              <a:buNone/>
            </a:pPr>
            <a:r>
              <a:rPr lang="en-GB" dirty="0"/>
              <a:t>Post exercise adaptive efficiency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7" name="TextBox 6">
            <a:extLst>
              <a:ext uri="{FF2B5EF4-FFF2-40B4-BE49-F238E27FC236}">
                <a16:creationId xmlns:a16="http://schemas.microsoft.com/office/drawing/2014/main" id="{DE4A89DE-24D0-8E4B-2E9B-27A1B7C89528}"/>
              </a:ext>
            </a:extLst>
          </p:cNvPr>
          <p:cNvSpPr txBox="1"/>
          <p:nvPr/>
        </p:nvSpPr>
        <p:spPr>
          <a:xfrm>
            <a:off x="6814868" y="2800710"/>
            <a:ext cx="4917057" cy="2308324"/>
          </a:xfrm>
          <a:prstGeom prst="rect">
            <a:avLst/>
          </a:prstGeom>
          <a:noFill/>
        </p:spPr>
        <p:txBody>
          <a:bodyPr wrap="square" rtlCol="0">
            <a:spAutoFit/>
          </a:bodyPr>
          <a:lstStyle/>
          <a:p>
            <a:r>
              <a:rPr lang="en-GB" dirty="0">
                <a:solidFill>
                  <a:srgbClr val="7030A0"/>
                </a:solidFill>
              </a:rPr>
              <a:t>Pre-exercise CHO ingestion has been found to generally enhance prolonged (&gt;60 min), but not shorter duration aerobic exercise performance.</a:t>
            </a:r>
          </a:p>
          <a:p>
            <a:endParaRPr lang="en-GB" dirty="0"/>
          </a:p>
          <a:p>
            <a:endParaRPr lang="en-GB" dirty="0"/>
          </a:p>
          <a:p>
            <a:endParaRPr lang="en-GB" dirty="0"/>
          </a:p>
          <a:p>
            <a:r>
              <a:rPr lang="en-GB" sz="1200" dirty="0" err="1"/>
              <a:t>Aird</a:t>
            </a:r>
            <a:r>
              <a:rPr lang="en-GB" sz="1200" dirty="0"/>
              <a:t>, T.P.; Davies, R.W.; Carson, B.P. Effects of fasted vs. fed state exercise on performance and post-exercise metabolism: A systematic review &amp; meta-analysis. Scand. J. Med. Sci. Sports 2018, 28, 1476–1493.</a:t>
            </a:r>
          </a:p>
        </p:txBody>
      </p:sp>
    </p:spTree>
    <p:extLst>
      <p:ext uri="{BB962C8B-B14F-4D97-AF65-F5344CB8AC3E}">
        <p14:creationId xmlns:p14="http://schemas.microsoft.com/office/powerpoint/2010/main" val="2313267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666B-5058-13C4-65AD-DB7F5C93419C}"/>
              </a:ext>
            </a:extLst>
          </p:cNvPr>
          <p:cNvSpPr>
            <a:spLocks noGrp="1"/>
          </p:cNvSpPr>
          <p:nvPr>
            <p:ph type="title"/>
          </p:nvPr>
        </p:nvSpPr>
        <p:spPr>
          <a:xfrm>
            <a:off x="838200" y="365126"/>
            <a:ext cx="10515600" cy="980596"/>
          </a:xfrm>
        </p:spPr>
        <p:txBody>
          <a:bodyPr/>
          <a:lstStyle/>
          <a:p>
            <a:pPr algn="ctr"/>
            <a:r>
              <a:rPr lang="en-GB" dirty="0"/>
              <a:t>Pre-exercise Diet</a:t>
            </a:r>
          </a:p>
        </p:txBody>
      </p:sp>
      <p:sp>
        <p:nvSpPr>
          <p:cNvPr id="3" name="Content Placeholder 2">
            <a:extLst>
              <a:ext uri="{FF2B5EF4-FFF2-40B4-BE49-F238E27FC236}">
                <a16:creationId xmlns:a16="http://schemas.microsoft.com/office/drawing/2014/main" id="{54D31802-596B-3361-74C1-FBA0B651DD75}"/>
              </a:ext>
            </a:extLst>
          </p:cNvPr>
          <p:cNvSpPr>
            <a:spLocks noGrp="1"/>
          </p:cNvSpPr>
          <p:nvPr>
            <p:ph idx="1"/>
          </p:nvPr>
        </p:nvSpPr>
        <p:spPr>
          <a:xfrm>
            <a:off x="838200" y="1460740"/>
            <a:ext cx="10749951" cy="5141343"/>
          </a:xfrm>
        </p:spPr>
        <p:txBody>
          <a:bodyPr>
            <a:normAutofit fontScale="92500" lnSpcReduction="10000"/>
          </a:bodyPr>
          <a:lstStyle/>
          <a:p>
            <a:pPr marL="0" indent="0" algn="ctr">
              <a:buNone/>
            </a:pPr>
            <a:r>
              <a:rPr lang="en-GB" dirty="0">
                <a:solidFill>
                  <a:srgbClr val="00B0F0"/>
                </a:solidFill>
              </a:rPr>
              <a:t>Evaluate the state of recovery and wellness</a:t>
            </a:r>
          </a:p>
          <a:p>
            <a:pPr marL="0" indent="0">
              <a:buNone/>
            </a:pPr>
            <a:endParaRPr lang="en-GB" dirty="0"/>
          </a:p>
          <a:p>
            <a:pPr marL="0" indent="0" algn="ctr">
              <a:buNone/>
            </a:pPr>
            <a:r>
              <a:rPr lang="en-GB" i="1" dirty="0">
                <a:solidFill>
                  <a:srgbClr val="FF0000"/>
                </a:solidFill>
              </a:rPr>
              <a:t>Modify to optimise</a:t>
            </a:r>
          </a:p>
          <a:p>
            <a:pPr marL="0" indent="0">
              <a:buNone/>
            </a:pPr>
            <a:endParaRPr lang="en-GB" dirty="0"/>
          </a:p>
          <a:p>
            <a:pPr marL="0" indent="0" algn="ctr">
              <a:buNone/>
            </a:pPr>
            <a:r>
              <a:rPr lang="en-GB" dirty="0"/>
              <a:t>Consider CHO intake </a:t>
            </a:r>
          </a:p>
          <a:p>
            <a:pPr marL="0" indent="0" algn="ctr">
              <a:buNone/>
            </a:pPr>
            <a:r>
              <a:rPr lang="en-GB" dirty="0"/>
              <a:t>+</a:t>
            </a:r>
          </a:p>
          <a:p>
            <a:pPr marL="0" indent="0" algn="ctr">
              <a:buNone/>
            </a:pPr>
            <a:r>
              <a:rPr lang="en-GB" dirty="0"/>
              <a:t>Consider Hydration</a:t>
            </a:r>
          </a:p>
          <a:p>
            <a:pPr marL="0" indent="0" algn="ctr">
              <a:buNone/>
            </a:pPr>
            <a:r>
              <a:rPr lang="en-GB" dirty="0"/>
              <a:t>+</a:t>
            </a:r>
          </a:p>
          <a:p>
            <a:pPr marL="0" indent="0" algn="ctr">
              <a:buNone/>
            </a:pPr>
            <a:r>
              <a:rPr lang="en-GB" dirty="0"/>
              <a:t>Ergogenic Aids?</a:t>
            </a:r>
          </a:p>
          <a:p>
            <a:pPr marL="0" indent="0" algn="ctr">
              <a:buNone/>
            </a:pPr>
            <a:endParaRPr lang="en-GB" dirty="0"/>
          </a:p>
          <a:p>
            <a:pPr marL="0" indent="0" algn="ctr">
              <a:buNone/>
            </a:pPr>
            <a:r>
              <a:rPr lang="en-GB" dirty="0">
                <a:solidFill>
                  <a:srgbClr val="00B0F0"/>
                </a:solidFill>
              </a:rPr>
              <a:t>Modify depending to projected exercise consumption &amp; athletes RER profile</a:t>
            </a:r>
          </a:p>
        </p:txBody>
      </p:sp>
      <p:cxnSp>
        <p:nvCxnSpPr>
          <p:cNvPr id="5" name="Straight Arrow Connector 4">
            <a:extLst>
              <a:ext uri="{FF2B5EF4-FFF2-40B4-BE49-F238E27FC236}">
                <a16:creationId xmlns:a16="http://schemas.microsoft.com/office/drawing/2014/main" id="{3AB61CBB-E9C9-BA6B-23FE-252CA8283BEC}"/>
              </a:ext>
            </a:extLst>
          </p:cNvPr>
          <p:cNvCxnSpPr/>
          <p:nvPr/>
        </p:nvCxnSpPr>
        <p:spPr>
          <a:xfrm>
            <a:off x="6188014" y="1777042"/>
            <a:ext cx="0" cy="60384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8A5C7368-541D-3821-5EE5-50A9764213E2}"/>
              </a:ext>
            </a:extLst>
          </p:cNvPr>
          <p:cNvCxnSpPr/>
          <p:nvPr/>
        </p:nvCxnSpPr>
        <p:spPr>
          <a:xfrm>
            <a:off x="6188014" y="2643995"/>
            <a:ext cx="0" cy="60384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656BBF0-93BA-4CD4-154A-8FE677351ACF}"/>
              </a:ext>
            </a:extLst>
          </p:cNvPr>
          <p:cNvSpPr txBox="1"/>
          <p:nvPr/>
        </p:nvSpPr>
        <p:spPr>
          <a:xfrm>
            <a:off x="9494807" y="3743864"/>
            <a:ext cx="2053087" cy="830997"/>
          </a:xfrm>
          <a:prstGeom prst="rect">
            <a:avLst/>
          </a:prstGeom>
          <a:noFill/>
        </p:spPr>
        <p:txBody>
          <a:bodyPr wrap="square" rtlCol="0">
            <a:spAutoFit/>
          </a:bodyPr>
          <a:lstStyle/>
          <a:p>
            <a:pPr algn="ctr"/>
            <a:r>
              <a:rPr lang="en-GB" sz="2400" dirty="0">
                <a:solidFill>
                  <a:srgbClr val="00B050"/>
                </a:solidFill>
              </a:rPr>
              <a:t>Energy Availability?</a:t>
            </a:r>
          </a:p>
        </p:txBody>
      </p:sp>
      <p:sp>
        <p:nvSpPr>
          <p:cNvPr id="8" name="Arrow: Right 7">
            <a:extLst>
              <a:ext uri="{FF2B5EF4-FFF2-40B4-BE49-F238E27FC236}">
                <a16:creationId xmlns:a16="http://schemas.microsoft.com/office/drawing/2014/main" id="{B460151A-34FB-B304-9F33-DA27A187BE98}"/>
              </a:ext>
            </a:extLst>
          </p:cNvPr>
          <p:cNvSpPr/>
          <p:nvPr/>
        </p:nvSpPr>
        <p:spPr>
          <a:xfrm>
            <a:off x="8057072" y="4044343"/>
            <a:ext cx="1144438" cy="3393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FB4BE40-B58A-BB1D-6370-6FF6F5E01B8B}"/>
              </a:ext>
            </a:extLst>
          </p:cNvPr>
          <p:cNvSpPr txBox="1"/>
          <p:nvPr/>
        </p:nvSpPr>
        <p:spPr>
          <a:xfrm>
            <a:off x="1515373" y="3983163"/>
            <a:ext cx="2053087" cy="461665"/>
          </a:xfrm>
          <a:prstGeom prst="rect">
            <a:avLst/>
          </a:prstGeom>
          <a:noFill/>
        </p:spPr>
        <p:txBody>
          <a:bodyPr wrap="square" rtlCol="0">
            <a:spAutoFit/>
          </a:bodyPr>
          <a:lstStyle/>
          <a:p>
            <a:pPr algn="ctr"/>
            <a:r>
              <a:rPr lang="en-GB" sz="2400" dirty="0">
                <a:solidFill>
                  <a:srgbClr val="00B050"/>
                </a:solidFill>
              </a:rPr>
              <a:t>Format</a:t>
            </a:r>
          </a:p>
        </p:txBody>
      </p:sp>
      <p:sp>
        <p:nvSpPr>
          <p:cNvPr id="10" name="Arrow: Right 9">
            <a:extLst>
              <a:ext uri="{FF2B5EF4-FFF2-40B4-BE49-F238E27FC236}">
                <a16:creationId xmlns:a16="http://schemas.microsoft.com/office/drawing/2014/main" id="{C219BA4A-B433-4737-987A-31D1DAEC61A8}"/>
              </a:ext>
            </a:extLst>
          </p:cNvPr>
          <p:cNvSpPr/>
          <p:nvPr/>
        </p:nvSpPr>
        <p:spPr>
          <a:xfrm>
            <a:off x="3516702" y="4072446"/>
            <a:ext cx="1144438" cy="33930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4367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EB0A3-BF11-4161-DEDB-EE67388F29D8}"/>
              </a:ext>
            </a:extLst>
          </p:cNvPr>
          <p:cNvSpPr>
            <a:spLocks noGrp="1"/>
          </p:cNvSpPr>
          <p:nvPr>
            <p:ph type="title"/>
          </p:nvPr>
        </p:nvSpPr>
        <p:spPr>
          <a:xfrm>
            <a:off x="970471" y="262837"/>
            <a:ext cx="10515600" cy="852082"/>
          </a:xfrm>
        </p:spPr>
        <p:txBody>
          <a:bodyPr/>
          <a:lstStyle/>
          <a:p>
            <a:pPr algn="ctr"/>
            <a:r>
              <a:rPr lang="en-GB" dirty="0"/>
              <a:t>Pre-Exercise Advice</a:t>
            </a:r>
          </a:p>
        </p:txBody>
      </p:sp>
      <p:sp>
        <p:nvSpPr>
          <p:cNvPr id="3" name="Content Placeholder 2">
            <a:extLst>
              <a:ext uri="{FF2B5EF4-FFF2-40B4-BE49-F238E27FC236}">
                <a16:creationId xmlns:a16="http://schemas.microsoft.com/office/drawing/2014/main" id="{CF87EF58-931E-28BE-16C2-42DC5AB8D02A}"/>
              </a:ext>
            </a:extLst>
          </p:cNvPr>
          <p:cNvSpPr>
            <a:spLocks noGrp="1"/>
          </p:cNvSpPr>
          <p:nvPr>
            <p:ph idx="1"/>
          </p:nvPr>
        </p:nvSpPr>
        <p:spPr>
          <a:xfrm>
            <a:off x="381002" y="1595587"/>
            <a:ext cx="1738223" cy="4351338"/>
          </a:xfrm>
        </p:spPr>
        <p:txBody>
          <a:bodyPr/>
          <a:lstStyle/>
          <a:p>
            <a:pPr marL="0" indent="0" algn="ctr">
              <a:buNone/>
            </a:pPr>
            <a:r>
              <a:rPr lang="en-GB" sz="2000" dirty="0">
                <a:solidFill>
                  <a:srgbClr val="FF0000"/>
                </a:solidFill>
              </a:rPr>
              <a:t>Duration</a:t>
            </a:r>
          </a:p>
          <a:p>
            <a:pPr marL="0" indent="0">
              <a:buNone/>
            </a:pPr>
            <a:endParaRPr lang="en-GB" dirty="0"/>
          </a:p>
          <a:p>
            <a:pPr marL="0" indent="0">
              <a:buNone/>
            </a:pPr>
            <a:endParaRPr lang="en-GB" dirty="0"/>
          </a:p>
          <a:p>
            <a:pPr marL="0" indent="0">
              <a:buNone/>
            </a:pPr>
            <a:r>
              <a:rPr lang="en-GB" dirty="0"/>
              <a:t>&lt; 90min</a:t>
            </a:r>
          </a:p>
          <a:p>
            <a:pPr marL="0" indent="0">
              <a:buNone/>
            </a:pPr>
            <a:endParaRPr lang="en-GB" dirty="0"/>
          </a:p>
          <a:p>
            <a:pPr marL="0" indent="0">
              <a:buNone/>
            </a:pPr>
            <a:endParaRPr lang="en-GB" dirty="0"/>
          </a:p>
          <a:p>
            <a:pPr marL="0" indent="0">
              <a:buNone/>
            </a:pPr>
            <a:r>
              <a:rPr lang="en-GB" dirty="0"/>
              <a:t>&gt; 90min</a:t>
            </a:r>
          </a:p>
        </p:txBody>
      </p:sp>
      <p:sp>
        <p:nvSpPr>
          <p:cNvPr id="4" name="Content Placeholder 2">
            <a:extLst>
              <a:ext uri="{FF2B5EF4-FFF2-40B4-BE49-F238E27FC236}">
                <a16:creationId xmlns:a16="http://schemas.microsoft.com/office/drawing/2014/main" id="{13A8BAB3-6CD3-C973-CA3C-12DC65384E63}"/>
              </a:ext>
            </a:extLst>
          </p:cNvPr>
          <p:cNvSpPr txBox="1">
            <a:spLocks/>
          </p:cNvSpPr>
          <p:nvPr/>
        </p:nvSpPr>
        <p:spPr>
          <a:xfrm>
            <a:off x="2078784" y="1603736"/>
            <a:ext cx="1840664"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rgbClr val="FF0000"/>
                </a:solidFill>
              </a:rPr>
              <a:t>Intensity</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Low / mod</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High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Low / mod</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High</a:t>
            </a:r>
          </a:p>
        </p:txBody>
      </p:sp>
      <p:sp>
        <p:nvSpPr>
          <p:cNvPr id="5" name="Content Placeholder 2">
            <a:extLst>
              <a:ext uri="{FF2B5EF4-FFF2-40B4-BE49-F238E27FC236}">
                <a16:creationId xmlns:a16="http://schemas.microsoft.com/office/drawing/2014/main" id="{B4C93BDD-F3E0-E6BE-B53C-0C8315E3CBE1}"/>
              </a:ext>
            </a:extLst>
          </p:cNvPr>
          <p:cNvSpPr txBox="1">
            <a:spLocks/>
          </p:cNvSpPr>
          <p:nvPr/>
        </p:nvSpPr>
        <p:spPr>
          <a:xfrm>
            <a:off x="4224066" y="1537989"/>
            <a:ext cx="225724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rgbClr val="FF0000"/>
                </a:solidFill>
              </a:rPr>
              <a:t>Starting Muscle Glycogen</a:t>
            </a:r>
          </a:p>
          <a:p>
            <a:pPr marL="0" indent="0">
              <a:buFont typeface="Arial" panose="020B0604020202020204" pitchFamily="34" charset="0"/>
              <a:buNone/>
            </a:pPr>
            <a:endParaRPr lang="en-GB" sz="2000" dirty="0"/>
          </a:p>
          <a:p>
            <a:pPr marL="0" indent="0">
              <a:buFont typeface="Arial" panose="020B0604020202020204" pitchFamily="34" charset="0"/>
              <a:buNone/>
            </a:pPr>
            <a:r>
              <a:rPr lang="en-GB" dirty="0"/>
              <a:t>Low – normal</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Normal</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Low-normal</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Normal - high</a:t>
            </a:r>
          </a:p>
        </p:txBody>
      </p:sp>
      <p:sp>
        <p:nvSpPr>
          <p:cNvPr id="6" name="Content Placeholder 2">
            <a:extLst>
              <a:ext uri="{FF2B5EF4-FFF2-40B4-BE49-F238E27FC236}">
                <a16:creationId xmlns:a16="http://schemas.microsoft.com/office/drawing/2014/main" id="{CF51BFF2-DCF4-B208-75DA-C096715FBCE5}"/>
              </a:ext>
            </a:extLst>
          </p:cNvPr>
          <p:cNvSpPr txBox="1">
            <a:spLocks/>
          </p:cNvSpPr>
          <p:nvPr/>
        </p:nvSpPr>
        <p:spPr>
          <a:xfrm>
            <a:off x="6555538" y="1595587"/>
            <a:ext cx="3080887" cy="435948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rgbClr val="FF0000"/>
                </a:solidFill>
              </a:rPr>
              <a:t>Pre-Exercise</a:t>
            </a:r>
          </a:p>
          <a:p>
            <a:pPr marL="0" indent="0">
              <a:buFont typeface="Arial" panose="020B0604020202020204" pitchFamily="34" charset="0"/>
              <a:buNone/>
            </a:pPr>
            <a:endParaRPr lang="en-GB" sz="2000" dirty="0"/>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Fasted or </a:t>
            </a:r>
            <a:r>
              <a:rPr lang="en-GB" sz="2000" i="1" dirty="0">
                <a:solidFill>
                  <a:srgbClr val="7030A0"/>
                </a:solidFill>
              </a:rPr>
              <a:t>10-30g protein</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0-75 CHO &amp; / </a:t>
            </a:r>
            <a:r>
              <a:rPr lang="en-GB" sz="2000" i="1" dirty="0">
                <a:solidFill>
                  <a:srgbClr val="7030A0"/>
                </a:solidFill>
              </a:rPr>
              <a:t>or 10-30g Protein.</a:t>
            </a:r>
          </a:p>
          <a:p>
            <a:pPr marL="0" indent="0">
              <a:buFont typeface="Arial" panose="020B0604020202020204" pitchFamily="34" charset="0"/>
              <a:buNone/>
            </a:pPr>
            <a:endParaRPr lang="en-GB" sz="2000" dirty="0"/>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&lt;75g CHO </a:t>
            </a:r>
            <a:r>
              <a:rPr lang="en-GB" sz="2000" i="1" dirty="0">
                <a:solidFill>
                  <a:srgbClr val="7030A0"/>
                </a:solidFill>
              </a:rPr>
              <a:t>+ 10-30g Protein</a:t>
            </a:r>
          </a:p>
          <a:p>
            <a:pPr marL="0" indent="0">
              <a:buFont typeface="Arial" panose="020B0604020202020204" pitchFamily="34" charset="0"/>
              <a:buNone/>
            </a:pPr>
            <a:endParaRPr lang="en-GB" sz="2000" dirty="0"/>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75-150g CHO </a:t>
            </a:r>
            <a:r>
              <a:rPr lang="en-GB" sz="2000" i="1" dirty="0">
                <a:solidFill>
                  <a:srgbClr val="7030A0"/>
                </a:solidFill>
              </a:rPr>
              <a:t>+ 10-30g Protein</a:t>
            </a:r>
          </a:p>
        </p:txBody>
      </p:sp>
      <p:sp>
        <p:nvSpPr>
          <p:cNvPr id="7" name="Content Placeholder 2">
            <a:extLst>
              <a:ext uri="{FF2B5EF4-FFF2-40B4-BE49-F238E27FC236}">
                <a16:creationId xmlns:a16="http://schemas.microsoft.com/office/drawing/2014/main" id="{836DD338-C20E-4AC1-24EB-BBD42D1D90D3}"/>
              </a:ext>
            </a:extLst>
          </p:cNvPr>
          <p:cNvSpPr txBox="1">
            <a:spLocks/>
          </p:cNvSpPr>
          <p:nvPr/>
        </p:nvSpPr>
        <p:spPr>
          <a:xfrm>
            <a:off x="9710649" y="1426234"/>
            <a:ext cx="2005277" cy="451485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solidFill>
                  <a:srgbClr val="FF0000"/>
                </a:solidFill>
              </a:rPr>
              <a:t>Physiological Priority</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Fat oxidation </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Aerobic capacity</a:t>
            </a:r>
          </a:p>
          <a:p>
            <a:pPr marL="0" indent="0">
              <a:buFont typeface="Arial" panose="020B0604020202020204" pitchFamily="34" charset="0"/>
              <a:buNone/>
            </a:pPr>
            <a:endParaRPr lang="en-GB" sz="2000" dirty="0"/>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Fat Oxidation</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t>Substrate availability</a:t>
            </a:r>
          </a:p>
        </p:txBody>
      </p:sp>
      <p:cxnSp>
        <p:nvCxnSpPr>
          <p:cNvPr id="9" name="Straight Arrow Connector 8">
            <a:extLst>
              <a:ext uri="{FF2B5EF4-FFF2-40B4-BE49-F238E27FC236}">
                <a16:creationId xmlns:a16="http://schemas.microsoft.com/office/drawing/2014/main" id="{FCF7E138-9979-C09A-8E40-4E3FA197E8B1}"/>
              </a:ext>
            </a:extLst>
          </p:cNvPr>
          <p:cNvCxnSpPr>
            <a:cxnSpLocks/>
          </p:cNvCxnSpPr>
          <p:nvPr/>
        </p:nvCxnSpPr>
        <p:spPr>
          <a:xfrm flipV="1">
            <a:off x="1576112" y="2740158"/>
            <a:ext cx="451451" cy="316302"/>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E726EDE-3729-DCC6-79BA-776913952011}"/>
              </a:ext>
            </a:extLst>
          </p:cNvPr>
          <p:cNvCxnSpPr>
            <a:cxnSpLocks/>
          </p:cNvCxnSpPr>
          <p:nvPr/>
        </p:nvCxnSpPr>
        <p:spPr>
          <a:xfrm>
            <a:off x="1684933" y="3429000"/>
            <a:ext cx="406164" cy="202856"/>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527D9142-8B42-7A66-AB96-2046B34ACE7D}"/>
              </a:ext>
            </a:extLst>
          </p:cNvPr>
          <p:cNvCxnSpPr>
            <a:cxnSpLocks/>
          </p:cNvCxnSpPr>
          <p:nvPr/>
        </p:nvCxnSpPr>
        <p:spPr>
          <a:xfrm flipV="1">
            <a:off x="1682413" y="4435821"/>
            <a:ext cx="451451" cy="316302"/>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D39DD87-D4CE-D353-4D87-0A7F43A59CF9}"/>
              </a:ext>
            </a:extLst>
          </p:cNvPr>
          <p:cNvCxnSpPr>
            <a:cxnSpLocks/>
          </p:cNvCxnSpPr>
          <p:nvPr/>
        </p:nvCxnSpPr>
        <p:spPr>
          <a:xfrm>
            <a:off x="1689249" y="5028618"/>
            <a:ext cx="343528" cy="32551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52A1FA2-5E4B-8EC6-5CB4-50613EA4BD45}"/>
              </a:ext>
            </a:extLst>
          </p:cNvPr>
          <p:cNvCxnSpPr>
            <a:cxnSpLocks/>
          </p:cNvCxnSpPr>
          <p:nvPr/>
        </p:nvCxnSpPr>
        <p:spPr>
          <a:xfrm flipV="1">
            <a:off x="3830301" y="2960560"/>
            <a:ext cx="7523499" cy="511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045DE89B-3AF4-86BF-AB7F-AE02307DA3E1}"/>
              </a:ext>
            </a:extLst>
          </p:cNvPr>
          <p:cNvCxnSpPr>
            <a:cxnSpLocks/>
          </p:cNvCxnSpPr>
          <p:nvPr/>
        </p:nvCxnSpPr>
        <p:spPr>
          <a:xfrm>
            <a:off x="3830301" y="3969501"/>
            <a:ext cx="7593947" cy="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48E122-DC5E-A62D-3555-EAA8F4C8A6CE}"/>
              </a:ext>
            </a:extLst>
          </p:cNvPr>
          <p:cNvCxnSpPr>
            <a:cxnSpLocks/>
          </p:cNvCxnSpPr>
          <p:nvPr/>
        </p:nvCxnSpPr>
        <p:spPr>
          <a:xfrm>
            <a:off x="3873435" y="5028618"/>
            <a:ext cx="7612636" cy="0"/>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F7AE4077-57C9-E129-185C-6222D9D77F39}"/>
              </a:ext>
            </a:extLst>
          </p:cNvPr>
          <p:cNvSpPr txBox="1"/>
          <p:nvPr/>
        </p:nvSpPr>
        <p:spPr>
          <a:xfrm>
            <a:off x="550654" y="6165822"/>
            <a:ext cx="11090692" cy="584775"/>
          </a:xfrm>
          <a:prstGeom prst="rect">
            <a:avLst/>
          </a:prstGeom>
          <a:noFill/>
        </p:spPr>
        <p:txBody>
          <a:bodyPr wrap="square">
            <a:spAutoFit/>
          </a:bodyPr>
          <a:lstStyle/>
          <a:p>
            <a:r>
              <a:rPr lang="en-GB" sz="1600" b="0" i="0" dirty="0">
                <a:solidFill>
                  <a:srgbClr val="222222"/>
                </a:solidFill>
                <a:effectLst/>
                <a:latin typeface="Arial" panose="020B0604020202020204" pitchFamily="34" charset="0"/>
              </a:rPr>
              <a:t>Rothschild, J. A., </a:t>
            </a:r>
            <a:r>
              <a:rPr lang="en-GB" sz="1600" b="0" i="0" dirty="0" err="1">
                <a:solidFill>
                  <a:srgbClr val="222222"/>
                </a:solidFill>
                <a:effectLst/>
                <a:latin typeface="Arial" panose="020B0604020202020204" pitchFamily="34" charset="0"/>
              </a:rPr>
              <a:t>Kilding</a:t>
            </a:r>
            <a:r>
              <a:rPr lang="en-GB" sz="1600" b="0" i="0" dirty="0">
                <a:solidFill>
                  <a:srgbClr val="222222"/>
                </a:solidFill>
                <a:effectLst/>
                <a:latin typeface="Arial" panose="020B0604020202020204" pitchFamily="34" charset="0"/>
              </a:rPr>
              <a:t>, A. E., &amp; </a:t>
            </a:r>
            <a:r>
              <a:rPr lang="en-GB" sz="1600" b="0" i="0" dirty="0" err="1">
                <a:solidFill>
                  <a:srgbClr val="222222"/>
                </a:solidFill>
                <a:effectLst/>
                <a:latin typeface="Arial" panose="020B0604020202020204" pitchFamily="34" charset="0"/>
              </a:rPr>
              <a:t>Plews</a:t>
            </a:r>
            <a:r>
              <a:rPr lang="en-GB" sz="1600" b="0" i="0" dirty="0">
                <a:solidFill>
                  <a:srgbClr val="222222"/>
                </a:solidFill>
                <a:effectLst/>
                <a:latin typeface="Arial" panose="020B0604020202020204" pitchFamily="34" charset="0"/>
              </a:rPr>
              <a:t>, D. J. (2020). What should I eat before exercise? Pre-exercise nutrition and the response to endurance exercise: Current prospective and future directions. </a:t>
            </a:r>
            <a:r>
              <a:rPr lang="en-GB" sz="1600" b="0" i="1" dirty="0">
                <a:solidFill>
                  <a:srgbClr val="222222"/>
                </a:solidFill>
                <a:effectLst/>
                <a:latin typeface="Arial" panose="020B0604020202020204" pitchFamily="34" charset="0"/>
              </a:rPr>
              <a:t>Nutrients</a:t>
            </a:r>
            <a:r>
              <a:rPr lang="en-GB" sz="1600" b="0" i="0" dirty="0">
                <a:solidFill>
                  <a:srgbClr val="222222"/>
                </a:solidFill>
                <a:effectLst/>
                <a:latin typeface="Arial" panose="020B0604020202020204" pitchFamily="34" charset="0"/>
              </a:rPr>
              <a:t>, </a:t>
            </a:r>
            <a:r>
              <a:rPr lang="en-GB" sz="1600" b="0" i="1" dirty="0">
                <a:solidFill>
                  <a:srgbClr val="222222"/>
                </a:solidFill>
                <a:effectLst/>
                <a:latin typeface="Arial" panose="020B0604020202020204" pitchFamily="34" charset="0"/>
              </a:rPr>
              <a:t>12</a:t>
            </a:r>
            <a:r>
              <a:rPr lang="en-GB" sz="1600" b="0" i="0" dirty="0">
                <a:solidFill>
                  <a:srgbClr val="222222"/>
                </a:solidFill>
                <a:effectLst/>
                <a:latin typeface="Arial" panose="020B0604020202020204" pitchFamily="34" charset="0"/>
              </a:rPr>
              <a:t>(11), 3473.</a:t>
            </a:r>
            <a:endParaRPr lang="en-GB" sz="1600" dirty="0"/>
          </a:p>
        </p:txBody>
      </p:sp>
    </p:spTree>
    <p:extLst>
      <p:ext uri="{BB962C8B-B14F-4D97-AF65-F5344CB8AC3E}">
        <p14:creationId xmlns:p14="http://schemas.microsoft.com/office/powerpoint/2010/main" val="4101172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D2848-2A19-D076-FDED-44A5C50817BF}"/>
              </a:ext>
            </a:extLst>
          </p:cNvPr>
          <p:cNvSpPr>
            <a:spLocks noGrp="1"/>
          </p:cNvSpPr>
          <p:nvPr>
            <p:ph type="title"/>
          </p:nvPr>
        </p:nvSpPr>
        <p:spPr>
          <a:xfrm>
            <a:off x="838200" y="365126"/>
            <a:ext cx="10515600" cy="589532"/>
          </a:xfrm>
        </p:spPr>
        <p:txBody>
          <a:bodyPr>
            <a:noAutofit/>
          </a:bodyPr>
          <a:lstStyle/>
          <a:p>
            <a:pPr algn="ctr"/>
            <a:r>
              <a:rPr lang="en-GB" sz="2800" b="0" i="0" dirty="0">
                <a:solidFill>
                  <a:srgbClr val="FF0000"/>
                </a:solidFill>
                <a:effectLst/>
                <a:latin typeface="Arial" panose="020B0604020202020204" pitchFamily="34" charset="0"/>
              </a:rPr>
              <a:t>van Loon, L. J. (2014). Is there a need for protein ingestion during exercise?. </a:t>
            </a:r>
            <a:r>
              <a:rPr lang="en-GB" sz="2800" b="0" i="1" dirty="0">
                <a:solidFill>
                  <a:srgbClr val="FF0000"/>
                </a:solidFill>
                <a:effectLst/>
                <a:latin typeface="Arial" panose="020B0604020202020204" pitchFamily="34" charset="0"/>
              </a:rPr>
              <a:t>Sports Medicine</a:t>
            </a:r>
            <a:r>
              <a:rPr lang="en-GB" sz="2800" b="0" i="0" dirty="0">
                <a:solidFill>
                  <a:srgbClr val="FF0000"/>
                </a:solidFill>
                <a:effectLst/>
                <a:latin typeface="Arial" panose="020B0604020202020204" pitchFamily="34" charset="0"/>
              </a:rPr>
              <a:t>, </a:t>
            </a:r>
            <a:r>
              <a:rPr lang="en-GB" sz="2800" b="0" i="1" dirty="0">
                <a:solidFill>
                  <a:srgbClr val="FF0000"/>
                </a:solidFill>
                <a:effectLst/>
                <a:latin typeface="Arial" panose="020B0604020202020204" pitchFamily="34" charset="0"/>
              </a:rPr>
              <a:t>44</a:t>
            </a:r>
            <a:r>
              <a:rPr lang="en-GB" sz="2800" b="0" i="0" dirty="0">
                <a:solidFill>
                  <a:srgbClr val="FF0000"/>
                </a:solidFill>
                <a:effectLst/>
                <a:latin typeface="Arial" panose="020B0604020202020204" pitchFamily="34" charset="0"/>
              </a:rPr>
              <a:t>(1), 105-111.</a:t>
            </a:r>
            <a:endParaRPr lang="en-GB" sz="2800" dirty="0">
              <a:solidFill>
                <a:srgbClr val="FF0000"/>
              </a:solidFill>
            </a:endParaRPr>
          </a:p>
        </p:txBody>
      </p:sp>
      <p:sp>
        <p:nvSpPr>
          <p:cNvPr id="3" name="Content Placeholder 2">
            <a:extLst>
              <a:ext uri="{FF2B5EF4-FFF2-40B4-BE49-F238E27FC236}">
                <a16:creationId xmlns:a16="http://schemas.microsoft.com/office/drawing/2014/main" id="{B60B1ED2-3547-BDEC-7CB2-C2D3E86FF8C6}"/>
              </a:ext>
            </a:extLst>
          </p:cNvPr>
          <p:cNvSpPr>
            <a:spLocks noGrp="1"/>
          </p:cNvSpPr>
          <p:nvPr>
            <p:ph idx="1"/>
          </p:nvPr>
        </p:nvSpPr>
        <p:spPr>
          <a:xfrm>
            <a:off x="631166" y="1236092"/>
            <a:ext cx="10515600" cy="5621908"/>
          </a:xfrm>
        </p:spPr>
        <p:txBody>
          <a:bodyPr>
            <a:normAutofit fontScale="77500" lnSpcReduction="20000"/>
          </a:bodyPr>
          <a:lstStyle/>
          <a:p>
            <a:pPr marL="0" indent="0">
              <a:buNone/>
            </a:pPr>
            <a:r>
              <a:rPr lang="en-GB" b="0" i="0" dirty="0">
                <a:solidFill>
                  <a:srgbClr val="00B050"/>
                </a:solidFill>
                <a:effectLst/>
              </a:rPr>
              <a:t>Dietary protein ingestion following exercise increases muscle protein synthesis rates, stimulates net muscle protein accretion, and facilitates the skeletal muscle adaptive response to prolonged exercise training</a:t>
            </a:r>
            <a:r>
              <a:rPr lang="en-GB" b="0" i="0" dirty="0">
                <a:solidFill>
                  <a:srgbClr val="212121"/>
                </a:solidFill>
                <a:effectLst/>
              </a:rPr>
              <a:t>. </a:t>
            </a:r>
          </a:p>
          <a:p>
            <a:pPr marL="0" indent="0">
              <a:buNone/>
            </a:pPr>
            <a:endParaRPr lang="en-GB" dirty="0">
              <a:solidFill>
                <a:srgbClr val="212121"/>
              </a:solidFill>
            </a:endParaRPr>
          </a:p>
          <a:p>
            <a:pPr marL="0" indent="0">
              <a:buNone/>
            </a:pPr>
            <a:r>
              <a:rPr lang="en-GB" b="0" i="0" dirty="0">
                <a:solidFill>
                  <a:srgbClr val="FF0000"/>
                </a:solidFill>
                <a:effectLst/>
              </a:rPr>
              <a:t>Furthermore, recent studies show that protein ingestion before and during exercise also increases muscle protein synthesis rates during resistance- and endurance-type exercise. </a:t>
            </a:r>
          </a:p>
          <a:p>
            <a:pPr marL="0" indent="0">
              <a:buNone/>
            </a:pPr>
            <a:r>
              <a:rPr lang="en-GB" b="0" i="0" dirty="0">
                <a:solidFill>
                  <a:srgbClr val="00B0F0"/>
                </a:solidFill>
                <a:effectLst/>
              </a:rPr>
              <a:t>Therefore, protein ingestion before and during prolonged exercise may represent an effective dietary strategy to enhance the skeletal muscle adaptive response to each exercise session by extending the window of opportunity during which the muscle protein synthetic response is facilitated</a:t>
            </a:r>
            <a:r>
              <a:rPr lang="en-GB" b="0" i="0" dirty="0">
                <a:solidFill>
                  <a:srgbClr val="212121"/>
                </a:solidFill>
                <a:effectLst/>
              </a:rPr>
              <a:t>. </a:t>
            </a:r>
          </a:p>
          <a:p>
            <a:pPr marL="0" indent="0">
              <a:buNone/>
            </a:pPr>
            <a:endParaRPr lang="en-GB" b="0" i="0" dirty="0">
              <a:solidFill>
                <a:srgbClr val="212121"/>
              </a:solidFill>
              <a:effectLst/>
            </a:endParaRPr>
          </a:p>
          <a:p>
            <a:pPr marL="0" indent="0">
              <a:buNone/>
            </a:pPr>
            <a:r>
              <a:rPr lang="en-GB" b="0" i="0" dirty="0">
                <a:solidFill>
                  <a:srgbClr val="FF0000"/>
                </a:solidFill>
                <a:effectLst/>
              </a:rPr>
              <a:t>Protein ingestion during exercise has also been suggested to improve performance capacity acutely. However, recent studies investigating the impact of protein ingestion during exercise on time trial performance, as opposed to time to exhaustion, do not report ergogenic benefits of protein ingestion</a:t>
            </a:r>
            <a:r>
              <a:rPr lang="en-GB" b="0" i="0" dirty="0">
                <a:solidFill>
                  <a:srgbClr val="212121"/>
                </a:solidFill>
                <a:effectLst/>
              </a:rPr>
              <a:t>. </a:t>
            </a:r>
          </a:p>
          <a:p>
            <a:pPr marL="0" indent="0">
              <a:buNone/>
            </a:pPr>
            <a:endParaRPr lang="en-GB" b="0" i="0" dirty="0">
              <a:solidFill>
                <a:srgbClr val="212121"/>
              </a:solidFill>
              <a:effectLst/>
            </a:endParaRPr>
          </a:p>
          <a:p>
            <a:pPr marL="0" indent="0">
              <a:buNone/>
            </a:pPr>
            <a:r>
              <a:rPr lang="en-GB" b="0" i="0" dirty="0">
                <a:solidFill>
                  <a:srgbClr val="7030A0"/>
                </a:solidFill>
                <a:effectLst/>
              </a:rPr>
              <a:t>Therefore, it is concluded that protein ingestion with carbohydrate during exercise does not further improve exercise performance when compared with the ingestion of ample amounts of carbohydrate only.</a:t>
            </a:r>
            <a:endParaRPr lang="en-GB" dirty="0">
              <a:solidFill>
                <a:srgbClr val="7030A0"/>
              </a:solidFill>
            </a:endParaRPr>
          </a:p>
        </p:txBody>
      </p:sp>
    </p:spTree>
    <p:extLst>
      <p:ext uri="{BB962C8B-B14F-4D97-AF65-F5344CB8AC3E}">
        <p14:creationId xmlns:p14="http://schemas.microsoft.com/office/powerpoint/2010/main" val="3582880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8FB44-E264-5D12-B511-0761C14770D8}"/>
              </a:ext>
            </a:extLst>
          </p:cNvPr>
          <p:cNvSpPr>
            <a:spLocks noGrp="1"/>
          </p:cNvSpPr>
          <p:nvPr>
            <p:ph type="title"/>
          </p:nvPr>
        </p:nvSpPr>
        <p:spPr/>
        <p:txBody>
          <a:bodyPr/>
          <a:lstStyle/>
          <a:p>
            <a:pPr algn="ctr"/>
            <a:r>
              <a:rPr lang="en-GB" dirty="0"/>
              <a:t>During Exercise Feedings</a:t>
            </a:r>
          </a:p>
        </p:txBody>
      </p:sp>
      <p:sp>
        <p:nvSpPr>
          <p:cNvPr id="3" name="Content Placeholder 2">
            <a:extLst>
              <a:ext uri="{FF2B5EF4-FFF2-40B4-BE49-F238E27FC236}">
                <a16:creationId xmlns:a16="http://schemas.microsoft.com/office/drawing/2014/main" id="{60C17CB7-8EB0-0870-6BF4-34848223C968}"/>
              </a:ext>
            </a:extLst>
          </p:cNvPr>
          <p:cNvSpPr>
            <a:spLocks noGrp="1"/>
          </p:cNvSpPr>
          <p:nvPr>
            <p:ph idx="1"/>
          </p:nvPr>
        </p:nvSpPr>
        <p:spPr>
          <a:xfrm>
            <a:off x="838200" y="1825625"/>
            <a:ext cx="10515600" cy="4799462"/>
          </a:xfrm>
        </p:spPr>
        <p:txBody>
          <a:bodyPr>
            <a:normAutofit lnSpcReduction="10000"/>
          </a:bodyPr>
          <a:lstStyle/>
          <a:p>
            <a:pPr marL="0" indent="0" algn="ctr">
              <a:buNone/>
            </a:pPr>
            <a:r>
              <a:rPr lang="en-GB" dirty="0">
                <a:solidFill>
                  <a:srgbClr val="FF0000"/>
                </a:solidFill>
              </a:rPr>
              <a:t>Prioritise carbohydrate &amp; water</a:t>
            </a:r>
          </a:p>
          <a:p>
            <a:pPr marL="0" indent="0">
              <a:buNone/>
            </a:pPr>
            <a:endParaRPr lang="en-GB" dirty="0"/>
          </a:p>
          <a:p>
            <a:pPr marL="0" indent="0">
              <a:buNone/>
            </a:pPr>
            <a:r>
              <a:rPr lang="en-GB" dirty="0">
                <a:solidFill>
                  <a:srgbClr val="0070C0"/>
                </a:solidFill>
              </a:rPr>
              <a:t>Duration  / intensity of exercise </a:t>
            </a:r>
            <a:r>
              <a:rPr lang="en-GB" dirty="0"/>
              <a:t>	Calorific output, recovery periods</a:t>
            </a:r>
          </a:p>
          <a:p>
            <a:pPr marL="0" indent="0">
              <a:buNone/>
            </a:pPr>
            <a:r>
              <a:rPr lang="en-GB" dirty="0"/>
              <a:t>						inc. warm-up.</a:t>
            </a:r>
          </a:p>
          <a:p>
            <a:pPr marL="0" indent="0">
              <a:buNone/>
            </a:pPr>
            <a:endParaRPr lang="en-GB" dirty="0"/>
          </a:p>
          <a:p>
            <a:pPr marL="0" indent="0">
              <a:buNone/>
            </a:pPr>
            <a:r>
              <a:rPr lang="en-GB" dirty="0">
                <a:solidFill>
                  <a:srgbClr val="0070C0"/>
                </a:solidFill>
              </a:rPr>
              <a:t>Type of exercise</a:t>
            </a:r>
            <a:r>
              <a:rPr lang="en-GB" dirty="0"/>
              <a:t>				Continuous, intermittent, 							multiple events</a:t>
            </a:r>
          </a:p>
          <a:p>
            <a:pPr marL="0" indent="0">
              <a:buNone/>
            </a:pPr>
            <a:endParaRPr lang="en-GB" dirty="0"/>
          </a:p>
          <a:p>
            <a:pPr marL="0" indent="0">
              <a:buNone/>
            </a:pPr>
            <a:r>
              <a:rPr lang="en-GB" dirty="0">
                <a:solidFill>
                  <a:srgbClr val="0070C0"/>
                </a:solidFill>
              </a:rPr>
              <a:t>Opportunities to feed and drink  </a:t>
            </a:r>
            <a:r>
              <a:rPr lang="en-GB" dirty="0"/>
              <a:t>	Breaks, steady state, feeding 							stations, carrying.</a:t>
            </a:r>
          </a:p>
          <a:p>
            <a:pPr marL="0" indent="0">
              <a:buNone/>
            </a:pPr>
            <a:endParaRPr lang="en-GB" dirty="0"/>
          </a:p>
        </p:txBody>
      </p:sp>
    </p:spTree>
    <p:extLst>
      <p:ext uri="{BB962C8B-B14F-4D97-AF65-F5344CB8AC3E}">
        <p14:creationId xmlns:p14="http://schemas.microsoft.com/office/powerpoint/2010/main" val="797568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F0F7-C429-5FCB-9452-EC1078435449}"/>
              </a:ext>
            </a:extLst>
          </p:cNvPr>
          <p:cNvSpPr>
            <a:spLocks noGrp="1"/>
          </p:cNvSpPr>
          <p:nvPr>
            <p:ph type="title"/>
          </p:nvPr>
        </p:nvSpPr>
        <p:spPr>
          <a:xfrm>
            <a:off x="2517475" y="0"/>
            <a:ext cx="8179279" cy="1325563"/>
          </a:xfrm>
        </p:spPr>
        <p:txBody>
          <a:bodyPr/>
          <a:lstStyle/>
          <a:p>
            <a:r>
              <a:rPr lang="en-GB" dirty="0"/>
              <a:t>Dehydration during Exercise</a:t>
            </a:r>
          </a:p>
        </p:txBody>
      </p:sp>
      <p:pic>
        <p:nvPicPr>
          <p:cNvPr id="10242" name="Picture 2" descr="Nutrients 11 01550 g001">
            <a:extLst>
              <a:ext uri="{FF2B5EF4-FFF2-40B4-BE49-F238E27FC236}">
                <a16:creationId xmlns:a16="http://schemas.microsoft.com/office/drawing/2014/main" id="{4943258C-03E7-09A9-2AA6-E368BB1451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3306" y="1086861"/>
            <a:ext cx="7366958" cy="564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7202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FD6D3-1AA6-F7E0-DAF4-70B02945459D}"/>
              </a:ext>
            </a:extLst>
          </p:cNvPr>
          <p:cNvSpPr>
            <a:spLocks noGrp="1"/>
          </p:cNvSpPr>
          <p:nvPr>
            <p:ph type="title"/>
          </p:nvPr>
        </p:nvSpPr>
        <p:spPr/>
        <p:txBody>
          <a:bodyPr/>
          <a:lstStyle/>
          <a:p>
            <a:pPr algn="ctr"/>
            <a:r>
              <a:rPr lang="en-GB" dirty="0"/>
              <a:t>During Exercise Feeding</a:t>
            </a:r>
          </a:p>
        </p:txBody>
      </p:sp>
      <p:sp>
        <p:nvSpPr>
          <p:cNvPr id="3" name="Content Placeholder 2">
            <a:extLst>
              <a:ext uri="{FF2B5EF4-FFF2-40B4-BE49-F238E27FC236}">
                <a16:creationId xmlns:a16="http://schemas.microsoft.com/office/drawing/2014/main" id="{6934698C-6A06-D6B4-019F-39885F31F256}"/>
              </a:ext>
            </a:extLst>
          </p:cNvPr>
          <p:cNvSpPr>
            <a:spLocks noGrp="1"/>
          </p:cNvSpPr>
          <p:nvPr>
            <p:ph idx="1"/>
          </p:nvPr>
        </p:nvSpPr>
        <p:spPr/>
        <p:txBody>
          <a:bodyPr/>
          <a:lstStyle/>
          <a:p>
            <a:pPr marL="0" indent="0">
              <a:buNone/>
            </a:pPr>
            <a:r>
              <a:rPr lang="en-GB" dirty="0"/>
              <a:t>Format  – 	Fluid, gels, solids</a:t>
            </a:r>
          </a:p>
          <a:p>
            <a:pPr marL="0" indent="0">
              <a:buNone/>
            </a:pPr>
            <a:endParaRPr lang="en-GB" dirty="0"/>
          </a:p>
          <a:p>
            <a:pPr marL="0" indent="0">
              <a:buNone/>
            </a:pPr>
            <a:r>
              <a:rPr lang="en-GB" dirty="0"/>
              <a:t>Amount – 	60g glucose + 30g Fructose per hour</a:t>
            </a:r>
          </a:p>
          <a:p>
            <a:pPr marL="0" indent="0">
              <a:buNone/>
            </a:pPr>
            <a:r>
              <a:rPr lang="en-GB" dirty="0"/>
              <a:t>	 	500-600ml per hour</a:t>
            </a:r>
          </a:p>
          <a:p>
            <a:pPr marL="0" indent="0">
              <a:buNone/>
            </a:pPr>
            <a:endParaRPr lang="en-GB" dirty="0"/>
          </a:p>
          <a:p>
            <a:pPr marL="0" indent="0">
              <a:buNone/>
            </a:pPr>
            <a:r>
              <a:rPr lang="en-GB" dirty="0"/>
              <a:t>		Split down to small units   ̴ 20 minutes</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51123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7F98A-41E4-0AAE-4FCD-7F37A49D55DB}"/>
              </a:ext>
            </a:extLst>
          </p:cNvPr>
          <p:cNvSpPr>
            <a:spLocks noGrp="1"/>
          </p:cNvSpPr>
          <p:nvPr>
            <p:ph type="title"/>
          </p:nvPr>
        </p:nvSpPr>
        <p:spPr>
          <a:xfrm>
            <a:off x="682925" y="198347"/>
            <a:ext cx="10515600" cy="986347"/>
          </a:xfrm>
        </p:spPr>
        <p:txBody>
          <a:bodyPr/>
          <a:lstStyle/>
          <a:p>
            <a:pPr algn="ctr"/>
            <a:r>
              <a:rPr lang="en-GB" dirty="0"/>
              <a:t>Evaluate the potential differences</a:t>
            </a:r>
          </a:p>
        </p:txBody>
      </p:sp>
      <p:sp>
        <p:nvSpPr>
          <p:cNvPr id="3" name="Content Placeholder 2">
            <a:extLst>
              <a:ext uri="{FF2B5EF4-FFF2-40B4-BE49-F238E27FC236}">
                <a16:creationId xmlns:a16="http://schemas.microsoft.com/office/drawing/2014/main" id="{7EB12423-52A4-D9BB-DB8F-134F47A5858F}"/>
              </a:ext>
            </a:extLst>
          </p:cNvPr>
          <p:cNvSpPr>
            <a:spLocks noGrp="1"/>
          </p:cNvSpPr>
          <p:nvPr>
            <p:ph idx="1"/>
          </p:nvPr>
        </p:nvSpPr>
        <p:spPr>
          <a:xfrm>
            <a:off x="222850" y="1690688"/>
            <a:ext cx="1864743" cy="4351338"/>
          </a:xfrm>
        </p:spPr>
        <p:txBody>
          <a:bodyPr>
            <a:normAutofit lnSpcReduction="10000"/>
          </a:bodyPr>
          <a:lstStyle/>
          <a:p>
            <a:pPr marL="0" indent="0">
              <a:buNone/>
            </a:pPr>
            <a:r>
              <a:rPr lang="en-GB" dirty="0">
                <a:solidFill>
                  <a:srgbClr val="FF0000"/>
                </a:solidFill>
              </a:rPr>
              <a:t>Marathon</a:t>
            </a:r>
          </a:p>
          <a:p>
            <a:pPr marL="0" indent="0">
              <a:buNone/>
            </a:pPr>
            <a:endParaRPr lang="en-GB" dirty="0">
              <a:solidFill>
                <a:srgbClr val="FF0000"/>
              </a:solidFill>
            </a:endParaRPr>
          </a:p>
          <a:p>
            <a:pPr marL="0" indent="0">
              <a:buNone/>
            </a:pPr>
            <a:r>
              <a:rPr lang="en-GB" dirty="0">
                <a:solidFill>
                  <a:srgbClr val="FF0000"/>
                </a:solidFill>
              </a:rPr>
              <a:t>Sprinter</a:t>
            </a:r>
          </a:p>
          <a:p>
            <a:pPr marL="0" indent="0">
              <a:buNone/>
            </a:pPr>
            <a:endParaRPr lang="en-GB" dirty="0">
              <a:solidFill>
                <a:srgbClr val="FF0000"/>
              </a:solidFill>
            </a:endParaRPr>
          </a:p>
          <a:p>
            <a:pPr marL="0" indent="0">
              <a:buNone/>
            </a:pPr>
            <a:r>
              <a:rPr lang="en-GB" dirty="0">
                <a:solidFill>
                  <a:srgbClr val="FF0000"/>
                </a:solidFill>
              </a:rPr>
              <a:t>Footballer</a:t>
            </a:r>
          </a:p>
          <a:p>
            <a:pPr marL="0" indent="0">
              <a:buNone/>
            </a:pPr>
            <a:endParaRPr lang="en-GB" dirty="0">
              <a:solidFill>
                <a:srgbClr val="FF0000"/>
              </a:solidFill>
            </a:endParaRPr>
          </a:p>
          <a:p>
            <a:pPr marL="0" indent="0">
              <a:buNone/>
            </a:pPr>
            <a:r>
              <a:rPr lang="en-GB" dirty="0">
                <a:solidFill>
                  <a:srgbClr val="FF0000"/>
                </a:solidFill>
              </a:rPr>
              <a:t>Golfer</a:t>
            </a:r>
          </a:p>
          <a:p>
            <a:pPr marL="0" indent="0">
              <a:buNone/>
            </a:pPr>
            <a:endParaRPr lang="en-GB" dirty="0">
              <a:solidFill>
                <a:srgbClr val="FF0000"/>
              </a:solidFill>
            </a:endParaRPr>
          </a:p>
          <a:p>
            <a:pPr marL="0" indent="0">
              <a:buNone/>
            </a:pPr>
            <a:r>
              <a:rPr lang="en-GB" dirty="0">
                <a:solidFill>
                  <a:srgbClr val="FF0000"/>
                </a:solidFill>
              </a:rPr>
              <a:t>Tennis</a:t>
            </a:r>
          </a:p>
        </p:txBody>
      </p:sp>
      <p:sp>
        <p:nvSpPr>
          <p:cNvPr id="4" name="Content Placeholder 2">
            <a:extLst>
              <a:ext uri="{FF2B5EF4-FFF2-40B4-BE49-F238E27FC236}">
                <a16:creationId xmlns:a16="http://schemas.microsoft.com/office/drawing/2014/main" id="{4EA59FF9-0DB2-11E0-9C5D-09446FD98E11}"/>
              </a:ext>
            </a:extLst>
          </p:cNvPr>
          <p:cNvSpPr txBox="1">
            <a:spLocks/>
          </p:cNvSpPr>
          <p:nvPr/>
        </p:nvSpPr>
        <p:spPr>
          <a:xfrm>
            <a:off x="2227054" y="1690688"/>
            <a:ext cx="2275935"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00B0F0"/>
                </a:solidFill>
              </a:rPr>
              <a:t>2 ½ hours</a:t>
            </a:r>
          </a:p>
          <a:p>
            <a:pPr marL="0" indent="0">
              <a:buFont typeface="Arial" panose="020B0604020202020204" pitchFamily="34" charset="0"/>
              <a:buNone/>
            </a:pPr>
            <a:endParaRPr lang="en-GB" dirty="0">
              <a:solidFill>
                <a:srgbClr val="00B0F0"/>
              </a:solidFill>
            </a:endParaRPr>
          </a:p>
          <a:p>
            <a:pPr marL="0" indent="0">
              <a:buFont typeface="Arial" panose="020B0604020202020204" pitchFamily="34" charset="0"/>
              <a:buNone/>
            </a:pPr>
            <a:r>
              <a:rPr lang="en-GB" dirty="0">
                <a:solidFill>
                  <a:srgbClr val="00B0F0"/>
                </a:solidFill>
              </a:rPr>
              <a:t>10 s</a:t>
            </a:r>
          </a:p>
          <a:p>
            <a:pPr marL="0" indent="0">
              <a:buFont typeface="Arial" panose="020B0604020202020204" pitchFamily="34" charset="0"/>
              <a:buNone/>
            </a:pPr>
            <a:endParaRPr lang="en-GB" dirty="0">
              <a:solidFill>
                <a:srgbClr val="00B0F0"/>
              </a:solidFill>
            </a:endParaRPr>
          </a:p>
          <a:p>
            <a:pPr marL="0" indent="0">
              <a:buFont typeface="Arial" panose="020B0604020202020204" pitchFamily="34" charset="0"/>
              <a:buNone/>
            </a:pPr>
            <a:r>
              <a:rPr lang="en-GB" dirty="0">
                <a:solidFill>
                  <a:srgbClr val="00B0F0"/>
                </a:solidFill>
              </a:rPr>
              <a:t>1 ½ hrs</a:t>
            </a:r>
          </a:p>
          <a:p>
            <a:pPr marL="0" indent="0">
              <a:buFont typeface="Arial" panose="020B0604020202020204" pitchFamily="34" charset="0"/>
              <a:buNone/>
            </a:pPr>
            <a:endParaRPr lang="en-GB" dirty="0">
              <a:solidFill>
                <a:srgbClr val="00B0F0"/>
              </a:solidFill>
            </a:endParaRPr>
          </a:p>
          <a:p>
            <a:pPr marL="0" indent="0">
              <a:buFont typeface="Arial" panose="020B0604020202020204" pitchFamily="34" charset="0"/>
              <a:buNone/>
            </a:pPr>
            <a:r>
              <a:rPr lang="en-GB" dirty="0">
                <a:solidFill>
                  <a:srgbClr val="00B0F0"/>
                </a:solidFill>
              </a:rPr>
              <a:t>4 hrs</a:t>
            </a:r>
          </a:p>
          <a:p>
            <a:pPr marL="0" indent="0">
              <a:buFont typeface="Arial" panose="020B0604020202020204" pitchFamily="34" charset="0"/>
              <a:buNone/>
            </a:pPr>
            <a:endParaRPr lang="en-GB" dirty="0">
              <a:solidFill>
                <a:srgbClr val="00B0F0"/>
              </a:solidFill>
            </a:endParaRPr>
          </a:p>
          <a:p>
            <a:pPr marL="0" indent="0">
              <a:buFont typeface="Arial" panose="020B0604020202020204" pitchFamily="34" charset="0"/>
              <a:buNone/>
            </a:pPr>
            <a:r>
              <a:rPr lang="en-GB" dirty="0">
                <a:solidFill>
                  <a:srgbClr val="00B0F0"/>
                </a:solidFill>
              </a:rPr>
              <a:t>3 hrs</a:t>
            </a:r>
          </a:p>
          <a:p>
            <a:pPr marL="0" indent="0">
              <a:buFont typeface="Arial" panose="020B0604020202020204" pitchFamily="34" charset="0"/>
              <a:buNone/>
            </a:pPr>
            <a:endParaRPr lang="en-GB" dirty="0"/>
          </a:p>
        </p:txBody>
      </p:sp>
      <p:sp>
        <p:nvSpPr>
          <p:cNvPr id="5" name="Content Placeholder 2">
            <a:extLst>
              <a:ext uri="{FF2B5EF4-FFF2-40B4-BE49-F238E27FC236}">
                <a16:creationId xmlns:a16="http://schemas.microsoft.com/office/drawing/2014/main" id="{E88394F5-45EC-1759-E21F-0E8BA9D634C5}"/>
              </a:ext>
            </a:extLst>
          </p:cNvPr>
          <p:cNvSpPr txBox="1">
            <a:spLocks/>
          </p:cNvSpPr>
          <p:nvPr/>
        </p:nvSpPr>
        <p:spPr>
          <a:xfrm>
            <a:off x="4101141" y="1666672"/>
            <a:ext cx="2698631" cy="459853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Continuous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Continuous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Int with ½ time</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Intermittent with breaks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Intermittent with short breaks</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B47BB31D-77DA-EEB2-9066-68C521A1905B}"/>
              </a:ext>
            </a:extLst>
          </p:cNvPr>
          <p:cNvSpPr txBox="1">
            <a:spLocks/>
          </p:cNvSpPr>
          <p:nvPr/>
        </p:nvSpPr>
        <p:spPr>
          <a:xfrm>
            <a:off x="7052813" y="1638929"/>
            <a:ext cx="2698631" cy="49635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dirty="0">
                <a:solidFill>
                  <a:srgbClr val="00B050"/>
                </a:solidFill>
              </a:rPr>
              <a:t>Feed</a:t>
            </a:r>
            <a:r>
              <a:rPr lang="en-GB" sz="2600" dirty="0"/>
              <a:t> </a:t>
            </a:r>
            <a:r>
              <a:rPr lang="en-GB" sz="2600" dirty="0">
                <a:solidFill>
                  <a:srgbClr val="00B050"/>
                </a:solidFill>
              </a:rPr>
              <a:t>stations</a:t>
            </a:r>
          </a:p>
          <a:p>
            <a:pPr marL="0" indent="0">
              <a:buFont typeface="Arial" panose="020B0604020202020204" pitchFamily="34" charset="0"/>
              <a:buNone/>
            </a:pPr>
            <a:endParaRPr lang="en-GB" sz="2600" dirty="0">
              <a:solidFill>
                <a:srgbClr val="00B050"/>
              </a:solidFill>
            </a:endParaRPr>
          </a:p>
          <a:p>
            <a:pPr marL="0" indent="0">
              <a:buFont typeface="Arial" panose="020B0604020202020204" pitchFamily="34" charset="0"/>
              <a:buNone/>
            </a:pPr>
            <a:r>
              <a:rPr lang="en-GB" sz="2600" dirty="0">
                <a:solidFill>
                  <a:srgbClr val="00B050"/>
                </a:solidFill>
              </a:rPr>
              <a:t>Warm-up</a:t>
            </a:r>
          </a:p>
          <a:p>
            <a:pPr marL="0" indent="0">
              <a:buFont typeface="Arial" panose="020B0604020202020204" pitchFamily="34" charset="0"/>
              <a:buNone/>
            </a:pPr>
            <a:endParaRPr lang="en-GB" sz="2600" dirty="0">
              <a:solidFill>
                <a:srgbClr val="00B050"/>
              </a:solidFill>
            </a:endParaRPr>
          </a:p>
          <a:p>
            <a:pPr marL="0" indent="0">
              <a:buFont typeface="Arial" panose="020B0604020202020204" pitchFamily="34" charset="0"/>
              <a:buNone/>
            </a:pPr>
            <a:r>
              <a:rPr lang="en-GB" sz="2600" dirty="0">
                <a:solidFill>
                  <a:srgbClr val="00B050"/>
                </a:solidFill>
              </a:rPr>
              <a:t>During at breaks</a:t>
            </a:r>
          </a:p>
          <a:p>
            <a:pPr marL="0" indent="0">
              <a:buFont typeface="Arial" panose="020B0604020202020204" pitchFamily="34" charset="0"/>
              <a:buNone/>
            </a:pPr>
            <a:endParaRPr lang="en-GB" sz="2600" dirty="0">
              <a:solidFill>
                <a:srgbClr val="00B050"/>
              </a:solidFill>
            </a:endParaRPr>
          </a:p>
          <a:p>
            <a:pPr marL="0" indent="0">
              <a:buFont typeface="Arial" panose="020B0604020202020204" pitchFamily="34" charset="0"/>
              <a:buNone/>
            </a:pPr>
            <a:r>
              <a:rPr lang="en-GB" sz="2600" dirty="0">
                <a:solidFill>
                  <a:srgbClr val="00B050"/>
                </a:solidFill>
              </a:rPr>
              <a:t>Flexible</a:t>
            </a:r>
          </a:p>
          <a:p>
            <a:pPr marL="0" indent="0">
              <a:buFont typeface="Arial" panose="020B0604020202020204" pitchFamily="34" charset="0"/>
              <a:buNone/>
            </a:pPr>
            <a:endParaRPr lang="en-GB" sz="2600" dirty="0">
              <a:solidFill>
                <a:srgbClr val="00B050"/>
              </a:solidFill>
            </a:endParaRPr>
          </a:p>
          <a:p>
            <a:pPr marL="0" indent="0">
              <a:buFont typeface="Arial" panose="020B0604020202020204" pitchFamily="34" charset="0"/>
              <a:buNone/>
            </a:pPr>
            <a:r>
              <a:rPr lang="en-GB" sz="2600" dirty="0">
                <a:solidFill>
                  <a:srgbClr val="00B050"/>
                </a:solidFill>
              </a:rPr>
              <a:t>Every 5 mins approx.</a:t>
            </a:r>
          </a:p>
          <a:p>
            <a:pPr marL="0" indent="0">
              <a:buFont typeface="Arial" panose="020B0604020202020204" pitchFamily="34" charset="0"/>
              <a:buNone/>
            </a:pPr>
            <a:endParaRPr lang="en-GB" dirty="0"/>
          </a:p>
        </p:txBody>
      </p:sp>
      <p:sp>
        <p:nvSpPr>
          <p:cNvPr id="7" name="Content Placeholder 2">
            <a:extLst>
              <a:ext uri="{FF2B5EF4-FFF2-40B4-BE49-F238E27FC236}">
                <a16:creationId xmlns:a16="http://schemas.microsoft.com/office/drawing/2014/main" id="{C78B9E06-0A1C-68C9-B817-C061BF384F65}"/>
              </a:ext>
            </a:extLst>
          </p:cNvPr>
          <p:cNvSpPr txBox="1">
            <a:spLocks/>
          </p:cNvSpPr>
          <p:nvPr/>
        </p:nvSpPr>
        <p:spPr>
          <a:xfrm>
            <a:off x="9829799" y="1659648"/>
            <a:ext cx="2139351" cy="483281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7030A0"/>
                </a:solidFill>
              </a:rPr>
              <a:t>High GI fluid</a:t>
            </a:r>
          </a:p>
          <a:p>
            <a:pPr marL="0" indent="0">
              <a:buFont typeface="Arial" panose="020B0604020202020204" pitchFamily="34" charset="0"/>
              <a:buNone/>
            </a:pPr>
            <a:endParaRPr lang="en-GB" dirty="0">
              <a:solidFill>
                <a:srgbClr val="7030A0"/>
              </a:solidFill>
            </a:endParaRPr>
          </a:p>
          <a:p>
            <a:pPr marL="0" indent="0">
              <a:buFont typeface="Arial" panose="020B0604020202020204" pitchFamily="34" charset="0"/>
              <a:buNone/>
            </a:pPr>
            <a:r>
              <a:rPr lang="en-GB" dirty="0">
                <a:solidFill>
                  <a:srgbClr val="7030A0"/>
                </a:solidFill>
              </a:rPr>
              <a:t>Choice</a:t>
            </a:r>
          </a:p>
          <a:p>
            <a:pPr marL="0" indent="0">
              <a:buFont typeface="Arial" panose="020B0604020202020204" pitchFamily="34" charset="0"/>
              <a:buNone/>
            </a:pPr>
            <a:endParaRPr lang="en-GB" dirty="0">
              <a:solidFill>
                <a:srgbClr val="7030A0"/>
              </a:solidFill>
            </a:endParaRPr>
          </a:p>
          <a:p>
            <a:pPr marL="0" indent="0">
              <a:buFont typeface="Arial" panose="020B0604020202020204" pitchFamily="34" charset="0"/>
              <a:buNone/>
            </a:pPr>
            <a:endParaRPr lang="en-GB" dirty="0">
              <a:solidFill>
                <a:srgbClr val="7030A0"/>
              </a:solidFill>
            </a:endParaRPr>
          </a:p>
          <a:p>
            <a:pPr marL="0" indent="0">
              <a:buFont typeface="Arial" panose="020B0604020202020204" pitchFamily="34" charset="0"/>
              <a:buNone/>
            </a:pPr>
            <a:r>
              <a:rPr lang="en-GB" dirty="0">
                <a:solidFill>
                  <a:srgbClr val="7030A0"/>
                </a:solidFill>
              </a:rPr>
              <a:t>Hi Gi Fluid</a:t>
            </a:r>
          </a:p>
          <a:p>
            <a:pPr marL="0" indent="0">
              <a:buFont typeface="Arial" panose="020B0604020202020204" pitchFamily="34" charset="0"/>
              <a:buNone/>
            </a:pPr>
            <a:endParaRPr lang="en-GB" dirty="0">
              <a:solidFill>
                <a:srgbClr val="7030A0"/>
              </a:solidFill>
            </a:endParaRPr>
          </a:p>
          <a:p>
            <a:pPr marL="0" indent="0">
              <a:buFont typeface="Arial" panose="020B0604020202020204" pitchFamily="34" charset="0"/>
              <a:buNone/>
            </a:pPr>
            <a:r>
              <a:rPr lang="en-GB" dirty="0">
                <a:solidFill>
                  <a:srgbClr val="7030A0"/>
                </a:solidFill>
              </a:rPr>
              <a:t>Fluid and Solid </a:t>
            </a:r>
          </a:p>
          <a:p>
            <a:pPr marL="0" indent="0">
              <a:buFont typeface="Arial" panose="020B0604020202020204" pitchFamily="34" charset="0"/>
              <a:buNone/>
            </a:pPr>
            <a:endParaRPr lang="en-GB" dirty="0">
              <a:solidFill>
                <a:srgbClr val="7030A0"/>
              </a:solidFill>
            </a:endParaRPr>
          </a:p>
          <a:p>
            <a:pPr marL="0" indent="0">
              <a:buFont typeface="Arial" panose="020B0604020202020204" pitchFamily="34" charset="0"/>
              <a:buNone/>
            </a:pPr>
            <a:r>
              <a:rPr lang="en-GB" dirty="0">
                <a:solidFill>
                  <a:srgbClr val="7030A0"/>
                </a:solidFill>
              </a:rPr>
              <a:t>High GI Solid and fluid</a:t>
            </a:r>
          </a:p>
        </p:txBody>
      </p:sp>
    </p:spTree>
    <p:extLst>
      <p:ext uri="{BB962C8B-B14F-4D97-AF65-F5344CB8AC3E}">
        <p14:creationId xmlns:p14="http://schemas.microsoft.com/office/powerpoint/2010/main" val="1075449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D4CCF-8E35-A8DE-4631-45E22368AD9D}"/>
              </a:ext>
            </a:extLst>
          </p:cNvPr>
          <p:cNvSpPr>
            <a:spLocks noGrp="1"/>
          </p:cNvSpPr>
          <p:nvPr>
            <p:ph type="title"/>
          </p:nvPr>
        </p:nvSpPr>
        <p:spPr/>
        <p:txBody>
          <a:bodyPr/>
          <a:lstStyle/>
          <a:p>
            <a:pPr algn="ctr"/>
            <a:r>
              <a:rPr lang="en-GB" dirty="0"/>
              <a:t>Post Exercise Nutrition</a:t>
            </a:r>
          </a:p>
        </p:txBody>
      </p:sp>
      <p:sp>
        <p:nvSpPr>
          <p:cNvPr id="3" name="Content Placeholder 2">
            <a:extLst>
              <a:ext uri="{FF2B5EF4-FFF2-40B4-BE49-F238E27FC236}">
                <a16:creationId xmlns:a16="http://schemas.microsoft.com/office/drawing/2014/main" id="{61608C4A-DEE2-DE19-875D-C001A4332FC4}"/>
              </a:ext>
            </a:extLst>
          </p:cNvPr>
          <p:cNvSpPr>
            <a:spLocks noGrp="1"/>
          </p:cNvSpPr>
          <p:nvPr>
            <p:ph idx="1"/>
          </p:nvPr>
        </p:nvSpPr>
        <p:spPr>
          <a:xfrm>
            <a:off x="235788" y="1540878"/>
            <a:ext cx="10515600" cy="4351338"/>
          </a:xfrm>
        </p:spPr>
        <p:txBody>
          <a:bodyPr>
            <a:normAutofit/>
          </a:bodyPr>
          <a:lstStyle/>
          <a:p>
            <a:pPr marL="514350" indent="-514350">
              <a:buFont typeface="+mj-lt"/>
              <a:buAutoNum type="arabicPeriod"/>
            </a:pPr>
            <a:r>
              <a:rPr lang="en-GB" dirty="0"/>
              <a:t>To facilitate recovery from exercise</a:t>
            </a:r>
          </a:p>
          <a:p>
            <a:pPr marL="514350" indent="-514350">
              <a:buFont typeface="+mj-lt"/>
              <a:buAutoNum type="arabicPeriod"/>
            </a:pPr>
            <a:endParaRPr lang="en-GB" dirty="0"/>
          </a:p>
          <a:p>
            <a:pPr marL="514350" indent="-514350">
              <a:buFont typeface="+mj-lt"/>
              <a:buAutoNum type="arabicPeriod"/>
            </a:pPr>
            <a:r>
              <a:rPr lang="en-GB" dirty="0"/>
              <a:t>To prepare for the next bout of exercise / training</a:t>
            </a:r>
          </a:p>
          <a:p>
            <a:pPr marL="514350" indent="-514350">
              <a:buFont typeface="+mj-lt"/>
              <a:buAutoNum type="arabicPeriod"/>
            </a:pPr>
            <a:endParaRPr lang="en-GB" dirty="0"/>
          </a:p>
          <a:p>
            <a:pPr marL="457200" lvl="1" indent="0">
              <a:buNone/>
            </a:pPr>
            <a:r>
              <a:rPr lang="en-GB" sz="3600" dirty="0"/>
              <a:t>Hydration</a:t>
            </a:r>
          </a:p>
          <a:p>
            <a:pPr marL="457200" lvl="1" indent="0">
              <a:buNone/>
            </a:pPr>
            <a:r>
              <a:rPr lang="en-GB" sz="3600" dirty="0"/>
              <a:t>Carbohydrates</a:t>
            </a:r>
          </a:p>
          <a:p>
            <a:pPr marL="457200" lvl="1" indent="0">
              <a:buNone/>
            </a:pPr>
            <a:r>
              <a:rPr lang="en-GB" sz="3600" dirty="0"/>
              <a:t>Protein</a:t>
            </a:r>
          </a:p>
          <a:p>
            <a:pPr marL="457200" lvl="1" indent="0">
              <a:buNone/>
            </a:pPr>
            <a:r>
              <a:rPr lang="en-GB" sz="3600" i="1" dirty="0">
                <a:solidFill>
                  <a:srgbClr val="00B050"/>
                </a:solidFill>
              </a:rPr>
              <a:t>Vit / minerals</a:t>
            </a:r>
          </a:p>
        </p:txBody>
      </p:sp>
      <p:pic>
        <p:nvPicPr>
          <p:cNvPr id="5122" name="Picture 2" descr="High protein diet: What it is and how to do it – Diet Doctor">
            <a:extLst>
              <a:ext uri="{FF2B5EF4-FFF2-40B4-BE49-F238E27FC236}">
                <a16:creationId xmlns:a16="http://schemas.microsoft.com/office/drawing/2014/main" id="{94EAD7A3-FB7E-3D44-34C5-462F503AEA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3976" y="3009174"/>
            <a:ext cx="7016151" cy="3595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040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9C887-E7A0-AD3D-2904-BD3571F47967}"/>
              </a:ext>
            </a:extLst>
          </p:cNvPr>
          <p:cNvSpPr>
            <a:spLocks noGrp="1"/>
          </p:cNvSpPr>
          <p:nvPr>
            <p:ph type="title"/>
          </p:nvPr>
        </p:nvSpPr>
        <p:spPr/>
        <p:txBody>
          <a:bodyPr/>
          <a:lstStyle/>
          <a:p>
            <a:pPr algn="ctr"/>
            <a:r>
              <a:rPr lang="en-GB" dirty="0"/>
              <a:t>Considerations</a:t>
            </a:r>
          </a:p>
        </p:txBody>
      </p:sp>
      <p:sp>
        <p:nvSpPr>
          <p:cNvPr id="3" name="Content Placeholder 2">
            <a:extLst>
              <a:ext uri="{FF2B5EF4-FFF2-40B4-BE49-F238E27FC236}">
                <a16:creationId xmlns:a16="http://schemas.microsoft.com/office/drawing/2014/main" id="{9907D4CE-78D8-6DED-00CA-D3F8C959DEE9}"/>
              </a:ext>
            </a:extLst>
          </p:cNvPr>
          <p:cNvSpPr>
            <a:spLocks noGrp="1"/>
          </p:cNvSpPr>
          <p:nvPr>
            <p:ph idx="1"/>
          </p:nvPr>
        </p:nvSpPr>
        <p:spPr/>
        <p:txBody>
          <a:bodyPr/>
          <a:lstStyle/>
          <a:p>
            <a:pPr marL="0" indent="0">
              <a:buNone/>
            </a:pPr>
            <a:r>
              <a:rPr lang="en-GB" dirty="0"/>
              <a:t>Energy expenditure during exercise &amp; recovery</a:t>
            </a:r>
          </a:p>
          <a:p>
            <a:pPr marL="0" indent="0">
              <a:buNone/>
            </a:pPr>
            <a:endParaRPr lang="en-GB" dirty="0"/>
          </a:p>
          <a:p>
            <a:pPr marL="0" indent="0">
              <a:buNone/>
            </a:pPr>
            <a:r>
              <a:rPr lang="en-GB" dirty="0"/>
              <a:t>Training goal - 3 M’s</a:t>
            </a:r>
          </a:p>
          <a:p>
            <a:pPr marL="0" indent="0">
              <a:buNone/>
            </a:pPr>
            <a:endParaRPr lang="en-GB" dirty="0"/>
          </a:p>
          <a:p>
            <a:pPr marL="0" indent="0">
              <a:buNone/>
            </a:pPr>
            <a:r>
              <a:rPr lang="en-GB" dirty="0"/>
              <a:t>Time to next training / performance</a:t>
            </a:r>
          </a:p>
          <a:p>
            <a:pPr marL="0" indent="0">
              <a:buNone/>
            </a:pPr>
            <a:endParaRPr lang="en-GB" dirty="0"/>
          </a:p>
          <a:p>
            <a:pPr marL="0" indent="0">
              <a:buNone/>
            </a:pPr>
            <a:r>
              <a:rPr lang="en-GB" dirty="0"/>
              <a:t>Food availability</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0768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C64D9-6B14-63D0-33A6-0C617B1D4A90}"/>
              </a:ext>
            </a:extLst>
          </p:cNvPr>
          <p:cNvSpPr>
            <a:spLocks noGrp="1"/>
          </p:cNvSpPr>
          <p:nvPr>
            <p:ph type="title"/>
          </p:nvPr>
        </p:nvSpPr>
        <p:spPr>
          <a:xfrm>
            <a:off x="838200" y="365125"/>
            <a:ext cx="10515600" cy="733305"/>
          </a:xfrm>
        </p:spPr>
        <p:txBody>
          <a:bodyPr/>
          <a:lstStyle/>
          <a:p>
            <a:pPr algn="ctr"/>
            <a:r>
              <a:rPr lang="en-GB" dirty="0"/>
              <a:t>Post-exercise Nutrition </a:t>
            </a:r>
          </a:p>
        </p:txBody>
      </p:sp>
      <p:graphicFrame>
        <p:nvGraphicFramePr>
          <p:cNvPr id="6" name="Diagram 5">
            <a:extLst>
              <a:ext uri="{FF2B5EF4-FFF2-40B4-BE49-F238E27FC236}">
                <a16:creationId xmlns:a16="http://schemas.microsoft.com/office/drawing/2014/main" id="{ACE03B42-1FB9-BFCE-5F8B-C855B10BD8FC}"/>
              </a:ext>
            </a:extLst>
          </p:cNvPr>
          <p:cNvGraphicFramePr/>
          <p:nvPr>
            <p:extLst>
              <p:ext uri="{D42A27DB-BD31-4B8C-83A1-F6EECF244321}">
                <p14:modId xmlns:p14="http://schemas.microsoft.com/office/powerpoint/2010/main" val="3447617389"/>
              </p:ext>
            </p:extLst>
          </p:nvPr>
        </p:nvGraphicFramePr>
        <p:xfrm>
          <a:off x="2031999" y="810884"/>
          <a:ext cx="9009811" cy="57062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426687F8-845E-A847-E2D5-B0E5705ED6CB}"/>
              </a:ext>
            </a:extLst>
          </p:cNvPr>
          <p:cNvSpPr txBox="1"/>
          <p:nvPr/>
        </p:nvSpPr>
        <p:spPr>
          <a:xfrm>
            <a:off x="6418052" y="3323412"/>
            <a:ext cx="2490159" cy="646331"/>
          </a:xfrm>
          <a:prstGeom prst="rect">
            <a:avLst/>
          </a:prstGeom>
          <a:noFill/>
        </p:spPr>
        <p:txBody>
          <a:bodyPr wrap="square" rtlCol="0">
            <a:spAutoFit/>
          </a:bodyPr>
          <a:lstStyle/>
          <a:p>
            <a:pPr algn="ctr"/>
            <a:r>
              <a:rPr lang="en-GB" dirty="0"/>
              <a:t>Increase lean tissue mass</a:t>
            </a:r>
          </a:p>
        </p:txBody>
      </p:sp>
      <p:sp>
        <p:nvSpPr>
          <p:cNvPr id="8" name="TextBox 7">
            <a:extLst>
              <a:ext uri="{FF2B5EF4-FFF2-40B4-BE49-F238E27FC236}">
                <a16:creationId xmlns:a16="http://schemas.microsoft.com/office/drawing/2014/main" id="{3B63E144-A9F3-3D16-97A6-22874C7679BD}"/>
              </a:ext>
            </a:extLst>
          </p:cNvPr>
          <p:cNvSpPr txBox="1"/>
          <p:nvPr/>
        </p:nvSpPr>
        <p:spPr>
          <a:xfrm>
            <a:off x="4111923" y="3328530"/>
            <a:ext cx="2490159" cy="369332"/>
          </a:xfrm>
          <a:prstGeom prst="rect">
            <a:avLst/>
          </a:prstGeom>
          <a:noFill/>
        </p:spPr>
        <p:txBody>
          <a:bodyPr wrap="square" rtlCol="0">
            <a:spAutoFit/>
          </a:bodyPr>
          <a:lstStyle/>
          <a:p>
            <a:pPr algn="ctr"/>
            <a:r>
              <a:rPr lang="en-GB" dirty="0"/>
              <a:t>Reduce fat  mass</a:t>
            </a:r>
          </a:p>
        </p:txBody>
      </p:sp>
      <p:sp>
        <p:nvSpPr>
          <p:cNvPr id="9" name="TextBox 8">
            <a:extLst>
              <a:ext uri="{FF2B5EF4-FFF2-40B4-BE49-F238E27FC236}">
                <a16:creationId xmlns:a16="http://schemas.microsoft.com/office/drawing/2014/main" id="{EA70EC12-B76D-3529-B48E-4FEF01E47F77}"/>
              </a:ext>
            </a:extLst>
          </p:cNvPr>
          <p:cNvSpPr txBox="1"/>
          <p:nvPr/>
        </p:nvSpPr>
        <p:spPr>
          <a:xfrm>
            <a:off x="873183" y="2183872"/>
            <a:ext cx="2576423" cy="646331"/>
          </a:xfrm>
          <a:prstGeom prst="rect">
            <a:avLst/>
          </a:prstGeom>
          <a:noFill/>
          <a:ln>
            <a:solidFill>
              <a:srgbClr val="FF0000"/>
            </a:solidFill>
          </a:ln>
        </p:spPr>
        <p:txBody>
          <a:bodyPr wrap="square" rtlCol="0">
            <a:spAutoFit/>
          </a:bodyPr>
          <a:lstStyle/>
          <a:p>
            <a:pPr algn="ctr"/>
            <a:r>
              <a:rPr lang="en-GB" dirty="0"/>
              <a:t>Hypo-calorific hyper-protein diets</a:t>
            </a:r>
          </a:p>
        </p:txBody>
      </p:sp>
      <p:sp>
        <p:nvSpPr>
          <p:cNvPr id="10" name="TextBox 9">
            <a:extLst>
              <a:ext uri="{FF2B5EF4-FFF2-40B4-BE49-F238E27FC236}">
                <a16:creationId xmlns:a16="http://schemas.microsoft.com/office/drawing/2014/main" id="{179D1ECD-5E4C-8270-1593-051FF2DB458C}"/>
              </a:ext>
            </a:extLst>
          </p:cNvPr>
          <p:cNvSpPr txBox="1"/>
          <p:nvPr/>
        </p:nvSpPr>
        <p:spPr>
          <a:xfrm>
            <a:off x="9198970" y="2045230"/>
            <a:ext cx="2576423" cy="646331"/>
          </a:xfrm>
          <a:prstGeom prst="rect">
            <a:avLst/>
          </a:prstGeom>
          <a:noFill/>
          <a:ln>
            <a:solidFill>
              <a:srgbClr val="FF0000"/>
            </a:solidFill>
          </a:ln>
        </p:spPr>
        <p:txBody>
          <a:bodyPr wrap="square" rtlCol="0">
            <a:spAutoFit/>
          </a:bodyPr>
          <a:lstStyle/>
          <a:p>
            <a:pPr algn="ctr"/>
            <a:r>
              <a:rPr lang="en-GB" dirty="0" err="1"/>
              <a:t>Normo</a:t>
            </a:r>
            <a:r>
              <a:rPr lang="en-GB" dirty="0"/>
              <a:t> / hyper-calorific hyper-protein diets</a:t>
            </a:r>
          </a:p>
        </p:txBody>
      </p:sp>
      <p:sp>
        <p:nvSpPr>
          <p:cNvPr id="11" name="TextBox 10">
            <a:extLst>
              <a:ext uri="{FF2B5EF4-FFF2-40B4-BE49-F238E27FC236}">
                <a16:creationId xmlns:a16="http://schemas.microsoft.com/office/drawing/2014/main" id="{DD99854A-0A81-0474-44BB-38E3D9778DF4}"/>
              </a:ext>
            </a:extLst>
          </p:cNvPr>
          <p:cNvSpPr txBox="1"/>
          <p:nvPr/>
        </p:nvSpPr>
        <p:spPr>
          <a:xfrm>
            <a:off x="4735533" y="6159166"/>
            <a:ext cx="3377243" cy="646331"/>
          </a:xfrm>
          <a:prstGeom prst="rect">
            <a:avLst/>
          </a:prstGeom>
          <a:noFill/>
          <a:ln>
            <a:solidFill>
              <a:srgbClr val="FF0000"/>
            </a:solidFill>
          </a:ln>
        </p:spPr>
        <p:txBody>
          <a:bodyPr wrap="square" rtlCol="0">
            <a:spAutoFit/>
          </a:bodyPr>
          <a:lstStyle/>
          <a:p>
            <a:pPr algn="ctr"/>
            <a:r>
              <a:rPr lang="en-GB" dirty="0"/>
              <a:t>Normo-calorific hyper protein diets</a:t>
            </a:r>
          </a:p>
        </p:txBody>
      </p:sp>
      <p:pic>
        <p:nvPicPr>
          <p:cNvPr id="4098" name="Picture 2" descr="Is a high protein diet effective for weight loss? - Sebastian Rushworth M.D.">
            <a:extLst>
              <a:ext uri="{FF2B5EF4-FFF2-40B4-BE49-F238E27FC236}">
                <a16:creationId xmlns:a16="http://schemas.microsoft.com/office/drawing/2014/main" id="{4C58DEC8-743D-5BFF-ED7A-A8230D83006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4151" y="3138029"/>
            <a:ext cx="3637641" cy="253134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igh-Protein Diet Meals | High protein recipes, Healthy high protein meals, High  protein foods list">
            <a:extLst>
              <a:ext uri="{FF2B5EF4-FFF2-40B4-BE49-F238E27FC236}">
                <a16:creationId xmlns:a16="http://schemas.microsoft.com/office/drawing/2014/main" id="{70A7C91E-4FC0-B3DC-F1B8-6636C05776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96516" y="3323411"/>
            <a:ext cx="2981333" cy="2981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3696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0F617-7752-893D-C409-92C3264631E6}"/>
              </a:ext>
            </a:extLst>
          </p:cNvPr>
          <p:cNvSpPr>
            <a:spLocks noGrp="1"/>
          </p:cNvSpPr>
          <p:nvPr>
            <p:ph type="title"/>
          </p:nvPr>
        </p:nvSpPr>
        <p:spPr>
          <a:xfrm>
            <a:off x="838200" y="113100"/>
            <a:ext cx="10515600" cy="1066860"/>
          </a:xfrm>
        </p:spPr>
        <p:txBody>
          <a:bodyPr/>
          <a:lstStyle/>
          <a:p>
            <a:pPr algn="ctr"/>
            <a:r>
              <a:rPr lang="en-GB" dirty="0"/>
              <a:t>Carbohydrates post-exercise</a:t>
            </a:r>
          </a:p>
        </p:txBody>
      </p:sp>
      <p:sp>
        <p:nvSpPr>
          <p:cNvPr id="3" name="Content Placeholder 2">
            <a:extLst>
              <a:ext uri="{FF2B5EF4-FFF2-40B4-BE49-F238E27FC236}">
                <a16:creationId xmlns:a16="http://schemas.microsoft.com/office/drawing/2014/main" id="{D8F99B00-C6A5-D1F5-9024-89EF87C32009}"/>
              </a:ext>
            </a:extLst>
          </p:cNvPr>
          <p:cNvSpPr>
            <a:spLocks noGrp="1"/>
          </p:cNvSpPr>
          <p:nvPr>
            <p:ph idx="1"/>
          </p:nvPr>
        </p:nvSpPr>
        <p:spPr>
          <a:xfrm>
            <a:off x="6472019" y="1860132"/>
            <a:ext cx="5687683" cy="4351338"/>
          </a:xfrm>
        </p:spPr>
        <p:txBody>
          <a:bodyPr>
            <a:normAutofit lnSpcReduction="10000"/>
          </a:bodyPr>
          <a:lstStyle/>
          <a:p>
            <a:pPr marL="0" indent="0">
              <a:buNone/>
            </a:pPr>
            <a:r>
              <a:rPr lang="en-GB" dirty="0"/>
              <a:t>Depends on CHO use during exercise</a:t>
            </a:r>
          </a:p>
          <a:p>
            <a:pPr marL="0" indent="0">
              <a:buNone/>
            </a:pPr>
            <a:endParaRPr lang="en-GB" dirty="0"/>
          </a:p>
          <a:p>
            <a:pPr marL="0" indent="0" algn="ctr">
              <a:buNone/>
            </a:pPr>
            <a:r>
              <a:rPr lang="en-GB" sz="2400" dirty="0">
                <a:solidFill>
                  <a:srgbClr val="7030A0"/>
                </a:solidFill>
              </a:rPr>
              <a:t>Duration x Intensity</a:t>
            </a:r>
          </a:p>
          <a:p>
            <a:pPr marL="0" indent="0">
              <a:buNone/>
            </a:pPr>
            <a:endParaRPr lang="en-GB" dirty="0"/>
          </a:p>
          <a:p>
            <a:pPr marL="0" indent="0">
              <a:buNone/>
            </a:pPr>
            <a:r>
              <a:rPr lang="en-GB" dirty="0"/>
              <a:t>Depends of athlete stores</a:t>
            </a:r>
          </a:p>
          <a:p>
            <a:pPr marL="0" indent="0">
              <a:buNone/>
            </a:pPr>
            <a:endParaRPr lang="en-GB" dirty="0"/>
          </a:p>
          <a:p>
            <a:pPr marL="0" indent="0">
              <a:buNone/>
            </a:pPr>
            <a:r>
              <a:rPr lang="en-GB" dirty="0"/>
              <a:t>Format and timings of Ingestion </a:t>
            </a:r>
          </a:p>
          <a:p>
            <a:pPr marL="0" indent="0">
              <a:buNone/>
            </a:pPr>
            <a:endParaRPr lang="en-GB" dirty="0"/>
          </a:p>
          <a:p>
            <a:pPr marL="0" indent="0">
              <a:buNone/>
            </a:pPr>
            <a:r>
              <a:rPr lang="en-GB" dirty="0"/>
              <a:t>Depends on co-nutrients</a:t>
            </a:r>
          </a:p>
          <a:p>
            <a:pPr marL="0" indent="0">
              <a:buNone/>
            </a:pPr>
            <a:endParaRPr lang="en-GB" dirty="0"/>
          </a:p>
        </p:txBody>
      </p:sp>
      <p:pic>
        <p:nvPicPr>
          <p:cNvPr id="7170" name="Picture 2" descr="Why Carbs Are Best Consumed AFTER Exercise | Mike Sheridan">
            <a:extLst>
              <a:ext uri="{FF2B5EF4-FFF2-40B4-BE49-F238E27FC236}">
                <a16:creationId xmlns:a16="http://schemas.microsoft.com/office/drawing/2014/main" id="{0F53FB00-8C55-2766-027E-43144D3AB9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075" y="1018544"/>
            <a:ext cx="5086524" cy="347294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Carb Cycling: What It Is, How It Works, and How to Do It [Free PDF Guide]">
            <a:extLst>
              <a:ext uri="{FF2B5EF4-FFF2-40B4-BE49-F238E27FC236}">
                <a16:creationId xmlns:a16="http://schemas.microsoft.com/office/drawing/2014/main" id="{C481444B-5B8F-3DA9-9CFA-D917A34045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889" y="4589056"/>
            <a:ext cx="5687683" cy="2155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537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FFEB0-DB16-528D-AA34-B97FB0C24DE7}"/>
              </a:ext>
            </a:extLst>
          </p:cNvPr>
          <p:cNvSpPr>
            <a:spLocks noGrp="1"/>
          </p:cNvSpPr>
          <p:nvPr>
            <p:ph type="title"/>
          </p:nvPr>
        </p:nvSpPr>
        <p:spPr>
          <a:xfrm>
            <a:off x="843951" y="157044"/>
            <a:ext cx="9987116" cy="1325563"/>
          </a:xfrm>
        </p:spPr>
        <p:txBody>
          <a:bodyPr>
            <a:normAutofit/>
          </a:bodyPr>
          <a:lstStyle/>
          <a:p>
            <a:pPr algn="ctr"/>
            <a:r>
              <a:rPr lang="en-GB" sz="3200" dirty="0"/>
              <a:t>Optimal rate of glycogen resynthesis post exercise 1.2g CHO/kg / hour. </a:t>
            </a:r>
          </a:p>
        </p:txBody>
      </p:sp>
      <p:pic>
        <p:nvPicPr>
          <p:cNvPr id="4" name="Picture 4" descr="Carbohydrates &amp; glycogen for runners and obstacle race athletes. - Veohtu">
            <a:extLst>
              <a:ext uri="{FF2B5EF4-FFF2-40B4-BE49-F238E27FC236}">
                <a16:creationId xmlns:a16="http://schemas.microsoft.com/office/drawing/2014/main" id="{4D24F74A-FBE4-88DE-F95A-870C8469CF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1193" y="1318235"/>
            <a:ext cx="7927038" cy="455347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BCE11F8-5EA5-1858-AA3E-5D1D2D51CB0A}"/>
              </a:ext>
            </a:extLst>
          </p:cNvPr>
          <p:cNvSpPr txBox="1"/>
          <p:nvPr/>
        </p:nvSpPr>
        <p:spPr>
          <a:xfrm>
            <a:off x="843951" y="6054625"/>
            <a:ext cx="11053314" cy="646331"/>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Alghannam</a:t>
            </a:r>
            <a:r>
              <a:rPr lang="en-GB" b="0" i="0" dirty="0">
                <a:solidFill>
                  <a:srgbClr val="222222"/>
                </a:solidFill>
                <a:effectLst/>
                <a:latin typeface="Arial" panose="020B0604020202020204" pitchFamily="34" charset="0"/>
              </a:rPr>
              <a:t>, A. F., Gonzalez, J. T., &amp; Betts, J. A. (2018). Restoration of muscle glycogen and functional capacity: role of post-exercise carbohydrate and protein co-ingestion. </a:t>
            </a:r>
            <a:r>
              <a:rPr lang="en-GB" b="0" i="1" dirty="0">
                <a:solidFill>
                  <a:srgbClr val="222222"/>
                </a:solidFill>
                <a:effectLst/>
                <a:latin typeface="Arial" panose="020B0604020202020204" pitchFamily="34" charset="0"/>
              </a:rPr>
              <a:t>Nutrients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10</a:t>
            </a:r>
            <a:r>
              <a:rPr lang="en-GB" b="0" i="0" dirty="0">
                <a:solidFill>
                  <a:srgbClr val="222222"/>
                </a:solidFill>
                <a:effectLst/>
                <a:latin typeface="Arial" panose="020B0604020202020204" pitchFamily="34" charset="0"/>
              </a:rPr>
              <a:t>(2), 253.</a:t>
            </a:r>
            <a:endParaRPr lang="en-GB" dirty="0"/>
          </a:p>
        </p:txBody>
      </p:sp>
      <p:sp>
        <p:nvSpPr>
          <p:cNvPr id="7" name="TextBox 6">
            <a:extLst>
              <a:ext uri="{FF2B5EF4-FFF2-40B4-BE49-F238E27FC236}">
                <a16:creationId xmlns:a16="http://schemas.microsoft.com/office/drawing/2014/main" id="{C9A77C03-4F67-31F8-9886-9FDBE8931A08}"/>
              </a:ext>
            </a:extLst>
          </p:cNvPr>
          <p:cNvSpPr txBox="1"/>
          <p:nvPr/>
        </p:nvSpPr>
        <p:spPr>
          <a:xfrm>
            <a:off x="8402128" y="2136338"/>
            <a:ext cx="3646097" cy="2585323"/>
          </a:xfrm>
          <a:prstGeom prst="rect">
            <a:avLst/>
          </a:prstGeom>
          <a:noFill/>
        </p:spPr>
        <p:txBody>
          <a:bodyPr wrap="square">
            <a:spAutoFit/>
          </a:bodyPr>
          <a:lstStyle/>
          <a:p>
            <a:r>
              <a:rPr lang="en-GB" b="0" i="0" dirty="0">
                <a:solidFill>
                  <a:srgbClr val="FF0000"/>
                </a:solidFill>
                <a:effectLst/>
                <a:latin typeface="Arial" panose="020B0604020202020204" pitchFamily="34" charset="0"/>
              </a:rPr>
              <a:t>The addition of protein to carbohydrate during post-exercise recovery may be beneficial under circumstances when carbohydrate ingestion is sub-optimal (≤0.8 g kg body mass</a:t>
            </a:r>
            <a:r>
              <a:rPr lang="en-GB" b="0" i="0" baseline="30000" dirty="0">
                <a:solidFill>
                  <a:srgbClr val="FF0000"/>
                </a:solidFill>
                <a:effectLst/>
                <a:latin typeface="Arial" panose="020B0604020202020204" pitchFamily="34" charset="0"/>
              </a:rPr>
              <a:t>−1</a:t>
            </a:r>
            <a:r>
              <a:rPr lang="en-GB" b="0" i="0" dirty="0">
                <a:solidFill>
                  <a:srgbClr val="FF0000"/>
                </a:solidFill>
                <a:effectLst/>
                <a:latin typeface="Arial" panose="020B0604020202020204" pitchFamily="34" charset="0"/>
              </a:rPr>
              <a:t>·h</a:t>
            </a:r>
            <a:r>
              <a:rPr lang="en-GB" b="0" i="0" baseline="30000" dirty="0">
                <a:solidFill>
                  <a:srgbClr val="FF0000"/>
                </a:solidFill>
                <a:effectLst/>
                <a:latin typeface="Arial" panose="020B0604020202020204" pitchFamily="34" charset="0"/>
              </a:rPr>
              <a:t>−1</a:t>
            </a:r>
            <a:r>
              <a:rPr lang="en-GB" b="0" i="0" dirty="0">
                <a:solidFill>
                  <a:srgbClr val="FF0000"/>
                </a:solidFill>
                <a:effectLst/>
                <a:latin typeface="Arial" panose="020B0604020202020204" pitchFamily="34" charset="0"/>
              </a:rPr>
              <a:t>) for effective restoration of muscle glycogen and repeated exercise capacity</a:t>
            </a:r>
            <a:r>
              <a:rPr lang="en-GB" b="0" i="0" dirty="0">
                <a:solidFill>
                  <a:srgbClr val="222222"/>
                </a:solidFill>
                <a:effectLst/>
                <a:latin typeface="Arial" panose="020B0604020202020204" pitchFamily="34" charset="0"/>
              </a:rPr>
              <a:t>.</a:t>
            </a:r>
            <a:endParaRPr lang="en-GB" dirty="0"/>
          </a:p>
        </p:txBody>
      </p:sp>
    </p:spTree>
    <p:extLst>
      <p:ext uri="{BB962C8B-B14F-4D97-AF65-F5344CB8AC3E}">
        <p14:creationId xmlns:p14="http://schemas.microsoft.com/office/powerpoint/2010/main" val="1502794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B1AE-55C4-F349-D52C-E5BA84A8FF69}"/>
              </a:ext>
            </a:extLst>
          </p:cNvPr>
          <p:cNvSpPr>
            <a:spLocks noGrp="1"/>
          </p:cNvSpPr>
          <p:nvPr>
            <p:ph type="title"/>
          </p:nvPr>
        </p:nvSpPr>
        <p:spPr>
          <a:xfrm>
            <a:off x="878457" y="167791"/>
            <a:ext cx="10515600" cy="1325563"/>
          </a:xfrm>
        </p:spPr>
        <p:txBody>
          <a:bodyPr/>
          <a:lstStyle/>
          <a:p>
            <a:pPr algn="ctr"/>
            <a:r>
              <a:rPr lang="en-GB" dirty="0"/>
              <a:t>Water post-exercise</a:t>
            </a:r>
          </a:p>
        </p:txBody>
      </p:sp>
      <p:sp>
        <p:nvSpPr>
          <p:cNvPr id="3" name="Content Placeholder 2">
            <a:extLst>
              <a:ext uri="{FF2B5EF4-FFF2-40B4-BE49-F238E27FC236}">
                <a16:creationId xmlns:a16="http://schemas.microsoft.com/office/drawing/2014/main" id="{B8E6AC2C-5DDA-FDE7-5F2D-7B42AB453B3B}"/>
              </a:ext>
            </a:extLst>
          </p:cNvPr>
          <p:cNvSpPr>
            <a:spLocks noGrp="1"/>
          </p:cNvSpPr>
          <p:nvPr>
            <p:ph idx="1"/>
          </p:nvPr>
        </p:nvSpPr>
        <p:spPr>
          <a:xfrm>
            <a:off x="838200" y="1825625"/>
            <a:ext cx="6551762" cy="4351338"/>
          </a:xfrm>
        </p:spPr>
        <p:txBody>
          <a:bodyPr>
            <a:normAutofit/>
          </a:bodyPr>
          <a:lstStyle/>
          <a:p>
            <a:pPr marL="0" indent="0">
              <a:buNone/>
            </a:pPr>
            <a:r>
              <a:rPr lang="en-GB" dirty="0"/>
              <a:t>Aids recovery from exercise and return to resting homeostasis.</a:t>
            </a:r>
          </a:p>
          <a:p>
            <a:pPr marL="0" indent="0">
              <a:buNone/>
            </a:pPr>
            <a:endParaRPr lang="en-GB" dirty="0"/>
          </a:p>
          <a:p>
            <a:pPr marL="0" indent="0">
              <a:buNone/>
            </a:pPr>
            <a:r>
              <a:rPr lang="en-GB" dirty="0"/>
              <a:t>Replace intra and extracellular fluid compartmentalisation.</a:t>
            </a:r>
          </a:p>
          <a:p>
            <a:pPr marL="0" indent="0">
              <a:buNone/>
            </a:pPr>
            <a:endParaRPr lang="en-GB" dirty="0"/>
          </a:p>
          <a:p>
            <a:pPr marL="0" indent="0">
              <a:buNone/>
            </a:pPr>
            <a:r>
              <a:rPr lang="en-GB" dirty="0"/>
              <a:t>Support thermoregulation.</a:t>
            </a:r>
          </a:p>
          <a:p>
            <a:pPr marL="0" indent="0">
              <a:buNone/>
            </a:pPr>
            <a:endParaRPr lang="en-GB" dirty="0"/>
          </a:p>
        </p:txBody>
      </p:sp>
      <p:pic>
        <p:nvPicPr>
          <p:cNvPr id="9218" name="Picture 2" descr="Healthy-Hydration ">
            <a:extLst>
              <a:ext uri="{FF2B5EF4-FFF2-40B4-BE49-F238E27FC236}">
                <a16:creationId xmlns:a16="http://schemas.microsoft.com/office/drawing/2014/main" id="{0667A92B-5D80-7935-15DA-A8BA3A533B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7868" y="1493354"/>
            <a:ext cx="3988818" cy="5015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095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3958-9C32-7112-DE19-3043D1346DB8}"/>
              </a:ext>
            </a:extLst>
          </p:cNvPr>
          <p:cNvSpPr>
            <a:spLocks noGrp="1"/>
          </p:cNvSpPr>
          <p:nvPr>
            <p:ph type="title"/>
          </p:nvPr>
        </p:nvSpPr>
        <p:spPr/>
        <p:txBody>
          <a:bodyPr/>
          <a:lstStyle/>
          <a:p>
            <a:pPr algn="ctr"/>
            <a:r>
              <a:rPr lang="en-GB" dirty="0"/>
              <a:t>Fluid replacement</a:t>
            </a:r>
          </a:p>
        </p:txBody>
      </p:sp>
      <p:sp>
        <p:nvSpPr>
          <p:cNvPr id="3" name="Content Placeholder 2">
            <a:extLst>
              <a:ext uri="{FF2B5EF4-FFF2-40B4-BE49-F238E27FC236}">
                <a16:creationId xmlns:a16="http://schemas.microsoft.com/office/drawing/2014/main" id="{E40AA0CA-86CA-16C3-0D79-A4EEE8B9A755}"/>
              </a:ext>
            </a:extLst>
          </p:cNvPr>
          <p:cNvSpPr>
            <a:spLocks noGrp="1"/>
          </p:cNvSpPr>
          <p:nvPr>
            <p:ph idx="1"/>
          </p:nvPr>
        </p:nvSpPr>
        <p:spPr>
          <a:xfrm>
            <a:off x="435634" y="1690688"/>
            <a:ext cx="6172200" cy="4555287"/>
          </a:xfrm>
        </p:spPr>
        <p:txBody>
          <a:bodyPr>
            <a:normAutofit fontScale="92500" lnSpcReduction="20000"/>
          </a:bodyPr>
          <a:lstStyle/>
          <a:p>
            <a:pPr marL="0" indent="0">
              <a:buNone/>
            </a:pPr>
            <a:r>
              <a:rPr lang="en-GB" dirty="0"/>
              <a:t>Replace 125-150% of your decrease in body weight</a:t>
            </a:r>
          </a:p>
          <a:p>
            <a:pPr marL="0" indent="0">
              <a:buNone/>
            </a:pPr>
            <a:endParaRPr lang="en-GB" dirty="0"/>
          </a:p>
          <a:p>
            <a:pPr marL="0" indent="0">
              <a:buNone/>
            </a:pPr>
            <a:r>
              <a:rPr lang="en-GB" dirty="0"/>
              <a:t>Add 1-2g sodium per litre </a:t>
            </a:r>
          </a:p>
          <a:p>
            <a:pPr marL="0" indent="0">
              <a:buNone/>
            </a:pPr>
            <a:endParaRPr lang="en-GB" dirty="0"/>
          </a:p>
          <a:p>
            <a:pPr marL="0" indent="0">
              <a:buNone/>
            </a:pPr>
            <a:r>
              <a:rPr lang="en-GB" dirty="0"/>
              <a:t>500ml portions every 30mins</a:t>
            </a:r>
          </a:p>
          <a:p>
            <a:pPr marL="0" indent="0">
              <a:buNone/>
            </a:pPr>
            <a:endParaRPr lang="en-GB" dirty="0"/>
          </a:p>
          <a:p>
            <a:pPr marL="0" indent="0">
              <a:buNone/>
            </a:pPr>
            <a:r>
              <a:rPr lang="en-GB" dirty="0"/>
              <a:t>Avoid Hyponatremia – combine with CHO / protein / food.</a:t>
            </a:r>
          </a:p>
          <a:p>
            <a:pPr marL="0" indent="0">
              <a:buNone/>
            </a:pPr>
            <a:endParaRPr lang="en-GB" dirty="0"/>
          </a:p>
          <a:p>
            <a:pPr marL="0" indent="0">
              <a:buNone/>
            </a:pPr>
            <a:r>
              <a:rPr lang="en-GB" dirty="0"/>
              <a:t>Check for dehydration</a:t>
            </a:r>
          </a:p>
        </p:txBody>
      </p:sp>
      <p:sp>
        <p:nvSpPr>
          <p:cNvPr id="4" name="TextBox 3">
            <a:extLst>
              <a:ext uri="{FF2B5EF4-FFF2-40B4-BE49-F238E27FC236}">
                <a16:creationId xmlns:a16="http://schemas.microsoft.com/office/drawing/2014/main" id="{A4E35813-CA75-1E29-1DA5-5AC178CCACDC}"/>
              </a:ext>
            </a:extLst>
          </p:cNvPr>
          <p:cNvSpPr txBox="1"/>
          <p:nvPr/>
        </p:nvSpPr>
        <p:spPr>
          <a:xfrm>
            <a:off x="7010400" y="1767729"/>
            <a:ext cx="4888302" cy="3970318"/>
          </a:xfrm>
          <a:prstGeom prst="rect">
            <a:avLst/>
          </a:prstGeom>
          <a:noFill/>
          <a:ln>
            <a:solidFill>
              <a:srgbClr val="FF0000"/>
            </a:solidFill>
          </a:ln>
        </p:spPr>
        <p:txBody>
          <a:bodyPr wrap="square" rtlCol="0">
            <a:spAutoFit/>
          </a:bodyPr>
          <a:lstStyle/>
          <a:p>
            <a:r>
              <a:rPr lang="en-GB" sz="2800" dirty="0">
                <a:solidFill>
                  <a:srgbClr val="00B050"/>
                </a:solidFill>
              </a:rPr>
              <a:t>Urine colour assessment</a:t>
            </a:r>
          </a:p>
          <a:p>
            <a:endParaRPr lang="en-GB" sz="2800" dirty="0">
              <a:solidFill>
                <a:srgbClr val="00B050"/>
              </a:solidFill>
            </a:endParaRPr>
          </a:p>
          <a:p>
            <a:r>
              <a:rPr lang="en-GB" sz="2800" dirty="0">
                <a:solidFill>
                  <a:srgbClr val="00B050"/>
                </a:solidFill>
              </a:rPr>
              <a:t>Urine flow measurement</a:t>
            </a:r>
          </a:p>
          <a:p>
            <a:endParaRPr lang="en-GB" sz="2800" dirty="0">
              <a:solidFill>
                <a:srgbClr val="00B050"/>
              </a:solidFill>
            </a:endParaRPr>
          </a:p>
          <a:p>
            <a:r>
              <a:rPr lang="en-GB" sz="2800" dirty="0">
                <a:solidFill>
                  <a:srgbClr val="00B050"/>
                </a:solidFill>
              </a:rPr>
              <a:t>Heart rate</a:t>
            </a:r>
          </a:p>
          <a:p>
            <a:endParaRPr lang="en-GB" sz="2800" dirty="0">
              <a:solidFill>
                <a:srgbClr val="00B050"/>
              </a:solidFill>
            </a:endParaRPr>
          </a:p>
          <a:p>
            <a:r>
              <a:rPr lang="en-GB" sz="2800" dirty="0">
                <a:solidFill>
                  <a:srgbClr val="00B050"/>
                </a:solidFill>
              </a:rPr>
              <a:t>Sleep patterns</a:t>
            </a:r>
          </a:p>
          <a:p>
            <a:endParaRPr lang="en-GB" sz="2800" dirty="0">
              <a:solidFill>
                <a:srgbClr val="00B050"/>
              </a:solidFill>
            </a:endParaRPr>
          </a:p>
          <a:p>
            <a:r>
              <a:rPr lang="en-GB" sz="2800" dirty="0">
                <a:solidFill>
                  <a:srgbClr val="00B050"/>
                </a:solidFill>
              </a:rPr>
              <a:t>Perceived recovery and wellness</a:t>
            </a:r>
          </a:p>
        </p:txBody>
      </p:sp>
    </p:spTree>
    <p:extLst>
      <p:ext uri="{BB962C8B-B14F-4D97-AF65-F5344CB8AC3E}">
        <p14:creationId xmlns:p14="http://schemas.microsoft.com/office/powerpoint/2010/main" val="34317883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60B10-D05D-B642-75E9-EF9142FE2C1E}"/>
              </a:ext>
            </a:extLst>
          </p:cNvPr>
          <p:cNvSpPr>
            <a:spLocks noGrp="1"/>
          </p:cNvSpPr>
          <p:nvPr>
            <p:ph type="title"/>
          </p:nvPr>
        </p:nvSpPr>
        <p:spPr/>
        <p:txBody>
          <a:bodyPr/>
          <a:lstStyle/>
          <a:p>
            <a:pPr algn="ctr"/>
            <a:r>
              <a:rPr lang="en-GB" dirty="0"/>
              <a:t>Protein post-exercise</a:t>
            </a:r>
          </a:p>
        </p:txBody>
      </p:sp>
      <p:sp>
        <p:nvSpPr>
          <p:cNvPr id="3" name="Content Placeholder 2">
            <a:extLst>
              <a:ext uri="{FF2B5EF4-FFF2-40B4-BE49-F238E27FC236}">
                <a16:creationId xmlns:a16="http://schemas.microsoft.com/office/drawing/2014/main" id="{A7605E31-3299-7398-2145-60AFC8B1D7DF}"/>
              </a:ext>
            </a:extLst>
          </p:cNvPr>
          <p:cNvSpPr>
            <a:spLocks noGrp="1"/>
          </p:cNvSpPr>
          <p:nvPr>
            <p:ph idx="1"/>
          </p:nvPr>
        </p:nvSpPr>
        <p:spPr>
          <a:xfrm>
            <a:off x="6383548" y="1785030"/>
            <a:ext cx="4600753" cy="4441060"/>
          </a:xfrm>
        </p:spPr>
        <p:txBody>
          <a:bodyPr>
            <a:normAutofit fontScale="85000" lnSpcReduction="20000"/>
          </a:bodyPr>
          <a:lstStyle/>
          <a:p>
            <a:pPr marL="0" indent="0">
              <a:buNone/>
            </a:pPr>
            <a:r>
              <a:rPr lang="en-GB" dirty="0"/>
              <a:t>Consider 3 M’s</a:t>
            </a:r>
          </a:p>
          <a:p>
            <a:pPr marL="0" indent="0">
              <a:buNone/>
            </a:pPr>
            <a:endParaRPr lang="en-GB" dirty="0"/>
          </a:p>
          <a:p>
            <a:pPr marL="0" indent="0">
              <a:buNone/>
            </a:pPr>
            <a:r>
              <a:rPr lang="en-GB" dirty="0"/>
              <a:t>Consider training load</a:t>
            </a:r>
          </a:p>
          <a:p>
            <a:pPr marL="0" indent="0">
              <a:buNone/>
            </a:pPr>
            <a:endParaRPr lang="en-GB" dirty="0"/>
          </a:p>
          <a:p>
            <a:pPr marL="0" indent="0">
              <a:buNone/>
            </a:pPr>
            <a:r>
              <a:rPr lang="en-GB" dirty="0"/>
              <a:t>Consider athlete health status</a:t>
            </a:r>
          </a:p>
          <a:p>
            <a:pPr marL="0" indent="0">
              <a:buNone/>
            </a:pPr>
            <a:endParaRPr lang="en-GB" dirty="0"/>
          </a:p>
          <a:p>
            <a:pPr marL="0" indent="0">
              <a:buNone/>
            </a:pPr>
            <a:r>
              <a:rPr lang="en-GB" dirty="0"/>
              <a:t>Consider age.</a:t>
            </a:r>
          </a:p>
          <a:p>
            <a:pPr marL="0" indent="0">
              <a:buNone/>
            </a:pPr>
            <a:endParaRPr lang="en-GB" dirty="0"/>
          </a:p>
          <a:p>
            <a:pPr marL="0" indent="0">
              <a:buNone/>
            </a:pPr>
            <a:r>
              <a:rPr lang="en-GB" dirty="0"/>
              <a:t>Format</a:t>
            </a:r>
          </a:p>
          <a:p>
            <a:pPr marL="0" indent="0">
              <a:buNone/>
            </a:pPr>
            <a:endParaRPr lang="en-GB" dirty="0"/>
          </a:p>
          <a:p>
            <a:pPr marL="0" indent="0">
              <a:buNone/>
            </a:pPr>
            <a:r>
              <a:rPr lang="en-GB" dirty="0"/>
              <a:t>Volumes</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A836072D-4931-99D2-B257-075A3969A852}"/>
              </a:ext>
            </a:extLst>
          </p:cNvPr>
          <p:cNvSpPr txBox="1"/>
          <p:nvPr/>
        </p:nvSpPr>
        <p:spPr>
          <a:xfrm>
            <a:off x="575093" y="2235845"/>
            <a:ext cx="4819291" cy="3539430"/>
          </a:xfrm>
          <a:prstGeom prst="rect">
            <a:avLst/>
          </a:prstGeom>
          <a:noFill/>
        </p:spPr>
        <p:txBody>
          <a:bodyPr wrap="square" rtlCol="0">
            <a:spAutoFit/>
          </a:bodyPr>
          <a:lstStyle/>
          <a:p>
            <a:r>
              <a:rPr lang="en-GB" sz="2800" dirty="0"/>
              <a:t>Support recovery and reduce the incidence of illness / injury.</a:t>
            </a:r>
          </a:p>
          <a:p>
            <a:endParaRPr lang="en-GB" sz="2800" dirty="0"/>
          </a:p>
          <a:p>
            <a:r>
              <a:rPr lang="en-GB" sz="2800" dirty="0"/>
              <a:t>To promote muscle protein synthesis.</a:t>
            </a:r>
          </a:p>
          <a:p>
            <a:endParaRPr lang="en-GB" sz="2800" dirty="0"/>
          </a:p>
          <a:p>
            <a:r>
              <a:rPr lang="en-GB" sz="2800" dirty="0"/>
              <a:t>To reduce muscle protein degradation.</a:t>
            </a:r>
          </a:p>
        </p:txBody>
      </p:sp>
    </p:spTree>
    <p:extLst>
      <p:ext uri="{BB962C8B-B14F-4D97-AF65-F5344CB8AC3E}">
        <p14:creationId xmlns:p14="http://schemas.microsoft.com/office/powerpoint/2010/main" val="2185902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B843F-6C96-B5FD-F910-AB9D0B723211}"/>
              </a:ext>
            </a:extLst>
          </p:cNvPr>
          <p:cNvSpPr>
            <a:spLocks noGrp="1"/>
          </p:cNvSpPr>
          <p:nvPr>
            <p:ph type="title"/>
          </p:nvPr>
        </p:nvSpPr>
        <p:spPr/>
        <p:txBody>
          <a:bodyPr>
            <a:normAutofit/>
          </a:bodyPr>
          <a:lstStyle/>
          <a:p>
            <a:pPr algn="ctr"/>
            <a:r>
              <a:rPr lang="en-GB" dirty="0"/>
              <a:t>Muscle Synthesis</a:t>
            </a:r>
          </a:p>
        </p:txBody>
      </p:sp>
      <p:sp>
        <p:nvSpPr>
          <p:cNvPr id="3" name="Content Placeholder 2">
            <a:extLst>
              <a:ext uri="{FF2B5EF4-FFF2-40B4-BE49-F238E27FC236}">
                <a16:creationId xmlns:a16="http://schemas.microsoft.com/office/drawing/2014/main" id="{D6A354EA-9071-23E1-8988-CF540B0CA0DA}"/>
              </a:ext>
            </a:extLst>
          </p:cNvPr>
          <p:cNvSpPr>
            <a:spLocks noGrp="1"/>
          </p:cNvSpPr>
          <p:nvPr>
            <p:ph idx="1"/>
          </p:nvPr>
        </p:nvSpPr>
        <p:spPr/>
        <p:txBody>
          <a:bodyPr>
            <a:normAutofit lnSpcReduction="10000"/>
          </a:bodyPr>
          <a:lstStyle/>
          <a:p>
            <a:pPr marL="0" indent="0">
              <a:buNone/>
            </a:pPr>
            <a:r>
              <a:rPr lang="en-GB" dirty="0"/>
              <a:t>Skeletal hypertrophy is approximately 1% per day</a:t>
            </a:r>
          </a:p>
          <a:p>
            <a:pPr marL="0" indent="0">
              <a:buNone/>
            </a:pPr>
            <a:endParaRPr lang="en-GB" dirty="0"/>
          </a:p>
          <a:p>
            <a:pPr marL="0" indent="0">
              <a:buNone/>
            </a:pPr>
            <a:r>
              <a:rPr lang="en-GB" dirty="0"/>
              <a:t>Elevated protein synthesis within 2-4 hr post exercise</a:t>
            </a:r>
          </a:p>
          <a:p>
            <a:pPr marL="0" indent="0">
              <a:buNone/>
            </a:pPr>
            <a:endParaRPr lang="en-GB" dirty="0"/>
          </a:p>
          <a:p>
            <a:pPr marL="0" indent="0">
              <a:buNone/>
            </a:pPr>
            <a:r>
              <a:rPr lang="en-GB" dirty="0"/>
              <a:t>Elevated protein synthesis for 24-48 hrs</a:t>
            </a:r>
          </a:p>
          <a:p>
            <a:pPr marL="0" indent="0">
              <a:buNone/>
            </a:pPr>
            <a:endParaRPr lang="en-GB" dirty="0"/>
          </a:p>
          <a:p>
            <a:pPr marL="0" indent="0" algn="ctr">
              <a:buNone/>
            </a:pPr>
            <a:r>
              <a:rPr lang="en-GB" b="0" i="0" dirty="0">
                <a:solidFill>
                  <a:srgbClr val="00B0F0"/>
                </a:solidFill>
                <a:effectLst/>
              </a:rPr>
              <a:t>However, net muscle protein balance remains negative in the absence of nutrient intake, indicating that muscle tissue remains in a catabolic state.</a:t>
            </a:r>
            <a:r>
              <a:rPr lang="en-GB" b="0" i="0" dirty="0">
                <a:solidFill>
                  <a:srgbClr val="FF0000"/>
                </a:solidFill>
                <a:effectLst/>
              </a:rPr>
              <a:t> Therefore, both exercise and nutrition are required to allow muscle to hypertrophy.</a:t>
            </a:r>
            <a:endParaRPr lang="en-GB" dirty="0">
              <a:solidFill>
                <a:srgbClr val="FF0000"/>
              </a:solidFill>
            </a:endParaRPr>
          </a:p>
        </p:txBody>
      </p:sp>
    </p:spTree>
    <p:extLst>
      <p:ext uri="{BB962C8B-B14F-4D97-AF65-F5344CB8AC3E}">
        <p14:creationId xmlns:p14="http://schemas.microsoft.com/office/powerpoint/2010/main" val="3597512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5B28A-FB09-9FC4-8968-A19D6932C8DB}"/>
              </a:ext>
            </a:extLst>
          </p:cNvPr>
          <p:cNvSpPr>
            <a:spLocks noGrp="1"/>
          </p:cNvSpPr>
          <p:nvPr>
            <p:ph type="title"/>
          </p:nvPr>
        </p:nvSpPr>
        <p:spPr/>
        <p:txBody>
          <a:bodyPr/>
          <a:lstStyle/>
          <a:p>
            <a:pPr algn="ctr"/>
            <a:r>
              <a:rPr lang="en-GB" dirty="0"/>
              <a:t>Dose Response</a:t>
            </a:r>
          </a:p>
        </p:txBody>
      </p:sp>
      <p:sp>
        <p:nvSpPr>
          <p:cNvPr id="3" name="Content Placeholder 2">
            <a:extLst>
              <a:ext uri="{FF2B5EF4-FFF2-40B4-BE49-F238E27FC236}">
                <a16:creationId xmlns:a16="http://schemas.microsoft.com/office/drawing/2014/main" id="{9F5311ED-F693-DEB0-70D3-BB0120BB8113}"/>
              </a:ext>
            </a:extLst>
          </p:cNvPr>
          <p:cNvSpPr>
            <a:spLocks noGrp="1"/>
          </p:cNvSpPr>
          <p:nvPr>
            <p:ph idx="1"/>
          </p:nvPr>
        </p:nvSpPr>
        <p:spPr/>
        <p:txBody>
          <a:bodyPr/>
          <a:lstStyle/>
          <a:p>
            <a:pPr marL="0" indent="0">
              <a:buNone/>
            </a:pPr>
            <a:r>
              <a:rPr lang="en-GB" dirty="0"/>
              <a:t>20g or 0.31g/kg dose of high quality protein</a:t>
            </a:r>
          </a:p>
          <a:p>
            <a:pPr marL="0" indent="0">
              <a:buNone/>
            </a:pPr>
            <a:endParaRPr lang="en-GB" dirty="0"/>
          </a:p>
          <a:p>
            <a:pPr marL="0" indent="0">
              <a:buNone/>
            </a:pPr>
            <a:endParaRPr lang="en-GB" dirty="0"/>
          </a:p>
          <a:p>
            <a:pPr marL="0" indent="0">
              <a:buNone/>
            </a:pPr>
            <a:r>
              <a:rPr lang="en-GB" b="0" i="0" dirty="0" err="1">
                <a:solidFill>
                  <a:srgbClr val="333333"/>
                </a:solidFill>
                <a:effectLst/>
              </a:rPr>
              <a:t>Hyperaminoacidemia</a:t>
            </a:r>
            <a:r>
              <a:rPr lang="en-GB" b="0" i="0" dirty="0">
                <a:solidFill>
                  <a:srgbClr val="333333"/>
                </a:solidFill>
                <a:effectLst/>
              </a:rPr>
              <a:t> following protein ingestion enhances the anabolic effect of resistance-type exercise by increasing the stimulation of muscle protein synthesis and attenuating the exercise-mediated increase in muscle protein breakdown rates.</a:t>
            </a:r>
            <a:endParaRPr lang="en-GB" dirty="0"/>
          </a:p>
        </p:txBody>
      </p:sp>
      <p:sp>
        <p:nvSpPr>
          <p:cNvPr id="5" name="TextBox 4">
            <a:extLst>
              <a:ext uri="{FF2B5EF4-FFF2-40B4-BE49-F238E27FC236}">
                <a16:creationId xmlns:a16="http://schemas.microsoft.com/office/drawing/2014/main" id="{80CF63D3-2ED8-13B1-131D-4041B89C9D0A}"/>
              </a:ext>
            </a:extLst>
          </p:cNvPr>
          <p:cNvSpPr txBox="1"/>
          <p:nvPr/>
        </p:nvSpPr>
        <p:spPr>
          <a:xfrm>
            <a:off x="2064589" y="6118700"/>
            <a:ext cx="9903124" cy="523220"/>
          </a:xfrm>
          <a:prstGeom prst="rect">
            <a:avLst/>
          </a:prstGeom>
          <a:noFill/>
        </p:spPr>
        <p:txBody>
          <a:bodyPr wrap="square">
            <a:spAutoFit/>
          </a:bodyPr>
          <a:lstStyle/>
          <a:p>
            <a:r>
              <a:rPr lang="en-GB" sz="1400" b="0" i="0" dirty="0">
                <a:solidFill>
                  <a:srgbClr val="222222"/>
                </a:solidFill>
                <a:effectLst/>
                <a:latin typeface="Arial" panose="020B0604020202020204" pitchFamily="34" charset="0"/>
              </a:rPr>
              <a:t>Churchward-</a:t>
            </a:r>
            <a:r>
              <a:rPr lang="en-GB" sz="1400" b="0" i="0" dirty="0" err="1">
                <a:solidFill>
                  <a:srgbClr val="222222"/>
                </a:solidFill>
                <a:effectLst/>
                <a:latin typeface="Arial" panose="020B0604020202020204" pitchFamily="34" charset="0"/>
              </a:rPr>
              <a:t>Venne</a:t>
            </a:r>
            <a:r>
              <a:rPr lang="en-GB" sz="1400" b="0" i="0" dirty="0">
                <a:solidFill>
                  <a:srgbClr val="222222"/>
                </a:solidFill>
                <a:effectLst/>
                <a:latin typeface="Arial" panose="020B0604020202020204" pitchFamily="34" charset="0"/>
              </a:rPr>
              <a:t>, T. A., Holwerda, A. M., Phillips, S. M., &amp; van Loon, L. J. (2016). What is the optimal amount of protein to support post-exercise skeletal muscle reconditioning in the older adult?. </a:t>
            </a:r>
            <a:r>
              <a:rPr lang="en-GB" sz="1400" b="0" i="1" dirty="0">
                <a:solidFill>
                  <a:srgbClr val="222222"/>
                </a:solidFill>
                <a:effectLst/>
                <a:latin typeface="Arial" panose="020B0604020202020204" pitchFamily="34" charset="0"/>
              </a:rPr>
              <a:t>Sports Medicine</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46</a:t>
            </a:r>
            <a:r>
              <a:rPr lang="en-GB" sz="1400" b="0" i="0" dirty="0">
                <a:solidFill>
                  <a:srgbClr val="222222"/>
                </a:solidFill>
                <a:effectLst/>
                <a:latin typeface="Arial" panose="020B0604020202020204" pitchFamily="34" charset="0"/>
              </a:rPr>
              <a:t>(9), 1205-1212.</a:t>
            </a:r>
            <a:endParaRPr lang="en-GB" sz="1400" dirty="0"/>
          </a:p>
        </p:txBody>
      </p:sp>
    </p:spTree>
    <p:extLst>
      <p:ext uri="{BB962C8B-B14F-4D97-AF65-F5344CB8AC3E}">
        <p14:creationId xmlns:p14="http://schemas.microsoft.com/office/powerpoint/2010/main" val="3543391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62F84-D88B-23C9-DD0F-E12F5CC88B34}"/>
              </a:ext>
            </a:extLst>
          </p:cNvPr>
          <p:cNvSpPr>
            <a:spLocks noGrp="1"/>
          </p:cNvSpPr>
          <p:nvPr>
            <p:ph type="title"/>
          </p:nvPr>
        </p:nvSpPr>
        <p:spPr>
          <a:xfrm>
            <a:off x="1595369" y="138425"/>
            <a:ext cx="6773692" cy="756309"/>
          </a:xfrm>
        </p:spPr>
        <p:txBody>
          <a:bodyPr/>
          <a:lstStyle/>
          <a:p>
            <a:pPr algn="ctr"/>
            <a:r>
              <a:rPr lang="en-GB" dirty="0"/>
              <a:t>20g Protein</a:t>
            </a:r>
          </a:p>
        </p:txBody>
      </p:sp>
      <p:pic>
        <p:nvPicPr>
          <p:cNvPr id="5" name="Picture 4">
            <a:extLst>
              <a:ext uri="{FF2B5EF4-FFF2-40B4-BE49-F238E27FC236}">
                <a16:creationId xmlns:a16="http://schemas.microsoft.com/office/drawing/2014/main" id="{D24A1BF0-0127-A236-14EB-5E303AC90F21}"/>
              </a:ext>
            </a:extLst>
          </p:cNvPr>
          <p:cNvPicPr>
            <a:picLocks noChangeAspect="1"/>
          </p:cNvPicPr>
          <p:nvPr/>
        </p:nvPicPr>
        <p:blipFill>
          <a:blip r:embed="rId2"/>
          <a:stretch>
            <a:fillRect/>
          </a:stretch>
        </p:blipFill>
        <p:spPr>
          <a:xfrm>
            <a:off x="1019466" y="1005243"/>
            <a:ext cx="4608292" cy="5635925"/>
          </a:xfrm>
          <a:prstGeom prst="rect">
            <a:avLst/>
          </a:prstGeom>
        </p:spPr>
      </p:pic>
      <p:pic>
        <p:nvPicPr>
          <p:cNvPr id="7" name="Picture 6">
            <a:extLst>
              <a:ext uri="{FF2B5EF4-FFF2-40B4-BE49-F238E27FC236}">
                <a16:creationId xmlns:a16="http://schemas.microsoft.com/office/drawing/2014/main" id="{5D6252B4-1221-936E-C809-822D40C65E35}"/>
              </a:ext>
            </a:extLst>
          </p:cNvPr>
          <p:cNvPicPr>
            <a:picLocks noChangeAspect="1"/>
          </p:cNvPicPr>
          <p:nvPr/>
        </p:nvPicPr>
        <p:blipFill>
          <a:blip r:embed="rId3"/>
          <a:stretch>
            <a:fillRect/>
          </a:stretch>
        </p:blipFill>
        <p:spPr>
          <a:xfrm>
            <a:off x="6161080" y="1042607"/>
            <a:ext cx="4757426" cy="5423140"/>
          </a:xfrm>
          <a:prstGeom prst="rect">
            <a:avLst/>
          </a:prstGeom>
        </p:spPr>
      </p:pic>
    </p:spTree>
    <p:extLst>
      <p:ext uri="{BB962C8B-B14F-4D97-AF65-F5344CB8AC3E}">
        <p14:creationId xmlns:p14="http://schemas.microsoft.com/office/powerpoint/2010/main" val="4068200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9485F4-C25D-114C-8322-A75B31E83F98}"/>
              </a:ext>
            </a:extLst>
          </p:cNvPr>
          <p:cNvSpPr>
            <a:spLocks noGrp="1"/>
          </p:cNvSpPr>
          <p:nvPr>
            <p:ph idx="1"/>
          </p:nvPr>
        </p:nvSpPr>
        <p:spPr/>
        <p:txBody>
          <a:bodyPr/>
          <a:lstStyle/>
          <a:p>
            <a:pPr marL="0" indent="0">
              <a:buNone/>
            </a:pPr>
            <a:endParaRPr lang="en-GB" dirty="0">
              <a:solidFill>
                <a:srgbClr val="333333"/>
              </a:solidFill>
            </a:endParaRPr>
          </a:p>
          <a:p>
            <a:pPr marL="0" indent="0">
              <a:buNone/>
            </a:pPr>
            <a:r>
              <a:rPr lang="en-GB" dirty="0">
                <a:solidFill>
                  <a:srgbClr val="333333"/>
                </a:solidFill>
              </a:rPr>
              <a:t>O</a:t>
            </a:r>
            <a:r>
              <a:rPr lang="en-GB" b="0" i="0" dirty="0">
                <a:solidFill>
                  <a:srgbClr val="333333"/>
                </a:solidFill>
                <a:effectLst/>
              </a:rPr>
              <a:t>lder muscle appears to retain the capacity to display a robust stimulation of muscle protein synthesis in response to the ingestion of greater doses of protein (~40 g), and such an amount may be required for older adults to achieve a robust stimulation of muscle protein synthesis during post-exercise recovery.</a:t>
            </a:r>
            <a:endParaRPr lang="en-GB" dirty="0"/>
          </a:p>
        </p:txBody>
      </p:sp>
      <p:sp>
        <p:nvSpPr>
          <p:cNvPr id="4" name="Title 3">
            <a:extLst>
              <a:ext uri="{FF2B5EF4-FFF2-40B4-BE49-F238E27FC236}">
                <a16:creationId xmlns:a16="http://schemas.microsoft.com/office/drawing/2014/main" id="{E3AD552B-E6F7-584A-14AC-6C8E6D89556E}"/>
              </a:ext>
            </a:extLst>
          </p:cNvPr>
          <p:cNvSpPr txBox="1">
            <a:spLocks noGrp="1"/>
          </p:cNvSpPr>
          <p:nvPr>
            <p:ph type="title"/>
          </p:nvPr>
        </p:nvSpPr>
        <p:spPr>
          <a:xfrm>
            <a:off x="838200" y="365125"/>
            <a:ext cx="10515600" cy="1325563"/>
          </a:xfrm>
          <a:prstGeom prst="rect">
            <a:avLst/>
          </a:prstGeom>
          <a:noFill/>
        </p:spPr>
        <p:txBody>
          <a:bodyPr wrap="square">
            <a:spAutoFit/>
          </a:bodyPr>
          <a:lstStyle/>
          <a:p>
            <a:r>
              <a:rPr lang="en-GB" sz="1400" b="0" i="0" dirty="0">
                <a:solidFill>
                  <a:srgbClr val="222222"/>
                </a:solidFill>
                <a:effectLst/>
                <a:latin typeface="Arial" panose="020B0604020202020204" pitchFamily="34" charset="0"/>
              </a:rPr>
              <a:t>Churchward-</a:t>
            </a:r>
            <a:r>
              <a:rPr lang="en-GB" sz="1400" b="0" i="0" dirty="0" err="1">
                <a:solidFill>
                  <a:srgbClr val="222222"/>
                </a:solidFill>
                <a:effectLst/>
                <a:latin typeface="Arial" panose="020B0604020202020204" pitchFamily="34" charset="0"/>
              </a:rPr>
              <a:t>Venne</a:t>
            </a:r>
            <a:r>
              <a:rPr lang="en-GB" sz="1400" b="0" i="0" dirty="0">
                <a:solidFill>
                  <a:srgbClr val="222222"/>
                </a:solidFill>
                <a:effectLst/>
                <a:latin typeface="Arial" panose="020B0604020202020204" pitchFamily="34" charset="0"/>
              </a:rPr>
              <a:t>, T. A., Holwerda, A. M., Phillips, S. M., &amp; van Loon, L. J. (2016). What is the optimal amount of protein to support post-exercise skeletal muscle reconditioning in the older adult?. </a:t>
            </a:r>
            <a:r>
              <a:rPr lang="en-GB" sz="1400" b="0" i="1" dirty="0">
                <a:solidFill>
                  <a:srgbClr val="222222"/>
                </a:solidFill>
                <a:effectLst/>
                <a:latin typeface="Arial" panose="020B0604020202020204" pitchFamily="34" charset="0"/>
              </a:rPr>
              <a:t>Sports Medicine</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46</a:t>
            </a:r>
            <a:r>
              <a:rPr lang="en-GB" sz="1400" b="0" i="0" dirty="0">
                <a:solidFill>
                  <a:srgbClr val="222222"/>
                </a:solidFill>
                <a:effectLst/>
                <a:latin typeface="Arial" panose="020B0604020202020204" pitchFamily="34" charset="0"/>
              </a:rPr>
              <a:t>(9), 1205-1212.</a:t>
            </a:r>
            <a:endParaRPr lang="en-GB" sz="1400" dirty="0"/>
          </a:p>
        </p:txBody>
      </p:sp>
    </p:spTree>
    <p:extLst>
      <p:ext uri="{BB962C8B-B14F-4D97-AF65-F5344CB8AC3E}">
        <p14:creationId xmlns:p14="http://schemas.microsoft.com/office/powerpoint/2010/main" val="2342007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1AFFF-A82B-C255-5300-8E7BB2CD70C3}"/>
              </a:ext>
            </a:extLst>
          </p:cNvPr>
          <p:cNvSpPr>
            <a:spLocks noGrp="1"/>
          </p:cNvSpPr>
          <p:nvPr>
            <p:ph type="title"/>
          </p:nvPr>
        </p:nvSpPr>
        <p:spPr>
          <a:xfrm>
            <a:off x="176841" y="190659"/>
            <a:ext cx="10515600" cy="779313"/>
          </a:xfrm>
        </p:spPr>
        <p:txBody>
          <a:bodyPr/>
          <a:lstStyle/>
          <a:p>
            <a:pPr algn="ctr"/>
            <a:r>
              <a:rPr lang="en-GB" dirty="0"/>
              <a:t>Type of protein</a:t>
            </a:r>
          </a:p>
        </p:txBody>
      </p:sp>
      <p:sp>
        <p:nvSpPr>
          <p:cNvPr id="3" name="Content Placeholder 2">
            <a:extLst>
              <a:ext uri="{FF2B5EF4-FFF2-40B4-BE49-F238E27FC236}">
                <a16:creationId xmlns:a16="http://schemas.microsoft.com/office/drawing/2014/main" id="{86BA2063-B305-4075-F6C9-C2797BEC95DE}"/>
              </a:ext>
            </a:extLst>
          </p:cNvPr>
          <p:cNvSpPr>
            <a:spLocks noGrp="1"/>
          </p:cNvSpPr>
          <p:nvPr>
            <p:ph idx="1"/>
          </p:nvPr>
        </p:nvSpPr>
        <p:spPr>
          <a:xfrm>
            <a:off x="994912" y="1214679"/>
            <a:ext cx="3970966" cy="4542015"/>
          </a:xfrm>
        </p:spPr>
        <p:txBody>
          <a:bodyPr>
            <a:normAutofit lnSpcReduction="10000"/>
          </a:bodyPr>
          <a:lstStyle/>
          <a:p>
            <a:pPr marL="0" indent="0">
              <a:buNone/>
            </a:pPr>
            <a:r>
              <a:rPr lang="en-GB" dirty="0"/>
              <a:t>Whey</a:t>
            </a:r>
          </a:p>
          <a:p>
            <a:pPr marL="0" indent="0">
              <a:buNone/>
            </a:pPr>
            <a:endParaRPr lang="en-GB" dirty="0"/>
          </a:p>
          <a:p>
            <a:pPr marL="0" indent="0">
              <a:buNone/>
            </a:pPr>
            <a:r>
              <a:rPr lang="en-GB" dirty="0"/>
              <a:t>Casein</a:t>
            </a:r>
          </a:p>
          <a:p>
            <a:pPr marL="0" indent="0">
              <a:buNone/>
            </a:pPr>
            <a:endParaRPr lang="en-GB" dirty="0"/>
          </a:p>
          <a:p>
            <a:pPr marL="0" indent="0">
              <a:buNone/>
            </a:pPr>
            <a:r>
              <a:rPr lang="en-GB" dirty="0"/>
              <a:t>Soy</a:t>
            </a:r>
          </a:p>
          <a:p>
            <a:pPr marL="0" indent="0">
              <a:buNone/>
            </a:pPr>
            <a:endParaRPr lang="en-GB" dirty="0"/>
          </a:p>
          <a:p>
            <a:pPr marL="0" indent="0">
              <a:buNone/>
            </a:pPr>
            <a:r>
              <a:rPr lang="en-GB" dirty="0"/>
              <a:t>Amino Acids</a:t>
            </a:r>
          </a:p>
          <a:p>
            <a:pPr marL="0" indent="0">
              <a:buNone/>
            </a:pPr>
            <a:endParaRPr lang="en-GB" dirty="0"/>
          </a:p>
          <a:p>
            <a:pPr marL="0" indent="0">
              <a:buNone/>
            </a:pPr>
            <a:r>
              <a:rPr lang="en-GB" dirty="0"/>
              <a:t>Branch Chain Amino Acids</a:t>
            </a:r>
          </a:p>
        </p:txBody>
      </p:sp>
      <p:pic>
        <p:nvPicPr>
          <p:cNvPr id="13314" name="Picture 2" descr="Whey Protein V/S Soy Protein - Understanding Made Simpler | Avvatar">
            <a:extLst>
              <a:ext uri="{FF2B5EF4-FFF2-40B4-BE49-F238E27FC236}">
                <a16:creationId xmlns:a16="http://schemas.microsoft.com/office/drawing/2014/main" id="{44879C39-4A70-C284-3181-10F41438E0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8503" y="954656"/>
            <a:ext cx="3891951" cy="1660566"/>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Whey vs Casein - MrSupplement.com.au">
            <a:extLst>
              <a:ext uri="{FF2B5EF4-FFF2-40B4-BE49-F238E27FC236}">
                <a16:creationId xmlns:a16="http://schemas.microsoft.com/office/drawing/2014/main" id="{63A68E91-95CB-C223-A0ED-2F3980BF7B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89562"/>
            <a:ext cx="4468184" cy="31553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C36A31F-A6CA-D3CE-8838-C01712825F7F}"/>
              </a:ext>
            </a:extLst>
          </p:cNvPr>
          <p:cNvSpPr txBox="1"/>
          <p:nvPr/>
        </p:nvSpPr>
        <p:spPr>
          <a:xfrm>
            <a:off x="891396" y="6144883"/>
            <a:ext cx="10409208" cy="461665"/>
          </a:xfrm>
          <a:prstGeom prst="rect">
            <a:avLst/>
          </a:prstGeom>
          <a:noFill/>
        </p:spPr>
        <p:txBody>
          <a:bodyPr wrap="square">
            <a:spAutoFit/>
          </a:bodyPr>
          <a:lstStyle/>
          <a:p>
            <a:r>
              <a:rPr lang="en-GB" sz="1200" b="0" i="0" dirty="0">
                <a:solidFill>
                  <a:srgbClr val="222222"/>
                </a:solidFill>
                <a:effectLst/>
                <a:latin typeface="Arial" panose="020B0604020202020204" pitchFamily="34" charset="0"/>
              </a:rPr>
              <a:t>Tang, J. E., Moore, D. R., </a:t>
            </a:r>
            <a:r>
              <a:rPr lang="en-GB" sz="1200" b="0" i="0" dirty="0" err="1">
                <a:solidFill>
                  <a:srgbClr val="222222"/>
                </a:solidFill>
                <a:effectLst/>
                <a:latin typeface="Arial" panose="020B0604020202020204" pitchFamily="34" charset="0"/>
              </a:rPr>
              <a:t>Kujbida</a:t>
            </a:r>
            <a:r>
              <a:rPr lang="en-GB" sz="1200" b="0" i="0" dirty="0">
                <a:solidFill>
                  <a:srgbClr val="222222"/>
                </a:solidFill>
                <a:effectLst/>
                <a:latin typeface="Arial" panose="020B0604020202020204" pitchFamily="34" charset="0"/>
              </a:rPr>
              <a:t>, G. W., Tarnopolsky, M. A., &amp; Phillips, S. M. (2009). Ingestion of whey hydrolysate, casein, or soy protein isolate: effects on mixed muscle protein synthesis at rest and following resistance exercise in young men. </a:t>
            </a:r>
            <a:r>
              <a:rPr lang="en-GB" sz="1200" b="0" i="1" dirty="0">
                <a:solidFill>
                  <a:srgbClr val="222222"/>
                </a:solidFill>
                <a:effectLst/>
                <a:latin typeface="Arial" panose="020B0604020202020204" pitchFamily="34" charset="0"/>
              </a:rPr>
              <a:t>Journal of applied physiology</a:t>
            </a:r>
            <a:r>
              <a:rPr lang="en-GB" sz="1200" b="0" i="0" dirty="0">
                <a:solidFill>
                  <a:srgbClr val="222222"/>
                </a:solidFill>
                <a:effectLst/>
                <a:latin typeface="Arial" panose="020B0604020202020204" pitchFamily="34" charset="0"/>
              </a:rPr>
              <a:t>.</a:t>
            </a:r>
            <a:endParaRPr lang="en-GB" sz="1200" dirty="0"/>
          </a:p>
        </p:txBody>
      </p:sp>
    </p:spTree>
    <p:extLst>
      <p:ext uri="{BB962C8B-B14F-4D97-AF65-F5344CB8AC3E}">
        <p14:creationId xmlns:p14="http://schemas.microsoft.com/office/powerpoint/2010/main" val="2741431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E4176-7C5C-4A76-76E9-BDA111AF15EC}"/>
              </a:ext>
            </a:extLst>
          </p:cNvPr>
          <p:cNvSpPr>
            <a:spLocks noGrp="1"/>
          </p:cNvSpPr>
          <p:nvPr>
            <p:ph type="title"/>
          </p:nvPr>
        </p:nvSpPr>
        <p:spPr/>
        <p:txBody>
          <a:bodyPr/>
          <a:lstStyle/>
          <a:p>
            <a:pPr algn="ctr"/>
            <a:r>
              <a:rPr lang="en-GB" dirty="0"/>
              <a:t>Recovery Schedule</a:t>
            </a:r>
          </a:p>
        </p:txBody>
      </p:sp>
      <p:sp>
        <p:nvSpPr>
          <p:cNvPr id="3" name="Content Placeholder 2">
            <a:extLst>
              <a:ext uri="{FF2B5EF4-FFF2-40B4-BE49-F238E27FC236}">
                <a16:creationId xmlns:a16="http://schemas.microsoft.com/office/drawing/2014/main" id="{9FF9A752-7F2D-D147-D8F6-44A3C499A0EA}"/>
              </a:ext>
            </a:extLst>
          </p:cNvPr>
          <p:cNvSpPr>
            <a:spLocks noGrp="1"/>
          </p:cNvSpPr>
          <p:nvPr>
            <p:ph idx="1"/>
          </p:nvPr>
        </p:nvSpPr>
        <p:spPr>
          <a:xfrm>
            <a:off x="615351" y="1796870"/>
            <a:ext cx="9080740" cy="4351338"/>
          </a:xfrm>
        </p:spPr>
        <p:txBody>
          <a:bodyPr>
            <a:normAutofit lnSpcReduction="10000"/>
          </a:bodyPr>
          <a:lstStyle/>
          <a:p>
            <a:pPr marL="0" indent="0" algn="ctr">
              <a:buNone/>
            </a:pPr>
            <a:r>
              <a:rPr lang="en-GB"/>
              <a:t>Develop your </a:t>
            </a:r>
            <a:r>
              <a:rPr lang="en-GB" dirty="0"/>
              <a:t>recovery eating schedule</a:t>
            </a:r>
          </a:p>
          <a:p>
            <a:pPr marL="0" indent="0">
              <a:buNone/>
            </a:pPr>
            <a:endParaRPr lang="en-GB" dirty="0"/>
          </a:p>
          <a:p>
            <a:r>
              <a:rPr lang="en-GB" dirty="0"/>
              <a:t>Fluid</a:t>
            </a:r>
          </a:p>
          <a:p>
            <a:endParaRPr lang="en-GB" dirty="0"/>
          </a:p>
          <a:p>
            <a:r>
              <a:rPr lang="en-GB" dirty="0"/>
              <a:t>Meals</a:t>
            </a:r>
          </a:p>
          <a:p>
            <a:endParaRPr lang="en-GB" dirty="0"/>
          </a:p>
          <a:p>
            <a:r>
              <a:rPr lang="en-GB" dirty="0"/>
              <a:t>Snacks</a:t>
            </a:r>
          </a:p>
          <a:p>
            <a:endParaRPr lang="en-GB" dirty="0"/>
          </a:p>
          <a:p>
            <a:r>
              <a:rPr lang="en-GB" dirty="0"/>
              <a:t>Supplements</a:t>
            </a:r>
          </a:p>
          <a:p>
            <a:pPr marL="0" indent="0">
              <a:buNone/>
            </a:pPr>
            <a:endParaRPr lang="en-GB" dirty="0"/>
          </a:p>
        </p:txBody>
      </p:sp>
      <p:sp>
        <p:nvSpPr>
          <p:cNvPr id="4" name="TextBox 3">
            <a:extLst>
              <a:ext uri="{FF2B5EF4-FFF2-40B4-BE49-F238E27FC236}">
                <a16:creationId xmlns:a16="http://schemas.microsoft.com/office/drawing/2014/main" id="{BEE093A8-5934-AFC9-F544-C262BAFAA31A}"/>
              </a:ext>
            </a:extLst>
          </p:cNvPr>
          <p:cNvSpPr txBox="1"/>
          <p:nvPr/>
        </p:nvSpPr>
        <p:spPr>
          <a:xfrm>
            <a:off x="7223187" y="3001993"/>
            <a:ext cx="2340634" cy="3077766"/>
          </a:xfrm>
          <a:prstGeom prst="rect">
            <a:avLst/>
          </a:prstGeom>
          <a:noFill/>
        </p:spPr>
        <p:txBody>
          <a:bodyPr wrap="square" rtlCol="0">
            <a:spAutoFit/>
          </a:bodyPr>
          <a:lstStyle/>
          <a:p>
            <a:r>
              <a:rPr lang="en-GB" sz="2800" dirty="0"/>
              <a:t>Volumes</a:t>
            </a:r>
          </a:p>
          <a:p>
            <a:endParaRPr lang="en-GB" sz="2800" dirty="0"/>
          </a:p>
          <a:p>
            <a:r>
              <a:rPr lang="en-GB" sz="2800" dirty="0"/>
              <a:t>Types</a:t>
            </a:r>
          </a:p>
          <a:p>
            <a:endParaRPr lang="en-GB" sz="2800" dirty="0"/>
          </a:p>
          <a:p>
            <a:r>
              <a:rPr lang="en-GB" sz="2800" dirty="0"/>
              <a:t>Timings</a:t>
            </a:r>
          </a:p>
          <a:p>
            <a:endParaRPr lang="en-GB" dirty="0"/>
          </a:p>
          <a:p>
            <a:endParaRPr lang="en-GB" dirty="0"/>
          </a:p>
          <a:p>
            <a:endParaRPr lang="en-GB" dirty="0"/>
          </a:p>
        </p:txBody>
      </p:sp>
      <p:sp>
        <p:nvSpPr>
          <p:cNvPr id="5" name="Arrow: Right 4">
            <a:extLst>
              <a:ext uri="{FF2B5EF4-FFF2-40B4-BE49-F238E27FC236}">
                <a16:creationId xmlns:a16="http://schemas.microsoft.com/office/drawing/2014/main" id="{D0FE5A44-377E-B5E6-2413-B75E4C544533}"/>
              </a:ext>
            </a:extLst>
          </p:cNvPr>
          <p:cNvSpPr/>
          <p:nvPr/>
        </p:nvSpPr>
        <p:spPr>
          <a:xfrm>
            <a:off x="4042913" y="3577087"/>
            <a:ext cx="2093346" cy="11386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11479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E8684-2E37-BEE5-92D5-BCB564325364}"/>
              </a:ext>
            </a:extLst>
          </p:cNvPr>
          <p:cNvSpPr>
            <a:spLocks noGrp="1"/>
          </p:cNvSpPr>
          <p:nvPr>
            <p:ph type="ctrTitle"/>
          </p:nvPr>
        </p:nvSpPr>
        <p:spPr>
          <a:xfrm>
            <a:off x="1823190" y="882750"/>
            <a:ext cx="8733329" cy="1013618"/>
          </a:xfrm>
        </p:spPr>
        <p:txBody>
          <a:bodyPr>
            <a:normAutofit fontScale="90000"/>
          </a:bodyPr>
          <a:lstStyle/>
          <a:p>
            <a:r>
              <a:rPr lang="en-GB" dirty="0"/>
              <a:t>Diet and Performance </a:t>
            </a:r>
            <a:br>
              <a:rPr lang="en-GB" dirty="0"/>
            </a:br>
            <a:r>
              <a:rPr lang="en-GB" dirty="0"/>
              <a:t>Profiling Analysis</a:t>
            </a:r>
          </a:p>
        </p:txBody>
      </p:sp>
      <p:pic>
        <p:nvPicPr>
          <p:cNvPr id="1026" name="Picture 2" descr="Active Health Energy Balance">
            <a:extLst>
              <a:ext uri="{FF2B5EF4-FFF2-40B4-BE49-F238E27FC236}">
                <a16:creationId xmlns:a16="http://schemas.microsoft.com/office/drawing/2014/main" id="{E473FC6B-32AC-9562-8527-7EC024C103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8102" y="2142934"/>
            <a:ext cx="5946684" cy="37226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177E110-6C86-19CD-B80F-1976C5A05DA7}"/>
              </a:ext>
            </a:extLst>
          </p:cNvPr>
          <p:cNvSpPr txBox="1"/>
          <p:nvPr/>
        </p:nvSpPr>
        <p:spPr>
          <a:xfrm>
            <a:off x="700338" y="1718429"/>
            <a:ext cx="3829050" cy="3139321"/>
          </a:xfrm>
          <a:prstGeom prst="rect">
            <a:avLst/>
          </a:prstGeom>
          <a:noFill/>
        </p:spPr>
        <p:txBody>
          <a:bodyPr wrap="square" rtlCol="0">
            <a:spAutoFit/>
          </a:bodyPr>
          <a:lstStyle/>
          <a:p>
            <a:r>
              <a:rPr lang="en-GB" dirty="0">
                <a:solidFill>
                  <a:srgbClr val="FF0000"/>
                </a:solidFill>
              </a:rPr>
              <a:t>Consider</a:t>
            </a:r>
          </a:p>
          <a:p>
            <a:endParaRPr lang="en-GB" dirty="0"/>
          </a:p>
          <a:p>
            <a:pPr marL="285750" indent="-285750">
              <a:buFont typeface="Arial" panose="020B0604020202020204" pitchFamily="34" charset="0"/>
              <a:buChar char="•"/>
            </a:pPr>
            <a:r>
              <a:rPr lang="en-GB" dirty="0"/>
              <a:t>3 M’s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Consider training load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Consider athletes health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Consider exercising environment</a:t>
            </a:r>
          </a:p>
          <a:p>
            <a:endParaRPr lang="en-GB" dirty="0"/>
          </a:p>
          <a:p>
            <a:endParaRPr lang="en-GB" dirty="0"/>
          </a:p>
        </p:txBody>
      </p:sp>
      <p:pic>
        <p:nvPicPr>
          <p:cNvPr id="2050" name="Picture 2" descr="Tdee Calculator For Your Health Goal [How Many Calories Should I Eat]">
            <a:extLst>
              <a:ext uri="{FF2B5EF4-FFF2-40B4-BE49-F238E27FC236}">
                <a16:creationId xmlns:a16="http://schemas.microsoft.com/office/drawing/2014/main" id="{B2E97FFA-B339-5304-CC8C-2604281049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38" y="4693304"/>
            <a:ext cx="3752850"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08611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6D4F1-C7C2-C40D-5939-A2D992F52A0C}"/>
              </a:ext>
            </a:extLst>
          </p:cNvPr>
          <p:cNvSpPr>
            <a:spLocks noGrp="1"/>
          </p:cNvSpPr>
          <p:nvPr>
            <p:ph type="title"/>
          </p:nvPr>
        </p:nvSpPr>
        <p:spPr/>
        <p:txBody>
          <a:bodyPr/>
          <a:lstStyle/>
          <a:p>
            <a:pPr algn="ctr"/>
            <a:r>
              <a:rPr lang="en-GB" dirty="0"/>
              <a:t>3 M’s</a:t>
            </a:r>
          </a:p>
        </p:txBody>
      </p:sp>
      <p:sp>
        <p:nvSpPr>
          <p:cNvPr id="3" name="Content Placeholder 2">
            <a:extLst>
              <a:ext uri="{FF2B5EF4-FFF2-40B4-BE49-F238E27FC236}">
                <a16:creationId xmlns:a16="http://schemas.microsoft.com/office/drawing/2014/main" id="{C4467E43-552F-C574-02B5-AABAFD4553CE}"/>
              </a:ext>
            </a:extLst>
          </p:cNvPr>
          <p:cNvSpPr>
            <a:spLocks noGrp="1"/>
          </p:cNvSpPr>
          <p:nvPr>
            <p:ph idx="1"/>
          </p:nvPr>
        </p:nvSpPr>
        <p:spPr>
          <a:xfrm>
            <a:off x="322097" y="1539525"/>
            <a:ext cx="6303096" cy="3116622"/>
          </a:xfrm>
        </p:spPr>
        <p:txBody>
          <a:bodyPr/>
          <a:lstStyle/>
          <a:p>
            <a:pPr marL="0" indent="0">
              <a:buNone/>
            </a:pPr>
            <a:r>
              <a:rPr lang="en-GB" dirty="0"/>
              <a:t>Maintain		Energy in = Energy out</a:t>
            </a:r>
          </a:p>
          <a:p>
            <a:pPr marL="0" indent="0">
              <a:buNone/>
            </a:pPr>
            <a:endParaRPr lang="en-GB" dirty="0"/>
          </a:p>
          <a:p>
            <a:pPr marL="0" indent="0">
              <a:buNone/>
            </a:pPr>
            <a:r>
              <a:rPr lang="en-GB" dirty="0"/>
              <a:t>Minimise		Energy in &lt; Energy out</a:t>
            </a:r>
          </a:p>
          <a:p>
            <a:pPr marL="0" indent="0">
              <a:buNone/>
            </a:pPr>
            <a:endParaRPr lang="en-GB" dirty="0"/>
          </a:p>
          <a:p>
            <a:pPr marL="0" indent="0">
              <a:buNone/>
            </a:pPr>
            <a:r>
              <a:rPr lang="en-GB" dirty="0"/>
              <a:t>Maximise		Energy in &gt; Energy out</a:t>
            </a:r>
          </a:p>
        </p:txBody>
      </p:sp>
      <p:sp>
        <p:nvSpPr>
          <p:cNvPr id="4" name="TextBox 3">
            <a:extLst>
              <a:ext uri="{FF2B5EF4-FFF2-40B4-BE49-F238E27FC236}">
                <a16:creationId xmlns:a16="http://schemas.microsoft.com/office/drawing/2014/main" id="{D1317FE7-518B-3CD2-61E5-93C255C5F414}"/>
              </a:ext>
            </a:extLst>
          </p:cNvPr>
          <p:cNvSpPr txBox="1"/>
          <p:nvPr/>
        </p:nvSpPr>
        <p:spPr>
          <a:xfrm>
            <a:off x="7259102" y="1610017"/>
            <a:ext cx="4431754" cy="2862322"/>
          </a:xfrm>
          <a:prstGeom prst="rect">
            <a:avLst/>
          </a:prstGeom>
          <a:noFill/>
          <a:ln>
            <a:solidFill>
              <a:schemeClr val="accent1"/>
            </a:solidFill>
          </a:ln>
        </p:spPr>
        <p:txBody>
          <a:bodyPr wrap="square" rtlCol="0">
            <a:spAutoFit/>
          </a:bodyPr>
          <a:lstStyle/>
          <a:p>
            <a:r>
              <a:rPr lang="en-GB" dirty="0">
                <a:solidFill>
                  <a:srgbClr val="FF0000"/>
                </a:solidFill>
              </a:rPr>
              <a:t>Question 1</a:t>
            </a:r>
          </a:p>
          <a:p>
            <a:endParaRPr lang="en-GB" dirty="0">
              <a:solidFill>
                <a:srgbClr val="FF0000"/>
              </a:solidFill>
            </a:endParaRPr>
          </a:p>
          <a:p>
            <a:r>
              <a:rPr lang="en-GB" dirty="0">
                <a:solidFill>
                  <a:srgbClr val="FF0000"/>
                </a:solidFill>
              </a:rPr>
              <a:t>An athlete weighing 75 kg runs for 45 minutes with an energy consumption of 0.208 kcal/min/kg.</a:t>
            </a:r>
          </a:p>
          <a:p>
            <a:endParaRPr lang="en-GB" dirty="0">
              <a:solidFill>
                <a:srgbClr val="FF0000"/>
              </a:solidFill>
            </a:endParaRPr>
          </a:p>
          <a:p>
            <a:pPr marL="342900" indent="-342900">
              <a:buFont typeface="+mj-lt"/>
              <a:buAutoNum type="arabicPeriod"/>
            </a:pPr>
            <a:r>
              <a:rPr lang="en-GB" dirty="0">
                <a:solidFill>
                  <a:srgbClr val="FF0000"/>
                </a:solidFill>
              </a:rPr>
              <a:t>How much energy do they use?</a:t>
            </a:r>
          </a:p>
          <a:p>
            <a:pPr marL="342900" indent="-342900">
              <a:buFont typeface="+mj-lt"/>
              <a:buAutoNum type="arabicPeriod"/>
            </a:pPr>
            <a:endParaRPr lang="en-GB" dirty="0">
              <a:solidFill>
                <a:srgbClr val="FF0000"/>
              </a:solidFill>
            </a:endParaRPr>
          </a:p>
          <a:p>
            <a:pPr marL="342900" indent="-342900">
              <a:buFont typeface="+mj-lt"/>
              <a:buAutoNum type="arabicPeriod"/>
            </a:pPr>
            <a:r>
              <a:rPr lang="en-GB" dirty="0">
                <a:solidFill>
                  <a:srgbClr val="FF0000"/>
                </a:solidFill>
              </a:rPr>
              <a:t>State 3 strategies by which you could mitigate this energy use.</a:t>
            </a:r>
          </a:p>
        </p:txBody>
      </p:sp>
      <p:sp>
        <p:nvSpPr>
          <p:cNvPr id="5" name="TextBox 4">
            <a:extLst>
              <a:ext uri="{FF2B5EF4-FFF2-40B4-BE49-F238E27FC236}">
                <a16:creationId xmlns:a16="http://schemas.microsoft.com/office/drawing/2014/main" id="{34B5A465-974B-9028-99F5-F574B93B1FE3}"/>
              </a:ext>
            </a:extLst>
          </p:cNvPr>
          <p:cNvSpPr txBox="1"/>
          <p:nvPr/>
        </p:nvSpPr>
        <p:spPr>
          <a:xfrm>
            <a:off x="482444" y="5009566"/>
            <a:ext cx="8958876" cy="1200329"/>
          </a:xfrm>
          <a:prstGeom prst="rect">
            <a:avLst/>
          </a:prstGeom>
          <a:noFill/>
          <a:ln>
            <a:solidFill>
              <a:schemeClr val="accent1"/>
            </a:solidFill>
          </a:ln>
        </p:spPr>
        <p:txBody>
          <a:bodyPr wrap="square" rtlCol="0">
            <a:spAutoFit/>
          </a:bodyPr>
          <a:lstStyle/>
          <a:p>
            <a:r>
              <a:rPr lang="en-GB" dirty="0">
                <a:solidFill>
                  <a:srgbClr val="FF0000"/>
                </a:solidFill>
              </a:rPr>
              <a:t>Question 2</a:t>
            </a:r>
          </a:p>
          <a:p>
            <a:endParaRPr lang="en-GB" dirty="0">
              <a:solidFill>
                <a:srgbClr val="FF0000"/>
              </a:solidFill>
            </a:endParaRPr>
          </a:p>
          <a:p>
            <a:r>
              <a:rPr lang="en-GB" dirty="0">
                <a:solidFill>
                  <a:srgbClr val="FF0000"/>
                </a:solidFill>
              </a:rPr>
              <a:t>The athlete wanted to develop an energy deficit of 300Kcal how long would they have to run for at this pace?  </a:t>
            </a:r>
          </a:p>
        </p:txBody>
      </p:sp>
    </p:spTree>
    <p:extLst>
      <p:ext uri="{BB962C8B-B14F-4D97-AF65-F5344CB8AC3E}">
        <p14:creationId xmlns:p14="http://schemas.microsoft.com/office/powerpoint/2010/main" val="15738163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A356-F212-88AB-5F0E-7907F54C4198}"/>
              </a:ext>
            </a:extLst>
          </p:cNvPr>
          <p:cNvSpPr>
            <a:spLocks noGrp="1"/>
          </p:cNvSpPr>
          <p:nvPr>
            <p:ph type="title"/>
          </p:nvPr>
        </p:nvSpPr>
        <p:spPr>
          <a:xfrm>
            <a:off x="883079" y="151952"/>
            <a:ext cx="10515600" cy="734399"/>
          </a:xfrm>
        </p:spPr>
        <p:txBody>
          <a:bodyPr/>
          <a:lstStyle/>
          <a:p>
            <a:r>
              <a:rPr lang="en-GB" dirty="0"/>
              <a:t>Resting Metabolic Rate- Schofield Equation</a:t>
            </a:r>
          </a:p>
        </p:txBody>
      </p:sp>
      <p:sp>
        <p:nvSpPr>
          <p:cNvPr id="3" name="Content Placeholder 2">
            <a:extLst>
              <a:ext uri="{FF2B5EF4-FFF2-40B4-BE49-F238E27FC236}">
                <a16:creationId xmlns:a16="http://schemas.microsoft.com/office/drawing/2014/main" id="{0E0E82EF-CFA4-B247-EB1A-F89D7617510B}"/>
              </a:ext>
            </a:extLst>
          </p:cNvPr>
          <p:cNvSpPr>
            <a:spLocks noGrp="1"/>
          </p:cNvSpPr>
          <p:nvPr>
            <p:ph idx="1"/>
          </p:nvPr>
        </p:nvSpPr>
        <p:spPr>
          <a:xfrm>
            <a:off x="681125" y="886351"/>
            <a:ext cx="10515600" cy="1603375"/>
          </a:xfrm>
        </p:spPr>
        <p:txBody>
          <a:bodyPr>
            <a:normAutofit/>
          </a:bodyPr>
          <a:lstStyle/>
          <a:p>
            <a:pPr marL="0" indent="0">
              <a:buNone/>
            </a:pPr>
            <a:r>
              <a:rPr lang="en-GB" sz="2400" i="0" dirty="0">
                <a:solidFill>
                  <a:srgbClr val="FF0000"/>
                </a:solidFill>
                <a:effectLst/>
              </a:rPr>
              <a:t>Among the pre-existing equations, the Schofield equation provided the highest percentage of accurate prediction with 59.1%, 18.7% overprediction, and 22.2% underprediction.</a:t>
            </a:r>
          </a:p>
          <a:p>
            <a:pPr marL="0" indent="0">
              <a:buNone/>
            </a:pPr>
            <a:r>
              <a:rPr lang="en-GB" sz="1200" b="0" i="0" dirty="0" err="1">
                <a:effectLst/>
                <a:latin typeface="Arial" panose="020B0604020202020204" pitchFamily="34" charset="0"/>
              </a:rPr>
              <a:t>Xue</a:t>
            </a:r>
            <a:r>
              <a:rPr lang="en-GB" sz="1200" b="0" i="0" dirty="0">
                <a:effectLst/>
                <a:latin typeface="Arial" panose="020B0604020202020204" pitchFamily="34" charset="0"/>
              </a:rPr>
              <a:t>, J., Li, S., Zhang, Y., &amp; Hong, P. (2019). Accuracy of predictive resting-metabolic-rate equations in </a:t>
            </a:r>
            <a:r>
              <a:rPr lang="en-GB" sz="1200" dirty="0">
                <a:latin typeface="Arial" panose="020B0604020202020204" pitchFamily="34" charset="0"/>
              </a:rPr>
              <a:t>C</a:t>
            </a:r>
            <a:r>
              <a:rPr lang="en-GB" sz="1200" b="0" i="0" dirty="0">
                <a:effectLst/>
                <a:latin typeface="Arial" panose="020B0604020202020204" pitchFamily="34" charset="0"/>
              </a:rPr>
              <a:t>hinese mainland adults. </a:t>
            </a:r>
            <a:r>
              <a:rPr lang="en-GB" sz="1200" b="0" i="1" dirty="0">
                <a:effectLst/>
                <a:latin typeface="Arial" panose="020B0604020202020204" pitchFamily="34" charset="0"/>
              </a:rPr>
              <a:t>International Journal of Environmental Research and Public Health</a:t>
            </a:r>
            <a:r>
              <a:rPr lang="en-GB" sz="1200" b="0" i="0" dirty="0">
                <a:effectLst/>
                <a:latin typeface="Arial" panose="020B0604020202020204" pitchFamily="34" charset="0"/>
              </a:rPr>
              <a:t>, </a:t>
            </a:r>
            <a:r>
              <a:rPr lang="en-GB" sz="1200" b="0" i="1" dirty="0">
                <a:effectLst/>
                <a:latin typeface="Arial" panose="020B0604020202020204" pitchFamily="34" charset="0"/>
              </a:rPr>
              <a:t>16</a:t>
            </a:r>
            <a:r>
              <a:rPr lang="en-GB" sz="1200" b="0" i="0" dirty="0">
                <a:effectLst/>
                <a:latin typeface="Arial" panose="020B0604020202020204" pitchFamily="34" charset="0"/>
              </a:rPr>
              <a:t>(15), 2747.</a:t>
            </a:r>
            <a:endParaRPr lang="en-GB" sz="1800" dirty="0"/>
          </a:p>
        </p:txBody>
      </p:sp>
      <p:graphicFrame>
        <p:nvGraphicFramePr>
          <p:cNvPr id="6" name="Table 5">
            <a:extLst>
              <a:ext uri="{FF2B5EF4-FFF2-40B4-BE49-F238E27FC236}">
                <a16:creationId xmlns:a16="http://schemas.microsoft.com/office/drawing/2014/main" id="{C83E8BCA-2C81-0A36-EB69-B6750E283F4C}"/>
              </a:ext>
            </a:extLst>
          </p:cNvPr>
          <p:cNvGraphicFramePr>
            <a:graphicFrameLocks noGrp="1"/>
          </p:cNvGraphicFramePr>
          <p:nvPr/>
        </p:nvGraphicFramePr>
        <p:xfrm>
          <a:off x="502604" y="2648800"/>
          <a:ext cx="6487227" cy="3766025"/>
        </p:xfrm>
        <a:graphic>
          <a:graphicData uri="http://schemas.openxmlformats.org/drawingml/2006/table">
            <a:tbl>
              <a:tblPr>
                <a:tableStyleId>{2D5ABB26-0587-4C30-8999-92F81FD0307C}</a:tableStyleId>
              </a:tblPr>
              <a:tblGrid>
                <a:gridCol w="650118">
                  <a:extLst>
                    <a:ext uri="{9D8B030D-6E8A-4147-A177-3AD203B41FA5}">
                      <a16:colId xmlns:a16="http://schemas.microsoft.com/office/drawing/2014/main" val="1980571038"/>
                    </a:ext>
                  </a:extLst>
                </a:gridCol>
                <a:gridCol w="2514209">
                  <a:extLst>
                    <a:ext uri="{9D8B030D-6E8A-4147-A177-3AD203B41FA5}">
                      <a16:colId xmlns:a16="http://schemas.microsoft.com/office/drawing/2014/main" val="1574618808"/>
                    </a:ext>
                  </a:extLst>
                </a:gridCol>
                <a:gridCol w="3322900">
                  <a:extLst>
                    <a:ext uri="{9D8B030D-6E8A-4147-A177-3AD203B41FA5}">
                      <a16:colId xmlns:a16="http://schemas.microsoft.com/office/drawing/2014/main" val="1021306874"/>
                    </a:ext>
                  </a:extLst>
                </a:gridCol>
              </a:tblGrid>
              <a:tr h="596859">
                <a:tc>
                  <a:txBody>
                    <a:bodyPr/>
                    <a:lstStyle/>
                    <a:p>
                      <a:pPr algn="l" fontAlgn="base"/>
                      <a:r>
                        <a:rPr lang="en-GB" sz="1500" b="0" dirty="0">
                          <a:effectLst/>
                        </a:rPr>
                        <a:t>Age (years)</a:t>
                      </a:r>
                      <a:endParaRPr lang="en-GB" sz="1500" b="0" dirty="0">
                        <a:effectLst/>
                        <a:latin typeface="inherit"/>
                      </a:endParaRPr>
                    </a:p>
                  </a:txBody>
                  <a:tcPr marL="39673" marR="39673" marT="19837" marB="19837" anchor="ctr"/>
                </a:tc>
                <a:tc>
                  <a:txBody>
                    <a:bodyPr/>
                    <a:lstStyle/>
                    <a:p>
                      <a:pPr algn="ctr" fontAlgn="base"/>
                      <a:r>
                        <a:rPr lang="en-GB" sz="1500" b="1" dirty="0">
                          <a:effectLst/>
                        </a:rPr>
                        <a:t>Males</a:t>
                      </a:r>
                      <a:endParaRPr lang="en-GB" sz="1500" b="0" dirty="0">
                        <a:effectLst/>
                        <a:latin typeface="inherit"/>
                      </a:endParaRPr>
                    </a:p>
                  </a:txBody>
                  <a:tcPr marL="39673" marR="39673" marT="19837" marB="19837" anchor="ctr"/>
                </a:tc>
                <a:tc>
                  <a:txBody>
                    <a:bodyPr/>
                    <a:lstStyle/>
                    <a:p>
                      <a:pPr algn="ctr" fontAlgn="base"/>
                      <a:r>
                        <a:rPr lang="en-GB" sz="1500" b="1" dirty="0">
                          <a:effectLst/>
                        </a:rPr>
                        <a:t>Females</a:t>
                      </a:r>
                      <a:endParaRPr lang="en-GB" sz="1500" b="0" dirty="0">
                        <a:effectLst/>
                        <a:latin typeface="inherit"/>
                      </a:endParaRPr>
                    </a:p>
                  </a:txBody>
                  <a:tcPr marL="39673" marR="39673" marT="19837" marB="19837" anchor="ctr"/>
                </a:tc>
                <a:extLst>
                  <a:ext uri="{0D108BD9-81ED-4DB2-BD59-A6C34878D82A}">
                    <a16:rowId xmlns:a16="http://schemas.microsoft.com/office/drawing/2014/main" val="856842995"/>
                  </a:ext>
                </a:extLst>
              </a:tr>
              <a:tr h="725223">
                <a:tc>
                  <a:txBody>
                    <a:bodyPr/>
                    <a:lstStyle/>
                    <a:p>
                      <a:pPr algn="l" fontAlgn="base"/>
                      <a:r>
                        <a:rPr lang="en-GB" sz="1500" b="0">
                          <a:effectLst/>
                        </a:rPr>
                        <a:t>10-17</a:t>
                      </a:r>
                      <a:endParaRPr lang="en-GB" sz="1500" b="0">
                        <a:effectLst/>
                        <a:latin typeface="inherit"/>
                      </a:endParaRPr>
                    </a:p>
                  </a:txBody>
                  <a:tcPr marL="39673" marR="39673" marT="19837" marB="19837" anchor="ctr"/>
                </a:tc>
                <a:tc>
                  <a:txBody>
                    <a:bodyPr/>
                    <a:lstStyle/>
                    <a:p>
                      <a:pPr algn="l" fontAlgn="base"/>
                      <a:r>
                        <a:rPr lang="en-GB" sz="1500" b="0" dirty="0">
                          <a:effectLst/>
                        </a:rPr>
                        <a:t>BMR = 17.686 x (</a:t>
                      </a:r>
                      <a:r>
                        <a:rPr lang="en-GB" sz="1500" b="0" dirty="0" err="1">
                          <a:effectLst/>
                        </a:rPr>
                        <a:t>wt</a:t>
                      </a:r>
                      <a:r>
                        <a:rPr lang="en-GB" sz="1500" b="0" dirty="0">
                          <a:effectLst/>
                        </a:rPr>
                        <a:t> kg) + 658.2 </a:t>
                      </a:r>
                    </a:p>
                    <a:p>
                      <a:pPr algn="l" fontAlgn="base"/>
                      <a:r>
                        <a:rPr lang="en-GB" sz="1500" b="0" dirty="0">
                          <a:effectLst/>
                        </a:rPr>
                        <a:t>SEE = 105</a:t>
                      </a:r>
                      <a:endParaRPr lang="en-GB" sz="1500" b="0" dirty="0">
                        <a:effectLst/>
                        <a:latin typeface="inherit"/>
                      </a:endParaRPr>
                    </a:p>
                  </a:txBody>
                  <a:tcPr marL="39673" marR="39673" marT="19837" marB="19837" anchor="ctr"/>
                </a:tc>
                <a:tc>
                  <a:txBody>
                    <a:bodyPr/>
                    <a:lstStyle/>
                    <a:p>
                      <a:pPr algn="l" fontAlgn="base"/>
                      <a:r>
                        <a:rPr lang="en-GB" sz="1500" b="0" dirty="0">
                          <a:effectLst/>
                        </a:rPr>
                        <a:t>BMR = 13.384 x (</a:t>
                      </a:r>
                      <a:r>
                        <a:rPr lang="en-GB" sz="1500" b="0" dirty="0" err="1">
                          <a:effectLst/>
                        </a:rPr>
                        <a:t>wt</a:t>
                      </a:r>
                      <a:r>
                        <a:rPr lang="en-GB" sz="1500" b="0" dirty="0">
                          <a:effectLst/>
                        </a:rPr>
                        <a:t> kg)  + 692.6 </a:t>
                      </a:r>
                    </a:p>
                    <a:p>
                      <a:pPr algn="l" fontAlgn="base"/>
                      <a:r>
                        <a:rPr lang="en-GB" sz="1500" b="0" dirty="0">
                          <a:effectLst/>
                        </a:rPr>
                        <a:t>SEE = 111</a:t>
                      </a:r>
                      <a:endParaRPr lang="en-GB" sz="1500" b="0" dirty="0">
                        <a:effectLst/>
                        <a:latin typeface="inherit"/>
                      </a:endParaRPr>
                    </a:p>
                  </a:txBody>
                  <a:tcPr marL="39673" marR="39673" marT="19837" marB="19837" anchor="ctr"/>
                </a:tc>
                <a:extLst>
                  <a:ext uri="{0D108BD9-81ED-4DB2-BD59-A6C34878D82A}">
                    <a16:rowId xmlns:a16="http://schemas.microsoft.com/office/drawing/2014/main" val="17866943"/>
                  </a:ext>
                </a:extLst>
              </a:tr>
              <a:tr h="725223">
                <a:tc>
                  <a:txBody>
                    <a:bodyPr/>
                    <a:lstStyle/>
                    <a:p>
                      <a:pPr algn="l" fontAlgn="base"/>
                      <a:r>
                        <a:rPr lang="en-GB" sz="1500" b="0">
                          <a:effectLst/>
                        </a:rPr>
                        <a:t>18-29</a:t>
                      </a:r>
                      <a:endParaRPr lang="en-GB" sz="1500" b="0">
                        <a:effectLst/>
                        <a:latin typeface="inherit"/>
                      </a:endParaRPr>
                    </a:p>
                  </a:txBody>
                  <a:tcPr marL="39673" marR="39673" marT="19837" marB="19837" anchor="ctr"/>
                </a:tc>
                <a:tc>
                  <a:txBody>
                    <a:bodyPr/>
                    <a:lstStyle/>
                    <a:p>
                      <a:pPr algn="l" fontAlgn="base"/>
                      <a:r>
                        <a:rPr lang="en-GB" sz="1500" b="0" dirty="0">
                          <a:effectLst/>
                        </a:rPr>
                        <a:t>BMR = 15.057 x (</a:t>
                      </a:r>
                      <a:r>
                        <a:rPr lang="en-GB" sz="1500" b="0" dirty="0" err="1">
                          <a:effectLst/>
                        </a:rPr>
                        <a:t>wt</a:t>
                      </a:r>
                      <a:r>
                        <a:rPr lang="en-GB" sz="1500" b="0" dirty="0">
                          <a:effectLst/>
                        </a:rPr>
                        <a:t> kg) + 692.2 </a:t>
                      </a:r>
                    </a:p>
                    <a:p>
                      <a:pPr algn="l" fontAlgn="base"/>
                      <a:r>
                        <a:rPr lang="en-GB" sz="1500" b="0" dirty="0">
                          <a:effectLst/>
                        </a:rPr>
                        <a:t>SEE = 153</a:t>
                      </a:r>
                      <a:endParaRPr lang="en-GB" sz="1500" b="0" dirty="0">
                        <a:effectLst/>
                        <a:latin typeface="inherit"/>
                      </a:endParaRPr>
                    </a:p>
                  </a:txBody>
                  <a:tcPr marL="39673" marR="39673" marT="19837" marB="19837" anchor="ctr"/>
                </a:tc>
                <a:tc>
                  <a:txBody>
                    <a:bodyPr/>
                    <a:lstStyle/>
                    <a:p>
                      <a:pPr algn="l" fontAlgn="base"/>
                      <a:r>
                        <a:rPr lang="en-GB" sz="1500" b="0" dirty="0">
                          <a:effectLst/>
                        </a:rPr>
                        <a:t>BMR = 14.818 x (</a:t>
                      </a:r>
                      <a:r>
                        <a:rPr lang="en-GB" sz="1500" b="0" dirty="0" err="1">
                          <a:effectLst/>
                        </a:rPr>
                        <a:t>wt</a:t>
                      </a:r>
                      <a:r>
                        <a:rPr lang="en-GB" sz="1500" b="0" dirty="0">
                          <a:effectLst/>
                        </a:rPr>
                        <a:t> kg)  + 486.6</a:t>
                      </a:r>
                      <a:br>
                        <a:rPr lang="en-GB" sz="1500" b="0" dirty="0">
                          <a:effectLst/>
                        </a:rPr>
                      </a:br>
                      <a:r>
                        <a:rPr lang="en-GB" sz="1500" b="0" dirty="0">
                          <a:effectLst/>
                        </a:rPr>
                        <a:t>SEE = 119</a:t>
                      </a:r>
                      <a:endParaRPr lang="en-GB" sz="1500" b="0" dirty="0">
                        <a:effectLst/>
                        <a:latin typeface="inherit"/>
                      </a:endParaRPr>
                    </a:p>
                  </a:txBody>
                  <a:tcPr marL="39673" marR="39673" marT="19837" marB="19837" anchor="ctr"/>
                </a:tc>
                <a:extLst>
                  <a:ext uri="{0D108BD9-81ED-4DB2-BD59-A6C34878D82A}">
                    <a16:rowId xmlns:a16="http://schemas.microsoft.com/office/drawing/2014/main" val="1793879896"/>
                  </a:ext>
                </a:extLst>
              </a:tr>
              <a:tr h="725223">
                <a:tc>
                  <a:txBody>
                    <a:bodyPr/>
                    <a:lstStyle/>
                    <a:p>
                      <a:pPr algn="l" fontAlgn="base"/>
                      <a:r>
                        <a:rPr lang="en-GB" sz="1500" b="0">
                          <a:effectLst/>
                        </a:rPr>
                        <a:t>30-59</a:t>
                      </a:r>
                      <a:endParaRPr lang="en-GB" sz="1500" b="0">
                        <a:effectLst/>
                        <a:latin typeface="inherit"/>
                      </a:endParaRPr>
                    </a:p>
                  </a:txBody>
                  <a:tcPr marL="39673" marR="39673" marT="19837" marB="19837" anchor="ctr"/>
                </a:tc>
                <a:tc>
                  <a:txBody>
                    <a:bodyPr/>
                    <a:lstStyle/>
                    <a:p>
                      <a:pPr algn="l" fontAlgn="base"/>
                      <a:r>
                        <a:rPr lang="en-GB" sz="1500" b="0">
                          <a:effectLst/>
                        </a:rPr>
                        <a:t>BMR = 11.472 x (wt kg) + 873.1</a:t>
                      </a:r>
                      <a:br>
                        <a:rPr lang="en-GB" sz="1500" b="0">
                          <a:effectLst/>
                        </a:rPr>
                      </a:br>
                      <a:r>
                        <a:rPr lang="en-GB" sz="1500" b="0">
                          <a:effectLst/>
                        </a:rPr>
                        <a:t>SEE = 167</a:t>
                      </a:r>
                      <a:endParaRPr lang="en-GB" sz="1500" b="0">
                        <a:effectLst/>
                        <a:latin typeface="inherit"/>
                      </a:endParaRPr>
                    </a:p>
                  </a:txBody>
                  <a:tcPr marL="39673" marR="39673" marT="19837" marB="19837" anchor="ctr"/>
                </a:tc>
                <a:tc>
                  <a:txBody>
                    <a:bodyPr/>
                    <a:lstStyle/>
                    <a:p>
                      <a:pPr algn="l" fontAlgn="base"/>
                      <a:r>
                        <a:rPr lang="en-GB" sz="1500" b="0" dirty="0">
                          <a:effectLst/>
                        </a:rPr>
                        <a:t>BMR = 8.126 x (</a:t>
                      </a:r>
                      <a:r>
                        <a:rPr lang="en-GB" sz="1500" b="0" dirty="0" err="1">
                          <a:effectLst/>
                        </a:rPr>
                        <a:t>wt</a:t>
                      </a:r>
                      <a:r>
                        <a:rPr lang="en-GB" sz="1500" b="0" dirty="0">
                          <a:effectLst/>
                        </a:rPr>
                        <a:t> kg)  + 845.6</a:t>
                      </a:r>
                      <a:br>
                        <a:rPr lang="en-GB" sz="1500" b="0" dirty="0">
                          <a:effectLst/>
                        </a:rPr>
                      </a:br>
                      <a:r>
                        <a:rPr lang="en-GB" sz="1500" b="0" dirty="0">
                          <a:effectLst/>
                        </a:rPr>
                        <a:t>SEE = 111</a:t>
                      </a:r>
                      <a:endParaRPr lang="en-GB" sz="1500" b="0" dirty="0">
                        <a:effectLst/>
                        <a:latin typeface="inherit"/>
                      </a:endParaRPr>
                    </a:p>
                  </a:txBody>
                  <a:tcPr marL="39673" marR="39673" marT="19837" marB="19837" anchor="ctr"/>
                </a:tc>
                <a:extLst>
                  <a:ext uri="{0D108BD9-81ED-4DB2-BD59-A6C34878D82A}">
                    <a16:rowId xmlns:a16="http://schemas.microsoft.com/office/drawing/2014/main" val="1342685538"/>
                  </a:ext>
                </a:extLst>
              </a:tr>
              <a:tr h="725223">
                <a:tc>
                  <a:txBody>
                    <a:bodyPr/>
                    <a:lstStyle/>
                    <a:p>
                      <a:pPr algn="l" fontAlgn="base"/>
                      <a:r>
                        <a:rPr lang="en-GB" sz="1500" b="0">
                          <a:effectLst/>
                        </a:rPr>
                        <a:t>≥ 60</a:t>
                      </a:r>
                      <a:endParaRPr lang="en-GB" sz="1500" b="0">
                        <a:effectLst/>
                        <a:latin typeface="inherit"/>
                      </a:endParaRPr>
                    </a:p>
                  </a:txBody>
                  <a:tcPr marL="39673" marR="39673" marT="19837" marB="19837" anchor="ctr"/>
                </a:tc>
                <a:tc>
                  <a:txBody>
                    <a:bodyPr/>
                    <a:lstStyle/>
                    <a:p>
                      <a:pPr algn="l" fontAlgn="base"/>
                      <a:r>
                        <a:rPr lang="en-GB" sz="1500" b="0" dirty="0">
                          <a:effectLst/>
                        </a:rPr>
                        <a:t>BMR =11.711 x (</a:t>
                      </a:r>
                      <a:r>
                        <a:rPr lang="en-GB" sz="1500" b="0" dirty="0" err="1">
                          <a:effectLst/>
                        </a:rPr>
                        <a:t>wt</a:t>
                      </a:r>
                      <a:r>
                        <a:rPr lang="en-GB" sz="1500" b="0" dirty="0">
                          <a:effectLst/>
                        </a:rPr>
                        <a:t> kg)  + 587.7 </a:t>
                      </a:r>
                      <a:br>
                        <a:rPr lang="en-GB" sz="1500" b="0" dirty="0">
                          <a:effectLst/>
                        </a:rPr>
                      </a:br>
                      <a:r>
                        <a:rPr lang="en-GB" sz="1500" b="0" dirty="0">
                          <a:effectLst/>
                        </a:rPr>
                        <a:t>SEE = 164</a:t>
                      </a:r>
                      <a:endParaRPr lang="en-GB" sz="1500" b="0" dirty="0">
                        <a:effectLst/>
                        <a:latin typeface="inherit"/>
                      </a:endParaRPr>
                    </a:p>
                  </a:txBody>
                  <a:tcPr marL="39673" marR="39673" marT="19837" marB="19837" anchor="ctr"/>
                </a:tc>
                <a:tc>
                  <a:txBody>
                    <a:bodyPr/>
                    <a:lstStyle/>
                    <a:p>
                      <a:pPr algn="l" fontAlgn="base"/>
                      <a:r>
                        <a:rPr lang="en-GB" sz="1500" b="0" dirty="0">
                          <a:effectLst/>
                        </a:rPr>
                        <a:t>BMR =9.082 x (</a:t>
                      </a:r>
                      <a:r>
                        <a:rPr lang="en-GB" sz="1500" b="0" dirty="0" err="1">
                          <a:effectLst/>
                        </a:rPr>
                        <a:t>wt</a:t>
                      </a:r>
                      <a:r>
                        <a:rPr lang="en-GB" sz="1500" b="0" dirty="0">
                          <a:effectLst/>
                        </a:rPr>
                        <a:t> kg)  + 658.5</a:t>
                      </a:r>
                      <a:br>
                        <a:rPr lang="en-GB" sz="1500" b="0" dirty="0">
                          <a:effectLst/>
                        </a:rPr>
                      </a:br>
                      <a:r>
                        <a:rPr lang="en-GB" sz="1500" b="0" dirty="0">
                          <a:effectLst/>
                        </a:rPr>
                        <a:t>SEE: 108</a:t>
                      </a:r>
                      <a:endParaRPr lang="en-GB" sz="1500" b="0" dirty="0">
                        <a:effectLst/>
                        <a:latin typeface="inherit"/>
                      </a:endParaRPr>
                    </a:p>
                  </a:txBody>
                  <a:tcPr marL="39673" marR="39673" marT="19837" marB="19837" anchor="ctr"/>
                </a:tc>
                <a:extLst>
                  <a:ext uri="{0D108BD9-81ED-4DB2-BD59-A6C34878D82A}">
                    <a16:rowId xmlns:a16="http://schemas.microsoft.com/office/drawing/2014/main" val="1474496511"/>
                  </a:ext>
                </a:extLst>
              </a:tr>
              <a:tr h="268190">
                <a:tc gridSpan="3">
                  <a:txBody>
                    <a:bodyPr/>
                    <a:lstStyle/>
                    <a:p>
                      <a:pPr algn="l" fontAlgn="base"/>
                      <a:r>
                        <a:rPr lang="en-GB" sz="1500" b="0" dirty="0">
                          <a:effectLst/>
                        </a:rPr>
                        <a:t>SEE = Standard error of estimation</a:t>
                      </a:r>
                      <a:endParaRPr lang="en-GB" sz="1500" b="0" dirty="0">
                        <a:effectLst/>
                        <a:latin typeface="inherit"/>
                      </a:endParaRPr>
                    </a:p>
                  </a:txBody>
                  <a:tcPr marL="39673" marR="39673" marT="19837" marB="19837"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83003586"/>
                  </a:ext>
                </a:extLst>
              </a:tr>
            </a:tbl>
          </a:graphicData>
        </a:graphic>
      </p:graphicFrame>
      <p:graphicFrame>
        <p:nvGraphicFramePr>
          <p:cNvPr id="8" name="Table 7">
            <a:extLst>
              <a:ext uri="{FF2B5EF4-FFF2-40B4-BE49-F238E27FC236}">
                <a16:creationId xmlns:a16="http://schemas.microsoft.com/office/drawing/2014/main" id="{5C17A03A-959A-FF9C-8906-D9D3A736FB37}"/>
              </a:ext>
            </a:extLst>
          </p:cNvPr>
          <p:cNvGraphicFramePr>
            <a:graphicFrameLocks noGrp="1"/>
          </p:cNvGraphicFramePr>
          <p:nvPr/>
        </p:nvGraphicFramePr>
        <p:xfrm>
          <a:off x="6989832" y="2597189"/>
          <a:ext cx="4408848" cy="1872002"/>
        </p:xfrm>
        <a:graphic>
          <a:graphicData uri="http://schemas.openxmlformats.org/drawingml/2006/table">
            <a:tbl>
              <a:tblPr firstRow="1" firstCol="1" bandRow="1">
                <a:tableStyleId>{F5AB1C69-6EDB-4FF4-983F-18BD219EF322}</a:tableStyleId>
              </a:tblPr>
              <a:tblGrid>
                <a:gridCol w="2964976">
                  <a:extLst>
                    <a:ext uri="{9D8B030D-6E8A-4147-A177-3AD203B41FA5}">
                      <a16:colId xmlns:a16="http://schemas.microsoft.com/office/drawing/2014/main" val="353048213"/>
                    </a:ext>
                  </a:extLst>
                </a:gridCol>
                <a:gridCol w="612209">
                  <a:extLst>
                    <a:ext uri="{9D8B030D-6E8A-4147-A177-3AD203B41FA5}">
                      <a16:colId xmlns:a16="http://schemas.microsoft.com/office/drawing/2014/main" val="2160638831"/>
                    </a:ext>
                  </a:extLst>
                </a:gridCol>
                <a:gridCol w="831663">
                  <a:extLst>
                    <a:ext uri="{9D8B030D-6E8A-4147-A177-3AD203B41FA5}">
                      <a16:colId xmlns:a16="http://schemas.microsoft.com/office/drawing/2014/main" val="598710304"/>
                    </a:ext>
                  </a:extLst>
                </a:gridCol>
              </a:tblGrid>
              <a:tr h="198119">
                <a:tc gridSpan="3">
                  <a:txBody>
                    <a:bodyPr/>
                    <a:lstStyle/>
                    <a:p>
                      <a:pPr algn="ctr">
                        <a:lnSpc>
                          <a:spcPct val="107000"/>
                        </a:lnSpc>
                        <a:spcAft>
                          <a:spcPts val="800"/>
                        </a:spcAft>
                      </a:pPr>
                      <a:r>
                        <a:rPr lang="en-GB" sz="1000" dirty="0">
                          <a:solidFill>
                            <a:schemeClr val="tx1"/>
                          </a:solidFill>
                          <a:effectLst/>
                        </a:rPr>
                        <a:t>Lifestyle Activity Stress Factor</a:t>
                      </a:r>
                      <a:endParaRPr lang="en-GB" sz="1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chor="ct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57716256"/>
                  </a:ext>
                </a:extLst>
              </a:tr>
              <a:tr h="198119">
                <a:tc>
                  <a:txBody>
                    <a:bodyPr/>
                    <a:lstStyle/>
                    <a:p>
                      <a:pPr>
                        <a:lnSpc>
                          <a:spcPct val="107000"/>
                        </a:lnSpc>
                        <a:spcAft>
                          <a:spcPts val="800"/>
                        </a:spcAft>
                      </a:pPr>
                      <a:r>
                        <a:rPr lang="en-GB" sz="1000" dirty="0">
                          <a:solidFill>
                            <a:schemeClr val="tx1"/>
                          </a:solidFill>
                          <a:effectLst/>
                        </a:rPr>
                        <a:t> </a:t>
                      </a:r>
                      <a:endParaRPr lang="en-GB" sz="11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000">
                          <a:solidFill>
                            <a:schemeClr val="tx1"/>
                          </a:solidFill>
                          <a:effectLst/>
                        </a:rPr>
                        <a:t>Male</a:t>
                      </a:r>
                      <a:endParaRPr lang="en-GB" sz="11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000">
                          <a:solidFill>
                            <a:schemeClr val="tx1"/>
                          </a:solidFill>
                          <a:effectLst/>
                        </a:rPr>
                        <a:t>Female</a:t>
                      </a:r>
                      <a:endParaRPr lang="en-GB" sz="11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extLst>
                  <a:ext uri="{0D108BD9-81ED-4DB2-BD59-A6C34878D82A}">
                    <a16:rowId xmlns:a16="http://schemas.microsoft.com/office/drawing/2014/main" val="1972907590"/>
                  </a:ext>
                </a:extLst>
              </a:tr>
              <a:tr h="244079">
                <a:tc>
                  <a:txBody>
                    <a:bodyPr/>
                    <a:lstStyle/>
                    <a:p>
                      <a:pPr>
                        <a:lnSpc>
                          <a:spcPct val="107000"/>
                        </a:lnSpc>
                        <a:spcAft>
                          <a:spcPts val="800"/>
                        </a:spcAft>
                      </a:pPr>
                      <a:r>
                        <a:rPr lang="en-GB" sz="1400" dirty="0">
                          <a:solidFill>
                            <a:schemeClr val="tx1"/>
                          </a:solidFill>
                          <a:effectLst/>
                        </a:rPr>
                        <a:t>Sedentary - inactive</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a:solidFill>
                            <a:schemeClr val="tx1"/>
                          </a:solidFill>
                          <a:effectLst/>
                        </a:rPr>
                        <a:t>1</a:t>
                      </a:r>
                      <a:endParaRPr lang="en-GB" sz="18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a:solidFill>
                            <a:schemeClr val="tx1"/>
                          </a:solidFill>
                          <a:effectLst/>
                        </a:rPr>
                        <a:t>1</a:t>
                      </a:r>
                      <a:endParaRPr lang="en-GB" sz="18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extLst>
                  <a:ext uri="{0D108BD9-81ED-4DB2-BD59-A6C34878D82A}">
                    <a16:rowId xmlns:a16="http://schemas.microsoft.com/office/drawing/2014/main" val="361225257"/>
                  </a:ext>
                </a:extLst>
              </a:tr>
              <a:tr h="499448">
                <a:tc>
                  <a:txBody>
                    <a:bodyPr/>
                    <a:lstStyle/>
                    <a:p>
                      <a:pPr>
                        <a:lnSpc>
                          <a:spcPct val="107000"/>
                        </a:lnSpc>
                        <a:spcAft>
                          <a:spcPts val="800"/>
                        </a:spcAft>
                      </a:pPr>
                      <a:r>
                        <a:rPr lang="en-GB" sz="1400" dirty="0">
                          <a:solidFill>
                            <a:schemeClr val="tx1"/>
                          </a:solidFill>
                          <a:effectLst/>
                        </a:rPr>
                        <a:t>Sedentary – no physical activity but busy active lifestyle</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a:solidFill>
                            <a:schemeClr val="tx1"/>
                          </a:solidFill>
                          <a:effectLst/>
                        </a:rPr>
                        <a:t>1.3</a:t>
                      </a:r>
                      <a:endParaRPr lang="en-GB" sz="18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a:solidFill>
                            <a:schemeClr val="tx1"/>
                          </a:solidFill>
                          <a:effectLst/>
                        </a:rPr>
                        <a:t>1.3</a:t>
                      </a:r>
                      <a:endParaRPr lang="en-GB" sz="18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extLst>
                  <a:ext uri="{0D108BD9-81ED-4DB2-BD59-A6C34878D82A}">
                    <a16:rowId xmlns:a16="http://schemas.microsoft.com/office/drawing/2014/main" val="2004329622"/>
                  </a:ext>
                </a:extLst>
              </a:tr>
              <a:tr h="244079">
                <a:tc>
                  <a:txBody>
                    <a:bodyPr/>
                    <a:lstStyle/>
                    <a:p>
                      <a:pPr>
                        <a:lnSpc>
                          <a:spcPct val="107000"/>
                        </a:lnSpc>
                        <a:spcAft>
                          <a:spcPts val="800"/>
                        </a:spcAft>
                      </a:pPr>
                      <a:r>
                        <a:rPr lang="en-GB" sz="1400" dirty="0">
                          <a:solidFill>
                            <a:schemeClr val="tx1"/>
                          </a:solidFill>
                          <a:effectLst/>
                        </a:rPr>
                        <a:t>Light - &gt; 20 mins x2 /</a:t>
                      </a:r>
                      <a:r>
                        <a:rPr lang="en-GB" sz="1400" dirty="0" err="1">
                          <a:solidFill>
                            <a:schemeClr val="tx1"/>
                          </a:solidFill>
                          <a:effectLst/>
                        </a:rPr>
                        <a:t>wk</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dirty="0">
                          <a:solidFill>
                            <a:schemeClr val="tx1"/>
                          </a:solidFill>
                          <a:effectLst/>
                        </a:rPr>
                        <a:t>1.7</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a:solidFill>
                            <a:schemeClr val="tx1"/>
                          </a:solidFill>
                          <a:effectLst/>
                        </a:rPr>
                        <a:t>1.6</a:t>
                      </a:r>
                      <a:endParaRPr lang="en-GB" sz="180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extLst>
                  <a:ext uri="{0D108BD9-81ED-4DB2-BD59-A6C34878D82A}">
                    <a16:rowId xmlns:a16="http://schemas.microsoft.com/office/drawing/2014/main" val="4116479072"/>
                  </a:ext>
                </a:extLst>
              </a:tr>
              <a:tr h="244079">
                <a:tc>
                  <a:txBody>
                    <a:bodyPr/>
                    <a:lstStyle/>
                    <a:p>
                      <a:pPr>
                        <a:lnSpc>
                          <a:spcPct val="107000"/>
                        </a:lnSpc>
                        <a:spcAft>
                          <a:spcPts val="800"/>
                        </a:spcAft>
                      </a:pPr>
                      <a:r>
                        <a:rPr lang="en-GB" sz="1400" dirty="0">
                          <a:solidFill>
                            <a:schemeClr val="tx1"/>
                          </a:solidFill>
                          <a:effectLst/>
                        </a:rPr>
                        <a:t>Moderate 20-45mins 3-4 /</a:t>
                      </a:r>
                      <a:r>
                        <a:rPr lang="en-GB" sz="1400" dirty="0" err="1">
                          <a:solidFill>
                            <a:schemeClr val="tx1"/>
                          </a:solidFill>
                          <a:effectLst/>
                        </a:rPr>
                        <a:t>wk</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dirty="0">
                          <a:solidFill>
                            <a:schemeClr val="tx1"/>
                          </a:solidFill>
                          <a:effectLst/>
                        </a:rPr>
                        <a:t>2.1</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dirty="0">
                          <a:solidFill>
                            <a:schemeClr val="tx1"/>
                          </a:solidFill>
                          <a:effectLst/>
                        </a:rPr>
                        <a:t>1.9</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extLst>
                  <a:ext uri="{0D108BD9-81ED-4DB2-BD59-A6C34878D82A}">
                    <a16:rowId xmlns:a16="http://schemas.microsoft.com/office/drawing/2014/main" val="695093883"/>
                  </a:ext>
                </a:extLst>
              </a:tr>
              <a:tr h="244079">
                <a:tc>
                  <a:txBody>
                    <a:bodyPr/>
                    <a:lstStyle/>
                    <a:p>
                      <a:pPr>
                        <a:lnSpc>
                          <a:spcPct val="107000"/>
                        </a:lnSpc>
                        <a:spcAft>
                          <a:spcPts val="800"/>
                        </a:spcAft>
                      </a:pPr>
                      <a:r>
                        <a:rPr lang="en-GB" sz="1400" dirty="0">
                          <a:solidFill>
                            <a:schemeClr val="tx1"/>
                          </a:solidFill>
                          <a:effectLst/>
                        </a:rPr>
                        <a:t>Active &gt;60 mins 5-7 / </a:t>
                      </a:r>
                      <a:r>
                        <a:rPr lang="en-GB" sz="1400" dirty="0" err="1">
                          <a:solidFill>
                            <a:schemeClr val="tx1"/>
                          </a:solidFill>
                          <a:effectLst/>
                        </a:rPr>
                        <a:t>wk</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dirty="0">
                          <a:solidFill>
                            <a:schemeClr val="tx1"/>
                          </a:solidFill>
                          <a:effectLst/>
                        </a:rPr>
                        <a:t>2.4</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400" dirty="0">
                          <a:solidFill>
                            <a:schemeClr val="tx1"/>
                          </a:solidFill>
                          <a:effectLst/>
                        </a:rPr>
                        <a:t>2.2</a:t>
                      </a:r>
                      <a:endParaRPr lang="en-GB" sz="180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noFill/>
                  </a:tcPr>
                </a:tc>
                <a:extLst>
                  <a:ext uri="{0D108BD9-81ED-4DB2-BD59-A6C34878D82A}">
                    <a16:rowId xmlns:a16="http://schemas.microsoft.com/office/drawing/2014/main" val="2951787495"/>
                  </a:ext>
                </a:extLst>
              </a:tr>
            </a:tbl>
          </a:graphicData>
        </a:graphic>
      </p:graphicFrame>
      <p:sp>
        <p:nvSpPr>
          <p:cNvPr id="9" name="TextBox 8">
            <a:extLst>
              <a:ext uri="{FF2B5EF4-FFF2-40B4-BE49-F238E27FC236}">
                <a16:creationId xmlns:a16="http://schemas.microsoft.com/office/drawing/2014/main" id="{9A92F3E3-2624-DF0B-57D1-8EC5BC98A8B8}"/>
              </a:ext>
            </a:extLst>
          </p:cNvPr>
          <p:cNvSpPr txBox="1"/>
          <p:nvPr/>
        </p:nvSpPr>
        <p:spPr>
          <a:xfrm>
            <a:off x="6735115" y="4819573"/>
            <a:ext cx="5301276" cy="1754326"/>
          </a:xfrm>
          <a:prstGeom prst="rect">
            <a:avLst/>
          </a:prstGeom>
          <a:noFill/>
          <a:ln>
            <a:solidFill>
              <a:schemeClr val="accent1"/>
            </a:solidFill>
          </a:ln>
        </p:spPr>
        <p:txBody>
          <a:bodyPr wrap="square" rtlCol="0">
            <a:spAutoFit/>
          </a:bodyPr>
          <a:lstStyle/>
          <a:p>
            <a:r>
              <a:rPr lang="en-GB" dirty="0">
                <a:solidFill>
                  <a:srgbClr val="FF0000"/>
                </a:solidFill>
              </a:rPr>
              <a:t>Question 3</a:t>
            </a:r>
          </a:p>
          <a:p>
            <a:endParaRPr lang="en-GB" dirty="0">
              <a:solidFill>
                <a:srgbClr val="FF0000"/>
              </a:solidFill>
            </a:endParaRPr>
          </a:p>
          <a:p>
            <a:r>
              <a:rPr lang="en-GB" dirty="0">
                <a:solidFill>
                  <a:srgbClr val="FF0000"/>
                </a:solidFill>
              </a:rPr>
              <a:t>What is the range of RMR of a 35 year old moderately active female weighing 65kg ?</a:t>
            </a:r>
          </a:p>
          <a:p>
            <a:endParaRPr lang="en-GB" dirty="0">
              <a:solidFill>
                <a:srgbClr val="FF0000"/>
              </a:solidFill>
            </a:endParaRPr>
          </a:p>
          <a:p>
            <a:r>
              <a:rPr lang="en-GB" dirty="0">
                <a:solidFill>
                  <a:srgbClr val="FF0000"/>
                </a:solidFill>
              </a:rPr>
              <a:t>What is your BMR range?</a:t>
            </a:r>
          </a:p>
        </p:txBody>
      </p:sp>
    </p:spTree>
    <p:extLst>
      <p:ext uri="{BB962C8B-B14F-4D97-AF65-F5344CB8AC3E}">
        <p14:creationId xmlns:p14="http://schemas.microsoft.com/office/powerpoint/2010/main" val="16810426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FC295-41E0-7CF1-4213-5FD84097181B}"/>
              </a:ext>
            </a:extLst>
          </p:cNvPr>
          <p:cNvSpPr>
            <a:spLocks noGrp="1"/>
          </p:cNvSpPr>
          <p:nvPr>
            <p:ph type="title"/>
          </p:nvPr>
        </p:nvSpPr>
        <p:spPr>
          <a:xfrm>
            <a:off x="838200" y="365126"/>
            <a:ext cx="10515600" cy="711960"/>
          </a:xfrm>
        </p:spPr>
        <p:txBody>
          <a:bodyPr/>
          <a:lstStyle/>
          <a:p>
            <a:pPr algn="ctr"/>
            <a:r>
              <a:rPr lang="en-GB" dirty="0"/>
              <a:t>Thermic Effect of Food</a:t>
            </a:r>
          </a:p>
        </p:txBody>
      </p:sp>
      <p:sp>
        <p:nvSpPr>
          <p:cNvPr id="3" name="Content Placeholder 2">
            <a:extLst>
              <a:ext uri="{FF2B5EF4-FFF2-40B4-BE49-F238E27FC236}">
                <a16:creationId xmlns:a16="http://schemas.microsoft.com/office/drawing/2014/main" id="{E7AA6BAF-9338-654D-708B-01D432CB4F0F}"/>
              </a:ext>
            </a:extLst>
          </p:cNvPr>
          <p:cNvSpPr>
            <a:spLocks noGrp="1"/>
          </p:cNvSpPr>
          <p:nvPr>
            <p:ph idx="1"/>
          </p:nvPr>
        </p:nvSpPr>
        <p:spPr>
          <a:xfrm>
            <a:off x="372585" y="1215928"/>
            <a:ext cx="11469736" cy="4426143"/>
          </a:xfrm>
        </p:spPr>
        <p:txBody>
          <a:bodyPr>
            <a:normAutofit fontScale="92500" lnSpcReduction="20000"/>
          </a:bodyPr>
          <a:lstStyle/>
          <a:p>
            <a:pPr marL="0" indent="0">
              <a:buNone/>
            </a:pPr>
            <a:r>
              <a:rPr lang="en-GB" sz="2400" i="0" dirty="0">
                <a:solidFill>
                  <a:srgbClr val="202124"/>
                </a:solidFill>
                <a:effectLst/>
              </a:rPr>
              <a:t>The thermic effect of food (TEF) is the amount of energy it takes for your body to digest, absorb, and metabolise the food you eat. TEF makes up a part of your daily calorie expenditure (calories out), and usually represents about 10% of the caloric intake of healthy adults eating a mixed and balanced diet.</a:t>
            </a:r>
          </a:p>
          <a:p>
            <a:pPr marL="0" indent="0">
              <a:buNone/>
            </a:pPr>
            <a:endParaRPr lang="en-GB" dirty="0">
              <a:solidFill>
                <a:srgbClr val="202124"/>
              </a:solidFill>
              <a:latin typeface="arial" panose="020B0604020202020204" pitchFamily="34" charset="0"/>
            </a:endParaRPr>
          </a:p>
          <a:p>
            <a:pPr marL="0" indent="0">
              <a:buNone/>
            </a:pPr>
            <a:r>
              <a:rPr lang="en-GB" dirty="0">
                <a:solidFill>
                  <a:srgbClr val="202124"/>
                </a:solidFill>
                <a:latin typeface="arial" panose="020B0604020202020204" pitchFamily="34" charset="0"/>
              </a:rPr>
              <a:t>i.e. Energy intake x 0.1</a:t>
            </a:r>
          </a:p>
          <a:p>
            <a:pPr marL="0" indent="0">
              <a:buNone/>
            </a:pPr>
            <a:endParaRPr lang="en-GB" dirty="0">
              <a:solidFill>
                <a:srgbClr val="202124"/>
              </a:solidFill>
              <a:latin typeface="arial" panose="020B0604020202020204" pitchFamily="34" charset="0"/>
            </a:endParaRPr>
          </a:p>
          <a:p>
            <a:pPr algn="l">
              <a:buFont typeface="Arial" panose="020B0604020202020204" pitchFamily="34" charset="0"/>
              <a:buChar char="•"/>
            </a:pPr>
            <a:r>
              <a:rPr lang="en-GB" b="0" i="1" dirty="0">
                <a:solidFill>
                  <a:srgbClr val="00B050"/>
                </a:solidFill>
                <a:effectLst/>
                <a:latin typeface="Inter"/>
              </a:rPr>
              <a:t>Fat</a:t>
            </a:r>
            <a:r>
              <a:rPr lang="en-GB" b="0" i="0" dirty="0">
                <a:solidFill>
                  <a:srgbClr val="00B050"/>
                </a:solidFill>
                <a:effectLst/>
                <a:latin typeface="Inter"/>
              </a:rPr>
              <a:t> provides 9 calories per gram, and its TEF is 0–3%.</a:t>
            </a:r>
          </a:p>
          <a:p>
            <a:pPr algn="l">
              <a:buFont typeface="Arial" panose="020B0604020202020204" pitchFamily="34" charset="0"/>
              <a:buChar char="•"/>
            </a:pPr>
            <a:r>
              <a:rPr lang="en-GB" b="0" i="1" dirty="0">
                <a:solidFill>
                  <a:srgbClr val="00B050"/>
                </a:solidFill>
                <a:effectLst/>
                <a:latin typeface="Inter"/>
              </a:rPr>
              <a:t>Carbohydrate</a:t>
            </a:r>
            <a:r>
              <a:rPr lang="en-GB" b="0" i="0" dirty="0">
                <a:solidFill>
                  <a:srgbClr val="00B050"/>
                </a:solidFill>
                <a:effectLst/>
                <a:latin typeface="Inter"/>
              </a:rPr>
              <a:t> provides 4 calories per gram, and its TEF is 5–10%.</a:t>
            </a:r>
          </a:p>
          <a:p>
            <a:pPr algn="l">
              <a:buFont typeface="Arial" panose="020B0604020202020204" pitchFamily="34" charset="0"/>
              <a:buChar char="•"/>
            </a:pPr>
            <a:r>
              <a:rPr lang="en-GB" b="0" i="1" dirty="0">
                <a:solidFill>
                  <a:srgbClr val="00B050"/>
                </a:solidFill>
                <a:effectLst/>
                <a:latin typeface="Inter"/>
              </a:rPr>
              <a:t>Protein</a:t>
            </a:r>
            <a:r>
              <a:rPr lang="en-GB" b="0" i="0" dirty="0">
                <a:solidFill>
                  <a:srgbClr val="00B050"/>
                </a:solidFill>
                <a:effectLst/>
                <a:latin typeface="Inter"/>
              </a:rPr>
              <a:t> provides 4 calories per gram, and its TEF is 20–30%.</a:t>
            </a:r>
          </a:p>
          <a:p>
            <a:pPr marL="0" indent="0">
              <a:buNone/>
            </a:pPr>
            <a:br>
              <a:rPr lang="en-GB" dirty="0"/>
            </a:br>
            <a:r>
              <a:rPr lang="en-GB" b="0" i="0" dirty="0">
                <a:solidFill>
                  <a:srgbClr val="999999"/>
                </a:solidFill>
                <a:effectLst/>
                <a:latin typeface="Open Sans" panose="020B0606030504020204" pitchFamily="34" charset="0"/>
              </a:rPr>
              <a:t>  </a:t>
            </a:r>
            <a:endParaRPr lang="en-GB" dirty="0"/>
          </a:p>
        </p:txBody>
      </p:sp>
      <p:sp>
        <p:nvSpPr>
          <p:cNvPr id="4" name="TextBox 3">
            <a:extLst>
              <a:ext uri="{FF2B5EF4-FFF2-40B4-BE49-F238E27FC236}">
                <a16:creationId xmlns:a16="http://schemas.microsoft.com/office/drawing/2014/main" id="{854AEE4C-4332-7C65-5B48-DE4D4007B183}"/>
              </a:ext>
            </a:extLst>
          </p:cNvPr>
          <p:cNvSpPr txBox="1"/>
          <p:nvPr/>
        </p:nvSpPr>
        <p:spPr>
          <a:xfrm>
            <a:off x="572200" y="4903407"/>
            <a:ext cx="3057351" cy="1477328"/>
          </a:xfrm>
          <a:prstGeom prst="rect">
            <a:avLst/>
          </a:prstGeom>
          <a:noFill/>
          <a:ln>
            <a:solidFill>
              <a:schemeClr val="accent1"/>
            </a:solidFill>
          </a:ln>
        </p:spPr>
        <p:txBody>
          <a:bodyPr wrap="square" rtlCol="0">
            <a:spAutoFit/>
          </a:bodyPr>
          <a:lstStyle/>
          <a:p>
            <a:r>
              <a:rPr lang="en-GB" dirty="0">
                <a:solidFill>
                  <a:srgbClr val="FF0000"/>
                </a:solidFill>
              </a:rPr>
              <a:t>Question 4</a:t>
            </a:r>
          </a:p>
          <a:p>
            <a:endParaRPr lang="en-GB" dirty="0">
              <a:solidFill>
                <a:srgbClr val="FF0000"/>
              </a:solidFill>
            </a:endParaRPr>
          </a:p>
          <a:p>
            <a:r>
              <a:rPr lang="en-GB" dirty="0">
                <a:solidFill>
                  <a:srgbClr val="FF0000"/>
                </a:solidFill>
              </a:rPr>
              <a:t>An athlete consumes 3500kcal per day how many kcals are required to process this food?</a:t>
            </a:r>
          </a:p>
        </p:txBody>
      </p:sp>
      <p:sp>
        <p:nvSpPr>
          <p:cNvPr id="5" name="TextBox 4">
            <a:extLst>
              <a:ext uri="{FF2B5EF4-FFF2-40B4-BE49-F238E27FC236}">
                <a16:creationId xmlns:a16="http://schemas.microsoft.com/office/drawing/2014/main" id="{99FAB4A2-4A61-CBF5-BC38-37AEAF618177}"/>
              </a:ext>
            </a:extLst>
          </p:cNvPr>
          <p:cNvSpPr txBox="1"/>
          <p:nvPr/>
        </p:nvSpPr>
        <p:spPr>
          <a:xfrm>
            <a:off x="4067116" y="4903407"/>
            <a:ext cx="3960531" cy="1692771"/>
          </a:xfrm>
          <a:prstGeom prst="rect">
            <a:avLst/>
          </a:prstGeom>
          <a:noFill/>
          <a:ln>
            <a:solidFill>
              <a:schemeClr val="accent1"/>
            </a:solidFill>
          </a:ln>
        </p:spPr>
        <p:txBody>
          <a:bodyPr wrap="square" rtlCol="0">
            <a:spAutoFit/>
          </a:bodyPr>
          <a:lstStyle/>
          <a:p>
            <a:r>
              <a:rPr lang="en-GB" dirty="0">
                <a:solidFill>
                  <a:srgbClr val="FF0000"/>
                </a:solidFill>
              </a:rPr>
              <a:t>Question 5</a:t>
            </a:r>
          </a:p>
          <a:p>
            <a:endParaRPr lang="en-GB" dirty="0">
              <a:solidFill>
                <a:srgbClr val="FF0000"/>
              </a:solidFill>
            </a:endParaRPr>
          </a:p>
          <a:p>
            <a:r>
              <a:rPr lang="en-GB" dirty="0">
                <a:solidFill>
                  <a:srgbClr val="FF0000"/>
                </a:solidFill>
              </a:rPr>
              <a:t>What is the thermic impact of a diet of 2500 kcals of which 60% is Carbs, 25% is fat and 15% is protein.</a:t>
            </a:r>
          </a:p>
          <a:p>
            <a:r>
              <a:rPr lang="en-GB" sz="1400" dirty="0">
                <a:solidFill>
                  <a:schemeClr val="tx1">
                    <a:lumMod val="95000"/>
                    <a:lumOff val="5000"/>
                  </a:schemeClr>
                </a:solidFill>
              </a:rPr>
              <a:t>(Assume mean thermic value for each nutrient)</a:t>
            </a:r>
          </a:p>
        </p:txBody>
      </p:sp>
      <p:sp>
        <p:nvSpPr>
          <p:cNvPr id="6" name="TextBox 5">
            <a:extLst>
              <a:ext uri="{FF2B5EF4-FFF2-40B4-BE49-F238E27FC236}">
                <a16:creationId xmlns:a16="http://schemas.microsoft.com/office/drawing/2014/main" id="{1D7CA58B-29B9-7C6B-F7BC-B99EE2BF8132}"/>
              </a:ext>
            </a:extLst>
          </p:cNvPr>
          <p:cNvSpPr txBox="1"/>
          <p:nvPr/>
        </p:nvSpPr>
        <p:spPr>
          <a:xfrm>
            <a:off x="8253910" y="4690234"/>
            <a:ext cx="3807193" cy="2031325"/>
          </a:xfrm>
          <a:prstGeom prst="rect">
            <a:avLst/>
          </a:prstGeom>
          <a:noFill/>
          <a:ln>
            <a:solidFill>
              <a:schemeClr val="accent1"/>
            </a:solidFill>
          </a:ln>
        </p:spPr>
        <p:txBody>
          <a:bodyPr wrap="square" rtlCol="0">
            <a:spAutoFit/>
          </a:bodyPr>
          <a:lstStyle/>
          <a:p>
            <a:r>
              <a:rPr lang="en-GB" dirty="0">
                <a:solidFill>
                  <a:srgbClr val="FF0000"/>
                </a:solidFill>
              </a:rPr>
              <a:t>Question 6</a:t>
            </a:r>
          </a:p>
          <a:p>
            <a:endParaRPr lang="en-GB" dirty="0">
              <a:solidFill>
                <a:srgbClr val="FF0000"/>
              </a:solidFill>
            </a:endParaRPr>
          </a:p>
          <a:p>
            <a:r>
              <a:rPr lang="en-GB" dirty="0">
                <a:solidFill>
                  <a:srgbClr val="FF0000"/>
                </a:solidFill>
              </a:rPr>
              <a:t>If the athlete adopts a ketogenic diet that changes their consumptions to 10% carbs, 70% fat and 20% protein what is the impact on the thermic effect?</a:t>
            </a:r>
          </a:p>
        </p:txBody>
      </p:sp>
    </p:spTree>
    <p:extLst>
      <p:ext uri="{BB962C8B-B14F-4D97-AF65-F5344CB8AC3E}">
        <p14:creationId xmlns:p14="http://schemas.microsoft.com/office/powerpoint/2010/main" val="12655861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B2944-9EEF-03DB-8B42-CAEE9BA407A4}"/>
              </a:ext>
            </a:extLst>
          </p:cNvPr>
          <p:cNvSpPr>
            <a:spLocks noGrp="1"/>
          </p:cNvSpPr>
          <p:nvPr>
            <p:ph type="title"/>
          </p:nvPr>
        </p:nvSpPr>
        <p:spPr>
          <a:xfrm>
            <a:off x="838200" y="365125"/>
            <a:ext cx="10515600" cy="1037329"/>
          </a:xfrm>
        </p:spPr>
        <p:txBody>
          <a:bodyPr/>
          <a:lstStyle/>
          <a:p>
            <a:pPr algn="ctr"/>
            <a:r>
              <a:rPr lang="en-GB" dirty="0"/>
              <a:t>Energy Calculations</a:t>
            </a:r>
          </a:p>
        </p:txBody>
      </p:sp>
      <p:sp>
        <p:nvSpPr>
          <p:cNvPr id="3" name="Content Placeholder 2">
            <a:extLst>
              <a:ext uri="{FF2B5EF4-FFF2-40B4-BE49-F238E27FC236}">
                <a16:creationId xmlns:a16="http://schemas.microsoft.com/office/drawing/2014/main" id="{F8EC5E40-1CF4-2422-CAD9-C3E01E3FF070}"/>
              </a:ext>
            </a:extLst>
          </p:cNvPr>
          <p:cNvSpPr>
            <a:spLocks noGrp="1"/>
          </p:cNvSpPr>
          <p:nvPr>
            <p:ph idx="1"/>
          </p:nvPr>
        </p:nvSpPr>
        <p:spPr>
          <a:xfrm>
            <a:off x="838200" y="1520260"/>
            <a:ext cx="10515600" cy="4656703"/>
          </a:xfrm>
        </p:spPr>
        <p:txBody>
          <a:bodyPr>
            <a:normAutofit fontScale="92500" lnSpcReduction="10000"/>
          </a:bodyPr>
          <a:lstStyle/>
          <a:p>
            <a:pPr marL="0" indent="0">
              <a:buNone/>
            </a:pPr>
            <a:r>
              <a:rPr lang="en-GB" dirty="0"/>
              <a:t>An moderately active female athlete weighing 75kg consumes 2500kcal per day of which, by energy 50% is carbs, 40% is fat and 10% is protein.</a:t>
            </a:r>
          </a:p>
          <a:p>
            <a:pPr marL="0" indent="0">
              <a:buNone/>
            </a:pPr>
            <a:r>
              <a:rPr lang="en-GB" dirty="0"/>
              <a:t>The daily activity of the athlete;</a:t>
            </a:r>
          </a:p>
          <a:p>
            <a:pPr marL="0" indent="0">
              <a:buNone/>
            </a:pPr>
            <a:endParaRPr lang="en-GB" dirty="0"/>
          </a:p>
          <a:p>
            <a:pPr marL="0" indent="0">
              <a:buNone/>
            </a:pPr>
            <a:r>
              <a:rPr lang="en-GB" sz="2200" dirty="0">
                <a:solidFill>
                  <a:srgbClr val="00B050"/>
                </a:solidFill>
              </a:rPr>
              <a:t>Sleeps 8 hours</a:t>
            </a:r>
          </a:p>
          <a:p>
            <a:pPr marL="0" indent="0">
              <a:buNone/>
            </a:pPr>
            <a:r>
              <a:rPr lang="en-GB" sz="2200" dirty="0">
                <a:solidFill>
                  <a:srgbClr val="00B050"/>
                </a:solidFill>
              </a:rPr>
              <a:t>Walks lightly 2 hours</a:t>
            </a:r>
          </a:p>
          <a:p>
            <a:pPr marL="0" indent="0">
              <a:buNone/>
            </a:pPr>
            <a:r>
              <a:rPr lang="en-GB" sz="2200" dirty="0">
                <a:solidFill>
                  <a:srgbClr val="00B050"/>
                </a:solidFill>
              </a:rPr>
              <a:t>Sits 8 hours</a:t>
            </a:r>
          </a:p>
          <a:p>
            <a:pPr marL="0" indent="0">
              <a:buNone/>
            </a:pPr>
            <a:r>
              <a:rPr lang="en-GB" sz="2200" dirty="0">
                <a:solidFill>
                  <a:srgbClr val="00B050"/>
                </a:solidFill>
              </a:rPr>
              <a:t>Gardening 2 hours</a:t>
            </a:r>
          </a:p>
          <a:p>
            <a:pPr marL="0" indent="0">
              <a:buNone/>
            </a:pPr>
            <a:r>
              <a:rPr lang="en-GB" sz="2200" dirty="0">
                <a:solidFill>
                  <a:srgbClr val="00B050"/>
                </a:solidFill>
              </a:rPr>
              <a:t>Stands for 1 hour</a:t>
            </a:r>
          </a:p>
          <a:p>
            <a:pPr marL="0" indent="0">
              <a:buNone/>
            </a:pPr>
            <a:r>
              <a:rPr lang="en-GB" sz="2200" dirty="0">
                <a:solidFill>
                  <a:srgbClr val="00B050"/>
                </a:solidFill>
              </a:rPr>
              <a:t>Cooks and house work – 1 hour</a:t>
            </a:r>
          </a:p>
          <a:p>
            <a:pPr marL="0" indent="0">
              <a:buNone/>
            </a:pPr>
            <a:r>
              <a:rPr lang="en-GB" sz="2200" dirty="0">
                <a:solidFill>
                  <a:srgbClr val="00B050"/>
                </a:solidFill>
              </a:rPr>
              <a:t>Jog for 1 hours</a:t>
            </a:r>
          </a:p>
          <a:p>
            <a:pPr marL="0" indent="0">
              <a:buNone/>
            </a:pPr>
            <a:r>
              <a:rPr lang="en-GB" sz="2200" dirty="0">
                <a:solidFill>
                  <a:srgbClr val="00B050"/>
                </a:solidFill>
              </a:rPr>
              <a:t>Washing and other light activities 1 hour</a:t>
            </a:r>
          </a:p>
        </p:txBody>
      </p:sp>
      <p:sp>
        <p:nvSpPr>
          <p:cNvPr id="4" name="TextBox 3">
            <a:extLst>
              <a:ext uri="{FF2B5EF4-FFF2-40B4-BE49-F238E27FC236}">
                <a16:creationId xmlns:a16="http://schemas.microsoft.com/office/drawing/2014/main" id="{9455DFB0-C36A-7297-5BDE-05B9A05882FA}"/>
              </a:ext>
            </a:extLst>
          </p:cNvPr>
          <p:cNvSpPr txBox="1"/>
          <p:nvPr/>
        </p:nvSpPr>
        <p:spPr>
          <a:xfrm>
            <a:off x="5980064" y="2995641"/>
            <a:ext cx="4302729" cy="1200329"/>
          </a:xfrm>
          <a:prstGeom prst="rect">
            <a:avLst/>
          </a:prstGeom>
          <a:noFill/>
          <a:ln>
            <a:solidFill>
              <a:schemeClr val="accent1"/>
            </a:solidFill>
          </a:ln>
        </p:spPr>
        <p:txBody>
          <a:bodyPr wrap="square" rtlCol="0">
            <a:spAutoFit/>
          </a:bodyPr>
          <a:lstStyle/>
          <a:p>
            <a:r>
              <a:rPr lang="en-GB" dirty="0">
                <a:solidFill>
                  <a:srgbClr val="FF0000"/>
                </a:solidFill>
              </a:rPr>
              <a:t>Question 7</a:t>
            </a:r>
          </a:p>
          <a:p>
            <a:endParaRPr lang="en-GB" dirty="0"/>
          </a:p>
          <a:p>
            <a:r>
              <a:rPr lang="en-GB" dirty="0">
                <a:solidFill>
                  <a:srgbClr val="FF0000"/>
                </a:solidFill>
              </a:rPr>
              <a:t>What is the daily energy requirements of the athlete to maintain body weight?</a:t>
            </a:r>
          </a:p>
        </p:txBody>
      </p:sp>
      <p:sp>
        <p:nvSpPr>
          <p:cNvPr id="5" name="TextBox 4">
            <a:extLst>
              <a:ext uri="{FF2B5EF4-FFF2-40B4-BE49-F238E27FC236}">
                <a16:creationId xmlns:a16="http://schemas.microsoft.com/office/drawing/2014/main" id="{305EB938-9E26-DB32-D859-99ADBF88E70C}"/>
              </a:ext>
            </a:extLst>
          </p:cNvPr>
          <p:cNvSpPr txBox="1"/>
          <p:nvPr/>
        </p:nvSpPr>
        <p:spPr>
          <a:xfrm>
            <a:off x="5980064" y="4599076"/>
            <a:ext cx="4375656" cy="1477328"/>
          </a:xfrm>
          <a:prstGeom prst="rect">
            <a:avLst/>
          </a:prstGeom>
          <a:noFill/>
          <a:ln>
            <a:solidFill>
              <a:schemeClr val="accent1"/>
            </a:solidFill>
          </a:ln>
        </p:spPr>
        <p:txBody>
          <a:bodyPr wrap="square" rtlCol="0">
            <a:spAutoFit/>
          </a:bodyPr>
          <a:lstStyle/>
          <a:p>
            <a:r>
              <a:rPr lang="en-GB" dirty="0">
                <a:solidFill>
                  <a:srgbClr val="FF0000"/>
                </a:solidFill>
              </a:rPr>
              <a:t>Question 8</a:t>
            </a:r>
          </a:p>
          <a:p>
            <a:endParaRPr lang="en-GB" dirty="0">
              <a:solidFill>
                <a:srgbClr val="FF0000"/>
              </a:solidFill>
            </a:endParaRPr>
          </a:p>
          <a:p>
            <a:r>
              <a:rPr lang="en-GB" dirty="0">
                <a:solidFill>
                  <a:srgbClr val="FF0000"/>
                </a:solidFill>
              </a:rPr>
              <a:t>If the athlete has a body fat of 25% and wants to reduce this to 20% in 3 months what is her new energy daily requirement?</a:t>
            </a:r>
          </a:p>
        </p:txBody>
      </p:sp>
    </p:spTree>
    <p:extLst>
      <p:ext uri="{BB962C8B-B14F-4D97-AF65-F5344CB8AC3E}">
        <p14:creationId xmlns:p14="http://schemas.microsoft.com/office/powerpoint/2010/main" val="10691344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28B7D-3DC9-C0A2-894C-F2DB632D2E78}"/>
              </a:ext>
            </a:extLst>
          </p:cNvPr>
          <p:cNvSpPr>
            <a:spLocks noGrp="1"/>
          </p:cNvSpPr>
          <p:nvPr>
            <p:ph type="title"/>
          </p:nvPr>
        </p:nvSpPr>
        <p:spPr>
          <a:xfrm>
            <a:off x="838200" y="219457"/>
            <a:ext cx="10515600" cy="330492"/>
          </a:xfrm>
        </p:spPr>
        <p:txBody>
          <a:bodyPr>
            <a:normAutofit fontScale="90000"/>
          </a:bodyPr>
          <a:lstStyle/>
          <a:p>
            <a:pPr algn="ctr"/>
            <a:r>
              <a:rPr lang="en-GB" dirty="0"/>
              <a:t>Dietary Evaluation</a:t>
            </a:r>
          </a:p>
        </p:txBody>
      </p:sp>
      <p:sp>
        <p:nvSpPr>
          <p:cNvPr id="6" name="TextBox 5">
            <a:extLst>
              <a:ext uri="{FF2B5EF4-FFF2-40B4-BE49-F238E27FC236}">
                <a16:creationId xmlns:a16="http://schemas.microsoft.com/office/drawing/2014/main" id="{AA0CAA06-0579-2F8F-0F9B-46B2D51C5459}"/>
              </a:ext>
            </a:extLst>
          </p:cNvPr>
          <p:cNvSpPr txBox="1"/>
          <p:nvPr/>
        </p:nvSpPr>
        <p:spPr>
          <a:xfrm>
            <a:off x="9205708" y="1391234"/>
            <a:ext cx="2760029" cy="4247317"/>
          </a:xfrm>
          <a:prstGeom prst="rect">
            <a:avLst/>
          </a:prstGeom>
          <a:noFill/>
          <a:ln>
            <a:solidFill>
              <a:schemeClr val="accent1"/>
            </a:solidFill>
          </a:ln>
        </p:spPr>
        <p:txBody>
          <a:bodyPr wrap="square" rtlCol="0">
            <a:spAutoFit/>
          </a:bodyPr>
          <a:lstStyle/>
          <a:p>
            <a:r>
              <a:rPr lang="en-GB" dirty="0">
                <a:solidFill>
                  <a:srgbClr val="FF0000"/>
                </a:solidFill>
              </a:rPr>
              <a:t>Question 9</a:t>
            </a:r>
          </a:p>
          <a:p>
            <a:endParaRPr lang="en-GB" dirty="0">
              <a:solidFill>
                <a:srgbClr val="FF0000"/>
              </a:solidFill>
            </a:endParaRPr>
          </a:p>
          <a:p>
            <a:r>
              <a:rPr lang="en-GB" dirty="0">
                <a:solidFill>
                  <a:srgbClr val="FF0000"/>
                </a:solidFill>
              </a:rPr>
              <a:t>Consider the 3 T’s for both Diet and Exercise</a:t>
            </a:r>
          </a:p>
          <a:p>
            <a:endParaRPr lang="en-GB" dirty="0">
              <a:solidFill>
                <a:srgbClr val="FF0000"/>
              </a:solidFill>
            </a:endParaRPr>
          </a:p>
          <a:p>
            <a:endParaRPr lang="en-GB" dirty="0">
              <a:solidFill>
                <a:srgbClr val="FF0000"/>
              </a:solidFill>
            </a:endParaRPr>
          </a:p>
          <a:p>
            <a:pPr algn="ctr"/>
            <a:r>
              <a:rPr lang="en-GB" dirty="0">
                <a:solidFill>
                  <a:srgbClr val="FF0000"/>
                </a:solidFill>
              </a:rPr>
              <a:t>Type</a:t>
            </a:r>
          </a:p>
          <a:p>
            <a:pPr algn="ctr"/>
            <a:r>
              <a:rPr lang="en-GB" dirty="0">
                <a:solidFill>
                  <a:srgbClr val="FF0000"/>
                </a:solidFill>
              </a:rPr>
              <a:t>Timing</a:t>
            </a:r>
          </a:p>
          <a:p>
            <a:pPr algn="ctr"/>
            <a:r>
              <a:rPr lang="en-GB" dirty="0">
                <a:solidFill>
                  <a:srgbClr val="FF0000"/>
                </a:solidFill>
              </a:rPr>
              <a:t>Total</a:t>
            </a:r>
          </a:p>
          <a:p>
            <a:pPr algn="ctr"/>
            <a:endParaRPr lang="en-GB" dirty="0">
              <a:solidFill>
                <a:srgbClr val="FF0000"/>
              </a:solidFill>
            </a:endParaRPr>
          </a:p>
          <a:p>
            <a:pPr algn="ctr"/>
            <a:endParaRPr lang="en-GB" dirty="0">
              <a:solidFill>
                <a:srgbClr val="FF0000"/>
              </a:solidFill>
            </a:endParaRPr>
          </a:p>
          <a:p>
            <a:r>
              <a:rPr lang="en-GB" dirty="0">
                <a:solidFill>
                  <a:srgbClr val="FF0000"/>
                </a:solidFill>
              </a:rPr>
              <a:t>In groups of 3-4 evaluate the diet and make / present recommendations</a:t>
            </a:r>
          </a:p>
          <a:p>
            <a:endParaRPr lang="en-GB" dirty="0"/>
          </a:p>
        </p:txBody>
      </p:sp>
      <p:pic>
        <p:nvPicPr>
          <p:cNvPr id="4" name="Picture 3">
            <a:extLst>
              <a:ext uri="{FF2B5EF4-FFF2-40B4-BE49-F238E27FC236}">
                <a16:creationId xmlns:a16="http://schemas.microsoft.com/office/drawing/2014/main" id="{D50FA7E1-13BB-20FE-3BCA-0C71CF097092}"/>
              </a:ext>
            </a:extLst>
          </p:cNvPr>
          <p:cNvPicPr>
            <a:picLocks noChangeAspect="1"/>
          </p:cNvPicPr>
          <p:nvPr/>
        </p:nvPicPr>
        <p:blipFill>
          <a:blip r:embed="rId2"/>
          <a:stretch>
            <a:fillRect/>
          </a:stretch>
        </p:blipFill>
        <p:spPr>
          <a:xfrm>
            <a:off x="446266" y="855402"/>
            <a:ext cx="8427509" cy="5716477"/>
          </a:xfrm>
          <a:prstGeom prst="rect">
            <a:avLst/>
          </a:prstGeom>
        </p:spPr>
      </p:pic>
    </p:spTree>
    <p:extLst>
      <p:ext uri="{BB962C8B-B14F-4D97-AF65-F5344CB8AC3E}">
        <p14:creationId xmlns:p14="http://schemas.microsoft.com/office/powerpoint/2010/main" val="2845571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D5B75-06EE-85C7-6DF0-7B27B4B4851C}"/>
              </a:ext>
            </a:extLst>
          </p:cNvPr>
          <p:cNvSpPr>
            <a:spLocks noGrp="1"/>
          </p:cNvSpPr>
          <p:nvPr>
            <p:ph type="title"/>
          </p:nvPr>
        </p:nvSpPr>
        <p:spPr/>
        <p:txBody>
          <a:bodyPr/>
          <a:lstStyle/>
          <a:p>
            <a:pPr algn="ctr"/>
            <a:r>
              <a:rPr lang="en-GB" dirty="0"/>
              <a:t>Case Study</a:t>
            </a:r>
          </a:p>
        </p:txBody>
      </p:sp>
      <p:sp>
        <p:nvSpPr>
          <p:cNvPr id="3" name="Content Placeholder 2">
            <a:extLst>
              <a:ext uri="{FF2B5EF4-FFF2-40B4-BE49-F238E27FC236}">
                <a16:creationId xmlns:a16="http://schemas.microsoft.com/office/drawing/2014/main" id="{97F6FC7F-68A6-63C4-FF40-D62AB6EECBE3}"/>
              </a:ext>
            </a:extLst>
          </p:cNvPr>
          <p:cNvSpPr>
            <a:spLocks noGrp="1"/>
          </p:cNvSpPr>
          <p:nvPr>
            <p:ph idx="1"/>
          </p:nvPr>
        </p:nvSpPr>
        <p:spPr/>
        <p:txBody>
          <a:bodyPr/>
          <a:lstStyle/>
          <a:p>
            <a:pPr marL="0" indent="0">
              <a:buNone/>
            </a:pPr>
            <a:r>
              <a:rPr lang="en-GB" dirty="0">
                <a:solidFill>
                  <a:srgbClr val="FF0000"/>
                </a:solidFill>
              </a:rPr>
              <a:t>Question 10</a:t>
            </a:r>
          </a:p>
          <a:p>
            <a:pPr marL="0" indent="0">
              <a:buNone/>
            </a:pPr>
            <a:endParaRPr lang="en-GB" dirty="0">
              <a:solidFill>
                <a:srgbClr val="FF0000"/>
              </a:solidFill>
            </a:endParaRPr>
          </a:p>
          <a:p>
            <a:pPr marL="0" indent="0">
              <a:buNone/>
            </a:pPr>
            <a:r>
              <a:rPr lang="en-GB" dirty="0">
                <a:solidFill>
                  <a:srgbClr val="FF0000"/>
                </a:solidFill>
              </a:rPr>
              <a:t>Evaluate the dietary and exercise profile of your client and justify 3-4 recommendations (if possible).</a:t>
            </a:r>
          </a:p>
          <a:p>
            <a:pPr marL="0" indent="0">
              <a:buNone/>
            </a:pPr>
            <a:endParaRPr lang="en-GB" dirty="0">
              <a:solidFill>
                <a:srgbClr val="FF0000"/>
              </a:solidFill>
            </a:endParaRPr>
          </a:p>
          <a:p>
            <a:pPr marL="0" indent="0">
              <a:buNone/>
            </a:pPr>
            <a:r>
              <a:rPr lang="en-GB" dirty="0">
                <a:solidFill>
                  <a:srgbClr val="FF0000"/>
                </a:solidFill>
              </a:rPr>
              <a:t>What supplements and strategies may be useful in </a:t>
            </a:r>
            <a:r>
              <a:rPr lang="en-GB">
                <a:solidFill>
                  <a:srgbClr val="FF0000"/>
                </a:solidFill>
              </a:rPr>
              <a:t>aiding performance.</a:t>
            </a:r>
            <a:endParaRPr lang="en-GB" dirty="0">
              <a:solidFill>
                <a:srgbClr val="FF0000"/>
              </a:solidFill>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67755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330</TotalTime>
  <Words>2240</Words>
  <Application>Microsoft Office PowerPoint</Application>
  <PresentationFormat>Widescreen</PresentationFormat>
  <Paragraphs>486</Paragraphs>
  <Slides>37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inherit</vt:lpstr>
      <vt:lpstr>Inter</vt:lpstr>
      <vt:lpstr>arial</vt:lpstr>
      <vt:lpstr>arial</vt:lpstr>
      <vt:lpstr>Calibri</vt:lpstr>
      <vt:lpstr>Calibri Light</vt:lpstr>
      <vt:lpstr>Open Sans</vt:lpstr>
      <vt:lpstr>Office Theme</vt:lpstr>
      <vt:lpstr>Nutrition and Sport Profiling</vt:lpstr>
      <vt:lpstr>Supporting Information</vt:lpstr>
      <vt:lpstr>Dietary &amp; Exercise Profiling</vt:lpstr>
      <vt:lpstr>Daily Diet</vt:lpstr>
      <vt:lpstr>Plan the Meal</vt:lpstr>
      <vt:lpstr>Plan the meal</vt:lpstr>
      <vt:lpstr>Training Timings</vt:lpstr>
      <vt:lpstr>Training Timings</vt:lpstr>
      <vt:lpstr>Physiological Pre-Exercise Eating Rationale</vt:lpstr>
      <vt:lpstr>Pre-exercise Diet</vt:lpstr>
      <vt:lpstr>Pre-Exercise Advice</vt:lpstr>
      <vt:lpstr>van Loon, L. J. (2014). Is there a need for protein ingestion during exercise?. Sports Medicine, 44(1), 105-111.</vt:lpstr>
      <vt:lpstr>During Exercise Feedings</vt:lpstr>
      <vt:lpstr>Dehydration during Exercise</vt:lpstr>
      <vt:lpstr>During Exercise Feeding</vt:lpstr>
      <vt:lpstr>Evaluate the potential differences</vt:lpstr>
      <vt:lpstr>Post Exercise Nutrition</vt:lpstr>
      <vt:lpstr>Considerations</vt:lpstr>
      <vt:lpstr>Post-exercise Nutrition </vt:lpstr>
      <vt:lpstr>Carbohydrates post-exercise</vt:lpstr>
      <vt:lpstr>Optimal rate of glycogen resynthesis post exercise 1.2g CHO/kg / hour. </vt:lpstr>
      <vt:lpstr>Water post-exercise</vt:lpstr>
      <vt:lpstr>Fluid replacement</vt:lpstr>
      <vt:lpstr>Protein post-exercise</vt:lpstr>
      <vt:lpstr>Muscle Synthesis</vt:lpstr>
      <vt:lpstr>Dose Response</vt:lpstr>
      <vt:lpstr>20g Protein</vt:lpstr>
      <vt:lpstr>Churchward-Venne, T. A., Holwerda, A. M., Phillips, S. M., &amp; van Loon, L. J. (2016). What is the optimal amount of protein to support post-exercise skeletal muscle reconditioning in the older adult?. Sports Medicine, 46(9), 1205-1212.</vt:lpstr>
      <vt:lpstr>Type of protein</vt:lpstr>
      <vt:lpstr>Recovery Schedule</vt:lpstr>
      <vt:lpstr>Diet and Performance  Profiling Analysis</vt:lpstr>
      <vt:lpstr>3 M’s</vt:lpstr>
      <vt:lpstr>Resting Metabolic Rate- Schofield Equation</vt:lpstr>
      <vt:lpstr>Thermic Effect of Food</vt:lpstr>
      <vt:lpstr>Energy Calculations</vt:lpstr>
      <vt:lpstr>Dietary Evaluation</vt:lpstr>
      <vt:lpstr>Case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Sport Profiling</dc:title>
  <dc:creator>David Gardner</dc:creator>
  <cp:lastModifiedBy>David Gardner</cp:lastModifiedBy>
  <cp:revision>4</cp:revision>
  <dcterms:created xsi:type="dcterms:W3CDTF">2022-11-30T13:38:37Z</dcterms:created>
  <dcterms:modified xsi:type="dcterms:W3CDTF">2024-10-09T13:18:08Z</dcterms:modified>
</cp:coreProperties>
</file>