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67" r:id="rId3"/>
    <p:sldId id="270" r:id="rId4"/>
    <p:sldId id="271" r:id="rId5"/>
    <p:sldId id="281" r:id="rId6"/>
    <p:sldId id="276" r:id="rId7"/>
    <p:sldId id="259" r:id="rId8"/>
    <p:sldId id="272" r:id="rId9"/>
    <p:sldId id="260" r:id="rId10"/>
    <p:sldId id="273" r:id="rId11"/>
    <p:sldId id="277" r:id="rId12"/>
    <p:sldId id="279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0628" autoAdjust="0"/>
  </p:normalViewPr>
  <p:slideViewPr>
    <p:cSldViewPr>
      <p:cViewPr varScale="1">
        <p:scale>
          <a:sx n="78" d="100"/>
          <a:sy n="78" d="100"/>
        </p:scale>
        <p:origin x="-123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EAD902D-AD9C-4B09-9A54-3AFEB2A515A0}" type="datetimeFigureOut">
              <a:rPr lang="en-GB" smtClean="0"/>
              <a:t>04/04/2019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DFBEEE8-A4EF-490C-B67F-4CAF1DAC82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65790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http://img05.deviantart.net/8bf5/i/2010/207/1/e/ocd_by_larabubblegirl.jpg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FBEEE8-A4EF-490C-B67F-4CAF1DAC820B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69912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Image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FBEEE8-A4EF-490C-B67F-4CAF1DAC820B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08489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FBEEE8-A4EF-490C-B67F-4CAF1DAC820B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557678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FBEEE8-A4EF-490C-B67F-4CAF1DAC820B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43310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7EF99-F182-459D-BE67-DF610012D255}" type="datetimeFigureOut">
              <a:rPr lang="en-GB" smtClean="0"/>
              <a:t>04/04/2019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E74DD-49B2-47BF-B07F-7151E9DCFE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26663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7EF99-F182-459D-BE67-DF610012D255}" type="datetimeFigureOut">
              <a:rPr lang="en-GB" smtClean="0"/>
              <a:t>04/04/2019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E74DD-49B2-47BF-B07F-7151E9DCFE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94012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7EF99-F182-459D-BE67-DF610012D255}" type="datetimeFigureOut">
              <a:rPr lang="en-GB" smtClean="0"/>
              <a:t>04/04/2019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E74DD-49B2-47BF-B07F-7151E9DCFE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51504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7EF99-F182-459D-BE67-DF610012D255}" type="datetimeFigureOut">
              <a:rPr lang="en-GB" smtClean="0"/>
              <a:t>04/04/2019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E74DD-49B2-47BF-B07F-7151E9DCFE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22303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7EF99-F182-459D-BE67-DF610012D255}" type="datetimeFigureOut">
              <a:rPr lang="en-GB" smtClean="0"/>
              <a:t>04/04/2019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E74DD-49B2-47BF-B07F-7151E9DCFE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13242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7EF99-F182-459D-BE67-DF610012D255}" type="datetimeFigureOut">
              <a:rPr lang="en-GB" smtClean="0"/>
              <a:t>04/04/2019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E74DD-49B2-47BF-B07F-7151E9DCFE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6810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7EF99-F182-459D-BE67-DF610012D255}" type="datetimeFigureOut">
              <a:rPr lang="en-GB" smtClean="0"/>
              <a:t>04/04/2019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E74DD-49B2-47BF-B07F-7151E9DCFE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8662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7EF99-F182-459D-BE67-DF610012D255}" type="datetimeFigureOut">
              <a:rPr lang="en-GB" smtClean="0"/>
              <a:t>04/04/2019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E74DD-49B2-47BF-B07F-7151E9DCFE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65555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7EF99-F182-459D-BE67-DF610012D255}" type="datetimeFigureOut">
              <a:rPr lang="en-GB" smtClean="0"/>
              <a:t>04/04/2019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E74DD-49B2-47BF-B07F-7151E9DCFE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6040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7EF99-F182-459D-BE67-DF610012D255}" type="datetimeFigureOut">
              <a:rPr lang="en-GB" smtClean="0"/>
              <a:t>04/04/2019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E74DD-49B2-47BF-B07F-7151E9DCFE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8709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7EF99-F182-459D-BE67-DF610012D255}" type="datetimeFigureOut">
              <a:rPr lang="en-GB" smtClean="0"/>
              <a:t>04/04/2019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E74DD-49B2-47BF-B07F-7151E9DCFE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94221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E7EF99-F182-459D-BE67-DF610012D255}" type="datetimeFigureOut">
              <a:rPr lang="en-GB" smtClean="0"/>
              <a:t>04/04/2019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6E74DD-49B2-47BF-B07F-7151E9DCFE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41414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iocdf.org/" TargetMode="External"/><Relationship Id="rId13" Type="http://schemas.openxmlformats.org/officeDocument/2006/relationships/hyperlink" Target="https://www.ocduk.org/ocd-awareness-week/" TargetMode="External"/><Relationship Id="rId3" Type="http://schemas.openxmlformats.org/officeDocument/2006/relationships/hyperlink" Target="http://beyondocd.org/information-for-parents/helping-a-child-who-has-ocd" TargetMode="External"/><Relationship Id="rId7" Type="http://schemas.openxmlformats.org/officeDocument/2006/relationships/hyperlink" Target="https://www.hellomagazine.com/healthandbeauty/health-and-fitness/2017092942826/why-you-should-sing-happy-birthday-twice-when-washing-hands/" TargetMode="External"/><Relationship Id="rId12" Type="http://schemas.openxmlformats.org/officeDocument/2006/relationships/hyperlink" Target="https://www.ocdaction.org.uk/do-i-have-ocd/5" TargetMode="External"/><Relationship Id="rId2" Type="http://schemas.openxmlformats.org/officeDocument/2006/relationships/hyperlink" Target="https://www.bacp.co.uk/events-and-resources/research/publications/ethical-guidelines-for-research-in-the-counselling-professions/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www.gordianglobalsolutions.com/blog/ripple-effect-communication" TargetMode="External"/><Relationship Id="rId11" Type="http://schemas.openxmlformats.org/officeDocument/2006/relationships/hyperlink" Target="https://www.nhs.uk/conditions/obsessive-compulsive-disorder-ocd/treatment/" TargetMode="External"/><Relationship Id="rId5" Type="http://schemas.openxmlformats.org/officeDocument/2006/relationships/hyperlink" Target="https://www.eventbrite.co.uk/e/ocd-action-national-conference-2019-tickets-55783929234?utm_term=eventurl_text#tickets" TargetMode="External"/><Relationship Id="rId10" Type="http://schemas.openxmlformats.org/officeDocument/2006/relationships/hyperlink" Target="https://www.ncbi.nlm.nih.gov/pmc/articles/PMC6039057/" TargetMode="External"/><Relationship Id="rId4" Type="http://schemas.openxmlformats.org/officeDocument/2006/relationships/hyperlink" Target="https://pixabay.com/illustrations/question-mark-note-duplicate-2110767/" TargetMode="External"/><Relationship Id="rId9" Type="http://schemas.openxmlformats.org/officeDocument/2006/relationships/hyperlink" Target="https://liveconscious.com/2013/03/how-to-stop-obsessive-thoughts/" TargetMode="External"/><Relationship Id="rId14" Type="http://schemas.openxmlformats.org/officeDocument/2006/relationships/hyperlink" Target="https://jlo62581.wordpress.com/tag/humanistic-approach-to-ocd/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>
          <a:xfrm>
            <a:off x="685800" y="1052736"/>
            <a:ext cx="7772400" cy="2547715"/>
          </a:xfrm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GB" dirty="0" smtClean="0"/>
              <a:t>Is Humanistic Counselling </a:t>
            </a:r>
            <a:r>
              <a:rPr lang="en-GB" dirty="0" smtClean="0"/>
              <a:t>beneficial</a:t>
            </a:r>
            <a:r>
              <a:rPr lang="en-GB" dirty="0" smtClean="0"/>
              <a:t> </a:t>
            </a:r>
            <a:r>
              <a:rPr lang="en-GB" dirty="0" smtClean="0"/>
              <a:t>for OCD Children &amp; their families?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>
          <a:xfrm>
            <a:off x="1259632" y="3861048"/>
            <a:ext cx="6400800" cy="1752600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en-GB" sz="2400" dirty="0" smtClean="0">
                <a:solidFill>
                  <a:srgbClr val="00B050"/>
                </a:solidFill>
              </a:rPr>
              <a:t>Jane Brown</a:t>
            </a:r>
          </a:p>
          <a:p>
            <a:r>
              <a:rPr lang="en-GB" sz="2400" dirty="0" smtClean="0">
                <a:solidFill>
                  <a:srgbClr val="00B050"/>
                </a:solidFill>
              </a:rPr>
              <a:t>Research </a:t>
            </a:r>
          </a:p>
          <a:p>
            <a:r>
              <a:rPr lang="en-GB" sz="2400" dirty="0" smtClean="0">
                <a:solidFill>
                  <a:srgbClr val="00B050"/>
                </a:solidFill>
              </a:rPr>
              <a:t>04/04/2019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03821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image" descr="http://img05.deviantart.net/8bf5/i/2010/207/1/e/ocd_by_larabubblegirl.jpg"/>
          <p:cNvPicPr>
            <a:picLocks noGrp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5008" y="0"/>
            <a:ext cx="9433048" cy="7245424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Box 4"/>
          <p:cNvSpPr txBox="1"/>
          <p:nvPr/>
        </p:nvSpPr>
        <p:spPr>
          <a:xfrm>
            <a:off x="7524328" y="6597352"/>
            <a:ext cx="16196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deviantart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04636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7776864" cy="360040"/>
          </a:xfrm>
        </p:spPr>
        <p:txBody>
          <a:bodyPr>
            <a:noAutofit/>
          </a:bodyPr>
          <a:lstStyle/>
          <a:p>
            <a:r>
              <a:rPr lang="en-GB" sz="3600" dirty="0" smtClean="0">
                <a:solidFill>
                  <a:srgbClr val="92D050"/>
                </a:solidFill>
              </a:rPr>
              <a:t>       </a:t>
            </a:r>
            <a:r>
              <a:rPr lang="en-GB" sz="4000" dirty="0" smtClean="0">
                <a:solidFill>
                  <a:srgbClr val="92D050"/>
                </a:solidFill>
              </a:rPr>
              <a:t>Obsessive compulsive disorder</a:t>
            </a:r>
            <a:endParaRPr lang="en-GB" sz="4000" dirty="0">
              <a:solidFill>
                <a:srgbClr val="92D050"/>
              </a:solidFill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9552" y="1473889"/>
            <a:ext cx="3008313" cy="4691063"/>
          </a:xfrm>
        </p:spPr>
        <p:txBody>
          <a:bodyPr/>
          <a:lstStyle/>
          <a:p>
            <a:r>
              <a:rPr lang="en-GB" sz="4000" dirty="0" smtClean="0">
                <a:solidFill>
                  <a:srgbClr val="FF0000"/>
                </a:solidFill>
              </a:rPr>
              <a:t>Obsessions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Intrusive/ repetitive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Thoughts</a:t>
            </a:r>
            <a:endParaRPr lang="en-GB" sz="20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Images</a:t>
            </a: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Impulses</a:t>
            </a:r>
            <a:endParaRPr lang="en-GB" sz="2000" dirty="0"/>
          </a:p>
        </p:txBody>
      </p:sp>
      <p:pic>
        <p:nvPicPr>
          <p:cNvPr id="5" name="Content Placeholder 4" descr="Image result for obsessive thoughts picture"/>
          <p:cNvPicPr>
            <a:picLocks noGrp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052736"/>
            <a:ext cx="5458644" cy="5112568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Box 5"/>
          <p:cNvSpPr txBox="1"/>
          <p:nvPr/>
        </p:nvSpPr>
        <p:spPr>
          <a:xfrm>
            <a:off x="6804248" y="6165304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          </a:t>
            </a:r>
            <a:r>
              <a:rPr lang="en-GB" sz="1200" dirty="0" err="1" smtClean="0"/>
              <a:t>Liveconscious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511898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19256" cy="491654"/>
          </a:xfrm>
        </p:spPr>
        <p:txBody>
          <a:bodyPr>
            <a:normAutofit fontScale="90000"/>
          </a:bodyPr>
          <a:lstStyle/>
          <a:p>
            <a:r>
              <a:rPr lang="en-GB" sz="4000" dirty="0" smtClean="0">
                <a:solidFill>
                  <a:srgbClr val="92D050"/>
                </a:solidFill>
              </a:rPr>
              <a:t>      </a:t>
            </a:r>
            <a:r>
              <a:rPr lang="en-GB" sz="4400" dirty="0" smtClean="0">
                <a:solidFill>
                  <a:srgbClr val="92D050"/>
                </a:solidFill>
              </a:rPr>
              <a:t>Obsessive Compulsive Disorder</a:t>
            </a:r>
            <a:endParaRPr lang="en-GB" sz="4400" dirty="0">
              <a:solidFill>
                <a:srgbClr val="92D050"/>
              </a:solidFill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sz="4000" dirty="0" smtClean="0">
                <a:solidFill>
                  <a:srgbClr val="FF0000"/>
                </a:solidFill>
              </a:rPr>
              <a:t>Compulsions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 smtClean="0"/>
              <a:t> Repetitive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O</a:t>
            </a:r>
            <a:r>
              <a:rPr lang="en-GB" sz="2000" dirty="0" smtClean="0"/>
              <a:t>vert/Covert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/>
              <a:t>Behaviours and Rituals</a:t>
            </a:r>
          </a:p>
        </p:txBody>
      </p:sp>
      <p:pic>
        <p:nvPicPr>
          <p:cNvPr id="5" name="Content Placeholder 4" descr="Image result for washing hands photos"/>
          <p:cNvPicPr>
            <a:picLocks noGrp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1196752"/>
            <a:ext cx="4752528" cy="4824536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TextBox 7"/>
          <p:cNvSpPr txBox="1"/>
          <p:nvPr/>
        </p:nvSpPr>
        <p:spPr>
          <a:xfrm>
            <a:off x="7092280" y="6237312"/>
            <a:ext cx="158417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err="1" smtClean="0"/>
              <a:t>hellomagazine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5067631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835696" y="908720"/>
            <a:ext cx="5022304" cy="46166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600" dirty="0">
                <a:solidFill>
                  <a:srgbClr val="00B050"/>
                </a:solidFill>
              </a:rPr>
              <a:t>Obsessions may include</a:t>
            </a:r>
          </a:p>
          <a:p>
            <a:endParaRPr lang="en-GB" dirty="0">
              <a:solidFill>
                <a:schemeClr val="accent5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5"/>
                </a:solidFill>
              </a:rPr>
              <a:t>worrying about germs, sick </a:t>
            </a:r>
            <a:r>
              <a:rPr lang="en-GB" sz="2400" dirty="0" smtClean="0">
                <a:solidFill>
                  <a:schemeClr val="accent5"/>
                </a:solidFill>
              </a:rPr>
              <a:t>dying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5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5"/>
                </a:solidFill>
              </a:rPr>
              <a:t>Fears about bad things, doing something </a:t>
            </a:r>
            <a:r>
              <a:rPr lang="en-GB" sz="2400" dirty="0" smtClean="0">
                <a:solidFill>
                  <a:schemeClr val="accent5"/>
                </a:solidFill>
              </a:rPr>
              <a:t>wrong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5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accent5"/>
                </a:solidFill>
              </a:rPr>
              <a:t>Perfectionism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5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5"/>
                </a:solidFill>
              </a:rPr>
              <a:t>Disturbing thoughts, unwanted thoughts about hurting others and of a sexual nature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580112" y="6237312"/>
            <a:ext cx="338437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                                        International </a:t>
            </a:r>
            <a:r>
              <a:rPr lang="en-GB" sz="1200" dirty="0" err="1" smtClean="0"/>
              <a:t>ocd</a:t>
            </a:r>
            <a:r>
              <a:rPr lang="en-GB" sz="1200" dirty="0" smtClean="0"/>
              <a:t> foundation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9283930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971600" y="1052736"/>
            <a:ext cx="7344816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600" dirty="0">
                <a:solidFill>
                  <a:srgbClr val="00B050"/>
                </a:solidFill>
              </a:rPr>
              <a:t> </a:t>
            </a:r>
            <a:r>
              <a:rPr lang="en-GB" sz="3600" dirty="0" smtClean="0">
                <a:solidFill>
                  <a:srgbClr val="00B050"/>
                </a:solidFill>
              </a:rPr>
              <a:t>C</a:t>
            </a:r>
            <a:r>
              <a:rPr lang="en-GB" sz="3600" dirty="0" smtClean="0">
                <a:solidFill>
                  <a:srgbClr val="00B050"/>
                </a:solidFill>
              </a:rPr>
              <a:t>ompulsions </a:t>
            </a:r>
            <a:r>
              <a:rPr lang="en-GB" sz="3600" dirty="0" smtClean="0">
                <a:solidFill>
                  <a:srgbClr val="00B050"/>
                </a:solidFill>
              </a:rPr>
              <a:t>may include</a:t>
            </a:r>
          </a:p>
          <a:p>
            <a:endParaRPr lang="en-GB" sz="3600" dirty="0" smtClean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accent5"/>
                </a:solidFill>
              </a:rPr>
              <a:t>Checking and rechecking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accent5"/>
                </a:solidFill>
              </a:rPr>
              <a:t>Washing and cleaning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accent5"/>
                </a:solidFill>
              </a:rPr>
              <a:t>Perfectionism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accent5"/>
                </a:solidFill>
              </a:rPr>
              <a:t>Arranging things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accent5"/>
                </a:solidFill>
              </a:rPr>
              <a:t>Mental compulsions, excessive praying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accent5"/>
                </a:solidFill>
              </a:rPr>
              <a:t>Frequent confessing  or apologizing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accent5"/>
                </a:solidFill>
              </a:rPr>
              <a:t>Saying lucky words or numbers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accent5"/>
                </a:solidFill>
              </a:rPr>
              <a:t>Excessive reassurance seeking, “are you sure I’m going to be ok”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084168" y="6165304"/>
            <a:ext cx="27363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                      International </a:t>
            </a:r>
            <a:r>
              <a:rPr lang="en-GB" sz="1200" dirty="0" err="1" smtClean="0"/>
              <a:t>ocd</a:t>
            </a:r>
            <a:r>
              <a:rPr lang="en-GB" sz="1200" dirty="0" smtClean="0"/>
              <a:t> foundation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5574945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20689"/>
            <a:ext cx="7772400" cy="1224135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accent1"/>
                </a:solidFill>
              </a:rPr>
              <a:t>Who does it affect?</a:t>
            </a:r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2132856"/>
            <a:ext cx="6400800" cy="3505944"/>
          </a:xfrm>
        </p:spPr>
        <p:txBody>
          <a:bodyPr/>
          <a:lstStyle/>
          <a:p>
            <a:r>
              <a:rPr lang="en-GB" dirty="0" smtClean="0">
                <a:solidFill>
                  <a:srgbClr val="00B050"/>
                </a:solidFill>
              </a:rPr>
              <a:t>8 and 12 Year olds</a:t>
            </a:r>
          </a:p>
          <a:p>
            <a:r>
              <a:rPr lang="en-GB" dirty="0" smtClean="0">
                <a:solidFill>
                  <a:srgbClr val="00B050"/>
                </a:solidFill>
              </a:rPr>
              <a:t>Late teens and early adulthood</a:t>
            </a:r>
          </a:p>
          <a:p>
            <a:endParaRPr lang="en-GB" dirty="0">
              <a:solidFill>
                <a:srgbClr val="00B050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4644008" y="5877272"/>
            <a:ext cx="43204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                                                                  International </a:t>
            </a:r>
            <a:r>
              <a:rPr lang="en-GB" sz="1200" dirty="0" err="1" smtClean="0"/>
              <a:t>ocd</a:t>
            </a:r>
            <a:r>
              <a:rPr lang="en-GB" sz="1200" dirty="0" smtClean="0"/>
              <a:t> foundation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1245485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00B050"/>
                </a:solidFill>
              </a:rPr>
              <a:t>EVERYBODY</a:t>
            </a:r>
            <a:endParaRPr lang="en-GB" dirty="0">
              <a:solidFill>
                <a:srgbClr val="00B050"/>
              </a:solidFill>
            </a:endParaRPr>
          </a:p>
        </p:txBody>
      </p:sp>
      <p:pic>
        <p:nvPicPr>
          <p:cNvPr id="3" name="Picture 2" descr="Related image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268760"/>
            <a:ext cx="9124159" cy="5589240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extBox 3"/>
          <p:cNvSpPr txBox="1"/>
          <p:nvPr/>
        </p:nvSpPr>
        <p:spPr>
          <a:xfrm>
            <a:off x="6516216" y="6021288"/>
            <a:ext cx="25202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err="1" smtClean="0">
                <a:solidFill>
                  <a:schemeClr val="bg1"/>
                </a:solidFill>
              </a:rPr>
              <a:t>gordianglobalsolutions</a:t>
            </a:r>
            <a:endParaRPr lang="en-GB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02117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00B050"/>
                </a:solidFill>
              </a:rPr>
              <a:t>How is it treated?</a:t>
            </a:r>
            <a:endParaRPr lang="en-GB" dirty="0">
              <a:solidFill>
                <a:srgbClr val="00B05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 smtClean="0">
                <a:solidFill>
                  <a:schemeClr val="accent5"/>
                </a:solidFill>
              </a:rPr>
              <a:t> Cognitive Behaviour Therapy (CBT)</a:t>
            </a:r>
          </a:p>
          <a:p>
            <a:r>
              <a:rPr lang="en-GB" dirty="0" smtClean="0">
                <a:solidFill>
                  <a:schemeClr val="accent5"/>
                </a:solidFill>
              </a:rPr>
              <a:t> </a:t>
            </a:r>
            <a:r>
              <a:rPr lang="en-GB" dirty="0">
                <a:solidFill>
                  <a:schemeClr val="accent5"/>
                </a:solidFill>
              </a:rPr>
              <a:t>Selective serotonin reuptake inhibitors (SSRIs)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228184" y="5877272"/>
            <a:ext cx="24482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                                                  Nhs.org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8238328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38138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/>
            </a:r>
            <a:br>
              <a:rPr lang="en-GB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</a:br>
            <a:endParaRPr lang="en-GB" sz="2700" dirty="0">
              <a:solidFill>
                <a:schemeClr val="accent5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2736304"/>
          </a:xfrm>
        </p:spPr>
        <p:txBody>
          <a:bodyPr>
            <a:normAutofit fontScale="25000" lnSpcReduction="20000"/>
          </a:bodyPr>
          <a:lstStyle/>
          <a:p>
            <a:pPr marL="0" indent="0" algn="ctr">
              <a:buNone/>
            </a:pPr>
            <a:r>
              <a:rPr lang="en-GB" sz="1000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HUSH</a:t>
            </a:r>
          </a:p>
          <a:p>
            <a:pPr marL="0" indent="0" algn="ctr">
              <a:buNone/>
            </a:pPr>
            <a:r>
              <a:rPr lang="en-GB" sz="9600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peace of mind for parents and carers of OCD children and adolescent’s</a:t>
            </a:r>
            <a:endParaRPr lang="en-GB" sz="100000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82850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REFERENCE’S</a:t>
            </a:r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210432" y="1196752"/>
            <a:ext cx="8352928" cy="73866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 smtClean="0">
                <a:hlinkClick r:id="rId2"/>
              </a:rPr>
              <a:t>https://www.bacp.co.uk/events-and-resources/research/publications/ethical-guidelines-for-research-in-the-counselling-professions/</a:t>
            </a:r>
            <a:r>
              <a:rPr lang="en-GB" sz="1200" dirty="0" smtClean="0"/>
              <a:t> (Accessed 03/04/2019.</a:t>
            </a:r>
          </a:p>
          <a:p>
            <a:endParaRPr lang="en-GB" sz="1200" dirty="0"/>
          </a:p>
          <a:p>
            <a:r>
              <a:rPr lang="en-GB" sz="1200" dirty="0" smtClean="0">
                <a:hlinkClick r:id="rId3"/>
              </a:rPr>
              <a:t>http://beyondocd.org/information-for-parents/helping-a-child-who-has-ocd</a:t>
            </a:r>
            <a:r>
              <a:rPr lang="en-GB" sz="1200" dirty="0" smtClean="0"/>
              <a:t> (Accessed 03/04/2019).</a:t>
            </a:r>
          </a:p>
          <a:p>
            <a:endParaRPr lang="en-GB" sz="1200" dirty="0" smtClean="0">
              <a:hlinkClick r:id="rId4"/>
            </a:endParaRPr>
          </a:p>
          <a:p>
            <a:r>
              <a:rPr lang="en-GB" sz="1200" dirty="0" smtClean="0">
                <a:hlinkClick r:id="rId5"/>
              </a:rPr>
              <a:t>https://www.eventbrite.co.uk/e/ocd-action-national-conference-2019-tickets-55783929234?utm_term=eventurl_text#tickets</a:t>
            </a:r>
            <a:r>
              <a:rPr lang="en-GB" sz="1200" dirty="0" smtClean="0"/>
              <a:t> (Accessed 03/04/2019).</a:t>
            </a:r>
          </a:p>
          <a:p>
            <a:endParaRPr lang="en-GB" sz="1200" dirty="0" smtClean="0"/>
          </a:p>
          <a:p>
            <a:r>
              <a:rPr lang="en-GB" sz="1200" dirty="0" smtClean="0">
                <a:hlinkClick r:id="rId6"/>
              </a:rPr>
              <a:t>https://www.gordianglobalsolutions.com/blog/ripple-effect-communication</a:t>
            </a:r>
            <a:r>
              <a:rPr lang="en-GB" sz="1200" dirty="0" smtClean="0"/>
              <a:t> (Accessed 03/04/2019).</a:t>
            </a:r>
          </a:p>
          <a:p>
            <a:endParaRPr lang="en-GB" sz="1200" dirty="0">
              <a:hlinkClick r:id="rId4"/>
            </a:endParaRPr>
          </a:p>
          <a:p>
            <a:r>
              <a:rPr lang="en-GB" sz="1200" dirty="0" smtClean="0">
                <a:hlinkClick r:id="rId7"/>
              </a:rPr>
              <a:t>https://www.hellomagazine.com/healthandbeauty/health-and-fitness/2017092942826/why-you-should-sing-happy-birthday-twice-when-washing-hands/</a:t>
            </a:r>
            <a:r>
              <a:rPr lang="en-GB" sz="1200" dirty="0" smtClean="0"/>
              <a:t>  (Accessed 01/04/2019).</a:t>
            </a:r>
          </a:p>
          <a:p>
            <a:endParaRPr lang="en-GB" sz="1200" dirty="0" smtClean="0">
              <a:hlinkClick r:id="rId4"/>
            </a:endParaRPr>
          </a:p>
          <a:p>
            <a:r>
              <a:rPr lang="en-GB" sz="1200" dirty="0" smtClean="0">
                <a:hlinkClick r:id="rId8"/>
              </a:rPr>
              <a:t>https://iocdf.org/</a:t>
            </a:r>
            <a:r>
              <a:rPr lang="en-GB" sz="1200" dirty="0" smtClean="0"/>
              <a:t> (Accessed 29/03/2019).</a:t>
            </a:r>
          </a:p>
          <a:p>
            <a:endParaRPr lang="en-GB" sz="1200" dirty="0" smtClean="0">
              <a:hlinkClick r:id="rId4"/>
            </a:endParaRPr>
          </a:p>
          <a:p>
            <a:r>
              <a:rPr lang="en-GB" sz="1200" dirty="0" smtClean="0">
                <a:hlinkClick r:id="rId9"/>
              </a:rPr>
              <a:t>https://liveconscious.com/2013/03/how-to-stop-obsessive-thoughts/</a:t>
            </a:r>
            <a:r>
              <a:rPr lang="en-GB" sz="1200" dirty="0" smtClean="0"/>
              <a:t> (Accessed 03/04/2019).</a:t>
            </a:r>
          </a:p>
          <a:p>
            <a:endParaRPr lang="en-GB" sz="1200" dirty="0" smtClean="0"/>
          </a:p>
          <a:p>
            <a:r>
              <a:rPr lang="en-GB" sz="1200" dirty="0" smtClean="0">
                <a:hlinkClick r:id="rId10"/>
              </a:rPr>
              <a:t>https://www.ncbi.nlm.nih.gov/pmc/articles/PMC6039057/</a:t>
            </a:r>
            <a:r>
              <a:rPr lang="en-GB" sz="1200" dirty="0" smtClean="0"/>
              <a:t>  (Accessed 01/04/2019).</a:t>
            </a:r>
          </a:p>
          <a:p>
            <a:endParaRPr lang="en-GB" sz="1200" dirty="0"/>
          </a:p>
          <a:p>
            <a:r>
              <a:rPr lang="en-GB" sz="1200" dirty="0" smtClean="0">
                <a:hlinkClick r:id="rId11"/>
              </a:rPr>
              <a:t>https://www.nhs.uk/conditions/obsessive-compulsive-disorder-ocd/treatment/</a:t>
            </a:r>
            <a:r>
              <a:rPr lang="en-GB" sz="1200" dirty="0" smtClean="0"/>
              <a:t> (Accessed 03/04/2019).</a:t>
            </a:r>
          </a:p>
          <a:p>
            <a:endParaRPr lang="en-GB" sz="1200" dirty="0" smtClean="0"/>
          </a:p>
          <a:p>
            <a:r>
              <a:rPr lang="en-GB" sz="1200" dirty="0" smtClean="0">
                <a:hlinkClick r:id="rId12"/>
              </a:rPr>
              <a:t>https://www.ocdaction.org.uk/do-i-have-ocd/5</a:t>
            </a:r>
            <a:r>
              <a:rPr lang="en-GB" sz="1200" dirty="0" smtClean="0"/>
              <a:t> (Accessed 03/04/2019).</a:t>
            </a:r>
          </a:p>
          <a:p>
            <a:endParaRPr lang="en-GB" sz="1200" dirty="0" smtClean="0"/>
          </a:p>
          <a:p>
            <a:r>
              <a:rPr lang="en-GB" sz="1200" dirty="0" smtClean="0">
                <a:hlinkClick r:id="rId13"/>
              </a:rPr>
              <a:t>https://www.ocduk.org/ocd-awareness-week/</a:t>
            </a:r>
            <a:r>
              <a:rPr lang="en-GB" sz="1200" dirty="0" smtClean="0"/>
              <a:t> (Accessed 29/03/2019).</a:t>
            </a:r>
          </a:p>
          <a:p>
            <a:endParaRPr lang="en-GB" sz="1200" dirty="0" smtClean="0">
              <a:hlinkClick r:id="rId4"/>
            </a:endParaRPr>
          </a:p>
          <a:p>
            <a:r>
              <a:rPr lang="en-GB" sz="1200" dirty="0" smtClean="0">
                <a:hlinkClick r:id="rId4"/>
              </a:rPr>
              <a:t>https://pixabay.com/illustrations/question-mark-note-duplicate-2110767/</a:t>
            </a:r>
            <a:r>
              <a:rPr lang="en-GB" sz="1200" dirty="0" smtClean="0"/>
              <a:t> (Accessed 03/04/2019).</a:t>
            </a:r>
          </a:p>
          <a:p>
            <a:endParaRPr lang="en-GB" sz="1200" dirty="0" smtClean="0"/>
          </a:p>
          <a:p>
            <a:r>
              <a:rPr lang="en-GB" sz="1200" dirty="0" smtClean="0">
                <a:solidFill>
                  <a:schemeClr val="accent5"/>
                </a:solidFill>
                <a:hlinkClick r:id="rId14"/>
              </a:rPr>
              <a:t>https://jlo62581.wordpress.com/tag/humanistic-approach-to-ocd/</a:t>
            </a:r>
            <a:r>
              <a:rPr lang="en-GB" sz="1200" dirty="0" smtClean="0">
                <a:solidFill>
                  <a:schemeClr val="accent5"/>
                </a:solidFill>
              </a:rPr>
              <a:t>   </a:t>
            </a:r>
            <a:r>
              <a:rPr lang="en-GB" sz="1200" dirty="0" smtClean="0"/>
              <a:t>(Accessed 03/04/2019).</a:t>
            </a:r>
          </a:p>
          <a:p>
            <a:endParaRPr lang="en-GB" sz="1200" dirty="0">
              <a:solidFill>
                <a:schemeClr val="accent5"/>
              </a:solidFill>
            </a:endParaRPr>
          </a:p>
          <a:p>
            <a:endParaRPr lang="en-GB" sz="1200" dirty="0" smtClean="0">
              <a:solidFill>
                <a:schemeClr val="accent5"/>
              </a:solidFill>
            </a:endParaRPr>
          </a:p>
          <a:p>
            <a:endParaRPr lang="en-GB" sz="1200" dirty="0"/>
          </a:p>
          <a:p>
            <a:endParaRPr lang="en-GB" sz="1200" dirty="0" smtClean="0"/>
          </a:p>
          <a:p>
            <a:endParaRPr lang="en-GB" sz="1200" dirty="0"/>
          </a:p>
          <a:p>
            <a:endParaRPr lang="en-GB" sz="1200" dirty="0"/>
          </a:p>
          <a:p>
            <a:endParaRPr lang="en-GB" dirty="0">
              <a:solidFill>
                <a:schemeClr val="accent5"/>
              </a:solidFill>
            </a:endParaRPr>
          </a:p>
          <a:p>
            <a:endParaRPr lang="en-GB" dirty="0" smtClean="0">
              <a:solidFill>
                <a:schemeClr val="accent5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53560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flipV="1">
            <a:off x="1792288" y="5367337"/>
            <a:ext cx="5486400" cy="45719"/>
          </a:xfrm>
        </p:spPr>
        <p:txBody>
          <a:bodyPr>
            <a:normAutofit fontScale="90000"/>
          </a:bodyPr>
          <a:lstStyle/>
          <a:p>
            <a:r>
              <a:rPr lang="en-GB" sz="1200" b="0" dirty="0" smtClean="0"/>
              <a:t>										</a:t>
            </a:r>
            <a:endParaRPr lang="en-GB" sz="1200" b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411760" y="5229200"/>
            <a:ext cx="5486400" cy="804862"/>
          </a:xfrm>
        </p:spPr>
        <p:txBody>
          <a:bodyPr>
            <a:normAutofit lnSpcReduction="10000"/>
          </a:bodyPr>
          <a:lstStyle/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					</a:t>
            </a:r>
            <a:r>
              <a:rPr lang="en-GB" dirty="0" err="1" smtClean="0"/>
              <a:t>pixabay</a:t>
            </a:r>
            <a:endParaRPr lang="en-GB" dirty="0"/>
          </a:p>
        </p:txBody>
      </p:sp>
      <p:pic>
        <p:nvPicPr>
          <p:cNvPr id="6" name="Picture Placeholder 5" descr="Question Mark, Note, Duplicate, Request, Matter"/>
          <p:cNvPicPr>
            <a:picLocks noGrp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56" r="5556"/>
          <a:stretch>
            <a:fillRect/>
          </a:stretch>
        </p:blipFill>
        <p:spPr bwMode="auto">
          <a:xfrm>
            <a:off x="899592" y="620688"/>
            <a:ext cx="7344816" cy="511256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5609430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786</TotalTime>
  <Words>286</Words>
  <Application>Microsoft Office PowerPoint</Application>
  <PresentationFormat>On-screen Show (4:3)</PresentationFormat>
  <Paragraphs>98</Paragraphs>
  <Slides>12</Slides>
  <Notes>4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Is Humanistic Counselling beneficial for OCD Children &amp; their families?</vt:lpstr>
      <vt:lpstr>PowerPoint Presentation</vt:lpstr>
      <vt:lpstr>       Obsessive compulsive disorder</vt:lpstr>
      <vt:lpstr>      Obsessive Compulsive Disorder</vt:lpstr>
      <vt:lpstr>PowerPoint Presentation</vt:lpstr>
      <vt:lpstr>PowerPoint Presentation</vt:lpstr>
      <vt:lpstr>Who does it affect?</vt:lpstr>
      <vt:lpstr>EVERYBODY</vt:lpstr>
      <vt:lpstr>How is it treated?</vt:lpstr>
      <vt:lpstr> </vt:lpstr>
      <vt:lpstr>REFERENCE’S</vt:lpstr>
      <vt:lpstr>        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Is Humanistic Counselling suitable for Children with OCD</dc:title>
  <dc:creator>jane brown</dc:creator>
  <cp:lastModifiedBy>jane brown</cp:lastModifiedBy>
  <cp:revision>41</cp:revision>
  <dcterms:created xsi:type="dcterms:W3CDTF">2019-04-03T12:47:08Z</dcterms:created>
  <dcterms:modified xsi:type="dcterms:W3CDTF">2019-04-04T01:57:14Z</dcterms:modified>
</cp:coreProperties>
</file>