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7" r:id="rId4"/>
    <p:sldId id="262" r:id="rId5"/>
    <p:sldId id="259" r:id="rId6"/>
    <p:sldId id="260" r:id="rId7"/>
    <p:sldId id="263" r:id="rId8"/>
    <p:sldId id="261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290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中度样式 1 - 强调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中度样式 1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-1336" y="-68"/>
      </p:cViewPr>
      <p:guideLst>
        <p:guide orient="horz" pos="2160"/>
        <p:guide pos="290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050"/>
            <a:ext cx="9155113" cy="6867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547813" y="1701800"/>
            <a:ext cx="6908800" cy="108267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zh-CN" noProof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2927350"/>
            <a:ext cx="6913562" cy="1752600"/>
          </a:xfrm>
        </p:spPr>
        <p:txBody>
          <a:bodyPr/>
          <a:lstStyle>
            <a:lvl1pPr marL="0" indent="0" algn="r">
              <a:buFontTx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 noProof="0"/>
              <a:t>Click to edit Master subtitle style</a:t>
            </a:r>
          </a:p>
        </p:txBody>
      </p:sp>
      <p:sp>
        <p:nvSpPr>
          <p:cNvPr id="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7475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7475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90500"/>
            <a:ext cx="2057400" cy="59372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90500"/>
            <a:ext cx="6019800" cy="59372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en-US" altLang="zh-CN" dirty="0"/>
              <a:t>Click to edit Master title style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 dirty="0"/>
              <a:t>Click to edit Master text styles</a:t>
            </a:r>
          </a:p>
          <a:p>
            <a:pPr lvl="1"/>
            <a:r>
              <a:rPr lang="en-US" altLang="zh-CN" dirty="0"/>
              <a:t>Second level</a:t>
            </a:r>
          </a:p>
          <a:p>
            <a:pPr lvl="2"/>
            <a:r>
              <a:rPr lang="en-US" altLang="zh-CN" dirty="0"/>
              <a:t>Third level</a:t>
            </a:r>
          </a:p>
          <a:p>
            <a:pPr lvl="3"/>
            <a:r>
              <a:rPr lang="en-US" altLang="zh-CN" dirty="0"/>
              <a:t>Fourth level</a:t>
            </a:r>
          </a:p>
          <a:p>
            <a:pPr lvl="4"/>
            <a:r>
              <a:rPr lang="en-US" altLang="zh-CN" dirty="0"/>
              <a:t>Fifth level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5BCAD085-E8A6-8845-BD4E-CB4CCA059FC4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2pPr>
      <a:lvl3pPr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3pPr>
      <a:lvl4pPr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4pPr>
      <a:lvl5pPr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5pPr>
      <a:lvl6pPr marL="457200"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6pPr>
      <a:lvl7pPr marL="914400"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7pPr>
      <a:lvl8pPr marL="1371600"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8pPr>
      <a:lvl9pPr marL="1828800" algn="r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90204" pitchFamily="34" charset="0"/>
          <a:ea typeface="SimSun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 noChangeArrowheads="1"/>
          </p:cNvSpPr>
          <p:nvPr>
            <p:ph type="ctrTitle"/>
          </p:nvPr>
        </p:nvSpPr>
        <p:spPr>
          <a:xfrm>
            <a:off x="1547812" y="1701800"/>
            <a:ext cx="7276147" cy="2120392"/>
          </a:xfrm>
        </p:spPr>
        <p:txBody>
          <a:bodyPr/>
          <a:lstStyle/>
          <a:p>
            <a:r>
              <a:rPr lang="en-US" sz="3200" b="1" dirty="0">
                <a:latin typeface="Arial Bold" panose="020B0604020202090204" charset="0"/>
                <a:cs typeface="Arial Bold" panose="020B0604020202090204" charset="0"/>
                <a:sym typeface="+mn-ea"/>
              </a:rPr>
              <a:t>Case Study:  Lucy Letby Case (Countess of Chester Hospital, UK)</a:t>
            </a:r>
          </a:p>
        </p:txBody>
      </p:sp>
      <p:sp>
        <p:nvSpPr>
          <p:cNvPr id="6" name="Title 1"/>
          <p:cNvSpPr>
            <a:spLocks noGrp="1"/>
          </p:cNvSpPr>
          <p:nvPr/>
        </p:nvSpPr>
        <p:spPr>
          <a:xfrm>
            <a:off x="1177320" y="4883042"/>
            <a:ext cx="6495689" cy="19749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i="1" dirty="0">
                <a:solidFill>
                  <a:schemeClr val="tx1"/>
                </a:solidFill>
              </a:rPr>
              <a:t/>
            </a:r>
            <a:br>
              <a:rPr lang="en-GB" sz="2400" b="1" i="1" dirty="0">
                <a:solidFill>
                  <a:schemeClr val="tx1"/>
                </a:solidFill>
              </a:rPr>
            </a:br>
            <a: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/>
            </a:r>
            <a:b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</a:br>
            <a: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/>
            </a:r>
            <a:b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</a:br>
            <a: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/>
            </a:r>
            <a:br>
              <a:rPr lang="en-GB" sz="2400" b="1" i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</a:br>
            <a:endParaRPr lang="en-GB" sz="2400" b="1" i="1" dirty="0">
              <a:solidFill>
                <a:schemeClr val="tx1"/>
              </a:solidFill>
              <a:latin typeface="Arial" panose="020B0604020202090204" pitchFamily="34" charset="0"/>
              <a:cs typeface="Arial" panose="020B0604020202090204" pitchFamily="34" charset="0"/>
            </a:endParaRPr>
          </a:p>
          <a:p>
            <a:r>
              <a:rPr lang="en-US" altLang="en-GB" sz="1800" b="1" dirty="0">
                <a:latin typeface="Arial Bold" panose="020B0604020202090204" charset="0"/>
                <a:cs typeface="Arial Bold" panose="020B0604020202090204" charset="0"/>
              </a:rPr>
              <a:t>Student Name</a:t>
            </a:r>
            <a:r>
              <a:rPr lang="en-US" altLang="en-GB" sz="1800" b="1" dirty="0" smtClean="0">
                <a:latin typeface="Arial Bold" panose="020B0604020202090204" charset="0"/>
                <a:cs typeface="Arial Bold" panose="020B0604020202090204" charset="0"/>
              </a:rPr>
              <a:t>: </a:t>
            </a:r>
            <a:r>
              <a:rPr lang="en-US" altLang="en-GB" sz="1800" b="1" dirty="0" err="1" smtClean="0">
                <a:latin typeface="Arial Bold" panose="020B0604020202090204" charset="0"/>
                <a:cs typeface="Arial Bold" panose="020B0604020202090204" charset="0"/>
              </a:rPr>
              <a:t>Stephy</a:t>
            </a:r>
            <a:r>
              <a:rPr lang="en-US" altLang="en-GB" sz="1800" b="1" dirty="0" err="1" smtClean="0">
                <a:latin typeface="Arial Bold" panose="020B0604020202090204" charset="0"/>
                <a:cs typeface="Arial Bold" panose="020B0604020202090204" charset="0"/>
              </a:rPr>
              <a:t>graph</a:t>
            </a:r>
            <a:r>
              <a:rPr lang="en-US" altLang="en-GB" sz="1800" b="1" dirty="0" smtClean="0">
                <a:latin typeface="Arial Bold" panose="020B0604020202090204" charset="0"/>
                <a:cs typeface="Arial Bold" panose="020B0604020202090204" charset="0"/>
              </a:rPr>
              <a:t> </a:t>
            </a:r>
            <a:r>
              <a:rPr lang="en-US" altLang="en-GB" sz="1800" b="1" dirty="0" err="1" smtClean="0">
                <a:latin typeface="Arial Bold" panose="020B0604020202090204" charset="0"/>
                <a:cs typeface="Arial Bold" panose="020B0604020202090204" charset="0"/>
              </a:rPr>
              <a:t>Anem</a:t>
            </a:r>
            <a:endParaRPr lang="en-US" altLang="en-GB" sz="1800" b="1" dirty="0">
              <a:latin typeface="Arial Bold" panose="020B0604020202090204" charset="0"/>
              <a:cs typeface="Arial Bold" panose="020B0604020202090204" charset="0"/>
            </a:endParaRPr>
          </a:p>
          <a:p>
            <a:r>
              <a:rPr lang="en-US" altLang="en-GB" sz="1800" b="1" dirty="0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Student Id: </a:t>
            </a:r>
            <a:r>
              <a:rPr lang="en-US" altLang="en-GB" sz="1800" b="1" dirty="0" smtClean="0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2435901</a:t>
            </a:r>
            <a:endParaRPr lang="en-US" altLang="en-GB" sz="1800" b="1" dirty="0">
              <a:solidFill>
                <a:schemeClr val="tx1"/>
              </a:solidFill>
              <a:latin typeface="Arial Bold" panose="020B0604020202090204" charset="0"/>
              <a:cs typeface="Arial Bold" panose="020B0604020202090204" charset="0"/>
            </a:endParaRPr>
          </a:p>
          <a:p>
            <a:r>
              <a:rPr lang="en-US" altLang="en-GB" sz="1800" b="1" dirty="0">
                <a:solidFill>
                  <a:schemeClr val="tx1"/>
                </a:solidFill>
                <a:latin typeface="Arial Bold" panose="020B0604020202090204" charset="0"/>
                <a:cs typeface="Arial Bold" panose="020B0604020202090204" charset="0"/>
              </a:rPr>
              <a:t>Module Code:  </a:t>
            </a:r>
            <a:r>
              <a:rPr lang="en-GB" sz="1800" b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>LCHS7006</a:t>
            </a:r>
            <a:r>
              <a:rPr lang="de-DE" sz="1800" b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> </a:t>
            </a:r>
            <a:br>
              <a:rPr lang="de-DE" sz="1800" b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</a:br>
            <a:r>
              <a:rPr lang="de-DE" sz="1800" b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>Module: </a:t>
            </a:r>
            <a:r>
              <a:rPr lang="en-GB" sz="1800" b="1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>Quality Assurance and Service Improvements</a:t>
            </a:r>
            <a:r>
              <a:rPr lang="en-GB" sz="1800" b="1" i="1" dirty="0">
                <a:solidFill>
                  <a:schemeClr val="tx1"/>
                </a:solidFill>
              </a:rPr>
              <a:t/>
            </a:r>
            <a:br>
              <a:rPr lang="en-GB" sz="1800" b="1" i="1" dirty="0">
                <a:solidFill>
                  <a:schemeClr val="tx1"/>
                </a:solidFill>
              </a:rPr>
            </a:br>
            <a:r>
              <a:rPr lang="en-GB" sz="1800" b="1" i="1" dirty="0">
                <a:solidFill>
                  <a:schemeClr val="tx1"/>
                </a:solidFill>
              </a:rPr>
              <a:t/>
            </a:r>
            <a:br>
              <a:rPr lang="en-GB" sz="1800" b="1" i="1" dirty="0">
                <a:solidFill>
                  <a:schemeClr val="tx1"/>
                </a:solidFill>
              </a:rPr>
            </a:br>
            <a:r>
              <a:rPr lang="en-GB" sz="1800" b="1" dirty="0">
                <a:solidFill>
                  <a:schemeClr val="tx1"/>
                </a:solidFill>
              </a:rPr>
              <a:t/>
            </a:r>
            <a:br>
              <a:rPr lang="en-GB" sz="1800" b="1" dirty="0">
                <a:solidFill>
                  <a:schemeClr val="tx1"/>
                </a:solidFill>
              </a:rPr>
            </a:br>
            <a:r>
              <a:rPr lang="en-GB" sz="1800" b="1" dirty="0">
                <a:solidFill>
                  <a:schemeClr val="tx1"/>
                </a:solidFill>
              </a:rPr>
              <a:t/>
            </a:r>
            <a:br>
              <a:rPr lang="en-GB" sz="1800" b="1" dirty="0">
                <a:solidFill>
                  <a:schemeClr val="tx1"/>
                </a:solidFill>
              </a:rPr>
            </a:br>
            <a:r>
              <a:rPr lang="en-GB" sz="1800" b="1" dirty="0">
                <a:solidFill>
                  <a:schemeClr val="tx1"/>
                </a:solidFill>
              </a:rPr>
              <a:t/>
            </a:r>
            <a:br>
              <a:rPr lang="en-GB" sz="1800" b="1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  <a:t/>
            </a:r>
            <a:br>
              <a:rPr lang="en-GB" sz="2000" dirty="0">
                <a:solidFill>
                  <a:schemeClr val="tx1"/>
                </a:solidFill>
                <a:latin typeface="Arial" panose="020B0604020202090204" pitchFamily="34" charset="0"/>
                <a:cs typeface="Arial" panose="020B0604020202090204" pitchFamily="34" charset="0"/>
              </a:rPr>
            </a:b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90204" pitchFamily="34" charset="0"/>
              <a:ea typeface="+mj-ea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latin typeface="Arial Bold" panose="020B0604020202090204" charset="0"/>
                <a:cs typeface="Arial Bold" panose="020B0604020202090204" charset="0"/>
              </a:rPr>
              <a:t>Background / Case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5918"/>
            <a:ext cx="8229600" cy="4953000"/>
          </a:xfrm>
        </p:spPr>
        <p:txBody>
          <a:bodyPr>
            <a:noAutofit/>
          </a:bodyPr>
          <a:lstStyle/>
          <a:p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Lucy Letby was a neonatal nurse at Countess of Chester Hospital (UK)</a:t>
            </a:r>
            <a:r>
              <a:rPr lang="en-US" sz="22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(Lawrence &amp; Conn, 2025)</a:t>
            </a:r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Between 2015</a:t>
            </a:r>
            <a:r>
              <a:rPr lang="de-DE" sz="2200" dirty="0">
                <a:latin typeface="Arial Regular" panose="020B0604020202090204" charset="0"/>
                <a:cs typeface="Arial Regular" panose="020B0604020202090204" charset="0"/>
              </a:rPr>
              <a:t>-</a:t>
            </a:r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2016, she murdered seven infants and attempted to kill several others</a:t>
            </a:r>
            <a:r>
              <a:rPr lang="en-US" sz="22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(Halliday, 2024)</a:t>
            </a:r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The neonatal unit was a level‑2 unit, caring for babies from ~27 weeks gestation.</a:t>
            </a:r>
          </a:p>
          <a:p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The case exposed severe failures in clinical governance, incident reporting, whistle‑blowing, leadership, and staffing</a:t>
            </a:r>
            <a:r>
              <a:rPr lang="en-US" sz="22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(Gregory, 2024)</a:t>
            </a:r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This case triggered a public inquiry into systemic safety and QA failures in healthcare</a:t>
            </a:r>
            <a:r>
              <a:rPr lang="en-US" sz="22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(Gregory, 2024)</a:t>
            </a:r>
            <a:r>
              <a:rPr sz="22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400" b="1" dirty="0">
                <a:latin typeface="Arial Bold" panose="020B0604020202090204" charset="0"/>
                <a:cs typeface="Arial Bold" panose="020B0604020202090204" charset="0"/>
              </a:rPr>
              <a:t>What Went Wrong </a:t>
            </a:r>
            <a:r>
              <a:rPr lang="de-DE" sz="2400" b="1" dirty="0">
                <a:latin typeface="Arial Bold" panose="020B0604020202090204" charset="0"/>
                <a:cs typeface="Arial Bold" panose="020B0604020202090204" charset="0"/>
              </a:rPr>
              <a:t>- </a:t>
            </a:r>
            <a:r>
              <a:rPr sz="2400" b="1" dirty="0">
                <a:latin typeface="Arial Bold" panose="020B0604020202090204" charset="0"/>
                <a:cs typeface="Arial Bold" panose="020B0604020202090204" charset="0"/>
              </a:rPr>
              <a:t>Key Failures in the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200" dirty="0"/>
              <a:t>Weak incident reporting</a:t>
            </a:r>
            <a:r>
              <a:rPr lang="de-DE" sz="2200" dirty="0"/>
              <a:t> - </a:t>
            </a:r>
            <a:r>
              <a:rPr sz="2200" dirty="0"/>
              <a:t>deaths not logged or reviewed properly</a:t>
            </a:r>
            <a:r>
              <a:rPr lang="en-US" sz="2200" dirty="0"/>
              <a:t> (Halliday, 2024)</a:t>
            </a:r>
            <a:r>
              <a:rPr sz="2200" dirty="0"/>
              <a:t>.</a:t>
            </a:r>
          </a:p>
          <a:p>
            <a:r>
              <a:rPr sz="2200" dirty="0"/>
              <a:t>Poor leadership</a:t>
            </a:r>
            <a:r>
              <a:rPr lang="de-DE" sz="2200" dirty="0"/>
              <a:t> - </a:t>
            </a:r>
            <a:r>
              <a:rPr sz="2200" dirty="0"/>
              <a:t>executives ignored or dismissed clinicians’ concerns</a:t>
            </a:r>
            <a:r>
              <a:rPr lang="en-US" sz="2200" dirty="0"/>
              <a:t> </a:t>
            </a:r>
            <a:r>
              <a:rPr lang="en-US" altLang="en-US" sz="2200" dirty="0"/>
              <a:t>(Observer editorial, 2023)</a:t>
            </a:r>
            <a:r>
              <a:rPr sz="2200" dirty="0"/>
              <a:t>.</a:t>
            </a:r>
          </a:p>
          <a:p>
            <a:r>
              <a:rPr sz="2200" dirty="0"/>
              <a:t>Whistleblowers intimidated, reputation prioritized over safety</a:t>
            </a:r>
            <a:r>
              <a:rPr lang="en-US" sz="2200" dirty="0"/>
              <a:t> </a:t>
            </a:r>
            <a:r>
              <a:rPr lang="en-US" altLang="en-US" sz="2200" dirty="0"/>
              <a:t>(Lawrence &amp; Conn, 2025; </a:t>
            </a:r>
            <a:r>
              <a:rPr lang="en-US" altLang="en-US" sz="2200" dirty="0">
                <a:sym typeface="+mn-ea"/>
              </a:rPr>
              <a:t>Observer editorial, 2023</a:t>
            </a:r>
            <a:r>
              <a:rPr lang="en-US" altLang="en-US" sz="2200" dirty="0"/>
              <a:t>)</a:t>
            </a:r>
            <a:r>
              <a:rPr sz="2200" dirty="0"/>
              <a:t>.</a:t>
            </a:r>
          </a:p>
          <a:p>
            <a:r>
              <a:rPr sz="2200" dirty="0"/>
              <a:t>Understaffing and skill gaps</a:t>
            </a:r>
            <a:r>
              <a:rPr lang="de-DE" sz="2200" dirty="0"/>
              <a:t> - </a:t>
            </a:r>
            <a:r>
              <a:rPr sz="2200" dirty="0"/>
              <a:t>20% below national guidelines</a:t>
            </a:r>
            <a:r>
              <a:rPr lang="en-US" sz="2200" dirty="0"/>
              <a:t> </a:t>
            </a:r>
            <a:r>
              <a:rPr lang="en-US" altLang="en-US" sz="2200" dirty="0">
                <a:sym typeface="+mn-ea"/>
              </a:rPr>
              <a:t>(Lawrence &amp; Conn, 2025)</a:t>
            </a:r>
            <a:r>
              <a:rPr sz="2200" dirty="0"/>
              <a:t>.</a:t>
            </a:r>
          </a:p>
          <a:p>
            <a:r>
              <a:rPr sz="2200" dirty="0"/>
              <a:t>Poor infrastructure</a:t>
            </a:r>
            <a:r>
              <a:rPr lang="de-DE" sz="2200" dirty="0"/>
              <a:t> - </a:t>
            </a:r>
            <a:r>
              <a:rPr sz="2200" dirty="0"/>
              <a:t>contamination, sewage backup, under‑resourced</a:t>
            </a:r>
            <a:r>
              <a:rPr lang="en-US" sz="2200" dirty="0"/>
              <a:t> </a:t>
            </a:r>
            <a:r>
              <a:rPr lang="en-US" altLang="en-US" sz="2200" dirty="0"/>
              <a:t>(Alexander, 2023)</a:t>
            </a:r>
            <a:r>
              <a:rPr sz="2200" dirty="0"/>
              <a:t>.</a:t>
            </a:r>
          </a:p>
          <a:p>
            <a:r>
              <a:rPr sz="2200" dirty="0"/>
              <a:t>Lack of timely root cause analyses and external reviews.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b="1">
                <a:latin typeface="Arial Bold" panose="020B0604020202090204" charset="0"/>
                <a:cs typeface="Arial Bold" panose="020B0604020202090204" charset="0"/>
              </a:rPr>
              <a:t>Swiss Cheese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835" y="1078230"/>
            <a:ext cx="8204835" cy="54698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955" y="190500"/>
            <a:ext cx="8229600" cy="582613"/>
          </a:xfrm>
        </p:spPr>
        <p:txBody>
          <a:bodyPr/>
          <a:lstStyle/>
          <a:p>
            <a:pPr algn="ctr"/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Swiss Cheese Model </a:t>
            </a:r>
            <a:r>
              <a:rPr lang="de-DE" sz="2000" b="1" dirty="0">
                <a:latin typeface="Arial Bold" panose="020B0604020202090204" charset="0"/>
                <a:cs typeface="Arial Bold" panose="020B0604020202090204" charset="0"/>
              </a:rPr>
              <a:t>- </a:t>
            </a: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 Systemic Defense Failures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18876952"/>
              </p:ext>
            </p:extLst>
          </p:nvPr>
        </p:nvGraphicFramePr>
        <p:xfrm>
          <a:off x="457200" y="1380744"/>
          <a:ext cx="8477250" cy="5108469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40855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95656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11213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563612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Defense Layer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sz="1400" dirty="0"/>
                        <a:t>Purpose / Intended Safety Barrier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Holes / Failures in this Case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50600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Clinical vigilance &amp; supervision (nurses, junior doctors)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Monitoring newborns, recognizing deterioration early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Understaffing, inexperience, reluctance to escalate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(Mortiz et al., 2010)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49996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Incident reporting &amp; escalation (Datix, serious-incident protocols)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Capture adverse events, trigger investigation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Many events not reported; pattern recognition failed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(Chakravorty, 2023)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50600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Senior clinician oversight &amp; review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Case-note review, root-cause analysis, questioning anomalies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Delays, superficial reviews, dismissing “unlikely” hypotheses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(Whitekir &amp; Whitekir, 2023)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49996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Management / Trust governance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Board oversight, responding to red flags, initiating external review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Executives ignored or downplayed concerns, delayed action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(Whiteing, 2023)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966537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External oversight / regulation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Regulatory bodies, external audits, cross-hospital comparisons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No early intervention, weak external review, limited accountability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(British Medical Association, 2024)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965932"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Legal / safeguarding / police involvement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Trigger investigation when criminal harm suspected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dirty="0"/>
                        <a:t>Sudden infant death protocols not applied</a:t>
                      </a:r>
                      <a:r>
                        <a:rPr lang="en-US" altLang="en-US" sz="1400" dirty="0"/>
                        <a:t>(Gregory, 2024)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Benchmark </a:t>
            </a:r>
            <a:r>
              <a:rPr lang="de-DE" sz="2000" b="1" dirty="0">
                <a:latin typeface="Arial Bold" panose="020B0604020202090204" charset="0"/>
                <a:cs typeface="Arial Bold" panose="020B0604020202090204" charset="0"/>
              </a:rPr>
              <a:t>- </a:t>
            </a: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 Impact on Quality, Efficiency &amp; Equity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42549356"/>
              </p:ext>
            </p:extLst>
          </p:nvPr>
        </p:nvGraphicFramePr>
        <p:xfrm>
          <a:off x="301752" y="1234440"/>
          <a:ext cx="8714232" cy="550960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17855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17855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17855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17855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22504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Root Cause / Policy Issue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Quality Impact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Efficiency Impact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Equity / Trust Impact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27503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Understaffing / skills gap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Increased risk of missed deterioration, suboptimal care, preventable harm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Higher rework, delays in escalation, longer stays, more transfers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Loss of trust among families; disadvantaged babies more vulnerable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27503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Weak incident reporting / escalation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Patterns of harm not identified, delayed response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Investigations done late or inefficiently, wasted resources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Erosion of public confidence, unequal safety oversight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50938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Defensive leadership / silencing whistleblowers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Suppressed valid concerns, delayed corrective action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 dirty="0"/>
                        <a:t>Delay in addressing root problems, repeated failure cycles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Disempowerment of staff, unjust burden on those raising concerns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(British Medical Association, 2024)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242499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Infrastructure problems (contamination, aging facilities)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Increased infection risk, environmental hazards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Maintenance costs, downtime, inefficient workflow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Disproportionate impact on vulnerable infants, degradation of service equity</a:t>
                      </a:r>
                      <a:r>
                        <a:rPr lang="en-US" sz="1400"/>
                        <a:t> </a:t>
                      </a:r>
                      <a:r>
                        <a:rPr lang="en-US" altLang="en-US" sz="1400"/>
                        <a:t>(Department of Health and Social Care, 2025)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32502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Poor external oversight / review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Lack of independent audit of quality gaps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Missed opportunities for system improvement, reactive rather than proactive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Lower accountability, weaker assurance for the public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627503">
                <a:tc>
                  <a:txBody>
                    <a:bodyPr/>
                    <a:lstStyle/>
                    <a:p>
                      <a:pPr algn="ctr" fontAlgn="ctr"/>
                      <a:r>
                        <a:rPr sz="1400"/>
                        <a:t>Weak clinical review / forensic investigation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Failure to detect deliberate harm or serious errors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/>
                        <a:t>Inadequate learning from past events, repeated patterns</a:t>
                      </a:r>
                    </a:p>
                  </a:txBody>
                  <a:tcPr marL="13017" marR="13017" marT="130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sz="1400" dirty="0"/>
                        <a:t>Families feel justice not served; inequity in safety for neonates</a:t>
                      </a:r>
                    </a:p>
                  </a:txBody>
                  <a:tcPr marL="13017" marR="13017" marT="13017" marB="0" anchor="ctr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b="1">
                <a:latin typeface="Arial Bold" panose="020B0604020202090204" charset="0"/>
                <a:cs typeface="Arial Bold" panose="020B0604020202090204" charset="0"/>
              </a:rPr>
              <a:t>Second Component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altLang="en-US" sz="2000" dirty="0"/>
              <a:t>The Lucy Letby case will continue to serve as a critical example of how failures in governance, leadership, and safety culture can compromise NHS quality assurance.</a:t>
            </a:r>
          </a:p>
          <a:p>
            <a:pPr algn="just"/>
            <a:r>
              <a:rPr lang="en-US" altLang="en-US" sz="2000" dirty="0"/>
              <a:t>Swiss Cheese Model will be applied to illustrate how structural gaps, process weaknesses, and outcome failures may align to create systemic risks.</a:t>
            </a:r>
          </a:p>
          <a:p>
            <a:pPr algn="just"/>
            <a:r>
              <a:rPr lang="en-US" sz="2000" dirty="0"/>
              <a:t>This fishbone diagram </a:t>
            </a:r>
            <a:r>
              <a:rPr lang="en-US" altLang="en-US" sz="2000" dirty="0"/>
              <a:t>will be applied to </a:t>
            </a:r>
            <a:r>
              <a:rPr lang="en-US" sz="2000" dirty="0"/>
              <a:t>illustrates the root causes of the systemic failures within the hospital.</a:t>
            </a:r>
            <a:endParaRPr lang="en-US" altLang="en-US" sz="2000" dirty="0"/>
          </a:p>
          <a:p>
            <a:pPr algn="just"/>
            <a:r>
              <a:rPr lang="en-US" altLang="en-US" sz="2000" dirty="0"/>
              <a:t>The analysis will highlight understaffing, weak incident reporting, defensive leadership, and the suppression of whistleblowers as core issues that will be examined for future prevention strategies.</a:t>
            </a:r>
          </a:p>
          <a:p>
            <a:pPr algn="just"/>
            <a:r>
              <a:rPr lang="en-US" altLang="en-US" sz="2000" dirty="0"/>
              <a:t>The discussion will explore how ongoing policy reforms, including strengthened whistleblower protections and CQC oversight, will aim to improve NHS accountability and transparency.</a:t>
            </a:r>
          </a:p>
          <a:p>
            <a:pPr algn="just"/>
            <a:r>
              <a:rPr lang="en-US" altLang="en-US" sz="2000" dirty="0"/>
              <a:t>The findings will </a:t>
            </a:r>
            <a:r>
              <a:rPr lang="en-US" altLang="en-US" sz="2000" dirty="0" err="1"/>
              <a:t>emphasie</a:t>
            </a:r>
            <a:r>
              <a:rPr lang="en-US" altLang="en-US" sz="2000" dirty="0"/>
              <a:t> the importance of developing a learning-oriented, transparent, and equitable QA framework to prevent recurrence and rebuild public trust.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2400" b="1">
                <a:latin typeface="Arial Bold" panose="020B0604020202090204" charset="0"/>
                <a:cs typeface="Arial Bold" panose="020B060402020209020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The Letby case shows multiple latent system failures.</a:t>
            </a:r>
          </a:p>
          <a:p>
            <a:r>
              <a:rPr sz="2400" dirty="0"/>
              <a:t>Failures: poor QA, weak leadership, under‑resourcing, delayed reviews.</a:t>
            </a:r>
          </a:p>
          <a:p>
            <a:r>
              <a:rPr sz="2400" dirty="0"/>
              <a:t>Build redundancy in safety systems </a:t>
            </a:r>
            <a:r>
              <a:rPr lang="de-DE" sz="2400" dirty="0"/>
              <a:t>- </a:t>
            </a:r>
            <a:r>
              <a:rPr sz="2400" dirty="0"/>
              <a:t>multiple checks.</a:t>
            </a:r>
          </a:p>
          <a:p>
            <a:r>
              <a:rPr sz="2400" dirty="0"/>
              <a:t>Foster a ‘just culture’ encouraging whistleblowing and learning.</a:t>
            </a:r>
          </a:p>
          <a:p>
            <a:r>
              <a:rPr sz="2400" dirty="0"/>
              <a:t>Ensure independent audit, early warning analytics, adequate staffing.</a:t>
            </a:r>
          </a:p>
          <a:p>
            <a:r>
              <a:rPr sz="2400" dirty="0"/>
              <a:t>Leadership must prioritize transparency, accountability, and patient safety.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400" b="1">
                <a:latin typeface="Arial Bold" panose="020B0604020202090204" charset="0"/>
                <a:cs typeface="Arial Bold" panose="020B060402020209020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920" y="1174750"/>
            <a:ext cx="8698230" cy="49530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200"/>
              <a:t>Alexander, M. (2023). Could Lucy Letby have been stopped sooner? Look at the timeline – and NHS history. The Guardian. Available at: https://www.theguardian.com/commentisfree/2023/aug/18/lucy-letby-stopped-sooner-nhs-deaths</a:t>
            </a:r>
          </a:p>
          <a:p>
            <a:pPr marL="0" indent="0">
              <a:buNone/>
            </a:pPr>
            <a:r>
              <a:rPr lang="en-US" altLang="en-US" sz="1200"/>
              <a:t>British Medical Association. (2024). Letby disaster epitomises flaws in NHS. The British Medical Association Is the Trade Union and Professional Body for Doctors in the UK.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https://www.bma.org.uk/news-and-opinion/letby-disaster-epitomises-flaws-in-nhs</a:t>
            </a:r>
          </a:p>
          <a:p>
            <a:pPr marL="0" indent="0">
              <a:buNone/>
            </a:pPr>
            <a:r>
              <a:rPr lang="en-US" altLang="en-US" sz="1200"/>
              <a:t>Chakravorty, I. (2023). Case of Nurse Letby: Systems failure in safeguarding patients. </a:t>
            </a:r>
            <a:r>
              <a:rPr lang="en-US" altLang="en-US" sz="1200" i="1">
                <a:latin typeface="Arial Italic" panose="020B0604020202090204" charset="0"/>
                <a:cs typeface="Arial Italic" panose="020B0604020202090204" charset="0"/>
              </a:rPr>
              <a:t>Sushruta Journal of Health Policy &amp; Opinions</a:t>
            </a:r>
            <a:r>
              <a:rPr lang="en-US" altLang="en-US" sz="1200"/>
              <a:t>, 15(3). </a:t>
            </a:r>
          </a:p>
          <a:p>
            <a:pPr marL="0" indent="0">
              <a:buNone/>
            </a:pPr>
            <a:r>
              <a:rPr lang="en-US" altLang="en-US" sz="1200"/>
              <a:t>Department of Health and Social Care. (2025). National maternity investigation launched to drive improvements. GOV.UK. </a:t>
            </a:r>
            <a:r>
              <a:rPr lang="en-US" altLang="en-US" sz="1200">
                <a:sym typeface="+mn-ea"/>
              </a:rPr>
              <a:t>Available at:</a:t>
            </a:r>
            <a:r>
              <a:rPr lang="en-US" altLang="en-US" sz="1200"/>
              <a:t>https://www.gov.uk/government/news/national-maternity-investigation-launched-to-drive-improvements</a:t>
            </a:r>
          </a:p>
          <a:p>
            <a:pPr marL="0" indent="0">
              <a:buNone/>
            </a:pPr>
            <a:r>
              <a:rPr lang="en-US" altLang="en-US" sz="1200"/>
              <a:t>Gregory, A. (2024). Lucy Letby case: more babies face harm unless NHS ends ‘defensive leadership.’ The Guardian.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https://www.theguardian.com/society/2023/aug/27/lucy-letby-case-more-babies-face-harm-defensive-leadership-nhs-ombudsman</a:t>
            </a:r>
          </a:p>
          <a:p>
            <a:pPr marL="0" indent="0">
              <a:buNone/>
            </a:pPr>
            <a:r>
              <a:rPr lang="en-US" altLang="en-US" sz="1200"/>
              <a:t>Halliday, J. (2024). What we’ve learned so far from the Lucy Letby inquiry: ‘cold’ character, missed opportunities and staff shortages. The Guardian.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https://www.theguardian.com/uk-news/2024/oct/24/lucy-letby-inquiry-character-missed-opportunities-staff-shortages</a:t>
            </a:r>
          </a:p>
          <a:p>
            <a:pPr marL="0" indent="0">
              <a:buNone/>
            </a:pPr>
            <a:r>
              <a:rPr lang="en-US" altLang="en-US" sz="1200"/>
              <a:t>Lawrence, F., &amp; Conn, D. (2025). A superbug, doctor shortages and a neonatal unit ‘out of its depth’: failures at Lucy Letby hospital revealed. The Guardian.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https://www.theguardian.com/uk-news/article/2024/sep/08/a-superbug-doctor-shortages-and-a-neonatal-unit-out-of-its-depth-failures-at-lucy-letby-hospital-revealed</a:t>
            </a:r>
          </a:p>
          <a:p>
            <a:pPr marL="0" indent="0">
              <a:buNone/>
            </a:pPr>
            <a:r>
              <a:rPr lang="en-US" altLang="en-US" sz="1200"/>
              <a:t>Mortiz et al. (2010). Hospital bosses ignored months of doctors’ warnings about Lucy Letby. PSNet.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https://psnet.ahrq.gov/issue/hospital-bosses-ignored-months-doctors-warnings-about-lucy-letby</a:t>
            </a:r>
          </a:p>
          <a:p>
            <a:pPr marL="0" indent="0">
              <a:buNone/>
            </a:pPr>
            <a:r>
              <a:rPr lang="en-US" altLang="en-US" sz="1200"/>
              <a:t>Observer editorial. (2023). The Observer view: only a robust inquiry will hold NHS to account over Lucy Letby murders. The Guardian.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https://www.theguardian.com/commentisfree/2023/aug/19/observer-editorial-lucy-letby-statutory-inquiry-nhs-failings</a:t>
            </a:r>
          </a:p>
          <a:p>
            <a:pPr marL="0" indent="0">
              <a:buNone/>
            </a:pPr>
            <a:r>
              <a:rPr lang="en-US" altLang="en-US" sz="1200"/>
              <a:t>Whiteing, P. (2023). Lucy Letby inquiry could be a missed opportunity if it does not look at the wider issue. </a:t>
            </a:r>
            <a:r>
              <a:rPr lang="en-US" altLang="en-US" sz="1200" i="1">
                <a:latin typeface="Arial Italic" panose="020B0604020202090204" charset="0"/>
                <a:cs typeface="Arial Italic" panose="020B0604020202090204" charset="0"/>
              </a:rPr>
              <a:t>Journal of Patient Safety and Risk Management</a:t>
            </a:r>
            <a:r>
              <a:rPr lang="en-US" altLang="en-US" sz="1200"/>
              <a:t>, 29(1), 5–7. </a:t>
            </a:r>
          </a:p>
          <a:p>
            <a:pPr marL="0" indent="0">
              <a:buNone/>
            </a:pPr>
            <a:r>
              <a:rPr lang="en-US" altLang="en-US" sz="1200"/>
              <a:t>Whitekir, &amp; Whitekir. (2023). Lucy Letby – another case of regulatory failure in the NHS | British Politics and Policy at LSE. British Politics and Policy at LSE |. </a:t>
            </a:r>
            <a:r>
              <a:rPr lang="en-US" altLang="en-US" sz="1200">
                <a:sym typeface="+mn-ea"/>
              </a:rPr>
              <a:t>Available at: </a:t>
            </a:r>
            <a:r>
              <a:rPr lang="en-US" altLang="en-US" sz="1200"/>
              <a:t>https://blogs.lse.ac.uk/politicsandpolicy/lucy-letby-another-case-of-regulatory-failure-in-the-nhs/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mmunications and Dialogues">
  <a:themeElements>
    <a:clrScheme name="Communications and Dialogu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66CC"/>
      </a:accent1>
      <a:accent2>
        <a:srgbClr val="3399FF"/>
      </a:accent2>
      <a:accent3>
        <a:srgbClr val="FFFFFF"/>
      </a:accent3>
      <a:accent4>
        <a:srgbClr val="000000"/>
      </a:accent4>
      <a:accent5>
        <a:srgbClr val="AAB8E2"/>
      </a:accent5>
      <a:accent6>
        <a:srgbClr val="2D8AE7"/>
      </a:accent6>
      <a:hlink>
        <a:srgbClr val="CC3300"/>
      </a:hlink>
      <a:folHlink>
        <a:srgbClr val="996600"/>
      </a:folHlink>
    </a:clrScheme>
    <a:fontScheme name="Communications and Dialogues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90204" pitchFamily="34" charset="0"/>
            <a:ea typeface="SimSun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90204" pitchFamily="34" charset="0"/>
            <a:ea typeface="SimSun" pitchFamily="2" charset="-122"/>
          </a:defRPr>
        </a:defPPr>
      </a:lstStyle>
    </a:lnDef>
  </a:objectDefaults>
  <a:extraClrSchemeLst>
    <a:extraClrScheme>
      <a:clrScheme name="Communications and Dialogu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munications and Dialogu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munications and Dialogu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munications and Dialogu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munications and Dialogu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munications and Dialogu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munications and Dialogues 13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66CC"/>
        </a:accent1>
        <a:accent2>
          <a:srgbClr val="3399FF"/>
        </a:accent2>
        <a:accent3>
          <a:srgbClr val="FFFFFF"/>
        </a:accent3>
        <a:accent4>
          <a:srgbClr val="000000"/>
        </a:accent4>
        <a:accent5>
          <a:srgbClr val="AAB8E2"/>
        </a:accent5>
        <a:accent6>
          <a:srgbClr val="2D8AE7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1232</Words>
  <Application>Microsoft Office PowerPoint</Application>
  <PresentationFormat>On-screen Show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Communications and Dialogues</vt:lpstr>
      <vt:lpstr>Case Study:  Lucy Letby Case (Countess of Chester Hospital, UK)</vt:lpstr>
      <vt:lpstr>Background / Case Overview</vt:lpstr>
      <vt:lpstr>What Went Wrong - Key Failures in the System</vt:lpstr>
      <vt:lpstr>Swiss Cheese Model</vt:lpstr>
      <vt:lpstr>Swiss Cheese Model -  Systemic Defense Failures</vt:lpstr>
      <vt:lpstr>Benchmark -  Impact on Quality, Efficiency &amp; Equity</vt:lpstr>
      <vt:lpstr>Second Component</vt:lpstr>
      <vt:lpstr>Summary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Study:  Lucy Letby Case (Countess of Chester Hospital, UK)</dc:title>
  <dc:creator/>
  <dc:description>generated using python-pptx</dc:description>
  <cp:lastModifiedBy>ASRITHASISH</cp:lastModifiedBy>
  <cp:revision>17</cp:revision>
  <dcterms:created xsi:type="dcterms:W3CDTF">2025-10-17T16:25:50Z</dcterms:created>
  <dcterms:modified xsi:type="dcterms:W3CDTF">2025-10-20T09:24:29Z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F09EEBA7BED4D1720E6EF2684F7BD47D_43</vt:lpwstr>
  </property>
  <property fmtid="{D5CDD505-2E9C-101B-9397-08002B2CF9AE}" pid="3" name="KSOProductBuildVer">
    <vt:lpwstr>1033-6.12.2.8699</vt:lpwstr>
  </property>
</Properties>
</file>