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80" r:id="rId5"/>
    <p:sldId id="279" r:id="rId6"/>
    <p:sldId id="281" r:id="rId7"/>
    <p:sldId id="282" r:id="rId8"/>
    <p:sldId id="261" r:id="rId9"/>
    <p:sldId id="262" r:id="rId10"/>
    <p:sldId id="263" r:id="rId11"/>
    <p:sldId id="264" r:id="rId12"/>
    <p:sldId id="283" r:id="rId13"/>
    <p:sldId id="270" r:id="rId14"/>
    <p:sldId id="273" r:id="rId15"/>
    <p:sldId id="274" r:id="rId16"/>
    <p:sldId id="276" r:id="rId17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08446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99964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1574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1267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530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7143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48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0128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670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59827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832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7813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914400" y="1600200"/>
            <a:ext cx="381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00200"/>
            <a:ext cx="3810000" cy="45307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14400" y="6251575"/>
            <a:ext cx="19812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352800" y="6248400"/>
            <a:ext cx="2971800" cy="457200"/>
          </a:xfrm>
        </p:spPr>
        <p:txBody>
          <a:bodyPr/>
          <a:lstStyle>
            <a:lvl1pPr>
              <a:defRPr/>
            </a:lvl1pPr>
          </a:lstStyle>
          <a:p>
            <a:endParaRPr lang="en-US" altLang="zh-TW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781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86B9974E-DF4C-4511-B8AD-DBDAEB2C1797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218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43770-89B5-40F2-AE11-491F6C15C431}" type="datetimeFigureOut">
              <a:rPr lang="en-GB" smtClean="0"/>
              <a:t>01/12/2017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752017-78E5-4447-9E75-7C8BD895E2A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8549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altLang="zh-TW"/>
              <a:t>Paper Prototyping</a:t>
            </a:r>
          </a:p>
        </p:txBody>
      </p:sp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42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What is Paper Prototyping?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552" y="1556793"/>
            <a:ext cx="8229600" cy="2448272"/>
          </a:xfrm>
        </p:spPr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 smtClean="0"/>
              <a:t>“</a:t>
            </a:r>
            <a:r>
              <a:rPr lang="en-US" altLang="zh-TW" dirty="0"/>
              <a:t>Paper prototyping is a variation of usability testing where representative users perform real tasks by interacting with a paper version of the interface</a:t>
            </a:r>
            <a:r>
              <a:rPr lang="en-US" altLang="zh-TW" dirty="0" smtClean="0"/>
              <a:t>.” Neilson useit.com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316471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5" name="Rectangle 7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Examples:</a:t>
            </a:r>
          </a:p>
        </p:txBody>
      </p:sp>
      <p:pic>
        <p:nvPicPr>
          <p:cNvPr id="48134" name="Picture 6" descr="sample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914400" y="2533650"/>
            <a:ext cx="3810000" cy="26638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48137" name="Picture 9" descr="hifi_homepage_test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76800" y="2281238"/>
            <a:ext cx="3810000" cy="31686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45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7152"/>
            <a:ext cx="4464496" cy="6167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88244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588" y="661988"/>
            <a:ext cx="8124825" cy="553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286300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76553"/>
            <a:ext cx="6795889" cy="62339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0523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7991475" cy="557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0897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Why Use Paper Prototyping?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  <a:buFont typeface="Wingdings" pitchFamily="2" charset="2"/>
              <a:buNone/>
            </a:pPr>
            <a:endParaRPr lang="en-US" altLang="zh-TW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1325"/>
            <a:ext cx="7186761" cy="538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4807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(quotes)</a:t>
            </a:r>
            <a:endParaRPr lang="en-US" altLang="zh-TW" dirty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 dirty="0" smtClean="0"/>
              <a:t>Still </a:t>
            </a:r>
            <a:r>
              <a:rPr lang="en-US" altLang="zh-TW" dirty="0"/>
              <a:t>the “Simplest”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Team-Building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Design and Testing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A Communication Tool</a:t>
            </a:r>
          </a:p>
          <a:p>
            <a:pPr>
              <a:spcAft>
                <a:spcPct val="20000"/>
              </a:spcAft>
            </a:pPr>
            <a:r>
              <a:rPr lang="en-US" altLang="zh-TW" dirty="0"/>
              <a:t>Facilitates Regular Testing (valuable long-term benefit!)</a:t>
            </a:r>
          </a:p>
        </p:txBody>
      </p:sp>
    </p:spTree>
    <p:extLst>
      <p:ext uri="{BB962C8B-B14F-4D97-AF65-F5344CB8AC3E}">
        <p14:creationId xmlns:p14="http://schemas.microsoft.com/office/powerpoint/2010/main" val="322690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(</a:t>
            </a:r>
            <a:r>
              <a:rPr lang="en-US" altLang="zh-TW" dirty="0" err="1" smtClean="0"/>
              <a:t>cont</a:t>
            </a:r>
            <a:r>
              <a:rPr lang="en-US" altLang="zh-TW" dirty="0" smtClean="0"/>
              <a:t>)</a:t>
            </a:r>
            <a:endParaRPr lang="en-US" altLang="zh-TW" dirty="0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  <a:spcAft>
                <a:spcPct val="20000"/>
              </a:spcAft>
              <a:buFont typeface="Wingdings" pitchFamily="2" charset="2"/>
              <a:buNone/>
            </a:pPr>
            <a:r>
              <a:rPr lang="en-US" altLang="zh-TW"/>
              <a:t>Carolyn Snyder: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Fast mockup – no coding required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Finds problems, including serious ones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Refines design base on user feedback before implementation (Risk Management!)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Team and communication tool</a:t>
            </a:r>
          </a:p>
          <a:p>
            <a:pPr>
              <a:lnSpc>
                <a:spcPct val="90000"/>
              </a:lnSpc>
              <a:spcAft>
                <a:spcPct val="20000"/>
              </a:spcAft>
            </a:pPr>
            <a:r>
              <a:rPr lang="en-US" altLang="zh-TW"/>
              <a:t>Encourages creativity!</a:t>
            </a:r>
          </a:p>
        </p:txBody>
      </p:sp>
    </p:spTree>
    <p:extLst>
      <p:ext uri="{BB962C8B-B14F-4D97-AF65-F5344CB8AC3E}">
        <p14:creationId xmlns:p14="http://schemas.microsoft.com/office/powerpoint/2010/main" val="3755615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Benefits Summary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/>
              <a:t>Quick to build/refine, thus enabling rapid design interactions.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Requires minimal resources and materials.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Detects usability problems at a very early stage before implementation.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Promotes communication between stakeholders.</a:t>
            </a:r>
          </a:p>
        </p:txBody>
      </p:sp>
    </p:spTree>
    <p:extLst>
      <p:ext uri="{BB962C8B-B14F-4D97-AF65-F5344CB8AC3E}">
        <p14:creationId xmlns:p14="http://schemas.microsoft.com/office/powerpoint/2010/main" val="221671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When to use….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25" y="1831975"/>
            <a:ext cx="8515350" cy="3194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476221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How to Test a Paper Prototype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1981200"/>
            <a:ext cx="4419600" cy="4114800"/>
          </a:xfrm>
        </p:spPr>
        <p:txBody>
          <a:bodyPr>
            <a:normAutofit/>
          </a:bodyPr>
          <a:lstStyle/>
          <a:p>
            <a:pPr>
              <a:spcAft>
                <a:spcPct val="30000"/>
              </a:spcAft>
            </a:pPr>
            <a:r>
              <a:rPr lang="en-US" altLang="zh-TW" dirty="0"/>
              <a:t>Standard Usability Evaluation Procedure.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People you need: </a:t>
            </a:r>
            <a:r>
              <a:rPr lang="en-US" altLang="zh-TW" b="1" dirty="0"/>
              <a:t>real users</a:t>
            </a:r>
            <a:r>
              <a:rPr lang="en-US" altLang="zh-TW" dirty="0"/>
              <a:t>, </a:t>
            </a:r>
            <a:r>
              <a:rPr lang="en-US" altLang="zh-TW" b="1" dirty="0"/>
              <a:t>the “computer”</a:t>
            </a:r>
            <a:r>
              <a:rPr lang="en-US" altLang="zh-TW" dirty="0"/>
              <a:t>, </a:t>
            </a:r>
            <a:r>
              <a:rPr lang="en-US" altLang="zh-TW" b="1" dirty="0"/>
              <a:t>the facilitator</a:t>
            </a:r>
            <a:r>
              <a:rPr lang="en-US" altLang="zh-TW" dirty="0"/>
              <a:t>, </a:t>
            </a:r>
            <a:r>
              <a:rPr lang="en-US" altLang="zh-TW" b="1" dirty="0"/>
              <a:t>the observer</a:t>
            </a:r>
            <a:r>
              <a:rPr lang="en-US" altLang="zh-TW" dirty="0"/>
              <a:t>, and </a:t>
            </a:r>
            <a:r>
              <a:rPr lang="en-US" altLang="zh-TW" b="1" dirty="0"/>
              <a:t>usability consultants</a:t>
            </a:r>
            <a:r>
              <a:rPr lang="en-US" altLang="zh-TW" dirty="0" smtClean="0"/>
              <a:t>.</a:t>
            </a:r>
            <a:endParaRPr lang="en-US" altLang="zh-TW" dirty="0"/>
          </a:p>
        </p:txBody>
      </p:sp>
      <p:pic>
        <p:nvPicPr>
          <p:cNvPr id="54277" name="Picture 5" descr="setti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87988" y="2362200"/>
            <a:ext cx="2938462" cy="260032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804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In-class Exercise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/>
              <a:t>Objectives: prototype a layout design of a </a:t>
            </a:r>
            <a:r>
              <a:rPr lang="en-US" altLang="zh-TW" dirty="0" smtClean="0"/>
              <a:t>mobile </a:t>
            </a:r>
            <a:r>
              <a:rPr lang="en-US" altLang="zh-TW" dirty="0"/>
              <a:t>phone’s home menu.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Menu items to be </a:t>
            </a:r>
            <a:r>
              <a:rPr lang="en-US" altLang="zh-TW" dirty="0" smtClean="0"/>
              <a:t>included could include: </a:t>
            </a:r>
            <a:r>
              <a:rPr lang="en-US" altLang="zh-TW" dirty="0"/>
              <a:t>indicators of signal, ringing style, and battery life; date and time; up to 9 options that users perform frequently.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The menu design should be functional with your panel layout.</a:t>
            </a:r>
          </a:p>
        </p:txBody>
      </p:sp>
    </p:spTree>
    <p:extLst>
      <p:ext uri="{BB962C8B-B14F-4D97-AF65-F5344CB8AC3E}">
        <p14:creationId xmlns:p14="http://schemas.microsoft.com/office/powerpoint/2010/main" val="4172031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/>
              <a:t>In-class Exercise Part II</a:t>
            </a:r>
          </a:p>
        </p:txBody>
      </p:sp>
      <p:sp>
        <p:nvSpPr>
          <p:cNvPr id="614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30000"/>
              </a:spcAft>
            </a:pPr>
            <a:r>
              <a:rPr lang="en-US" altLang="zh-TW" dirty="0"/>
              <a:t>Describe a user task to be </a:t>
            </a:r>
            <a:r>
              <a:rPr lang="en-US" altLang="zh-TW" dirty="0" smtClean="0"/>
              <a:t>performed </a:t>
            </a:r>
            <a:r>
              <a:rPr lang="en-US" altLang="zh-TW" dirty="0"/>
              <a:t>on this paper version of your design.</a:t>
            </a:r>
          </a:p>
          <a:p>
            <a:pPr>
              <a:spcAft>
                <a:spcPct val="30000"/>
              </a:spcAft>
            </a:pPr>
            <a:r>
              <a:rPr lang="en-US" altLang="zh-TW" dirty="0"/>
              <a:t>Test it with the person next to you</a:t>
            </a:r>
            <a:r>
              <a:rPr lang="en-US" altLang="zh-TW" dirty="0" smtClean="0"/>
              <a:t>.</a:t>
            </a:r>
            <a:endParaRPr lang="en-US" altLang="zh-TW" dirty="0"/>
          </a:p>
        </p:txBody>
      </p:sp>
    </p:spTree>
    <p:extLst>
      <p:ext uri="{BB962C8B-B14F-4D97-AF65-F5344CB8AC3E}">
        <p14:creationId xmlns:p14="http://schemas.microsoft.com/office/powerpoint/2010/main" val="498944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Benefits </a:t>
            </a:r>
            <a:r>
              <a:rPr lang="en-US" altLang="zh-TW" dirty="0"/>
              <a:t>Summary</a:t>
            </a:r>
            <a:endParaRPr lang="en-US" altLang="en-US" dirty="0"/>
          </a:p>
        </p:txBody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ct val="20000"/>
              </a:spcAft>
            </a:pPr>
            <a:r>
              <a:rPr lang="en-US" altLang="zh-TW"/>
              <a:t>Quick to build/refine, thus enabling rapid design interactions.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Requires minimal resources and materials.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Detects usability problems at a very early stage before implementation.</a:t>
            </a:r>
          </a:p>
          <a:p>
            <a:pPr>
              <a:spcAft>
                <a:spcPct val="20000"/>
              </a:spcAft>
            </a:pPr>
            <a:r>
              <a:rPr lang="en-US" altLang="zh-TW"/>
              <a:t>Promotes communication between stakeholders.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8291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297</Words>
  <Application>Microsoft Office PowerPoint</Application>
  <PresentationFormat>On-screen Show (4:3)</PresentationFormat>
  <Paragraphs>39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新細明體</vt:lpstr>
      <vt:lpstr>Wingdings</vt:lpstr>
      <vt:lpstr>Office Theme</vt:lpstr>
      <vt:lpstr>Paper Prototyping</vt:lpstr>
      <vt:lpstr>What is Paper Prototyping?</vt:lpstr>
      <vt:lpstr>Examples:</vt:lpstr>
      <vt:lpstr>PowerPoint Presentation</vt:lpstr>
      <vt:lpstr>PowerPoint Presentation</vt:lpstr>
      <vt:lpstr>PowerPoint Presentation</vt:lpstr>
      <vt:lpstr>PowerPoint Presentation</vt:lpstr>
      <vt:lpstr>Why Use Paper Prototyping?</vt:lpstr>
      <vt:lpstr>Benefits (quotes)</vt:lpstr>
      <vt:lpstr>Benefits (cont)</vt:lpstr>
      <vt:lpstr>Benefits Summary</vt:lpstr>
      <vt:lpstr>When to use….</vt:lpstr>
      <vt:lpstr>How to Test a Paper Prototype</vt:lpstr>
      <vt:lpstr>In-class Exercise</vt:lpstr>
      <vt:lpstr>In-class Exercise Part II</vt:lpstr>
      <vt:lpstr>Benefits 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Paper Prototyping</dc:title>
  <dc:creator>Maw, Sue</dc:creator>
  <cp:lastModifiedBy>Sue Maw</cp:lastModifiedBy>
  <cp:revision>3</cp:revision>
  <cp:lastPrinted>2014-11-19T11:22:55Z</cp:lastPrinted>
  <dcterms:created xsi:type="dcterms:W3CDTF">2014-11-19T10:57:35Z</dcterms:created>
  <dcterms:modified xsi:type="dcterms:W3CDTF">2017-12-01T09:05:20Z</dcterms:modified>
</cp:coreProperties>
</file>