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8" r:id="rId6"/>
    <p:sldId id="260" r:id="rId7"/>
    <p:sldId id="263" r:id="rId8"/>
    <p:sldId id="266" r:id="rId9"/>
    <p:sldId id="269" r:id="rId10"/>
    <p:sldId id="270" r:id="rId11"/>
    <p:sldId id="279" r:id="rId12"/>
    <p:sldId id="280" r:id="rId13"/>
    <p:sldId id="282" r:id="rId14"/>
    <p:sldId id="285" r:id="rId15"/>
    <p:sldId id="265" r:id="rId16"/>
    <p:sldId id="271" r:id="rId17"/>
    <p:sldId id="291" r:id="rId18"/>
    <p:sldId id="272" r:id="rId19"/>
    <p:sldId id="273" r:id="rId20"/>
    <p:sldId id="292" r:id="rId21"/>
    <p:sldId id="293" r:id="rId22"/>
    <p:sldId id="283" r:id="rId23"/>
    <p:sldId id="284" r:id="rId24"/>
    <p:sldId id="276" r:id="rId25"/>
    <p:sldId id="286" r:id="rId26"/>
    <p:sldId id="287" r:id="rId27"/>
    <p:sldId id="288" r:id="rId28"/>
    <p:sldId id="277" r:id="rId29"/>
    <p:sldId id="289" r:id="rId30"/>
    <p:sldId id="290" r:id="rId31"/>
    <p:sldId id="28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63" autoAdjust="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5.xml.rels><?xml version="1.0" encoding="UTF-8" standalone="yes"?>
<Relationships xmlns="http://schemas.openxmlformats.org/package/2006/relationships"><Relationship Id="rId1" Type="http://schemas.openxmlformats.org/officeDocument/2006/relationships/hyperlink" Target="http://www.monasticwales.org/"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www.monasticwales.org/"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782B8-7D1E-49E8-A478-3ED8DC14070A}"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296A6C70-3C57-4CE6-86F8-8A64EA8889FE}">
      <dgm:prSet/>
      <dgm:spPr/>
      <dgm:t>
        <a:bodyPr/>
        <a:lstStyle/>
        <a:p>
          <a:r>
            <a:rPr lang="en-GB"/>
            <a:t>Expression of authority</a:t>
          </a:r>
          <a:endParaRPr lang="en-US"/>
        </a:p>
      </dgm:t>
    </dgm:pt>
    <dgm:pt modelId="{F5F1A6EC-C610-4515-873C-54BB04618187}" type="parTrans" cxnId="{08DC7068-440A-4697-8952-52031E9188C2}">
      <dgm:prSet/>
      <dgm:spPr/>
      <dgm:t>
        <a:bodyPr/>
        <a:lstStyle/>
        <a:p>
          <a:endParaRPr lang="en-US"/>
        </a:p>
      </dgm:t>
    </dgm:pt>
    <dgm:pt modelId="{6588C6E2-E98F-4C70-939E-7D43F3D4CB8A}" type="sibTrans" cxnId="{08DC7068-440A-4697-8952-52031E9188C2}">
      <dgm:prSet/>
      <dgm:spPr/>
      <dgm:t>
        <a:bodyPr/>
        <a:lstStyle/>
        <a:p>
          <a:endParaRPr lang="en-US"/>
        </a:p>
      </dgm:t>
    </dgm:pt>
    <dgm:pt modelId="{9B5DA3CB-35F3-403E-9C81-5EF7542191F4}">
      <dgm:prSet/>
      <dgm:spPr/>
      <dgm:t>
        <a:bodyPr/>
        <a:lstStyle/>
        <a:p>
          <a:r>
            <a:rPr lang="en-GB"/>
            <a:t>Imposition of change</a:t>
          </a:r>
          <a:endParaRPr lang="en-US"/>
        </a:p>
      </dgm:t>
    </dgm:pt>
    <dgm:pt modelId="{F8C8C11D-198F-430D-84E9-ABCB5C74956B}" type="parTrans" cxnId="{7CCBCB54-EB73-40A5-BE6D-C019F95A4AA4}">
      <dgm:prSet/>
      <dgm:spPr/>
      <dgm:t>
        <a:bodyPr/>
        <a:lstStyle/>
        <a:p>
          <a:endParaRPr lang="en-US"/>
        </a:p>
      </dgm:t>
    </dgm:pt>
    <dgm:pt modelId="{9D4400D1-0DE4-4B62-AA5D-F837EA937F0A}" type="sibTrans" cxnId="{7CCBCB54-EB73-40A5-BE6D-C019F95A4AA4}">
      <dgm:prSet/>
      <dgm:spPr/>
      <dgm:t>
        <a:bodyPr/>
        <a:lstStyle/>
        <a:p>
          <a:endParaRPr lang="en-US"/>
        </a:p>
      </dgm:t>
    </dgm:pt>
    <dgm:pt modelId="{D503F478-E5EE-43C8-890F-01221387FEC3}">
      <dgm:prSet/>
      <dgm:spPr/>
      <dgm:t>
        <a:bodyPr/>
        <a:lstStyle/>
        <a:p>
          <a:r>
            <a:rPr lang="en-GB" dirty="0"/>
            <a:t>BUT ALSO</a:t>
          </a:r>
          <a:endParaRPr lang="en-US" dirty="0"/>
        </a:p>
      </dgm:t>
    </dgm:pt>
    <dgm:pt modelId="{57092843-1CA6-4DF8-B7B0-3851A53F8FAC}" type="parTrans" cxnId="{7ABC8CEE-6B1A-429C-93C0-B0F48D22115F}">
      <dgm:prSet/>
      <dgm:spPr/>
      <dgm:t>
        <a:bodyPr/>
        <a:lstStyle/>
        <a:p>
          <a:endParaRPr lang="en-US"/>
        </a:p>
      </dgm:t>
    </dgm:pt>
    <dgm:pt modelId="{BEB9DCF5-CA03-41ED-ACB5-BAD4FDDAAE19}" type="sibTrans" cxnId="{7ABC8CEE-6B1A-429C-93C0-B0F48D22115F}">
      <dgm:prSet/>
      <dgm:spPr/>
      <dgm:t>
        <a:bodyPr/>
        <a:lstStyle/>
        <a:p>
          <a:endParaRPr lang="en-US"/>
        </a:p>
      </dgm:t>
    </dgm:pt>
    <dgm:pt modelId="{9A16B28A-26F7-420D-A42A-C786A01D09FE}">
      <dgm:prSet/>
      <dgm:spPr/>
      <dgm:t>
        <a:bodyPr/>
        <a:lstStyle/>
        <a:p>
          <a:r>
            <a:rPr lang="en-GB"/>
            <a:t>Continuity</a:t>
          </a:r>
          <a:endParaRPr lang="en-US"/>
        </a:p>
      </dgm:t>
    </dgm:pt>
    <dgm:pt modelId="{B9711C87-8495-44E6-9712-2C924B76F3D8}" type="parTrans" cxnId="{711C8830-4E8D-4F03-B37E-719755B9A309}">
      <dgm:prSet/>
      <dgm:spPr/>
      <dgm:t>
        <a:bodyPr/>
        <a:lstStyle/>
        <a:p>
          <a:endParaRPr lang="en-US"/>
        </a:p>
      </dgm:t>
    </dgm:pt>
    <dgm:pt modelId="{5B02140D-DDA0-42DC-8181-45A008D91F6B}" type="sibTrans" cxnId="{711C8830-4E8D-4F03-B37E-719755B9A309}">
      <dgm:prSet/>
      <dgm:spPr/>
      <dgm:t>
        <a:bodyPr/>
        <a:lstStyle/>
        <a:p>
          <a:endParaRPr lang="en-US"/>
        </a:p>
      </dgm:t>
    </dgm:pt>
    <dgm:pt modelId="{3D0DECD3-8A97-4FEB-BF16-D952E811142C}">
      <dgm:prSet/>
      <dgm:spPr/>
      <dgm:t>
        <a:bodyPr/>
        <a:lstStyle/>
        <a:p>
          <a:r>
            <a:rPr lang="en-GB"/>
            <a:t>Legitimization</a:t>
          </a:r>
          <a:endParaRPr lang="en-US"/>
        </a:p>
      </dgm:t>
    </dgm:pt>
    <dgm:pt modelId="{0C2B53AF-DDE8-474D-9776-7342907DE0AB}" type="parTrans" cxnId="{C587805E-C77B-4778-97C4-30C7830946B3}">
      <dgm:prSet/>
      <dgm:spPr/>
      <dgm:t>
        <a:bodyPr/>
        <a:lstStyle/>
        <a:p>
          <a:endParaRPr lang="en-US"/>
        </a:p>
      </dgm:t>
    </dgm:pt>
    <dgm:pt modelId="{A6E95DEE-C7B8-4171-9963-22E39635C8E8}" type="sibTrans" cxnId="{C587805E-C77B-4778-97C4-30C7830946B3}">
      <dgm:prSet/>
      <dgm:spPr/>
      <dgm:t>
        <a:bodyPr/>
        <a:lstStyle/>
        <a:p>
          <a:endParaRPr lang="en-US"/>
        </a:p>
      </dgm:t>
    </dgm:pt>
    <dgm:pt modelId="{01E84C87-E21D-4AE2-AEA1-6E5A9F722BCF}">
      <dgm:prSet/>
      <dgm:spPr/>
      <dgm:t>
        <a:bodyPr/>
        <a:lstStyle/>
        <a:p>
          <a:r>
            <a:rPr lang="en-GB"/>
            <a:t>Cultural appropriation – and acceptance</a:t>
          </a:r>
          <a:endParaRPr lang="en-US"/>
        </a:p>
      </dgm:t>
    </dgm:pt>
    <dgm:pt modelId="{DC2E9C8C-864B-49FE-B640-D46431E9B34D}" type="parTrans" cxnId="{6C6C02E1-0CA0-412E-BE54-4E0085F5D393}">
      <dgm:prSet/>
      <dgm:spPr/>
      <dgm:t>
        <a:bodyPr/>
        <a:lstStyle/>
        <a:p>
          <a:endParaRPr lang="en-US"/>
        </a:p>
      </dgm:t>
    </dgm:pt>
    <dgm:pt modelId="{8489C063-62E9-4F96-B045-FBB3C3ED6CEE}" type="sibTrans" cxnId="{6C6C02E1-0CA0-412E-BE54-4E0085F5D393}">
      <dgm:prSet/>
      <dgm:spPr/>
      <dgm:t>
        <a:bodyPr/>
        <a:lstStyle/>
        <a:p>
          <a:endParaRPr lang="en-US"/>
        </a:p>
      </dgm:t>
    </dgm:pt>
    <dgm:pt modelId="{DA29A188-49D2-4DAE-919E-D399B954EBA7}" type="pres">
      <dgm:prSet presAssocID="{7A5782B8-7D1E-49E8-A478-3ED8DC14070A}" presName="linear" presStyleCnt="0">
        <dgm:presLayoutVars>
          <dgm:animLvl val="lvl"/>
          <dgm:resizeHandles val="exact"/>
        </dgm:presLayoutVars>
      </dgm:prSet>
      <dgm:spPr/>
      <dgm:t>
        <a:bodyPr/>
        <a:lstStyle/>
        <a:p>
          <a:endParaRPr lang="en-GB"/>
        </a:p>
      </dgm:t>
    </dgm:pt>
    <dgm:pt modelId="{49999D75-C1EB-4AE4-BA94-66B8807B543A}" type="pres">
      <dgm:prSet presAssocID="{296A6C70-3C57-4CE6-86F8-8A64EA8889FE}" presName="parentText" presStyleLbl="node1" presStyleIdx="0" presStyleCnt="6">
        <dgm:presLayoutVars>
          <dgm:chMax val="0"/>
          <dgm:bulletEnabled val="1"/>
        </dgm:presLayoutVars>
      </dgm:prSet>
      <dgm:spPr/>
      <dgm:t>
        <a:bodyPr/>
        <a:lstStyle/>
        <a:p>
          <a:endParaRPr lang="en-GB"/>
        </a:p>
      </dgm:t>
    </dgm:pt>
    <dgm:pt modelId="{A95690C3-8A72-40C5-9DF4-B9E832108AC5}" type="pres">
      <dgm:prSet presAssocID="{6588C6E2-E98F-4C70-939E-7D43F3D4CB8A}" presName="spacer" presStyleCnt="0"/>
      <dgm:spPr/>
    </dgm:pt>
    <dgm:pt modelId="{9D86B656-5018-4F08-9EA8-0F869A4945EF}" type="pres">
      <dgm:prSet presAssocID="{9B5DA3CB-35F3-403E-9C81-5EF7542191F4}" presName="parentText" presStyleLbl="node1" presStyleIdx="1" presStyleCnt="6">
        <dgm:presLayoutVars>
          <dgm:chMax val="0"/>
          <dgm:bulletEnabled val="1"/>
        </dgm:presLayoutVars>
      </dgm:prSet>
      <dgm:spPr/>
      <dgm:t>
        <a:bodyPr/>
        <a:lstStyle/>
        <a:p>
          <a:endParaRPr lang="en-GB"/>
        </a:p>
      </dgm:t>
    </dgm:pt>
    <dgm:pt modelId="{777211CC-4490-403E-A40F-EA4A16E6121B}" type="pres">
      <dgm:prSet presAssocID="{9D4400D1-0DE4-4B62-AA5D-F837EA937F0A}" presName="spacer" presStyleCnt="0"/>
      <dgm:spPr/>
    </dgm:pt>
    <dgm:pt modelId="{45049786-1BC7-4B05-8362-41C82C5E619F}" type="pres">
      <dgm:prSet presAssocID="{D503F478-E5EE-43C8-890F-01221387FEC3}" presName="parentText" presStyleLbl="node1" presStyleIdx="2" presStyleCnt="6">
        <dgm:presLayoutVars>
          <dgm:chMax val="0"/>
          <dgm:bulletEnabled val="1"/>
        </dgm:presLayoutVars>
      </dgm:prSet>
      <dgm:spPr/>
      <dgm:t>
        <a:bodyPr/>
        <a:lstStyle/>
        <a:p>
          <a:endParaRPr lang="en-GB"/>
        </a:p>
      </dgm:t>
    </dgm:pt>
    <dgm:pt modelId="{BB13010B-1617-43CC-AC92-46F17F535D6D}" type="pres">
      <dgm:prSet presAssocID="{BEB9DCF5-CA03-41ED-ACB5-BAD4FDDAAE19}" presName="spacer" presStyleCnt="0"/>
      <dgm:spPr/>
    </dgm:pt>
    <dgm:pt modelId="{7C899E88-238C-4A2B-9B86-92744CFBC0E5}" type="pres">
      <dgm:prSet presAssocID="{9A16B28A-26F7-420D-A42A-C786A01D09FE}" presName="parentText" presStyleLbl="node1" presStyleIdx="3" presStyleCnt="6">
        <dgm:presLayoutVars>
          <dgm:chMax val="0"/>
          <dgm:bulletEnabled val="1"/>
        </dgm:presLayoutVars>
      </dgm:prSet>
      <dgm:spPr/>
      <dgm:t>
        <a:bodyPr/>
        <a:lstStyle/>
        <a:p>
          <a:endParaRPr lang="en-GB"/>
        </a:p>
      </dgm:t>
    </dgm:pt>
    <dgm:pt modelId="{5ED98414-53F5-428D-8916-2CAABAE98548}" type="pres">
      <dgm:prSet presAssocID="{5B02140D-DDA0-42DC-8181-45A008D91F6B}" presName="spacer" presStyleCnt="0"/>
      <dgm:spPr/>
    </dgm:pt>
    <dgm:pt modelId="{3D72C119-873A-4C68-AC20-2FB238AFB06B}" type="pres">
      <dgm:prSet presAssocID="{3D0DECD3-8A97-4FEB-BF16-D952E811142C}" presName="parentText" presStyleLbl="node1" presStyleIdx="4" presStyleCnt="6">
        <dgm:presLayoutVars>
          <dgm:chMax val="0"/>
          <dgm:bulletEnabled val="1"/>
        </dgm:presLayoutVars>
      </dgm:prSet>
      <dgm:spPr/>
      <dgm:t>
        <a:bodyPr/>
        <a:lstStyle/>
        <a:p>
          <a:endParaRPr lang="en-GB"/>
        </a:p>
      </dgm:t>
    </dgm:pt>
    <dgm:pt modelId="{9235227D-3C0C-4787-92C8-2FDE2E431BA9}" type="pres">
      <dgm:prSet presAssocID="{A6E95DEE-C7B8-4171-9963-22E39635C8E8}" presName="spacer" presStyleCnt="0"/>
      <dgm:spPr/>
    </dgm:pt>
    <dgm:pt modelId="{C49D0D94-F1E3-453F-BB85-4C1837001D1B}" type="pres">
      <dgm:prSet presAssocID="{01E84C87-E21D-4AE2-AEA1-6E5A9F722BCF}" presName="parentText" presStyleLbl="node1" presStyleIdx="5" presStyleCnt="6">
        <dgm:presLayoutVars>
          <dgm:chMax val="0"/>
          <dgm:bulletEnabled val="1"/>
        </dgm:presLayoutVars>
      </dgm:prSet>
      <dgm:spPr/>
      <dgm:t>
        <a:bodyPr/>
        <a:lstStyle/>
        <a:p>
          <a:endParaRPr lang="en-GB"/>
        </a:p>
      </dgm:t>
    </dgm:pt>
  </dgm:ptLst>
  <dgm:cxnLst>
    <dgm:cxn modelId="{6C6C02E1-0CA0-412E-BE54-4E0085F5D393}" srcId="{7A5782B8-7D1E-49E8-A478-3ED8DC14070A}" destId="{01E84C87-E21D-4AE2-AEA1-6E5A9F722BCF}" srcOrd="5" destOrd="0" parTransId="{DC2E9C8C-864B-49FE-B640-D46431E9B34D}" sibTransId="{8489C063-62E9-4F96-B045-FBB3C3ED6CEE}"/>
    <dgm:cxn modelId="{9080F8B5-530E-4902-9AC2-E36AF5E12809}" type="presOf" srcId="{9B5DA3CB-35F3-403E-9C81-5EF7542191F4}" destId="{9D86B656-5018-4F08-9EA8-0F869A4945EF}" srcOrd="0" destOrd="0" presId="urn:microsoft.com/office/officeart/2005/8/layout/vList2"/>
    <dgm:cxn modelId="{30084697-04C7-4944-9738-47844F48DDCC}" type="presOf" srcId="{D503F478-E5EE-43C8-890F-01221387FEC3}" destId="{45049786-1BC7-4B05-8362-41C82C5E619F}" srcOrd="0" destOrd="0" presId="urn:microsoft.com/office/officeart/2005/8/layout/vList2"/>
    <dgm:cxn modelId="{7ABC8CEE-6B1A-429C-93C0-B0F48D22115F}" srcId="{7A5782B8-7D1E-49E8-A478-3ED8DC14070A}" destId="{D503F478-E5EE-43C8-890F-01221387FEC3}" srcOrd="2" destOrd="0" parTransId="{57092843-1CA6-4DF8-B7B0-3851A53F8FAC}" sibTransId="{BEB9DCF5-CA03-41ED-ACB5-BAD4FDDAAE19}"/>
    <dgm:cxn modelId="{711C8830-4E8D-4F03-B37E-719755B9A309}" srcId="{7A5782B8-7D1E-49E8-A478-3ED8DC14070A}" destId="{9A16B28A-26F7-420D-A42A-C786A01D09FE}" srcOrd="3" destOrd="0" parTransId="{B9711C87-8495-44E6-9712-2C924B76F3D8}" sibTransId="{5B02140D-DDA0-42DC-8181-45A008D91F6B}"/>
    <dgm:cxn modelId="{0C0BA96D-CAF1-45FF-A5DC-8C8D96C77DA1}" type="presOf" srcId="{9A16B28A-26F7-420D-A42A-C786A01D09FE}" destId="{7C899E88-238C-4A2B-9B86-92744CFBC0E5}" srcOrd="0" destOrd="0" presId="urn:microsoft.com/office/officeart/2005/8/layout/vList2"/>
    <dgm:cxn modelId="{302A5C90-5CCE-4C2D-B144-77D4EE78069D}" type="presOf" srcId="{01E84C87-E21D-4AE2-AEA1-6E5A9F722BCF}" destId="{C49D0D94-F1E3-453F-BB85-4C1837001D1B}" srcOrd="0" destOrd="0" presId="urn:microsoft.com/office/officeart/2005/8/layout/vList2"/>
    <dgm:cxn modelId="{7CCBCB54-EB73-40A5-BE6D-C019F95A4AA4}" srcId="{7A5782B8-7D1E-49E8-A478-3ED8DC14070A}" destId="{9B5DA3CB-35F3-403E-9C81-5EF7542191F4}" srcOrd="1" destOrd="0" parTransId="{F8C8C11D-198F-430D-84E9-ABCB5C74956B}" sibTransId="{9D4400D1-0DE4-4B62-AA5D-F837EA937F0A}"/>
    <dgm:cxn modelId="{C587805E-C77B-4778-97C4-30C7830946B3}" srcId="{7A5782B8-7D1E-49E8-A478-3ED8DC14070A}" destId="{3D0DECD3-8A97-4FEB-BF16-D952E811142C}" srcOrd="4" destOrd="0" parTransId="{0C2B53AF-DDE8-474D-9776-7342907DE0AB}" sibTransId="{A6E95DEE-C7B8-4171-9963-22E39635C8E8}"/>
    <dgm:cxn modelId="{08DC7068-440A-4697-8952-52031E9188C2}" srcId="{7A5782B8-7D1E-49E8-A478-3ED8DC14070A}" destId="{296A6C70-3C57-4CE6-86F8-8A64EA8889FE}" srcOrd="0" destOrd="0" parTransId="{F5F1A6EC-C610-4515-873C-54BB04618187}" sibTransId="{6588C6E2-E98F-4C70-939E-7D43F3D4CB8A}"/>
    <dgm:cxn modelId="{B9F0DAC7-78D2-4885-A5E6-65AF09B3137E}" type="presOf" srcId="{3D0DECD3-8A97-4FEB-BF16-D952E811142C}" destId="{3D72C119-873A-4C68-AC20-2FB238AFB06B}" srcOrd="0" destOrd="0" presId="urn:microsoft.com/office/officeart/2005/8/layout/vList2"/>
    <dgm:cxn modelId="{C3F53C0E-250F-4727-90BD-E0D65B96B4D3}" type="presOf" srcId="{7A5782B8-7D1E-49E8-A478-3ED8DC14070A}" destId="{DA29A188-49D2-4DAE-919E-D399B954EBA7}" srcOrd="0" destOrd="0" presId="urn:microsoft.com/office/officeart/2005/8/layout/vList2"/>
    <dgm:cxn modelId="{8E61522D-B223-4337-9BCB-4EE6A1DD16CF}" type="presOf" srcId="{296A6C70-3C57-4CE6-86F8-8A64EA8889FE}" destId="{49999D75-C1EB-4AE4-BA94-66B8807B543A}" srcOrd="0" destOrd="0" presId="urn:microsoft.com/office/officeart/2005/8/layout/vList2"/>
    <dgm:cxn modelId="{0465E883-4F1B-4910-8679-CFD847C910F0}" type="presParOf" srcId="{DA29A188-49D2-4DAE-919E-D399B954EBA7}" destId="{49999D75-C1EB-4AE4-BA94-66B8807B543A}" srcOrd="0" destOrd="0" presId="urn:microsoft.com/office/officeart/2005/8/layout/vList2"/>
    <dgm:cxn modelId="{FF7711AD-FB45-4AAD-AC05-24FA380893FE}" type="presParOf" srcId="{DA29A188-49D2-4DAE-919E-D399B954EBA7}" destId="{A95690C3-8A72-40C5-9DF4-B9E832108AC5}" srcOrd="1" destOrd="0" presId="urn:microsoft.com/office/officeart/2005/8/layout/vList2"/>
    <dgm:cxn modelId="{4EF8F9BB-5206-45FE-9BFE-7B60018D6FAB}" type="presParOf" srcId="{DA29A188-49D2-4DAE-919E-D399B954EBA7}" destId="{9D86B656-5018-4F08-9EA8-0F869A4945EF}" srcOrd="2" destOrd="0" presId="urn:microsoft.com/office/officeart/2005/8/layout/vList2"/>
    <dgm:cxn modelId="{ADDA4E35-E694-4DA7-AD8D-4BB960337DEC}" type="presParOf" srcId="{DA29A188-49D2-4DAE-919E-D399B954EBA7}" destId="{777211CC-4490-403E-A40F-EA4A16E6121B}" srcOrd="3" destOrd="0" presId="urn:microsoft.com/office/officeart/2005/8/layout/vList2"/>
    <dgm:cxn modelId="{10D6D428-D1A6-4E70-BB48-A37EE881C909}" type="presParOf" srcId="{DA29A188-49D2-4DAE-919E-D399B954EBA7}" destId="{45049786-1BC7-4B05-8362-41C82C5E619F}" srcOrd="4" destOrd="0" presId="urn:microsoft.com/office/officeart/2005/8/layout/vList2"/>
    <dgm:cxn modelId="{25EC2944-D30D-4A82-BFFA-42326A1C00CF}" type="presParOf" srcId="{DA29A188-49D2-4DAE-919E-D399B954EBA7}" destId="{BB13010B-1617-43CC-AC92-46F17F535D6D}" srcOrd="5" destOrd="0" presId="urn:microsoft.com/office/officeart/2005/8/layout/vList2"/>
    <dgm:cxn modelId="{D836912F-1FDB-4572-B1D4-887A48A92205}" type="presParOf" srcId="{DA29A188-49D2-4DAE-919E-D399B954EBA7}" destId="{7C899E88-238C-4A2B-9B86-92744CFBC0E5}" srcOrd="6" destOrd="0" presId="urn:microsoft.com/office/officeart/2005/8/layout/vList2"/>
    <dgm:cxn modelId="{7378C3FD-2515-4560-84A0-F19320B040DC}" type="presParOf" srcId="{DA29A188-49D2-4DAE-919E-D399B954EBA7}" destId="{5ED98414-53F5-428D-8916-2CAABAE98548}" srcOrd="7" destOrd="0" presId="urn:microsoft.com/office/officeart/2005/8/layout/vList2"/>
    <dgm:cxn modelId="{0186FB6A-4F85-4243-A8CD-0C72FCBF6BA8}" type="presParOf" srcId="{DA29A188-49D2-4DAE-919E-D399B954EBA7}" destId="{3D72C119-873A-4C68-AC20-2FB238AFB06B}" srcOrd="8" destOrd="0" presId="urn:microsoft.com/office/officeart/2005/8/layout/vList2"/>
    <dgm:cxn modelId="{7379DE1B-0C2A-49FD-A232-B9610BC70120}" type="presParOf" srcId="{DA29A188-49D2-4DAE-919E-D399B954EBA7}" destId="{9235227D-3C0C-4787-92C8-2FDE2E431BA9}" srcOrd="9" destOrd="0" presId="urn:microsoft.com/office/officeart/2005/8/layout/vList2"/>
    <dgm:cxn modelId="{930493D4-A9E7-4131-A03B-A2759EB917A6}" type="presParOf" srcId="{DA29A188-49D2-4DAE-919E-D399B954EBA7}" destId="{C49D0D94-F1E3-453F-BB85-4C1837001D1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44B10-BC24-47AD-905C-A1AFE0D8E76C}"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US"/>
        </a:p>
      </dgm:t>
    </dgm:pt>
    <dgm:pt modelId="{7755204D-12B1-4501-BD3F-9D546AA71429}">
      <dgm:prSet/>
      <dgm:spPr/>
      <dgm:t>
        <a:bodyPr/>
        <a:lstStyle/>
        <a:p>
          <a:r>
            <a:rPr lang="en-GB"/>
            <a:t>Southern Province = Canterbury: 14</a:t>
          </a:r>
          <a:endParaRPr lang="en-US"/>
        </a:p>
      </dgm:t>
    </dgm:pt>
    <dgm:pt modelId="{A0F19AD5-0F46-4CA0-9392-7C44DEC933B2}" type="parTrans" cxnId="{282576AD-34EA-40BD-9990-534D9D39337B}">
      <dgm:prSet/>
      <dgm:spPr/>
      <dgm:t>
        <a:bodyPr/>
        <a:lstStyle/>
        <a:p>
          <a:endParaRPr lang="en-US"/>
        </a:p>
      </dgm:t>
    </dgm:pt>
    <dgm:pt modelId="{A817D594-F6CB-4E46-99DE-080505B8E266}" type="sibTrans" cxnId="{282576AD-34EA-40BD-9990-534D9D39337B}">
      <dgm:prSet/>
      <dgm:spPr/>
      <dgm:t>
        <a:bodyPr/>
        <a:lstStyle/>
        <a:p>
          <a:endParaRPr lang="en-US"/>
        </a:p>
      </dgm:t>
    </dgm:pt>
    <dgm:pt modelId="{FD3350EB-B274-427E-9651-9371C85F7C72}">
      <dgm:prSet/>
      <dgm:spPr/>
      <dgm:t>
        <a:bodyPr/>
        <a:lstStyle/>
        <a:p>
          <a:r>
            <a:rPr lang="en-GB"/>
            <a:t>Northern Province = York: 3</a:t>
          </a:r>
          <a:endParaRPr lang="en-US"/>
        </a:p>
      </dgm:t>
    </dgm:pt>
    <dgm:pt modelId="{5C10DC6F-E70F-4977-ADEC-F8B658AC815F}" type="parTrans" cxnId="{CE3AC891-4DCF-4A84-9DC8-7C7BB0BA4BE6}">
      <dgm:prSet/>
      <dgm:spPr/>
      <dgm:t>
        <a:bodyPr/>
        <a:lstStyle/>
        <a:p>
          <a:endParaRPr lang="en-US"/>
        </a:p>
      </dgm:t>
    </dgm:pt>
    <dgm:pt modelId="{CE33ECDB-FC0B-4985-896A-9393FD8932D7}" type="sibTrans" cxnId="{CE3AC891-4DCF-4A84-9DC8-7C7BB0BA4BE6}">
      <dgm:prSet/>
      <dgm:spPr/>
      <dgm:t>
        <a:bodyPr/>
        <a:lstStyle/>
        <a:p>
          <a:endParaRPr lang="en-US"/>
        </a:p>
      </dgm:t>
    </dgm:pt>
    <dgm:pt modelId="{D50A94C6-C460-4628-8742-8F1D1F165D67}">
      <dgm:prSet/>
      <dgm:spPr/>
      <dgm:t>
        <a:bodyPr/>
        <a:lstStyle/>
        <a:p>
          <a:r>
            <a:rPr lang="en-GB"/>
            <a:t>10 out of 17 were monastic [Canterbury, Bath, Winchester, Rochester, Worcester, Norwich, Ely, Coventry, Durham, Carlisle]</a:t>
          </a:r>
          <a:endParaRPr lang="en-US"/>
        </a:p>
      </dgm:t>
    </dgm:pt>
    <dgm:pt modelId="{4CA83440-6541-4708-BA33-585AF48EA586}" type="parTrans" cxnId="{EA12CB11-BD6D-4B8A-9B57-75061DB25C2E}">
      <dgm:prSet/>
      <dgm:spPr/>
      <dgm:t>
        <a:bodyPr/>
        <a:lstStyle/>
        <a:p>
          <a:endParaRPr lang="en-US"/>
        </a:p>
      </dgm:t>
    </dgm:pt>
    <dgm:pt modelId="{70FBDAC0-B637-4B19-A49C-EF8ECFEF6C61}" type="sibTrans" cxnId="{EA12CB11-BD6D-4B8A-9B57-75061DB25C2E}">
      <dgm:prSet/>
      <dgm:spPr/>
      <dgm:t>
        <a:bodyPr/>
        <a:lstStyle/>
        <a:p>
          <a:endParaRPr lang="en-US"/>
        </a:p>
      </dgm:t>
    </dgm:pt>
    <dgm:pt modelId="{870236FA-6EDF-4AF4-ACEB-3EA396A7F04A}" type="pres">
      <dgm:prSet presAssocID="{74844B10-BC24-47AD-905C-A1AFE0D8E76C}" presName="outerComposite" presStyleCnt="0">
        <dgm:presLayoutVars>
          <dgm:chMax val="5"/>
          <dgm:dir/>
          <dgm:resizeHandles val="exact"/>
        </dgm:presLayoutVars>
      </dgm:prSet>
      <dgm:spPr/>
      <dgm:t>
        <a:bodyPr/>
        <a:lstStyle/>
        <a:p>
          <a:endParaRPr lang="en-GB"/>
        </a:p>
      </dgm:t>
    </dgm:pt>
    <dgm:pt modelId="{1ACD9A1E-8485-4DB0-B389-BA043FE1AE0B}" type="pres">
      <dgm:prSet presAssocID="{74844B10-BC24-47AD-905C-A1AFE0D8E76C}" presName="dummyMaxCanvas" presStyleCnt="0">
        <dgm:presLayoutVars/>
      </dgm:prSet>
      <dgm:spPr/>
    </dgm:pt>
    <dgm:pt modelId="{CB1C7A4F-E725-48AC-900E-2E8515810059}" type="pres">
      <dgm:prSet presAssocID="{74844B10-BC24-47AD-905C-A1AFE0D8E76C}" presName="ThreeNodes_1" presStyleLbl="node1" presStyleIdx="0" presStyleCnt="3">
        <dgm:presLayoutVars>
          <dgm:bulletEnabled val="1"/>
        </dgm:presLayoutVars>
      </dgm:prSet>
      <dgm:spPr/>
      <dgm:t>
        <a:bodyPr/>
        <a:lstStyle/>
        <a:p>
          <a:endParaRPr lang="en-GB"/>
        </a:p>
      </dgm:t>
    </dgm:pt>
    <dgm:pt modelId="{92AD51A0-1098-44AF-80A5-FC1A54E10F48}" type="pres">
      <dgm:prSet presAssocID="{74844B10-BC24-47AD-905C-A1AFE0D8E76C}" presName="ThreeNodes_2" presStyleLbl="node1" presStyleIdx="1" presStyleCnt="3">
        <dgm:presLayoutVars>
          <dgm:bulletEnabled val="1"/>
        </dgm:presLayoutVars>
      </dgm:prSet>
      <dgm:spPr/>
      <dgm:t>
        <a:bodyPr/>
        <a:lstStyle/>
        <a:p>
          <a:endParaRPr lang="en-GB"/>
        </a:p>
      </dgm:t>
    </dgm:pt>
    <dgm:pt modelId="{E5707ED0-6050-4B8A-A2D2-19C51BD0AC5A}" type="pres">
      <dgm:prSet presAssocID="{74844B10-BC24-47AD-905C-A1AFE0D8E76C}" presName="ThreeNodes_3" presStyleLbl="node1" presStyleIdx="2" presStyleCnt="3">
        <dgm:presLayoutVars>
          <dgm:bulletEnabled val="1"/>
        </dgm:presLayoutVars>
      </dgm:prSet>
      <dgm:spPr/>
      <dgm:t>
        <a:bodyPr/>
        <a:lstStyle/>
        <a:p>
          <a:endParaRPr lang="en-GB"/>
        </a:p>
      </dgm:t>
    </dgm:pt>
    <dgm:pt modelId="{40B95E17-4EB7-4EAE-A404-7C14DBBFF6A2}" type="pres">
      <dgm:prSet presAssocID="{74844B10-BC24-47AD-905C-A1AFE0D8E76C}" presName="ThreeConn_1-2" presStyleLbl="fgAccFollowNode1" presStyleIdx="0" presStyleCnt="2">
        <dgm:presLayoutVars>
          <dgm:bulletEnabled val="1"/>
        </dgm:presLayoutVars>
      </dgm:prSet>
      <dgm:spPr/>
      <dgm:t>
        <a:bodyPr/>
        <a:lstStyle/>
        <a:p>
          <a:endParaRPr lang="en-GB"/>
        </a:p>
      </dgm:t>
    </dgm:pt>
    <dgm:pt modelId="{ABA37D0E-72F5-483B-A6B8-80F21E95D152}" type="pres">
      <dgm:prSet presAssocID="{74844B10-BC24-47AD-905C-A1AFE0D8E76C}" presName="ThreeConn_2-3" presStyleLbl="fgAccFollowNode1" presStyleIdx="1" presStyleCnt="2">
        <dgm:presLayoutVars>
          <dgm:bulletEnabled val="1"/>
        </dgm:presLayoutVars>
      </dgm:prSet>
      <dgm:spPr/>
      <dgm:t>
        <a:bodyPr/>
        <a:lstStyle/>
        <a:p>
          <a:endParaRPr lang="en-GB"/>
        </a:p>
      </dgm:t>
    </dgm:pt>
    <dgm:pt modelId="{6D7C2E21-1D76-4717-99ED-0310CE0BACDB}" type="pres">
      <dgm:prSet presAssocID="{74844B10-BC24-47AD-905C-A1AFE0D8E76C}" presName="ThreeNodes_1_text" presStyleLbl="node1" presStyleIdx="2" presStyleCnt="3">
        <dgm:presLayoutVars>
          <dgm:bulletEnabled val="1"/>
        </dgm:presLayoutVars>
      </dgm:prSet>
      <dgm:spPr/>
      <dgm:t>
        <a:bodyPr/>
        <a:lstStyle/>
        <a:p>
          <a:endParaRPr lang="en-GB"/>
        </a:p>
      </dgm:t>
    </dgm:pt>
    <dgm:pt modelId="{191EDA3F-1BDF-4C02-AC28-F3B8D085FB21}" type="pres">
      <dgm:prSet presAssocID="{74844B10-BC24-47AD-905C-A1AFE0D8E76C}" presName="ThreeNodes_2_text" presStyleLbl="node1" presStyleIdx="2" presStyleCnt="3">
        <dgm:presLayoutVars>
          <dgm:bulletEnabled val="1"/>
        </dgm:presLayoutVars>
      </dgm:prSet>
      <dgm:spPr/>
      <dgm:t>
        <a:bodyPr/>
        <a:lstStyle/>
        <a:p>
          <a:endParaRPr lang="en-GB"/>
        </a:p>
      </dgm:t>
    </dgm:pt>
    <dgm:pt modelId="{321E556C-2D60-4A54-8720-3707CDCBB98D}" type="pres">
      <dgm:prSet presAssocID="{74844B10-BC24-47AD-905C-A1AFE0D8E76C}" presName="ThreeNodes_3_text" presStyleLbl="node1" presStyleIdx="2" presStyleCnt="3">
        <dgm:presLayoutVars>
          <dgm:bulletEnabled val="1"/>
        </dgm:presLayoutVars>
      </dgm:prSet>
      <dgm:spPr/>
      <dgm:t>
        <a:bodyPr/>
        <a:lstStyle/>
        <a:p>
          <a:endParaRPr lang="en-GB"/>
        </a:p>
      </dgm:t>
    </dgm:pt>
  </dgm:ptLst>
  <dgm:cxnLst>
    <dgm:cxn modelId="{155D8ED2-5E4B-4365-865D-0500E60CBCC3}" type="presOf" srcId="{D50A94C6-C460-4628-8742-8F1D1F165D67}" destId="{E5707ED0-6050-4B8A-A2D2-19C51BD0AC5A}" srcOrd="0" destOrd="0" presId="urn:microsoft.com/office/officeart/2005/8/layout/vProcess5"/>
    <dgm:cxn modelId="{EA12CB11-BD6D-4B8A-9B57-75061DB25C2E}" srcId="{74844B10-BC24-47AD-905C-A1AFE0D8E76C}" destId="{D50A94C6-C460-4628-8742-8F1D1F165D67}" srcOrd="2" destOrd="0" parTransId="{4CA83440-6541-4708-BA33-585AF48EA586}" sibTransId="{70FBDAC0-B637-4B19-A49C-EF8ECFEF6C61}"/>
    <dgm:cxn modelId="{CE3AC891-4DCF-4A84-9DC8-7C7BB0BA4BE6}" srcId="{74844B10-BC24-47AD-905C-A1AFE0D8E76C}" destId="{FD3350EB-B274-427E-9651-9371C85F7C72}" srcOrd="1" destOrd="0" parTransId="{5C10DC6F-E70F-4977-ADEC-F8B658AC815F}" sibTransId="{CE33ECDB-FC0B-4985-896A-9393FD8932D7}"/>
    <dgm:cxn modelId="{5FF1F0F0-4B10-4069-9815-049A8DA712EB}" type="presOf" srcId="{A817D594-F6CB-4E46-99DE-080505B8E266}" destId="{40B95E17-4EB7-4EAE-A404-7C14DBBFF6A2}" srcOrd="0" destOrd="0" presId="urn:microsoft.com/office/officeart/2005/8/layout/vProcess5"/>
    <dgm:cxn modelId="{72FE697B-3079-4CF2-879A-9B598CAA09C8}" type="presOf" srcId="{CE33ECDB-FC0B-4985-896A-9393FD8932D7}" destId="{ABA37D0E-72F5-483B-A6B8-80F21E95D152}" srcOrd="0" destOrd="0" presId="urn:microsoft.com/office/officeart/2005/8/layout/vProcess5"/>
    <dgm:cxn modelId="{5A245729-DFC9-4703-B474-1E62B03F2F74}" type="presOf" srcId="{7755204D-12B1-4501-BD3F-9D546AA71429}" destId="{CB1C7A4F-E725-48AC-900E-2E8515810059}" srcOrd="0" destOrd="0" presId="urn:microsoft.com/office/officeart/2005/8/layout/vProcess5"/>
    <dgm:cxn modelId="{282576AD-34EA-40BD-9990-534D9D39337B}" srcId="{74844B10-BC24-47AD-905C-A1AFE0D8E76C}" destId="{7755204D-12B1-4501-BD3F-9D546AA71429}" srcOrd="0" destOrd="0" parTransId="{A0F19AD5-0F46-4CA0-9392-7C44DEC933B2}" sibTransId="{A817D594-F6CB-4E46-99DE-080505B8E266}"/>
    <dgm:cxn modelId="{1BC3F2A0-A98E-47F9-A6B0-B347ECAAFCDC}" type="presOf" srcId="{FD3350EB-B274-427E-9651-9371C85F7C72}" destId="{92AD51A0-1098-44AF-80A5-FC1A54E10F48}" srcOrd="0" destOrd="0" presId="urn:microsoft.com/office/officeart/2005/8/layout/vProcess5"/>
    <dgm:cxn modelId="{B07BA5F4-DEA0-4149-A741-2F01E7C57E6D}" type="presOf" srcId="{FD3350EB-B274-427E-9651-9371C85F7C72}" destId="{191EDA3F-1BDF-4C02-AC28-F3B8D085FB21}" srcOrd="1" destOrd="0" presId="urn:microsoft.com/office/officeart/2005/8/layout/vProcess5"/>
    <dgm:cxn modelId="{26F6F1B0-AB66-4ECF-90B6-28DD14FCC6CF}" type="presOf" srcId="{7755204D-12B1-4501-BD3F-9D546AA71429}" destId="{6D7C2E21-1D76-4717-99ED-0310CE0BACDB}" srcOrd="1" destOrd="0" presId="urn:microsoft.com/office/officeart/2005/8/layout/vProcess5"/>
    <dgm:cxn modelId="{B678DDF7-E655-4723-ADFA-1FE3DDFD0B10}" type="presOf" srcId="{D50A94C6-C460-4628-8742-8F1D1F165D67}" destId="{321E556C-2D60-4A54-8720-3707CDCBB98D}" srcOrd="1" destOrd="0" presId="urn:microsoft.com/office/officeart/2005/8/layout/vProcess5"/>
    <dgm:cxn modelId="{C433CD34-7AEF-465D-BE53-BB3EE1D99232}" type="presOf" srcId="{74844B10-BC24-47AD-905C-A1AFE0D8E76C}" destId="{870236FA-6EDF-4AF4-ACEB-3EA396A7F04A}" srcOrd="0" destOrd="0" presId="urn:microsoft.com/office/officeart/2005/8/layout/vProcess5"/>
    <dgm:cxn modelId="{27CE1040-87CA-48CF-9682-AE7A4C547762}" type="presParOf" srcId="{870236FA-6EDF-4AF4-ACEB-3EA396A7F04A}" destId="{1ACD9A1E-8485-4DB0-B389-BA043FE1AE0B}" srcOrd="0" destOrd="0" presId="urn:microsoft.com/office/officeart/2005/8/layout/vProcess5"/>
    <dgm:cxn modelId="{28B5D681-EEF2-46F8-93A5-22370980B2CB}" type="presParOf" srcId="{870236FA-6EDF-4AF4-ACEB-3EA396A7F04A}" destId="{CB1C7A4F-E725-48AC-900E-2E8515810059}" srcOrd="1" destOrd="0" presId="urn:microsoft.com/office/officeart/2005/8/layout/vProcess5"/>
    <dgm:cxn modelId="{E2BFF8E7-F7A9-46A2-A307-A84BF7689B13}" type="presParOf" srcId="{870236FA-6EDF-4AF4-ACEB-3EA396A7F04A}" destId="{92AD51A0-1098-44AF-80A5-FC1A54E10F48}" srcOrd="2" destOrd="0" presId="urn:microsoft.com/office/officeart/2005/8/layout/vProcess5"/>
    <dgm:cxn modelId="{1A0014D4-13F4-4A62-8633-76A419F35594}" type="presParOf" srcId="{870236FA-6EDF-4AF4-ACEB-3EA396A7F04A}" destId="{E5707ED0-6050-4B8A-A2D2-19C51BD0AC5A}" srcOrd="3" destOrd="0" presId="urn:microsoft.com/office/officeart/2005/8/layout/vProcess5"/>
    <dgm:cxn modelId="{11F3E18B-C788-4D9F-82F3-6D4678340672}" type="presParOf" srcId="{870236FA-6EDF-4AF4-ACEB-3EA396A7F04A}" destId="{40B95E17-4EB7-4EAE-A404-7C14DBBFF6A2}" srcOrd="4" destOrd="0" presId="urn:microsoft.com/office/officeart/2005/8/layout/vProcess5"/>
    <dgm:cxn modelId="{7C51B74F-0D45-4D2D-9930-989CE2310682}" type="presParOf" srcId="{870236FA-6EDF-4AF4-ACEB-3EA396A7F04A}" destId="{ABA37D0E-72F5-483B-A6B8-80F21E95D152}" srcOrd="5" destOrd="0" presId="urn:microsoft.com/office/officeart/2005/8/layout/vProcess5"/>
    <dgm:cxn modelId="{F128D178-D20B-4C9A-873E-9748609733B9}" type="presParOf" srcId="{870236FA-6EDF-4AF4-ACEB-3EA396A7F04A}" destId="{6D7C2E21-1D76-4717-99ED-0310CE0BACDB}" srcOrd="6" destOrd="0" presId="urn:microsoft.com/office/officeart/2005/8/layout/vProcess5"/>
    <dgm:cxn modelId="{2D0A6AE2-727D-4F9F-A6C0-E3E0DCE0AA71}" type="presParOf" srcId="{870236FA-6EDF-4AF4-ACEB-3EA396A7F04A}" destId="{191EDA3F-1BDF-4C02-AC28-F3B8D085FB21}" srcOrd="7" destOrd="0" presId="urn:microsoft.com/office/officeart/2005/8/layout/vProcess5"/>
    <dgm:cxn modelId="{C8712395-37CB-4285-AE9F-6AB5F5127905}" type="presParOf" srcId="{870236FA-6EDF-4AF4-ACEB-3EA396A7F04A}" destId="{321E556C-2D60-4A54-8720-3707CDCBB98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97A6E4-633A-45B3-8A2E-5C2C2E46AE74}"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A1F6E7C0-4841-4B11-AB8A-207ACAD7ACDB}">
      <dgm:prSet/>
      <dgm:spPr/>
      <dgm:t>
        <a:bodyPr/>
        <a:lstStyle/>
        <a:p>
          <a:r>
            <a:rPr lang="en-GB"/>
            <a:t>From the point of view of the conquerors, why was the primacy dispute between Canterbury and York important?</a:t>
          </a:r>
          <a:endParaRPr lang="en-US"/>
        </a:p>
      </dgm:t>
    </dgm:pt>
    <dgm:pt modelId="{41D9D2E0-D90D-4F67-B24E-7834A877C986}" type="parTrans" cxnId="{372D158D-B5A1-46A5-BD25-5A190841138C}">
      <dgm:prSet/>
      <dgm:spPr/>
      <dgm:t>
        <a:bodyPr/>
        <a:lstStyle/>
        <a:p>
          <a:endParaRPr lang="en-US"/>
        </a:p>
      </dgm:t>
    </dgm:pt>
    <dgm:pt modelId="{224AAB85-5C3B-42CA-8A6F-816940D4E456}" type="sibTrans" cxnId="{372D158D-B5A1-46A5-BD25-5A190841138C}">
      <dgm:prSet/>
      <dgm:spPr/>
      <dgm:t>
        <a:bodyPr/>
        <a:lstStyle/>
        <a:p>
          <a:endParaRPr lang="en-US"/>
        </a:p>
      </dgm:t>
    </dgm:pt>
    <dgm:pt modelId="{891BE494-E9B0-4588-B6D7-EF533ECBE0BA}">
      <dgm:prSet/>
      <dgm:spPr/>
      <dgm:t>
        <a:bodyPr/>
        <a:lstStyle/>
        <a:p>
          <a:r>
            <a:rPr lang="en-GB"/>
            <a:t>Look at the evidence of the </a:t>
          </a:r>
          <a:r>
            <a:rPr lang="en-GB" i="1"/>
            <a:t>ASC</a:t>
          </a:r>
          <a:r>
            <a:rPr lang="en-GB"/>
            <a:t> and </a:t>
          </a:r>
          <a:r>
            <a:rPr lang="en-GB" i="1"/>
            <a:t>Hugh the Chanter.</a:t>
          </a:r>
          <a:endParaRPr lang="en-US"/>
        </a:p>
      </dgm:t>
    </dgm:pt>
    <dgm:pt modelId="{8852755B-76B3-47A4-ABE2-F44EC166DEFB}" type="parTrans" cxnId="{DFE86197-766C-4B35-8F0F-5EAF93DDD025}">
      <dgm:prSet/>
      <dgm:spPr/>
      <dgm:t>
        <a:bodyPr/>
        <a:lstStyle/>
        <a:p>
          <a:endParaRPr lang="en-US"/>
        </a:p>
      </dgm:t>
    </dgm:pt>
    <dgm:pt modelId="{E1D9BC43-F182-44B6-9D07-20971BE9004F}" type="sibTrans" cxnId="{DFE86197-766C-4B35-8F0F-5EAF93DDD025}">
      <dgm:prSet/>
      <dgm:spPr/>
      <dgm:t>
        <a:bodyPr/>
        <a:lstStyle/>
        <a:p>
          <a:endParaRPr lang="en-US"/>
        </a:p>
      </dgm:t>
    </dgm:pt>
    <dgm:pt modelId="{CB8FDA0F-44C2-4AC5-AD38-225402973F86}" type="pres">
      <dgm:prSet presAssocID="{BF97A6E4-633A-45B3-8A2E-5C2C2E46AE74}" presName="linear" presStyleCnt="0">
        <dgm:presLayoutVars>
          <dgm:animLvl val="lvl"/>
          <dgm:resizeHandles val="exact"/>
        </dgm:presLayoutVars>
      </dgm:prSet>
      <dgm:spPr/>
      <dgm:t>
        <a:bodyPr/>
        <a:lstStyle/>
        <a:p>
          <a:endParaRPr lang="en-GB"/>
        </a:p>
      </dgm:t>
    </dgm:pt>
    <dgm:pt modelId="{549F180E-13DC-4F94-A150-BD1809E5B2A2}" type="pres">
      <dgm:prSet presAssocID="{A1F6E7C0-4841-4B11-AB8A-207ACAD7ACDB}" presName="parentText" presStyleLbl="node1" presStyleIdx="0" presStyleCnt="2">
        <dgm:presLayoutVars>
          <dgm:chMax val="0"/>
          <dgm:bulletEnabled val="1"/>
        </dgm:presLayoutVars>
      </dgm:prSet>
      <dgm:spPr/>
      <dgm:t>
        <a:bodyPr/>
        <a:lstStyle/>
        <a:p>
          <a:endParaRPr lang="en-GB"/>
        </a:p>
      </dgm:t>
    </dgm:pt>
    <dgm:pt modelId="{88D68B26-ACE7-47B1-9D05-3E5CA33E62DF}" type="pres">
      <dgm:prSet presAssocID="{224AAB85-5C3B-42CA-8A6F-816940D4E456}" presName="spacer" presStyleCnt="0"/>
      <dgm:spPr/>
    </dgm:pt>
    <dgm:pt modelId="{B571417A-79B0-4EA9-B2CA-39C359C3A164}" type="pres">
      <dgm:prSet presAssocID="{891BE494-E9B0-4588-B6D7-EF533ECBE0BA}" presName="parentText" presStyleLbl="node1" presStyleIdx="1" presStyleCnt="2">
        <dgm:presLayoutVars>
          <dgm:chMax val="0"/>
          <dgm:bulletEnabled val="1"/>
        </dgm:presLayoutVars>
      </dgm:prSet>
      <dgm:spPr/>
      <dgm:t>
        <a:bodyPr/>
        <a:lstStyle/>
        <a:p>
          <a:endParaRPr lang="en-GB"/>
        </a:p>
      </dgm:t>
    </dgm:pt>
  </dgm:ptLst>
  <dgm:cxnLst>
    <dgm:cxn modelId="{E1398EA4-163B-4262-B89B-D4A87221E755}" type="presOf" srcId="{891BE494-E9B0-4588-B6D7-EF533ECBE0BA}" destId="{B571417A-79B0-4EA9-B2CA-39C359C3A164}" srcOrd="0" destOrd="0" presId="urn:microsoft.com/office/officeart/2005/8/layout/vList2"/>
    <dgm:cxn modelId="{DFE86197-766C-4B35-8F0F-5EAF93DDD025}" srcId="{BF97A6E4-633A-45B3-8A2E-5C2C2E46AE74}" destId="{891BE494-E9B0-4588-B6D7-EF533ECBE0BA}" srcOrd="1" destOrd="0" parTransId="{8852755B-76B3-47A4-ABE2-F44EC166DEFB}" sibTransId="{E1D9BC43-F182-44B6-9D07-20971BE9004F}"/>
    <dgm:cxn modelId="{F8F04848-E7AE-404D-8632-A6FA1E9E6633}" type="presOf" srcId="{A1F6E7C0-4841-4B11-AB8A-207ACAD7ACDB}" destId="{549F180E-13DC-4F94-A150-BD1809E5B2A2}" srcOrd="0" destOrd="0" presId="urn:microsoft.com/office/officeart/2005/8/layout/vList2"/>
    <dgm:cxn modelId="{9A3BD4F8-132E-490B-8E22-8B4B71487AEA}" type="presOf" srcId="{BF97A6E4-633A-45B3-8A2E-5C2C2E46AE74}" destId="{CB8FDA0F-44C2-4AC5-AD38-225402973F86}" srcOrd="0" destOrd="0" presId="urn:microsoft.com/office/officeart/2005/8/layout/vList2"/>
    <dgm:cxn modelId="{372D158D-B5A1-46A5-BD25-5A190841138C}" srcId="{BF97A6E4-633A-45B3-8A2E-5C2C2E46AE74}" destId="{A1F6E7C0-4841-4B11-AB8A-207ACAD7ACDB}" srcOrd="0" destOrd="0" parTransId="{41D9D2E0-D90D-4F67-B24E-7834A877C986}" sibTransId="{224AAB85-5C3B-42CA-8A6F-816940D4E456}"/>
    <dgm:cxn modelId="{502FABC0-2423-4358-A252-CECA9FF6F66A}" type="presParOf" srcId="{CB8FDA0F-44C2-4AC5-AD38-225402973F86}" destId="{549F180E-13DC-4F94-A150-BD1809E5B2A2}" srcOrd="0" destOrd="0" presId="urn:microsoft.com/office/officeart/2005/8/layout/vList2"/>
    <dgm:cxn modelId="{D98B3BBA-025D-46F0-A30A-37574AAFF844}" type="presParOf" srcId="{CB8FDA0F-44C2-4AC5-AD38-225402973F86}" destId="{88D68B26-ACE7-47B1-9D05-3E5CA33E62DF}" srcOrd="1" destOrd="0" presId="urn:microsoft.com/office/officeart/2005/8/layout/vList2"/>
    <dgm:cxn modelId="{D77119D2-640F-4D15-8404-3C23E7FC76C2}" type="presParOf" srcId="{CB8FDA0F-44C2-4AC5-AD38-225402973F86}" destId="{B571417A-79B0-4EA9-B2CA-39C359C3A16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0D51A7-C4A6-4F43-AA66-D83CC080F02D}" type="doc">
      <dgm:prSet loTypeId="urn:microsoft.com/office/officeart/2008/layout/LinedList" loCatId="list" qsTypeId="urn:microsoft.com/office/officeart/2005/8/quickstyle/simple5" qsCatId="simple" csTypeId="urn:microsoft.com/office/officeart/2005/8/colors/accent3_2" csCatId="accent3" phldr="1"/>
      <dgm:spPr/>
      <dgm:t>
        <a:bodyPr/>
        <a:lstStyle/>
        <a:p>
          <a:endParaRPr lang="en-US"/>
        </a:p>
      </dgm:t>
    </dgm:pt>
    <dgm:pt modelId="{C43D04E1-4CE7-4BBC-BF6E-7E9E4166A98F}">
      <dgm:prSet/>
      <dgm:spPr/>
      <dgm:t>
        <a:bodyPr/>
        <a:lstStyle/>
        <a:p>
          <a:r>
            <a:rPr lang="en-GB" dirty="0"/>
            <a:t>Historical / Ecclesiastical: whether primacy should always reside with Canterbury or with the senior archbishop</a:t>
          </a:r>
          <a:endParaRPr lang="en-US" dirty="0"/>
        </a:p>
      </dgm:t>
    </dgm:pt>
    <dgm:pt modelId="{65BDA6DB-5E1D-4B59-817D-A93EEDD2E949}" type="parTrans" cxnId="{1366D29F-D53D-47A3-8060-5008C8CB0649}">
      <dgm:prSet/>
      <dgm:spPr/>
      <dgm:t>
        <a:bodyPr/>
        <a:lstStyle/>
        <a:p>
          <a:endParaRPr lang="en-US"/>
        </a:p>
      </dgm:t>
    </dgm:pt>
    <dgm:pt modelId="{C1D02ADE-8E46-43D6-8B48-F6BB243414EB}" type="sibTrans" cxnId="{1366D29F-D53D-47A3-8060-5008C8CB0649}">
      <dgm:prSet/>
      <dgm:spPr/>
      <dgm:t>
        <a:bodyPr/>
        <a:lstStyle/>
        <a:p>
          <a:endParaRPr lang="en-US"/>
        </a:p>
      </dgm:t>
    </dgm:pt>
    <dgm:pt modelId="{8070B6CE-458D-4711-AA8F-83C4433B8973}">
      <dgm:prSet/>
      <dgm:spPr/>
      <dgm:t>
        <a:bodyPr/>
        <a:lstStyle/>
        <a:p>
          <a:r>
            <a:rPr lang="en-GB"/>
            <a:t>Political: the unity of the kingdom should be reflected in the unity of the church; each should be subject to one head</a:t>
          </a:r>
          <a:endParaRPr lang="en-US"/>
        </a:p>
      </dgm:t>
    </dgm:pt>
    <dgm:pt modelId="{45526E96-FAAE-4CFE-A4A6-04CB6B244C5B}" type="parTrans" cxnId="{8CA4934B-9B5E-43A0-BF73-636CAF98DCDE}">
      <dgm:prSet/>
      <dgm:spPr/>
      <dgm:t>
        <a:bodyPr/>
        <a:lstStyle/>
        <a:p>
          <a:endParaRPr lang="en-US"/>
        </a:p>
      </dgm:t>
    </dgm:pt>
    <dgm:pt modelId="{C38BAC66-45F6-4D40-8C2D-30598F2D9D93}" type="sibTrans" cxnId="{8CA4934B-9B5E-43A0-BF73-636CAF98DCDE}">
      <dgm:prSet/>
      <dgm:spPr/>
      <dgm:t>
        <a:bodyPr/>
        <a:lstStyle/>
        <a:p>
          <a:endParaRPr lang="en-US"/>
        </a:p>
      </dgm:t>
    </dgm:pt>
    <dgm:pt modelId="{DCA13DCA-CAAA-48A9-AD4B-C536B6ECF9C4}">
      <dgm:prSet/>
      <dgm:spPr/>
      <dgm:t>
        <a:bodyPr/>
        <a:lstStyle/>
        <a:p>
          <a:r>
            <a:rPr lang="en-GB"/>
            <a:t>The political instability (and separatist tendencies) of the north and threat of foreign invasion</a:t>
          </a:r>
          <a:endParaRPr lang="en-US"/>
        </a:p>
      </dgm:t>
    </dgm:pt>
    <dgm:pt modelId="{C95A9664-89A9-46BF-9BA6-8EC4C54DD119}" type="parTrans" cxnId="{D62F8054-DA0F-405B-944E-A5E6C0ED6D5E}">
      <dgm:prSet/>
      <dgm:spPr/>
      <dgm:t>
        <a:bodyPr/>
        <a:lstStyle/>
        <a:p>
          <a:endParaRPr lang="en-US"/>
        </a:p>
      </dgm:t>
    </dgm:pt>
    <dgm:pt modelId="{7D193E4F-E261-43C2-BDE7-A804E3F8FCB0}" type="sibTrans" cxnId="{D62F8054-DA0F-405B-944E-A5E6C0ED6D5E}">
      <dgm:prSet/>
      <dgm:spPr/>
      <dgm:t>
        <a:bodyPr/>
        <a:lstStyle/>
        <a:p>
          <a:endParaRPr lang="en-US"/>
        </a:p>
      </dgm:t>
    </dgm:pt>
    <dgm:pt modelId="{787601B1-D31A-472B-AE70-D30680327FCA}" type="pres">
      <dgm:prSet presAssocID="{890D51A7-C4A6-4F43-AA66-D83CC080F02D}" presName="vert0" presStyleCnt="0">
        <dgm:presLayoutVars>
          <dgm:dir/>
          <dgm:animOne val="branch"/>
          <dgm:animLvl val="lvl"/>
        </dgm:presLayoutVars>
      </dgm:prSet>
      <dgm:spPr/>
      <dgm:t>
        <a:bodyPr/>
        <a:lstStyle/>
        <a:p>
          <a:endParaRPr lang="en-GB"/>
        </a:p>
      </dgm:t>
    </dgm:pt>
    <dgm:pt modelId="{7BEBF26C-A50E-43FD-91C9-81951FA04F3C}" type="pres">
      <dgm:prSet presAssocID="{C43D04E1-4CE7-4BBC-BF6E-7E9E4166A98F}" presName="thickLine" presStyleLbl="alignNode1" presStyleIdx="0" presStyleCnt="3"/>
      <dgm:spPr/>
    </dgm:pt>
    <dgm:pt modelId="{476D1639-2BDB-4D55-928A-EE9981FD4116}" type="pres">
      <dgm:prSet presAssocID="{C43D04E1-4CE7-4BBC-BF6E-7E9E4166A98F}" presName="horz1" presStyleCnt="0"/>
      <dgm:spPr/>
    </dgm:pt>
    <dgm:pt modelId="{9A878790-D7FC-430C-8D09-E5D64B922699}" type="pres">
      <dgm:prSet presAssocID="{C43D04E1-4CE7-4BBC-BF6E-7E9E4166A98F}" presName="tx1" presStyleLbl="revTx" presStyleIdx="0" presStyleCnt="3"/>
      <dgm:spPr/>
      <dgm:t>
        <a:bodyPr/>
        <a:lstStyle/>
        <a:p>
          <a:endParaRPr lang="en-GB"/>
        </a:p>
      </dgm:t>
    </dgm:pt>
    <dgm:pt modelId="{24781CF7-CCCE-4859-B931-1ECB7F36C0BB}" type="pres">
      <dgm:prSet presAssocID="{C43D04E1-4CE7-4BBC-BF6E-7E9E4166A98F}" presName="vert1" presStyleCnt="0"/>
      <dgm:spPr/>
    </dgm:pt>
    <dgm:pt modelId="{0350FBBD-BD1D-44F5-ADAD-945F1FA5C2CC}" type="pres">
      <dgm:prSet presAssocID="{8070B6CE-458D-4711-AA8F-83C4433B8973}" presName="thickLine" presStyleLbl="alignNode1" presStyleIdx="1" presStyleCnt="3"/>
      <dgm:spPr/>
    </dgm:pt>
    <dgm:pt modelId="{6914D30B-58A2-4F98-ACDD-4324802CD7A3}" type="pres">
      <dgm:prSet presAssocID="{8070B6CE-458D-4711-AA8F-83C4433B8973}" presName="horz1" presStyleCnt="0"/>
      <dgm:spPr/>
    </dgm:pt>
    <dgm:pt modelId="{723D6FF7-7E7D-416F-BBBE-7C0EE0AF61DA}" type="pres">
      <dgm:prSet presAssocID="{8070B6CE-458D-4711-AA8F-83C4433B8973}" presName="tx1" presStyleLbl="revTx" presStyleIdx="1" presStyleCnt="3"/>
      <dgm:spPr/>
      <dgm:t>
        <a:bodyPr/>
        <a:lstStyle/>
        <a:p>
          <a:endParaRPr lang="en-GB"/>
        </a:p>
      </dgm:t>
    </dgm:pt>
    <dgm:pt modelId="{2D0A7844-BC1A-4657-9964-A089E8D44EF8}" type="pres">
      <dgm:prSet presAssocID="{8070B6CE-458D-4711-AA8F-83C4433B8973}" presName="vert1" presStyleCnt="0"/>
      <dgm:spPr/>
    </dgm:pt>
    <dgm:pt modelId="{71472E27-E6D5-4C16-84B8-2771F8944453}" type="pres">
      <dgm:prSet presAssocID="{DCA13DCA-CAAA-48A9-AD4B-C536B6ECF9C4}" presName="thickLine" presStyleLbl="alignNode1" presStyleIdx="2" presStyleCnt="3"/>
      <dgm:spPr/>
    </dgm:pt>
    <dgm:pt modelId="{2362CE73-0393-4BEF-9684-25BF100DA987}" type="pres">
      <dgm:prSet presAssocID="{DCA13DCA-CAAA-48A9-AD4B-C536B6ECF9C4}" presName="horz1" presStyleCnt="0"/>
      <dgm:spPr/>
    </dgm:pt>
    <dgm:pt modelId="{00A2360A-270F-49F9-9E13-C1435EB56BB3}" type="pres">
      <dgm:prSet presAssocID="{DCA13DCA-CAAA-48A9-AD4B-C536B6ECF9C4}" presName="tx1" presStyleLbl="revTx" presStyleIdx="2" presStyleCnt="3"/>
      <dgm:spPr/>
      <dgm:t>
        <a:bodyPr/>
        <a:lstStyle/>
        <a:p>
          <a:endParaRPr lang="en-GB"/>
        </a:p>
      </dgm:t>
    </dgm:pt>
    <dgm:pt modelId="{CA9C62EB-8D5C-45A4-B31D-6E4FC37509D6}" type="pres">
      <dgm:prSet presAssocID="{DCA13DCA-CAAA-48A9-AD4B-C536B6ECF9C4}" presName="vert1" presStyleCnt="0"/>
      <dgm:spPr/>
    </dgm:pt>
  </dgm:ptLst>
  <dgm:cxnLst>
    <dgm:cxn modelId="{5DF1B209-4BEB-457D-B7E9-2264A410579A}" type="presOf" srcId="{8070B6CE-458D-4711-AA8F-83C4433B8973}" destId="{723D6FF7-7E7D-416F-BBBE-7C0EE0AF61DA}" srcOrd="0" destOrd="0" presId="urn:microsoft.com/office/officeart/2008/layout/LinedList"/>
    <dgm:cxn modelId="{8CA4934B-9B5E-43A0-BF73-636CAF98DCDE}" srcId="{890D51A7-C4A6-4F43-AA66-D83CC080F02D}" destId="{8070B6CE-458D-4711-AA8F-83C4433B8973}" srcOrd="1" destOrd="0" parTransId="{45526E96-FAAE-4CFE-A4A6-04CB6B244C5B}" sibTransId="{C38BAC66-45F6-4D40-8C2D-30598F2D9D93}"/>
    <dgm:cxn modelId="{F6C8F789-E220-4AEF-8A3D-EDE5A1866FA2}" type="presOf" srcId="{C43D04E1-4CE7-4BBC-BF6E-7E9E4166A98F}" destId="{9A878790-D7FC-430C-8D09-E5D64B922699}" srcOrd="0" destOrd="0" presId="urn:microsoft.com/office/officeart/2008/layout/LinedList"/>
    <dgm:cxn modelId="{D62F8054-DA0F-405B-944E-A5E6C0ED6D5E}" srcId="{890D51A7-C4A6-4F43-AA66-D83CC080F02D}" destId="{DCA13DCA-CAAA-48A9-AD4B-C536B6ECF9C4}" srcOrd="2" destOrd="0" parTransId="{C95A9664-89A9-46BF-9BA6-8EC4C54DD119}" sibTransId="{7D193E4F-E261-43C2-BDE7-A804E3F8FCB0}"/>
    <dgm:cxn modelId="{C1FD40A9-0954-4E92-8EDB-9E026255FF0E}" type="presOf" srcId="{890D51A7-C4A6-4F43-AA66-D83CC080F02D}" destId="{787601B1-D31A-472B-AE70-D30680327FCA}" srcOrd="0" destOrd="0" presId="urn:microsoft.com/office/officeart/2008/layout/LinedList"/>
    <dgm:cxn modelId="{1366D29F-D53D-47A3-8060-5008C8CB0649}" srcId="{890D51A7-C4A6-4F43-AA66-D83CC080F02D}" destId="{C43D04E1-4CE7-4BBC-BF6E-7E9E4166A98F}" srcOrd="0" destOrd="0" parTransId="{65BDA6DB-5E1D-4B59-817D-A93EEDD2E949}" sibTransId="{C1D02ADE-8E46-43D6-8B48-F6BB243414EB}"/>
    <dgm:cxn modelId="{1509728F-D454-4025-B162-70CC7BA81A54}" type="presOf" srcId="{DCA13DCA-CAAA-48A9-AD4B-C536B6ECF9C4}" destId="{00A2360A-270F-49F9-9E13-C1435EB56BB3}" srcOrd="0" destOrd="0" presId="urn:microsoft.com/office/officeart/2008/layout/LinedList"/>
    <dgm:cxn modelId="{91A1B04C-5DD7-46FC-A251-9942D6F2DCA3}" type="presParOf" srcId="{787601B1-D31A-472B-AE70-D30680327FCA}" destId="{7BEBF26C-A50E-43FD-91C9-81951FA04F3C}" srcOrd="0" destOrd="0" presId="urn:microsoft.com/office/officeart/2008/layout/LinedList"/>
    <dgm:cxn modelId="{2522C892-12BD-4950-9C0A-E9F695F5C32F}" type="presParOf" srcId="{787601B1-D31A-472B-AE70-D30680327FCA}" destId="{476D1639-2BDB-4D55-928A-EE9981FD4116}" srcOrd="1" destOrd="0" presId="urn:microsoft.com/office/officeart/2008/layout/LinedList"/>
    <dgm:cxn modelId="{C0616997-E826-4810-A1D0-F23BB69F47BB}" type="presParOf" srcId="{476D1639-2BDB-4D55-928A-EE9981FD4116}" destId="{9A878790-D7FC-430C-8D09-E5D64B922699}" srcOrd="0" destOrd="0" presId="urn:microsoft.com/office/officeart/2008/layout/LinedList"/>
    <dgm:cxn modelId="{D2346111-C92F-4106-B658-33F0ABB01E9D}" type="presParOf" srcId="{476D1639-2BDB-4D55-928A-EE9981FD4116}" destId="{24781CF7-CCCE-4859-B931-1ECB7F36C0BB}" srcOrd="1" destOrd="0" presId="urn:microsoft.com/office/officeart/2008/layout/LinedList"/>
    <dgm:cxn modelId="{AF4967E1-1BEC-4B49-9D0B-426A21B6CD1B}" type="presParOf" srcId="{787601B1-D31A-472B-AE70-D30680327FCA}" destId="{0350FBBD-BD1D-44F5-ADAD-945F1FA5C2CC}" srcOrd="2" destOrd="0" presId="urn:microsoft.com/office/officeart/2008/layout/LinedList"/>
    <dgm:cxn modelId="{1F775E4B-04E4-4E09-A632-FDF62C5EA324}" type="presParOf" srcId="{787601B1-D31A-472B-AE70-D30680327FCA}" destId="{6914D30B-58A2-4F98-ACDD-4324802CD7A3}" srcOrd="3" destOrd="0" presId="urn:microsoft.com/office/officeart/2008/layout/LinedList"/>
    <dgm:cxn modelId="{B5DD3581-7394-4847-AD3C-7DA5CB95A73F}" type="presParOf" srcId="{6914D30B-58A2-4F98-ACDD-4324802CD7A3}" destId="{723D6FF7-7E7D-416F-BBBE-7C0EE0AF61DA}" srcOrd="0" destOrd="0" presId="urn:microsoft.com/office/officeart/2008/layout/LinedList"/>
    <dgm:cxn modelId="{98F42937-2F64-460E-B243-35F824B70396}" type="presParOf" srcId="{6914D30B-58A2-4F98-ACDD-4324802CD7A3}" destId="{2D0A7844-BC1A-4657-9964-A089E8D44EF8}" srcOrd="1" destOrd="0" presId="urn:microsoft.com/office/officeart/2008/layout/LinedList"/>
    <dgm:cxn modelId="{DD3DCD6D-E9CE-4C50-9052-BB665FAD9D9D}" type="presParOf" srcId="{787601B1-D31A-472B-AE70-D30680327FCA}" destId="{71472E27-E6D5-4C16-84B8-2771F8944453}" srcOrd="4" destOrd="0" presId="urn:microsoft.com/office/officeart/2008/layout/LinedList"/>
    <dgm:cxn modelId="{D7CBE11C-1363-4C75-97EA-9DD198305727}" type="presParOf" srcId="{787601B1-D31A-472B-AE70-D30680327FCA}" destId="{2362CE73-0393-4BEF-9684-25BF100DA987}" srcOrd="5" destOrd="0" presId="urn:microsoft.com/office/officeart/2008/layout/LinedList"/>
    <dgm:cxn modelId="{2A5C04DD-F975-4D39-AC52-87F5E655A5DA}" type="presParOf" srcId="{2362CE73-0393-4BEF-9684-25BF100DA987}" destId="{00A2360A-270F-49F9-9E13-C1435EB56BB3}" srcOrd="0" destOrd="0" presId="urn:microsoft.com/office/officeart/2008/layout/LinedList"/>
    <dgm:cxn modelId="{417F35F1-076B-4C53-89BB-94988A6ED296}" type="presParOf" srcId="{2362CE73-0393-4BEF-9684-25BF100DA987}" destId="{CA9C62EB-8D5C-45A4-B31D-6E4FC37509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7E4EB4-8669-48B7-ADF6-6A48BB96B9B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44C9CEC-3348-41B5-AD37-CE5CF838903A}">
      <dgm:prSet/>
      <dgm:spPr/>
      <dgm:t>
        <a:bodyPr/>
        <a:lstStyle/>
        <a:p>
          <a:r>
            <a:rPr lang="en-GB"/>
            <a:t>Why might the Normans have been keen to make new foundations? In your groups, discuss the significance of this as a general phenomenon. You might find it useful to think about Battle Abbey.</a:t>
          </a:r>
          <a:endParaRPr lang="en-US"/>
        </a:p>
      </dgm:t>
    </dgm:pt>
    <dgm:pt modelId="{0A59360D-FE42-4841-AB98-7330695FD090}" type="parTrans" cxnId="{B27A14FE-F7CD-4A18-930B-BC74A03084DE}">
      <dgm:prSet/>
      <dgm:spPr/>
      <dgm:t>
        <a:bodyPr/>
        <a:lstStyle/>
        <a:p>
          <a:endParaRPr lang="en-US"/>
        </a:p>
      </dgm:t>
    </dgm:pt>
    <dgm:pt modelId="{94AA581B-EED1-44CE-9451-EAB5B41FAC1A}" type="sibTrans" cxnId="{B27A14FE-F7CD-4A18-930B-BC74A03084DE}">
      <dgm:prSet/>
      <dgm:spPr/>
      <dgm:t>
        <a:bodyPr/>
        <a:lstStyle/>
        <a:p>
          <a:endParaRPr lang="en-US"/>
        </a:p>
      </dgm:t>
    </dgm:pt>
    <dgm:pt modelId="{FC4A5DE6-6DDF-4102-B641-A5333564795D}">
      <dgm:prSet/>
      <dgm:spPr/>
      <dgm:t>
        <a:bodyPr/>
        <a:lstStyle/>
        <a:p>
          <a:r>
            <a:rPr lang="en-GB"/>
            <a:t>Using the Monastic Wales website (</a:t>
          </a:r>
          <a:r>
            <a:rPr lang="en-GB">
              <a:hlinkClick xmlns:r="http://schemas.openxmlformats.org/officeDocument/2006/relationships" r:id="rId1"/>
            </a:rPr>
            <a:t>www.monasticwales.org</a:t>
          </a:r>
          <a:r>
            <a:rPr lang="en-GB"/>
            <a:t>) think about what we can learn from the foundation of Benedictine priories in south Wales.</a:t>
          </a:r>
          <a:endParaRPr lang="en-US"/>
        </a:p>
      </dgm:t>
    </dgm:pt>
    <dgm:pt modelId="{29CD1A87-71C6-4C5D-87B1-B65BA408D5B6}" type="parTrans" cxnId="{8867218C-A138-4CF1-8194-027620E4E3E9}">
      <dgm:prSet/>
      <dgm:spPr/>
      <dgm:t>
        <a:bodyPr/>
        <a:lstStyle/>
        <a:p>
          <a:endParaRPr lang="en-US"/>
        </a:p>
      </dgm:t>
    </dgm:pt>
    <dgm:pt modelId="{765BAC11-E1C0-4729-B631-DF6C89D4F54F}" type="sibTrans" cxnId="{8867218C-A138-4CF1-8194-027620E4E3E9}">
      <dgm:prSet/>
      <dgm:spPr/>
      <dgm:t>
        <a:bodyPr/>
        <a:lstStyle/>
        <a:p>
          <a:endParaRPr lang="en-US"/>
        </a:p>
      </dgm:t>
    </dgm:pt>
    <dgm:pt modelId="{DC5E543B-48CA-49D0-B75A-96203E3F3990}" type="pres">
      <dgm:prSet presAssocID="{0C7E4EB4-8669-48B7-ADF6-6A48BB96B9BB}" presName="vert0" presStyleCnt="0">
        <dgm:presLayoutVars>
          <dgm:dir/>
          <dgm:animOne val="branch"/>
          <dgm:animLvl val="lvl"/>
        </dgm:presLayoutVars>
      </dgm:prSet>
      <dgm:spPr/>
      <dgm:t>
        <a:bodyPr/>
        <a:lstStyle/>
        <a:p>
          <a:endParaRPr lang="en-GB"/>
        </a:p>
      </dgm:t>
    </dgm:pt>
    <dgm:pt modelId="{B1C17443-613C-4FB8-BD0A-A12C16529FB1}" type="pres">
      <dgm:prSet presAssocID="{544C9CEC-3348-41B5-AD37-CE5CF838903A}" presName="thickLine" presStyleLbl="alignNode1" presStyleIdx="0" presStyleCnt="2"/>
      <dgm:spPr/>
    </dgm:pt>
    <dgm:pt modelId="{9C7D589D-3CD0-4905-8A8A-2C328A04D8A6}" type="pres">
      <dgm:prSet presAssocID="{544C9CEC-3348-41B5-AD37-CE5CF838903A}" presName="horz1" presStyleCnt="0"/>
      <dgm:spPr/>
    </dgm:pt>
    <dgm:pt modelId="{B77E1D60-E028-46B6-A799-E7BCD97B6815}" type="pres">
      <dgm:prSet presAssocID="{544C9CEC-3348-41B5-AD37-CE5CF838903A}" presName="tx1" presStyleLbl="revTx" presStyleIdx="0" presStyleCnt="2"/>
      <dgm:spPr/>
      <dgm:t>
        <a:bodyPr/>
        <a:lstStyle/>
        <a:p>
          <a:endParaRPr lang="en-GB"/>
        </a:p>
      </dgm:t>
    </dgm:pt>
    <dgm:pt modelId="{9917071E-AE1E-4854-85BA-C4D3E1FED900}" type="pres">
      <dgm:prSet presAssocID="{544C9CEC-3348-41B5-AD37-CE5CF838903A}" presName="vert1" presStyleCnt="0"/>
      <dgm:spPr/>
    </dgm:pt>
    <dgm:pt modelId="{FA2B5F67-B72E-4629-8AFC-975443E03E10}" type="pres">
      <dgm:prSet presAssocID="{FC4A5DE6-6DDF-4102-B641-A5333564795D}" presName="thickLine" presStyleLbl="alignNode1" presStyleIdx="1" presStyleCnt="2"/>
      <dgm:spPr/>
    </dgm:pt>
    <dgm:pt modelId="{43FDE995-B5F3-45A3-A02C-8C7AF879D361}" type="pres">
      <dgm:prSet presAssocID="{FC4A5DE6-6DDF-4102-B641-A5333564795D}" presName="horz1" presStyleCnt="0"/>
      <dgm:spPr/>
    </dgm:pt>
    <dgm:pt modelId="{6D6E8A69-B534-4737-A12A-890AF68765C4}" type="pres">
      <dgm:prSet presAssocID="{FC4A5DE6-6DDF-4102-B641-A5333564795D}" presName="tx1" presStyleLbl="revTx" presStyleIdx="1" presStyleCnt="2"/>
      <dgm:spPr/>
      <dgm:t>
        <a:bodyPr/>
        <a:lstStyle/>
        <a:p>
          <a:endParaRPr lang="en-GB"/>
        </a:p>
      </dgm:t>
    </dgm:pt>
    <dgm:pt modelId="{2D55814C-DB1C-4904-8D02-A32D30BCF262}" type="pres">
      <dgm:prSet presAssocID="{FC4A5DE6-6DDF-4102-B641-A5333564795D}" presName="vert1" presStyleCnt="0"/>
      <dgm:spPr/>
    </dgm:pt>
  </dgm:ptLst>
  <dgm:cxnLst>
    <dgm:cxn modelId="{563C0D5D-8008-4A09-BC10-390F2839D368}" type="presOf" srcId="{544C9CEC-3348-41B5-AD37-CE5CF838903A}" destId="{B77E1D60-E028-46B6-A799-E7BCD97B6815}" srcOrd="0" destOrd="0" presId="urn:microsoft.com/office/officeart/2008/layout/LinedList"/>
    <dgm:cxn modelId="{B27A14FE-F7CD-4A18-930B-BC74A03084DE}" srcId="{0C7E4EB4-8669-48B7-ADF6-6A48BB96B9BB}" destId="{544C9CEC-3348-41B5-AD37-CE5CF838903A}" srcOrd="0" destOrd="0" parTransId="{0A59360D-FE42-4841-AB98-7330695FD090}" sibTransId="{94AA581B-EED1-44CE-9451-EAB5B41FAC1A}"/>
    <dgm:cxn modelId="{7FD6F092-E43A-4C90-8875-8C1C3A060DA1}" type="presOf" srcId="{0C7E4EB4-8669-48B7-ADF6-6A48BB96B9BB}" destId="{DC5E543B-48CA-49D0-B75A-96203E3F3990}" srcOrd="0" destOrd="0" presId="urn:microsoft.com/office/officeart/2008/layout/LinedList"/>
    <dgm:cxn modelId="{8867218C-A138-4CF1-8194-027620E4E3E9}" srcId="{0C7E4EB4-8669-48B7-ADF6-6A48BB96B9BB}" destId="{FC4A5DE6-6DDF-4102-B641-A5333564795D}" srcOrd="1" destOrd="0" parTransId="{29CD1A87-71C6-4C5D-87B1-B65BA408D5B6}" sibTransId="{765BAC11-E1C0-4729-B631-DF6C89D4F54F}"/>
    <dgm:cxn modelId="{16EA00AC-AAAD-4032-90C4-005AAA5271F4}" type="presOf" srcId="{FC4A5DE6-6DDF-4102-B641-A5333564795D}" destId="{6D6E8A69-B534-4737-A12A-890AF68765C4}" srcOrd="0" destOrd="0" presId="urn:microsoft.com/office/officeart/2008/layout/LinedList"/>
    <dgm:cxn modelId="{33274BDF-79E5-477B-ABAF-2EB2C282FB34}" type="presParOf" srcId="{DC5E543B-48CA-49D0-B75A-96203E3F3990}" destId="{B1C17443-613C-4FB8-BD0A-A12C16529FB1}" srcOrd="0" destOrd="0" presId="urn:microsoft.com/office/officeart/2008/layout/LinedList"/>
    <dgm:cxn modelId="{E3AA04E3-A3D1-4D23-8AEC-9EBAA5983D39}" type="presParOf" srcId="{DC5E543B-48CA-49D0-B75A-96203E3F3990}" destId="{9C7D589D-3CD0-4905-8A8A-2C328A04D8A6}" srcOrd="1" destOrd="0" presId="urn:microsoft.com/office/officeart/2008/layout/LinedList"/>
    <dgm:cxn modelId="{B6F728CF-4DF9-41DA-BF32-CBDAED155A73}" type="presParOf" srcId="{9C7D589D-3CD0-4905-8A8A-2C328A04D8A6}" destId="{B77E1D60-E028-46B6-A799-E7BCD97B6815}" srcOrd="0" destOrd="0" presId="urn:microsoft.com/office/officeart/2008/layout/LinedList"/>
    <dgm:cxn modelId="{EF727B8B-01C5-4D8F-926C-A659C5EFD364}" type="presParOf" srcId="{9C7D589D-3CD0-4905-8A8A-2C328A04D8A6}" destId="{9917071E-AE1E-4854-85BA-C4D3E1FED900}" srcOrd="1" destOrd="0" presId="urn:microsoft.com/office/officeart/2008/layout/LinedList"/>
    <dgm:cxn modelId="{DC4CD3FE-A946-4341-A818-2A7677F518E7}" type="presParOf" srcId="{DC5E543B-48CA-49D0-B75A-96203E3F3990}" destId="{FA2B5F67-B72E-4629-8AFC-975443E03E10}" srcOrd="2" destOrd="0" presId="urn:microsoft.com/office/officeart/2008/layout/LinedList"/>
    <dgm:cxn modelId="{878664CD-608F-415E-BAE5-D56F41D4A4EA}" type="presParOf" srcId="{DC5E543B-48CA-49D0-B75A-96203E3F3990}" destId="{43FDE995-B5F3-45A3-A02C-8C7AF879D361}" srcOrd="3" destOrd="0" presId="urn:microsoft.com/office/officeart/2008/layout/LinedList"/>
    <dgm:cxn modelId="{73A1CABC-BB54-4D16-A196-4DCF5087F096}" type="presParOf" srcId="{43FDE995-B5F3-45A3-A02C-8C7AF879D361}" destId="{6D6E8A69-B534-4737-A12A-890AF68765C4}" srcOrd="0" destOrd="0" presId="urn:microsoft.com/office/officeart/2008/layout/LinedList"/>
    <dgm:cxn modelId="{75EC3E20-A4C1-4B76-9A05-3875605D6C3D}" type="presParOf" srcId="{43FDE995-B5F3-45A3-A02C-8C7AF879D361}" destId="{2D55814C-DB1C-4904-8D02-A32D30BCF2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8CE453-10E6-452F-BC0D-0CA0AB2E809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9F147E2-D589-4947-BA92-04C5C24FCB08}">
      <dgm:prSet/>
      <dgm:spPr/>
      <dgm:t>
        <a:bodyPr/>
        <a:lstStyle/>
        <a:p>
          <a:r>
            <a:rPr lang="en-GB"/>
            <a:t>Robert Guiscard founded Latin monasteries as a part of his programme of Latinization</a:t>
          </a:r>
          <a:endParaRPr lang="en-US"/>
        </a:p>
      </dgm:t>
    </dgm:pt>
    <dgm:pt modelId="{C6BB3173-F506-492E-9D4C-4F460F381858}" type="parTrans" cxnId="{4781F88E-80DC-4FC7-AD2C-133913FFF367}">
      <dgm:prSet/>
      <dgm:spPr/>
      <dgm:t>
        <a:bodyPr/>
        <a:lstStyle/>
        <a:p>
          <a:endParaRPr lang="en-US"/>
        </a:p>
      </dgm:t>
    </dgm:pt>
    <dgm:pt modelId="{8107E25A-E0F3-4AE9-8D9E-9D0686F3996C}" type="sibTrans" cxnId="{4781F88E-80DC-4FC7-AD2C-133913FFF367}">
      <dgm:prSet/>
      <dgm:spPr/>
      <dgm:t>
        <a:bodyPr/>
        <a:lstStyle/>
        <a:p>
          <a:endParaRPr lang="en-US"/>
        </a:p>
      </dgm:t>
    </dgm:pt>
    <dgm:pt modelId="{37753355-A113-4C03-9287-F17DFD795A72}">
      <dgm:prSet/>
      <dgm:spPr/>
      <dgm:t>
        <a:bodyPr/>
        <a:lstStyle/>
        <a:p>
          <a:r>
            <a:rPr lang="en-GB"/>
            <a:t>Completed Venosa (near Melfi), dedicated in 1059; this was the ducal monastery and Robert was buried there</a:t>
          </a:r>
          <a:endParaRPr lang="en-US"/>
        </a:p>
      </dgm:t>
    </dgm:pt>
    <dgm:pt modelId="{94A55491-150A-40F7-AAA2-6480CB68F31A}" type="parTrans" cxnId="{EBF86C2F-3E10-4A26-9F11-B46CF9EFF49B}">
      <dgm:prSet/>
      <dgm:spPr/>
      <dgm:t>
        <a:bodyPr/>
        <a:lstStyle/>
        <a:p>
          <a:endParaRPr lang="en-US"/>
        </a:p>
      </dgm:t>
    </dgm:pt>
    <dgm:pt modelId="{50CEEF14-3DF1-41E6-B30E-D2DA4F00C3AD}" type="sibTrans" cxnId="{EBF86C2F-3E10-4A26-9F11-B46CF9EFF49B}">
      <dgm:prSet/>
      <dgm:spPr/>
      <dgm:t>
        <a:bodyPr/>
        <a:lstStyle/>
        <a:p>
          <a:endParaRPr lang="en-US"/>
        </a:p>
      </dgm:t>
    </dgm:pt>
    <dgm:pt modelId="{2C9E812F-E824-469E-B3AF-06FBDCAC0CB4}">
      <dgm:prSet/>
      <dgm:spPr/>
      <dgm:t>
        <a:bodyPr/>
        <a:lstStyle/>
        <a:p>
          <a:r>
            <a:rPr lang="en-GB"/>
            <a:t>Sicilian lands were bestowed in mainland monasteries such as Monte Cassino and La Cava</a:t>
          </a:r>
          <a:endParaRPr lang="en-US"/>
        </a:p>
      </dgm:t>
    </dgm:pt>
    <dgm:pt modelId="{7FC42B52-9CD3-45C2-B5E5-7FA9623120FE}" type="parTrans" cxnId="{27D24F70-7C08-4223-A571-B3DF4745347D}">
      <dgm:prSet/>
      <dgm:spPr/>
      <dgm:t>
        <a:bodyPr/>
        <a:lstStyle/>
        <a:p>
          <a:endParaRPr lang="en-US"/>
        </a:p>
      </dgm:t>
    </dgm:pt>
    <dgm:pt modelId="{B7FDFB98-18B2-44A7-A169-876974D74C2E}" type="sibTrans" cxnId="{27D24F70-7C08-4223-A571-B3DF4745347D}">
      <dgm:prSet/>
      <dgm:spPr/>
      <dgm:t>
        <a:bodyPr/>
        <a:lstStyle/>
        <a:p>
          <a:endParaRPr lang="en-US"/>
        </a:p>
      </dgm:t>
    </dgm:pt>
    <dgm:pt modelId="{9DE3D490-4652-43D0-BDD3-7E3F7FC636C6}" type="pres">
      <dgm:prSet presAssocID="{118CE453-10E6-452F-BC0D-0CA0AB2E809C}" presName="vert0" presStyleCnt="0">
        <dgm:presLayoutVars>
          <dgm:dir/>
          <dgm:animOne val="branch"/>
          <dgm:animLvl val="lvl"/>
        </dgm:presLayoutVars>
      </dgm:prSet>
      <dgm:spPr/>
      <dgm:t>
        <a:bodyPr/>
        <a:lstStyle/>
        <a:p>
          <a:endParaRPr lang="en-GB"/>
        </a:p>
      </dgm:t>
    </dgm:pt>
    <dgm:pt modelId="{F0E8E652-F834-44BF-A5B2-23843F4146C1}" type="pres">
      <dgm:prSet presAssocID="{39F147E2-D589-4947-BA92-04C5C24FCB08}" presName="thickLine" presStyleLbl="alignNode1" presStyleIdx="0" presStyleCnt="3"/>
      <dgm:spPr/>
    </dgm:pt>
    <dgm:pt modelId="{0F63F4B7-B262-4A6A-B774-9CBF61534D21}" type="pres">
      <dgm:prSet presAssocID="{39F147E2-D589-4947-BA92-04C5C24FCB08}" presName="horz1" presStyleCnt="0"/>
      <dgm:spPr/>
    </dgm:pt>
    <dgm:pt modelId="{89D8B71F-B833-4CFB-B0F8-630355A566BA}" type="pres">
      <dgm:prSet presAssocID="{39F147E2-D589-4947-BA92-04C5C24FCB08}" presName="tx1" presStyleLbl="revTx" presStyleIdx="0" presStyleCnt="3"/>
      <dgm:spPr/>
      <dgm:t>
        <a:bodyPr/>
        <a:lstStyle/>
        <a:p>
          <a:endParaRPr lang="en-GB"/>
        </a:p>
      </dgm:t>
    </dgm:pt>
    <dgm:pt modelId="{7BDD6D27-3D27-4D9B-9948-11661D5F58E7}" type="pres">
      <dgm:prSet presAssocID="{39F147E2-D589-4947-BA92-04C5C24FCB08}" presName="vert1" presStyleCnt="0"/>
      <dgm:spPr/>
    </dgm:pt>
    <dgm:pt modelId="{C05B3E8D-5034-4030-B32E-B2CC6F017734}" type="pres">
      <dgm:prSet presAssocID="{37753355-A113-4C03-9287-F17DFD795A72}" presName="thickLine" presStyleLbl="alignNode1" presStyleIdx="1" presStyleCnt="3"/>
      <dgm:spPr/>
    </dgm:pt>
    <dgm:pt modelId="{27A2A977-FD59-428E-97BC-ACDE352034BB}" type="pres">
      <dgm:prSet presAssocID="{37753355-A113-4C03-9287-F17DFD795A72}" presName="horz1" presStyleCnt="0"/>
      <dgm:spPr/>
    </dgm:pt>
    <dgm:pt modelId="{20B2BE57-BE54-4ED4-9BC8-46F1B3A421F7}" type="pres">
      <dgm:prSet presAssocID="{37753355-A113-4C03-9287-F17DFD795A72}" presName="tx1" presStyleLbl="revTx" presStyleIdx="1" presStyleCnt="3"/>
      <dgm:spPr/>
      <dgm:t>
        <a:bodyPr/>
        <a:lstStyle/>
        <a:p>
          <a:endParaRPr lang="en-GB"/>
        </a:p>
      </dgm:t>
    </dgm:pt>
    <dgm:pt modelId="{799A55A6-8B0A-4361-A91E-4AE202B5B6D3}" type="pres">
      <dgm:prSet presAssocID="{37753355-A113-4C03-9287-F17DFD795A72}" presName="vert1" presStyleCnt="0"/>
      <dgm:spPr/>
    </dgm:pt>
    <dgm:pt modelId="{2ED95856-D92A-4C84-B213-81E299B57E1E}" type="pres">
      <dgm:prSet presAssocID="{2C9E812F-E824-469E-B3AF-06FBDCAC0CB4}" presName="thickLine" presStyleLbl="alignNode1" presStyleIdx="2" presStyleCnt="3"/>
      <dgm:spPr/>
    </dgm:pt>
    <dgm:pt modelId="{06ADE7A3-CAFB-4E07-BF2B-693B207CED64}" type="pres">
      <dgm:prSet presAssocID="{2C9E812F-E824-469E-B3AF-06FBDCAC0CB4}" presName="horz1" presStyleCnt="0"/>
      <dgm:spPr/>
    </dgm:pt>
    <dgm:pt modelId="{532FD6A4-9AC0-4C4D-83C5-92C126925D1D}" type="pres">
      <dgm:prSet presAssocID="{2C9E812F-E824-469E-B3AF-06FBDCAC0CB4}" presName="tx1" presStyleLbl="revTx" presStyleIdx="2" presStyleCnt="3"/>
      <dgm:spPr/>
      <dgm:t>
        <a:bodyPr/>
        <a:lstStyle/>
        <a:p>
          <a:endParaRPr lang="en-GB"/>
        </a:p>
      </dgm:t>
    </dgm:pt>
    <dgm:pt modelId="{AE1584E1-6075-4AAD-B59D-0D93D4EE6924}" type="pres">
      <dgm:prSet presAssocID="{2C9E812F-E824-469E-B3AF-06FBDCAC0CB4}" presName="vert1" presStyleCnt="0"/>
      <dgm:spPr/>
    </dgm:pt>
  </dgm:ptLst>
  <dgm:cxnLst>
    <dgm:cxn modelId="{88E3C53B-F75B-4382-A9F1-A00A942A67A0}" type="presOf" srcId="{39F147E2-D589-4947-BA92-04C5C24FCB08}" destId="{89D8B71F-B833-4CFB-B0F8-630355A566BA}" srcOrd="0" destOrd="0" presId="urn:microsoft.com/office/officeart/2008/layout/LinedList"/>
    <dgm:cxn modelId="{5859F212-1F7A-403C-AEC8-BB16F82D623D}" type="presOf" srcId="{118CE453-10E6-452F-BC0D-0CA0AB2E809C}" destId="{9DE3D490-4652-43D0-BDD3-7E3F7FC636C6}" srcOrd="0" destOrd="0" presId="urn:microsoft.com/office/officeart/2008/layout/LinedList"/>
    <dgm:cxn modelId="{27D24F70-7C08-4223-A571-B3DF4745347D}" srcId="{118CE453-10E6-452F-BC0D-0CA0AB2E809C}" destId="{2C9E812F-E824-469E-B3AF-06FBDCAC0CB4}" srcOrd="2" destOrd="0" parTransId="{7FC42B52-9CD3-45C2-B5E5-7FA9623120FE}" sibTransId="{B7FDFB98-18B2-44A7-A169-876974D74C2E}"/>
    <dgm:cxn modelId="{EBF86C2F-3E10-4A26-9F11-B46CF9EFF49B}" srcId="{118CE453-10E6-452F-BC0D-0CA0AB2E809C}" destId="{37753355-A113-4C03-9287-F17DFD795A72}" srcOrd="1" destOrd="0" parTransId="{94A55491-150A-40F7-AAA2-6480CB68F31A}" sibTransId="{50CEEF14-3DF1-41E6-B30E-D2DA4F00C3AD}"/>
    <dgm:cxn modelId="{4781F88E-80DC-4FC7-AD2C-133913FFF367}" srcId="{118CE453-10E6-452F-BC0D-0CA0AB2E809C}" destId="{39F147E2-D589-4947-BA92-04C5C24FCB08}" srcOrd="0" destOrd="0" parTransId="{C6BB3173-F506-492E-9D4C-4F460F381858}" sibTransId="{8107E25A-E0F3-4AE9-8D9E-9D0686F3996C}"/>
    <dgm:cxn modelId="{0BBC7A78-64BC-42B1-99F8-9E2CC10EBCB9}" type="presOf" srcId="{37753355-A113-4C03-9287-F17DFD795A72}" destId="{20B2BE57-BE54-4ED4-9BC8-46F1B3A421F7}" srcOrd="0" destOrd="0" presId="urn:microsoft.com/office/officeart/2008/layout/LinedList"/>
    <dgm:cxn modelId="{4C393D3B-1B94-4FF2-870A-E9A94134FB02}" type="presOf" srcId="{2C9E812F-E824-469E-B3AF-06FBDCAC0CB4}" destId="{532FD6A4-9AC0-4C4D-83C5-92C126925D1D}" srcOrd="0" destOrd="0" presId="urn:microsoft.com/office/officeart/2008/layout/LinedList"/>
    <dgm:cxn modelId="{1146AD14-97DB-4903-AD6E-33D0F307E3FC}" type="presParOf" srcId="{9DE3D490-4652-43D0-BDD3-7E3F7FC636C6}" destId="{F0E8E652-F834-44BF-A5B2-23843F4146C1}" srcOrd="0" destOrd="0" presId="urn:microsoft.com/office/officeart/2008/layout/LinedList"/>
    <dgm:cxn modelId="{79BADE5F-2885-4933-B9C1-0EA90FB98F82}" type="presParOf" srcId="{9DE3D490-4652-43D0-BDD3-7E3F7FC636C6}" destId="{0F63F4B7-B262-4A6A-B774-9CBF61534D21}" srcOrd="1" destOrd="0" presId="urn:microsoft.com/office/officeart/2008/layout/LinedList"/>
    <dgm:cxn modelId="{D1E9B64F-7FBF-4056-B0B0-B601DA4C6ADF}" type="presParOf" srcId="{0F63F4B7-B262-4A6A-B774-9CBF61534D21}" destId="{89D8B71F-B833-4CFB-B0F8-630355A566BA}" srcOrd="0" destOrd="0" presId="urn:microsoft.com/office/officeart/2008/layout/LinedList"/>
    <dgm:cxn modelId="{42558AFB-CD73-48FD-92BA-89B463D310BE}" type="presParOf" srcId="{0F63F4B7-B262-4A6A-B774-9CBF61534D21}" destId="{7BDD6D27-3D27-4D9B-9948-11661D5F58E7}" srcOrd="1" destOrd="0" presId="urn:microsoft.com/office/officeart/2008/layout/LinedList"/>
    <dgm:cxn modelId="{B05003AE-561D-434E-9908-1256072E2AFD}" type="presParOf" srcId="{9DE3D490-4652-43D0-BDD3-7E3F7FC636C6}" destId="{C05B3E8D-5034-4030-B32E-B2CC6F017734}" srcOrd="2" destOrd="0" presId="urn:microsoft.com/office/officeart/2008/layout/LinedList"/>
    <dgm:cxn modelId="{6953E6A3-D25B-4190-BD8B-120BCB442FE2}" type="presParOf" srcId="{9DE3D490-4652-43D0-BDD3-7E3F7FC636C6}" destId="{27A2A977-FD59-428E-97BC-ACDE352034BB}" srcOrd="3" destOrd="0" presId="urn:microsoft.com/office/officeart/2008/layout/LinedList"/>
    <dgm:cxn modelId="{8601B6E6-E676-4158-B804-021D2F61010C}" type="presParOf" srcId="{27A2A977-FD59-428E-97BC-ACDE352034BB}" destId="{20B2BE57-BE54-4ED4-9BC8-46F1B3A421F7}" srcOrd="0" destOrd="0" presId="urn:microsoft.com/office/officeart/2008/layout/LinedList"/>
    <dgm:cxn modelId="{6975C927-2A10-42E0-B999-936C744DFE13}" type="presParOf" srcId="{27A2A977-FD59-428E-97BC-ACDE352034BB}" destId="{799A55A6-8B0A-4361-A91E-4AE202B5B6D3}" srcOrd="1" destOrd="0" presId="urn:microsoft.com/office/officeart/2008/layout/LinedList"/>
    <dgm:cxn modelId="{829E61B9-3660-4F28-8FBD-04A35ADC3A0B}" type="presParOf" srcId="{9DE3D490-4652-43D0-BDD3-7E3F7FC636C6}" destId="{2ED95856-D92A-4C84-B213-81E299B57E1E}" srcOrd="4" destOrd="0" presId="urn:microsoft.com/office/officeart/2008/layout/LinedList"/>
    <dgm:cxn modelId="{7DDDFCD0-9B8B-467A-B4F0-DC12ADF016C2}" type="presParOf" srcId="{9DE3D490-4652-43D0-BDD3-7E3F7FC636C6}" destId="{06ADE7A3-CAFB-4E07-BF2B-693B207CED64}" srcOrd="5" destOrd="0" presId="urn:microsoft.com/office/officeart/2008/layout/LinedList"/>
    <dgm:cxn modelId="{5EE45D92-0D6A-4E0E-8716-4270E7223081}" type="presParOf" srcId="{06ADE7A3-CAFB-4E07-BF2B-693B207CED64}" destId="{532FD6A4-9AC0-4C4D-83C5-92C126925D1D}" srcOrd="0" destOrd="0" presId="urn:microsoft.com/office/officeart/2008/layout/LinedList"/>
    <dgm:cxn modelId="{51FFCF90-4870-43B9-BF84-259499A1164E}" type="presParOf" srcId="{06ADE7A3-CAFB-4E07-BF2B-693B207CED64}" destId="{AE1584E1-6075-4AAD-B59D-0D93D4EE692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D8D27F-D2AF-4F7E-9109-756FED2D58B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B9E1A12-6651-49BF-9E4E-E11A05E9156F}">
      <dgm:prSet/>
      <dgm:spPr/>
      <dgm:t>
        <a:bodyPr/>
        <a:lstStyle/>
        <a:p>
          <a:r>
            <a:rPr lang="en-GB"/>
            <a:t>Context: 1069 saw the northern uprising that was severely quashed by the ‘Harrowing of the North’; Archbishop Ealdred died in September; early 1070 William I dealt with a Danish invasion.</a:t>
          </a:r>
          <a:endParaRPr lang="en-US"/>
        </a:p>
      </dgm:t>
    </dgm:pt>
    <dgm:pt modelId="{BFA7ECEF-0DB8-4EDC-94A2-9260771205DA}" type="parTrans" cxnId="{B801BB9A-390B-4A11-89BB-987BE1FEE62A}">
      <dgm:prSet/>
      <dgm:spPr/>
      <dgm:t>
        <a:bodyPr/>
        <a:lstStyle/>
        <a:p>
          <a:endParaRPr lang="en-US"/>
        </a:p>
      </dgm:t>
    </dgm:pt>
    <dgm:pt modelId="{A8F1821C-49D4-4211-8B83-5B17EB5957E2}" type="sibTrans" cxnId="{B801BB9A-390B-4A11-89BB-987BE1FEE62A}">
      <dgm:prSet/>
      <dgm:spPr/>
      <dgm:t>
        <a:bodyPr/>
        <a:lstStyle/>
        <a:p>
          <a:endParaRPr lang="en-US"/>
        </a:p>
      </dgm:t>
    </dgm:pt>
    <dgm:pt modelId="{1E7EAACE-7850-4370-8404-2C9F75E92F24}">
      <dgm:prSet/>
      <dgm:spPr/>
      <dgm:t>
        <a:bodyPr/>
        <a:lstStyle/>
        <a:p>
          <a:r>
            <a:rPr lang="en-GB"/>
            <a:t>At Easter he met a papal delegation at Winchester, led by Ermenfrid, bishop of Sion</a:t>
          </a:r>
          <a:endParaRPr lang="en-US"/>
        </a:p>
      </dgm:t>
    </dgm:pt>
    <dgm:pt modelId="{669B49A3-EA97-483B-9E39-B04B8F3B3410}" type="parTrans" cxnId="{440C7209-5F65-4A72-BBB8-564E596F1323}">
      <dgm:prSet/>
      <dgm:spPr/>
      <dgm:t>
        <a:bodyPr/>
        <a:lstStyle/>
        <a:p>
          <a:endParaRPr lang="en-US"/>
        </a:p>
      </dgm:t>
    </dgm:pt>
    <dgm:pt modelId="{789624CF-3AB0-474D-96FC-302BB56D0C92}" type="sibTrans" cxnId="{440C7209-5F65-4A72-BBB8-564E596F1323}">
      <dgm:prSet/>
      <dgm:spPr/>
      <dgm:t>
        <a:bodyPr/>
        <a:lstStyle/>
        <a:p>
          <a:endParaRPr lang="en-US"/>
        </a:p>
      </dgm:t>
    </dgm:pt>
    <dgm:pt modelId="{374F50B3-940B-48FE-B207-D2808EB5EC20}">
      <dgm:prSet/>
      <dgm:spPr/>
      <dgm:t>
        <a:bodyPr/>
        <a:lstStyle/>
        <a:p>
          <a:r>
            <a:rPr lang="en-GB"/>
            <a:t>What happened next and why was it significant? </a:t>
          </a:r>
          <a:endParaRPr lang="en-US"/>
        </a:p>
      </dgm:t>
    </dgm:pt>
    <dgm:pt modelId="{5514F45F-1706-4AFA-A6E7-D8BCB0C1D270}" type="parTrans" cxnId="{FF2D4874-BB97-47E3-8F6B-B2BB0B1C7BA4}">
      <dgm:prSet/>
      <dgm:spPr/>
      <dgm:t>
        <a:bodyPr/>
        <a:lstStyle/>
        <a:p>
          <a:endParaRPr lang="en-US"/>
        </a:p>
      </dgm:t>
    </dgm:pt>
    <dgm:pt modelId="{1D03DF5F-3B5C-4C2B-9E04-99E04DC1EE41}" type="sibTrans" cxnId="{FF2D4874-BB97-47E3-8F6B-B2BB0B1C7BA4}">
      <dgm:prSet/>
      <dgm:spPr/>
      <dgm:t>
        <a:bodyPr/>
        <a:lstStyle/>
        <a:p>
          <a:endParaRPr lang="en-US"/>
        </a:p>
      </dgm:t>
    </dgm:pt>
    <dgm:pt modelId="{6B5F4509-D91C-43C7-808B-97337E22520E}" type="pres">
      <dgm:prSet presAssocID="{ECD8D27F-D2AF-4F7E-9109-756FED2D58BB}" presName="vert0" presStyleCnt="0">
        <dgm:presLayoutVars>
          <dgm:dir/>
          <dgm:animOne val="branch"/>
          <dgm:animLvl val="lvl"/>
        </dgm:presLayoutVars>
      </dgm:prSet>
      <dgm:spPr/>
      <dgm:t>
        <a:bodyPr/>
        <a:lstStyle/>
        <a:p>
          <a:endParaRPr lang="en-GB"/>
        </a:p>
      </dgm:t>
    </dgm:pt>
    <dgm:pt modelId="{7EA2A221-36B7-4EDB-918A-C5F6C30514B8}" type="pres">
      <dgm:prSet presAssocID="{9B9E1A12-6651-49BF-9E4E-E11A05E9156F}" presName="thickLine" presStyleLbl="alignNode1" presStyleIdx="0" presStyleCnt="3"/>
      <dgm:spPr/>
    </dgm:pt>
    <dgm:pt modelId="{1229B7B0-CCCE-4D38-8F71-17A84DC93321}" type="pres">
      <dgm:prSet presAssocID="{9B9E1A12-6651-49BF-9E4E-E11A05E9156F}" presName="horz1" presStyleCnt="0"/>
      <dgm:spPr/>
    </dgm:pt>
    <dgm:pt modelId="{EA93E2B3-BE39-42A7-82F4-1DBE9201B803}" type="pres">
      <dgm:prSet presAssocID="{9B9E1A12-6651-49BF-9E4E-E11A05E9156F}" presName="tx1" presStyleLbl="revTx" presStyleIdx="0" presStyleCnt="3"/>
      <dgm:spPr/>
      <dgm:t>
        <a:bodyPr/>
        <a:lstStyle/>
        <a:p>
          <a:endParaRPr lang="en-GB"/>
        </a:p>
      </dgm:t>
    </dgm:pt>
    <dgm:pt modelId="{FD79F7C9-8B96-4501-8444-5AD9CF9F3701}" type="pres">
      <dgm:prSet presAssocID="{9B9E1A12-6651-49BF-9E4E-E11A05E9156F}" presName="vert1" presStyleCnt="0"/>
      <dgm:spPr/>
    </dgm:pt>
    <dgm:pt modelId="{454435CD-D4DC-42F7-A142-32AF10558076}" type="pres">
      <dgm:prSet presAssocID="{1E7EAACE-7850-4370-8404-2C9F75E92F24}" presName="thickLine" presStyleLbl="alignNode1" presStyleIdx="1" presStyleCnt="3"/>
      <dgm:spPr/>
    </dgm:pt>
    <dgm:pt modelId="{C6A819F5-D231-4C41-832A-560E9C55867C}" type="pres">
      <dgm:prSet presAssocID="{1E7EAACE-7850-4370-8404-2C9F75E92F24}" presName="horz1" presStyleCnt="0"/>
      <dgm:spPr/>
    </dgm:pt>
    <dgm:pt modelId="{F629D504-0607-4B0A-B320-B9A341454B90}" type="pres">
      <dgm:prSet presAssocID="{1E7EAACE-7850-4370-8404-2C9F75E92F24}" presName="tx1" presStyleLbl="revTx" presStyleIdx="1" presStyleCnt="3"/>
      <dgm:spPr/>
      <dgm:t>
        <a:bodyPr/>
        <a:lstStyle/>
        <a:p>
          <a:endParaRPr lang="en-GB"/>
        </a:p>
      </dgm:t>
    </dgm:pt>
    <dgm:pt modelId="{3D35B67B-D50B-417A-99E0-C88D4C12EF3B}" type="pres">
      <dgm:prSet presAssocID="{1E7EAACE-7850-4370-8404-2C9F75E92F24}" presName="vert1" presStyleCnt="0"/>
      <dgm:spPr/>
    </dgm:pt>
    <dgm:pt modelId="{C12679E7-FBED-40CF-9DF6-B9DAEFB58F2A}" type="pres">
      <dgm:prSet presAssocID="{374F50B3-940B-48FE-B207-D2808EB5EC20}" presName="thickLine" presStyleLbl="alignNode1" presStyleIdx="2" presStyleCnt="3"/>
      <dgm:spPr/>
    </dgm:pt>
    <dgm:pt modelId="{05D17A27-9F59-45AC-934C-40F868AA1C1A}" type="pres">
      <dgm:prSet presAssocID="{374F50B3-940B-48FE-B207-D2808EB5EC20}" presName="horz1" presStyleCnt="0"/>
      <dgm:spPr/>
    </dgm:pt>
    <dgm:pt modelId="{A71E3A01-BB11-4DD2-AF9C-D0381C6B0B03}" type="pres">
      <dgm:prSet presAssocID="{374F50B3-940B-48FE-B207-D2808EB5EC20}" presName="tx1" presStyleLbl="revTx" presStyleIdx="2" presStyleCnt="3"/>
      <dgm:spPr/>
      <dgm:t>
        <a:bodyPr/>
        <a:lstStyle/>
        <a:p>
          <a:endParaRPr lang="en-GB"/>
        </a:p>
      </dgm:t>
    </dgm:pt>
    <dgm:pt modelId="{A400C086-0B44-405E-B1F9-3F0A8B9ADE17}" type="pres">
      <dgm:prSet presAssocID="{374F50B3-940B-48FE-B207-D2808EB5EC20}" presName="vert1" presStyleCnt="0"/>
      <dgm:spPr/>
    </dgm:pt>
  </dgm:ptLst>
  <dgm:cxnLst>
    <dgm:cxn modelId="{8AC339B4-CCC2-4CA0-A6DB-EC21F7560457}" type="presOf" srcId="{1E7EAACE-7850-4370-8404-2C9F75E92F24}" destId="{F629D504-0607-4B0A-B320-B9A341454B90}" srcOrd="0" destOrd="0" presId="urn:microsoft.com/office/officeart/2008/layout/LinedList"/>
    <dgm:cxn modelId="{FF2D4874-BB97-47E3-8F6B-B2BB0B1C7BA4}" srcId="{ECD8D27F-D2AF-4F7E-9109-756FED2D58BB}" destId="{374F50B3-940B-48FE-B207-D2808EB5EC20}" srcOrd="2" destOrd="0" parTransId="{5514F45F-1706-4AFA-A6E7-D8BCB0C1D270}" sibTransId="{1D03DF5F-3B5C-4C2B-9E04-99E04DC1EE41}"/>
    <dgm:cxn modelId="{D7CCB4F3-41B3-4094-B9BC-7006A1DDE0DA}" type="presOf" srcId="{ECD8D27F-D2AF-4F7E-9109-756FED2D58BB}" destId="{6B5F4509-D91C-43C7-808B-97337E22520E}" srcOrd="0" destOrd="0" presId="urn:microsoft.com/office/officeart/2008/layout/LinedList"/>
    <dgm:cxn modelId="{440C7209-5F65-4A72-BBB8-564E596F1323}" srcId="{ECD8D27F-D2AF-4F7E-9109-756FED2D58BB}" destId="{1E7EAACE-7850-4370-8404-2C9F75E92F24}" srcOrd="1" destOrd="0" parTransId="{669B49A3-EA97-483B-9E39-B04B8F3B3410}" sibTransId="{789624CF-3AB0-474D-96FC-302BB56D0C92}"/>
    <dgm:cxn modelId="{C8BCFB79-105D-4895-936E-221C86D7C55A}" type="presOf" srcId="{374F50B3-940B-48FE-B207-D2808EB5EC20}" destId="{A71E3A01-BB11-4DD2-AF9C-D0381C6B0B03}" srcOrd="0" destOrd="0" presId="urn:microsoft.com/office/officeart/2008/layout/LinedList"/>
    <dgm:cxn modelId="{72BF1F18-FEFF-4958-82E1-176408F40941}" type="presOf" srcId="{9B9E1A12-6651-49BF-9E4E-E11A05E9156F}" destId="{EA93E2B3-BE39-42A7-82F4-1DBE9201B803}" srcOrd="0" destOrd="0" presId="urn:microsoft.com/office/officeart/2008/layout/LinedList"/>
    <dgm:cxn modelId="{B801BB9A-390B-4A11-89BB-987BE1FEE62A}" srcId="{ECD8D27F-D2AF-4F7E-9109-756FED2D58BB}" destId="{9B9E1A12-6651-49BF-9E4E-E11A05E9156F}" srcOrd="0" destOrd="0" parTransId="{BFA7ECEF-0DB8-4EDC-94A2-9260771205DA}" sibTransId="{A8F1821C-49D4-4211-8B83-5B17EB5957E2}"/>
    <dgm:cxn modelId="{39BAAF4E-C34D-4543-8B0E-E6589BF7357F}" type="presParOf" srcId="{6B5F4509-D91C-43C7-808B-97337E22520E}" destId="{7EA2A221-36B7-4EDB-918A-C5F6C30514B8}" srcOrd="0" destOrd="0" presId="urn:microsoft.com/office/officeart/2008/layout/LinedList"/>
    <dgm:cxn modelId="{CED7D399-7FF6-4864-AA26-2AAC1D6D88D2}" type="presParOf" srcId="{6B5F4509-D91C-43C7-808B-97337E22520E}" destId="{1229B7B0-CCCE-4D38-8F71-17A84DC93321}" srcOrd="1" destOrd="0" presId="urn:microsoft.com/office/officeart/2008/layout/LinedList"/>
    <dgm:cxn modelId="{7CDA12A2-40E2-4842-A732-7C97A8C5587B}" type="presParOf" srcId="{1229B7B0-CCCE-4D38-8F71-17A84DC93321}" destId="{EA93E2B3-BE39-42A7-82F4-1DBE9201B803}" srcOrd="0" destOrd="0" presId="urn:microsoft.com/office/officeart/2008/layout/LinedList"/>
    <dgm:cxn modelId="{CE5FDF13-EE6A-48EC-9CCB-F4A22F0FDAE8}" type="presParOf" srcId="{1229B7B0-CCCE-4D38-8F71-17A84DC93321}" destId="{FD79F7C9-8B96-4501-8444-5AD9CF9F3701}" srcOrd="1" destOrd="0" presId="urn:microsoft.com/office/officeart/2008/layout/LinedList"/>
    <dgm:cxn modelId="{31C87C51-1A60-45A5-A270-B96252DDA153}" type="presParOf" srcId="{6B5F4509-D91C-43C7-808B-97337E22520E}" destId="{454435CD-D4DC-42F7-A142-32AF10558076}" srcOrd="2" destOrd="0" presId="urn:microsoft.com/office/officeart/2008/layout/LinedList"/>
    <dgm:cxn modelId="{E47E9101-ECB5-4DAB-9671-4899598BD6E5}" type="presParOf" srcId="{6B5F4509-D91C-43C7-808B-97337E22520E}" destId="{C6A819F5-D231-4C41-832A-560E9C55867C}" srcOrd="3" destOrd="0" presId="urn:microsoft.com/office/officeart/2008/layout/LinedList"/>
    <dgm:cxn modelId="{5D2C807A-C552-44B8-A6C8-2798C4BBA51C}" type="presParOf" srcId="{C6A819F5-D231-4C41-832A-560E9C55867C}" destId="{F629D504-0607-4B0A-B320-B9A341454B90}" srcOrd="0" destOrd="0" presId="urn:microsoft.com/office/officeart/2008/layout/LinedList"/>
    <dgm:cxn modelId="{6193A370-ED64-4E06-9A2F-6A8C1DBBECFF}" type="presParOf" srcId="{C6A819F5-D231-4C41-832A-560E9C55867C}" destId="{3D35B67B-D50B-417A-99E0-C88D4C12EF3B}" srcOrd="1" destOrd="0" presId="urn:microsoft.com/office/officeart/2008/layout/LinedList"/>
    <dgm:cxn modelId="{F9854495-BBA5-44B0-9895-AFB015D027C7}" type="presParOf" srcId="{6B5F4509-D91C-43C7-808B-97337E22520E}" destId="{C12679E7-FBED-40CF-9DF6-B9DAEFB58F2A}" srcOrd="4" destOrd="0" presId="urn:microsoft.com/office/officeart/2008/layout/LinedList"/>
    <dgm:cxn modelId="{797D579E-9092-48D5-B41C-6A4020B8FB99}" type="presParOf" srcId="{6B5F4509-D91C-43C7-808B-97337E22520E}" destId="{05D17A27-9F59-45AC-934C-40F868AA1C1A}" srcOrd="5" destOrd="0" presId="urn:microsoft.com/office/officeart/2008/layout/LinedList"/>
    <dgm:cxn modelId="{E7CF6C2E-AF7D-4191-A49C-DD8AF3442E1C}" type="presParOf" srcId="{05D17A27-9F59-45AC-934C-40F868AA1C1A}" destId="{A71E3A01-BB11-4DD2-AF9C-D0381C6B0B03}" srcOrd="0" destOrd="0" presId="urn:microsoft.com/office/officeart/2008/layout/LinedList"/>
    <dgm:cxn modelId="{D7F9AE54-54A1-4A6E-A333-9963D35D09AF}" type="presParOf" srcId="{05D17A27-9F59-45AC-934C-40F868AA1C1A}" destId="{A400C086-0B44-405E-B1F9-3F0A8B9ADE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529A98-CD41-403E-AFF8-3E0616BF30FC}"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3C913617-9179-4E4B-9432-D9B054535441}">
      <dgm:prSet/>
      <dgm:spPr/>
      <dgm:t>
        <a:bodyPr/>
        <a:lstStyle/>
        <a:p>
          <a:r>
            <a:rPr lang="en-GB"/>
            <a:t>The legate recrowned William as king of England</a:t>
          </a:r>
          <a:endParaRPr lang="en-US"/>
        </a:p>
      </dgm:t>
    </dgm:pt>
    <dgm:pt modelId="{55E728FD-C6B5-461F-80B6-43FCFFF05F97}" type="parTrans" cxnId="{369793F6-8EEA-4618-9652-2EE4D4D4AFCF}">
      <dgm:prSet/>
      <dgm:spPr/>
      <dgm:t>
        <a:bodyPr/>
        <a:lstStyle/>
        <a:p>
          <a:endParaRPr lang="en-US"/>
        </a:p>
      </dgm:t>
    </dgm:pt>
    <dgm:pt modelId="{E3D01A90-1D49-4324-AB80-3599A407BB4B}" type="sibTrans" cxnId="{369793F6-8EEA-4618-9652-2EE4D4D4AFCF}">
      <dgm:prSet/>
      <dgm:spPr/>
      <dgm:t>
        <a:bodyPr/>
        <a:lstStyle/>
        <a:p>
          <a:endParaRPr lang="en-US"/>
        </a:p>
      </dgm:t>
    </dgm:pt>
    <dgm:pt modelId="{7DC72C2E-2E99-45B6-B47D-B29FB772D768}">
      <dgm:prSet/>
      <dgm:spPr/>
      <dgm:t>
        <a:bodyPr/>
        <a:lstStyle/>
        <a:p>
          <a:r>
            <a:rPr lang="en-GB"/>
            <a:t>The bishops of Selsey, Lichfield, Durham were removed from office – as was Stigand</a:t>
          </a:r>
          <a:endParaRPr lang="en-US"/>
        </a:p>
      </dgm:t>
    </dgm:pt>
    <dgm:pt modelId="{1C1A3C57-7DF9-46F9-8075-7BD42330FABE}" type="parTrans" cxnId="{ABDA7B5A-5E5F-4B9B-88CB-E62FE5836403}">
      <dgm:prSet/>
      <dgm:spPr/>
      <dgm:t>
        <a:bodyPr/>
        <a:lstStyle/>
        <a:p>
          <a:endParaRPr lang="en-US"/>
        </a:p>
      </dgm:t>
    </dgm:pt>
    <dgm:pt modelId="{6F329B62-F3D1-423D-A84C-98E634F62B77}" type="sibTrans" cxnId="{ABDA7B5A-5E5F-4B9B-88CB-E62FE5836403}">
      <dgm:prSet/>
      <dgm:spPr/>
      <dgm:t>
        <a:bodyPr/>
        <a:lstStyle/>
        <a:p>
          <a:endParaRPr lang="en-US"/>
        </a:p>
      </dgm:t>
    </dgm:pt>
    <dgm:pt modelId="{A247DB9F-6CB3-4BD0-8111-479601F62AC9}">
      <dgm:prSet/>
      <dgm:spPr/>
      <dgm:t>
        <a:bodyPr/>
        <a:lstStyle/>
        <a:p>
          <a:r>
            <a:rPr lang="en-GB"/>
            <a:t>Vacancies filled mostly by Normans</a:t>
          </a:r>
          <a:endParaRPr lang="en-US"/>
        </a:p>
      </dgm:t>
    </dgm:pt>
    <dgm:pt modelId="{978E29D0-C3AB-43DD-AFA5-B6F36C940384}" type="parTrans" cxnId="{061259D9-D700-40A7-B5F7-34AD82208F65}">
      <dgm:prSet/>
      <dgm:spPr/>
      <dgm:t>
        <a:bodyPr/>
        <a:lstStyle/>
        <a:p>
          <a:endParaRPr lang="en-US"/>
        </a:p>
      </dgm:t>
    </dgm:pt>
    <dgm:pt modelId="{600F5C52-C57B-4DF3-987E-A633E0FBFFF6}" type="sibTrans" cxnId="{061259D9-D700-40A7-B5F7-34AD82208F65}">
      <dgm:prSet/>
      <dgm:spPr/>
      <dgm:t>
        <a:bodyPr/>
        <a:lstStyle/>
        <a:p>
          <a:endParaRPr lang="en-US"/>
        </a:p>
      </dgm:t>
    </dgm:pt>
    <dgm:pt modelId="{569A8CBC-D20C-4737-AB46-6C51AE27729B}">
      <dgm:prSet/>
      <dgm:spPr/>
      <dgm:t>
        <a:bodyPr/>
        <a:lstStyle/>
        <a:p>
          <a:r>
            <a:rPr lang="en-GB" dirty="0"/>
            <a:t>After the Council only three English-born bishops remained in office (others who survived were originally from </a:t>
          </a:r>
          <a:r>
            <a:rPr lang="en-GB" dirty="0" err="1"/>
            <a:t>Lotharingian</a:t>
          </a:r>
          <a:r>
            <a:rPr lang="en-GB" dirty="0"/>
            <a:t> or Norman)</a:t>
          </a:r>
        </a:p>
      </dgm:t>
    </dgm:pt>
    <dgm:pt modelId="{49835D18-C1FC-447E-924C-F28423743FAC}" type="parTrans" cxnId="{7248C093-9F6A-4983-99CF-C4951872F0F9}">
      <dgm:prSet/>
      <dgm:spPr/>
      <dgm:t>
        <a:bodyPr/>
        <a:lstStyle/>
        <a:p>
          <a:endParaRPr lang="en-US"/>
        </a:p>
      </dgm:t>
    </dgm:pt>
    <dgm:pt modelId="{EE9F412D-76A3-4952-87FD-25AF0E192160}" type="sibTrans" cxnId="{7248C093-9F6A-4983-99CF-C4951872F0F9}">
      <dgm:prSet/>
      <dgm:spPr/>
      <dgm:t>
        <a:bodyPr/>
        <a:lstStyle/>
        <a:p>
          <a:endParaRPr lang="en-US"/>
        </a:p>
      </dgm:t>
    </dgm:pt>
    <dgm:pt modelId="{46616291-7EF3-4855-A9FB-DDB0D7BB673C}">
      <dgm:prSet/>
      <dgm:spPr/>
      <dgm:t>
        <a:bodyPr/>
        <a:lstStyle/>
        <a:p>
          <a:r>
            <a:rPr lang="en-GB"/>
            <a:t>John of Worcester spoke of the king’s need to ‘strengthen his position in his newly-acquired kingdom’</a:t>
          </a:r>
          <a:endParaRPr lang="en-US"/>
        </a:p>
      </dgm:t>
    </dgm:pt>
    <dgm:pt modelId="{0976916F-753C-45B2-ADAA-6435D80855A5}" type="parTrans" cxnId="{94B084E2-F68F-432C-8349-522B20A7370B}">
      <dgm:prSet/>
      <dgm:spPr/>
      <dgm:t>
        <a:bodyPr/>
        <a:lstStyle/>
        <a:p>
          <a:endParaRPr lang="en-US"/>
        </a:p>
      </dgm:t>
    </dgm:pt>
    <dgm:pt modelId="{D421D3EB-8887-4BCE-A9AE-8A0B8EE433F0}" type="sibTrans" cxnId="{94B084E2-F68F-432C-8349-522B20A7370B}">
      <dgm:prSet/>
      <dgm:spPr/>
      <dgm:t>
        <a:bodyPr/>
        <a:lstStyle/>
        <a:p>
          <a:endParaRPr lang="en-US"/>
        </a:p>
      </dgm:t>
    </dgm:pt>
    <dgm:pt modelId="{1293CBC6-8563-4525-B624-9AA71C8133C9}">
      <dgm:prSet/>
      <dgm:spPr/>
      <dgm:t>
        <a:bodyPr/>
        <a:lstStyle/>
        <a:p>
          <a:r>
            <a:rPr lang="en-GB"/>
            <a:t>Later in the 1070s a number of cathedrals were moved from rural to urban sites</a:t>
          </a:r>
          <a:endParaRPr lang="en-US"/>
        </a:p>
      </dgm:t>
    </dgm:pt>
    <dgm:pt modelId="{1FA1340E-D644-4857-B7F0-67BE7B9ABE00}" type="parTrans" cxnId="{EBCBC4D3-318D-4B1C-9397-A1384DE1C7DD}">
      <dgm:prSet/>
      <dgm:spPr/>
      <dgm:t>
        <a:bodyPr/>
        <a:lstStyle/>
        <a:p>
          <a:endParaRPr lang="en-US"/>
        </a:p>
      </dgm:t>
    </dgm:pt>
    <dgm:pt modelId="{7A3A6E8B-BF22-4366-846C-78AB2089B09A}" type="sibTrans" cxnId="{EBCBC4D3-318D-4B1C-9397-A1384DE1C7DD}">
      <dgm:prSet/>
      <dgm:spPr/>
      <dgm:t>
        <a:bodyPr/>
        <a:lstStyle/>
        <a:p>
          <a:endParaRPr lang="en-US"/>
        </a:p>
      </dgm:t>
    </dgm:pt>
    <dgm:pt modelId="{1A94A58C-71C9-48BE-9942-A2290BE7768E}" type="pres">
      <dgm:prSet presAssocID="{35529A98-CD41-403E-AFF8-3E0616BF30FC}" presName="vert0" presStyleCnt="0">
        <dgm:presLayoutVars>
          <dgm:dir/>
          <dgm:animOne val="branch"/>
          <dgm:animLvl val="lvl"/>
        </dgm:presLayoutVars>
      </dgm:prSet>
      <dgm:spPr/>
      <dgm:t>
        <a:bodyPr/>
        <a:lstStyle/>
        <a:p>
          <a:endParaRPr lang="en-GB"/>
        </a:p>
      </dgm:t>
    </dgm:pt>
    <dgm:pt modelId="{2094E7EF-67D7-49EF-94FD-41B52DC8FF1F}" type="pres">
      <dgm:prSet presAssocID="{3C913617-9179-4E4B-9432-D9B054535441}" presName="thickLine" presStyleLbl="alignNode1" presStyleIdx="0" presStyleCnt="6"/>
      <dgm:spPr/>
    </dgm:pt>
    <dgm:pt modelId="{4A35FAC2-1A9B-4119-8323-6391CA47A73C}" type="pres">
      <dgm:prSet presAssocID="{3C913617-9179-4E4B-9432-D9B054535441}" presName="horz1" presStyleCnt="0"/>
      <dgm:spPr/>
    </dgm:pt>
    <dgm:pt modelId="{8D92E27A-B3D5-46AD-A6BB-6D2782B6CCF7}" type="pres">
      <dgm:prSet presAssocID="{3C913617-9179-4E4B-9432-D9B054535441}" presName="tx1" presStyleLbl="revTx" presStyleIdx="0" presStyleCnt="6"/>
      <dgm:spPr/>
      <dgm:t>
        <a:bodyPr/>
        <a:lstStyle/>
        <a:p>
          <a:endParaRPr lang="en-GB"/>
        </a:p>
      </dgm:t>
    </dgm:pt>
    <dgm:pt modelId="{34C42537-87A1-40C4-B78D-8082887025E8}" type="pres">
      <dgm:prSet presAssocID="{3C913617-9179-4E4B-9432-D9B054535441}" presName="vert1" presStyleCnt="0"/>
      <dgm:spPr/>
    </dgm:pt>
    <dgm:pt modelId="{3B9E3401-10EB-4C7E-89FF-0FF658947149}" type="pres">
      <dgm:prSet presAssocID="{7DC72C2E-2E99-45B6-B47D-B29FB772D768}" presName="thickLine" presStyleLbl="alignNode1" presStyleIdx="1" presStyleCnt="6"/>
      <dgm:spPr/>
    </dgm:pt>
    <dgm:pt modelId="{376F8562-CDFB-4144-8DFF-B19FE9BBCDB8}" type="pres">
      <dgm:prSet presAssocID="{7DC72C2E-2E99-45B6-B47D-B29FB772D768}" presName="horz1" presStyleCnt="0"/>
      <dgm:spPr/>
    </dgm:pt>
    <dgm:pt modelId="{40436778-09C5-409F-93EE-167A95BD379F}" type="pres">
      <dgm:prSet presAssocID="{7DC72C2E-2E99-45B6-B47D-B29FB772D768}" presName="tx1" presStyleLbl="revTx" presStyleIdx="1" presStyleCnt="6"/>
      <dgm:spPr/>
      <dgm:t>
        <a:bodyPr/>
        <a:lstStyle/>
        <a:p>
          <a:endParaRPr lang="en-GB"/>
        </a:p>
      </dgm:t>
    </dgm:pt>
    <dgm:pt modelId="{B61F4D5E-4952-4CB1-BE27-31C2EB7C5EC1}" type="pres">
      <dgm:prSet presAssocID="{7DC72C2E-2E99-45B6-B47D-B29FB772D768}" presName="vert1" presStyleCnt="0"/>
      <dgm:spPr/>
    </dgm:pt>
    <dgm:pt modelId="{C3FF0A8E-C84F-4A8F-BFEB-7C485A0F34A5}" type="pres">
      <dgm:prSet presAssocID="{A247DB9F-6CB3-4BD0-8111-479601F62AC9}" presName="thickLine" presStyleLbl="alignNode1" presStyleIdx="2" presStyleCnt="6"/>
      <dgm:spPr/>
    </dgm:pt>
    <dgm:pt modelId="{A5DCAA85-E8CC-41F5-A98A-8DE44A5A1DD3}" type="pres">
      <dgm:prSet presAssocID="{A247DB9F-6CB3-4BD0-8111-479601F62AC9}" presName="horz1" presStyleCnt="0"/>
      <dgm:spPr/>
    </dgm:pt>
    <dgm:pt modelId="{CF6694BB-5654-445D-9CEF-0753920522CD}" type="pres">
      <dgm:prSet presAssocID="{A247DB9F-6CB3-4BD0-8111-479601F62AC9}" presName="tx1" presStyleLbl="revTx" presStyleIdx="2" presStyleCnt="6"/>
      <dgm:spPr/>
      <dgm:t>
        <a:bodyPr/>
        <a:lstStyle/>
        <a:p>
          <a:endParaRPr lang="en-GB"/>
        </a:p>
      </dgm:t>
    </dgm:pt>
    <dgm:pt modelId="{C02D0A31-789B-4EDB-8486-E0EE66B6FDAA}" type="pres">
      <dgm:prSet presAssocID="{A247DB9F-6CB3-4BD0-8111-479601F62AC9}" presName="vert1" presStyleCnt="0"/>
      <dgm:spPr/>
    </dgm:pt>
    <dgm:pt modelId="{B7A78D9D-34AC-4CC1-AAED-ADF00EC82B4E}" type="pres">
      <dgm:prSet presAssocID="{569A8CBC-D20C-4737-AB46-6C51AE27729B}" presName="thickLine" presStyleLbl="alignNode1" presStyleIdx="3" presStyleCnt="6"/>
      <dgm:spPr/>
    </dgm:pt>
    <dgm:pt modelId="{E763FB22-8EF9-4682-A733-462FC5AC5596}" type="pres">
      <dgm:prSet presAssocID="{569A8CBC-D20C-4737-AB46-6C51AE27729B}" presName="horz1" presStyleCnt="0"/>
      <dgm:spPr/>
    </dgm:pt>
    <dgm:pt modelId="{95A37570-96F2-4E54-BE06-5076918F2DAC}" type="pres">
      <dgm:prSet presAssocID="{569A8CBC-D20C-4737-AB46-6C51AE27729B}" presName="tx1" presStyleLbl="revTx" presStyleIdx="3" presStyleCnt="6"/>
      <dgm:spPr/>
      <dgm:t>
        <a:bodyPr/>
        <a:lstStyle/>
        <a:p>
          <a:endParaRPr lang="en-GB"/>
        </a:p>
      </dgm:t>
    </dgm:pt>
    <dgm:pt modelId="{26CDA819-B82C-443C-804B-DA0AD3FF8882}" type="pres">
      <dgm:prSet presAssocID="{569A8CBC-D20C-4737-AB46-6C51AE27729B}" presName="vert1" presStyleCnt="0"/>
      <dgm:spPr/>
    </dgm:pt>
    <dgm:pt modelId="{EAAAC7E7-A502-4510-8882-B9E9B9AE90AF}" type="pres">
      <dgm:prSet presAssocID="{46616291-7EF3-4855-A9FB-DDB0D7BB673C}" presName="thickLine" presStyleLbl="alignNode1" presStyleIdx="4" presStyleCnt="6"/>
      <dgm:spPr/>
    </dgm:pt>
    <dgm:pt modelId="{766E63B7-3A6B-426D-AF5E-A655C7871C5A}" type="pres">
      <dgm:prSet presAssocID="{46616291-7EF3-4855-A9FB-DDB0D7BB673C}" presName="horz1" presStyleCnt="0"/>
      <dgm:spPr/>
    </dgm:pt>
    <dgm:pt modelId="{76340BE8-CDBE-435B-8602-8D84E55C6675}" type="pres">
      <dgm:prSet presAssocID="{46616291-7EF3-4855-A9FB-DDB0D7BB673C}" presName="tx1" presStyleLbl="revTx" presStyleIdx="4" presStyleCnt="6"/>
      <dgm:spPr/>
      <dgm:t>
        <a:bodyPr/>
        <a:lstStyle/>
        <a:p>
          <a:endParaRPr lang="en-GB"/>
        </a:p>
      </dgm:t>
    </dgm:pt>
    <dgm:pt modelId="{6EE9C5C7-82B4-4937-802F-424175BB4222}" type="pres">
      <dgm:prSet presAssocID="{46616291-7EF3-4855-A9FB-DDB0D7BB673C}" presName="vert1" presStyleCnt="0"/>
      <dgm:spPr/>
    </dgm:pt>
    <dgm:pt modelId="{0887FCEA-2682-400A-B19E-FD75C4F7376E}" type="pres">
      <dgm:prSet presAssocID="{1293CBC6-8563-4525-B624-9AA71C8133C9}" presName="thickLine" presStyleLbl="alignNode1" presStyleIdx="5" presStyleCnt="6"/>
      <dgm:spPr/>
    </dgm:pt>
    <dgm:pt modelId="{EE5231F3-6A50-46A9-8D42-DDCD626045B9}" type="pres">
      <dgm:prSet presAssocID="{1293CBC6-8563-4525-B624-9AA71C8133C9}" presName="horz1" presStyleCnt="0"/>
      <dgm:spPr/>
    </dgm:pt>
    <dgm:pt modelId="{53732C5B-04C9-4474-BDE9-CC81CA7024AF}" type="pres">
      <dgm:prSet presAssocID="{1293CBC6-8563-4525-B624-9AA71C8133C9}" presName="tx1" presStyleLbl="revTx" presStyleIdx="5" presStyleCnt="6"/>
      <dgm:spPr/>
      <dgm:t>
        <a:bodyPr/>
        <a:lstStyle/>
        <a:p>
          <a:endParaRPr lang="en-GB"/>
        </a:p>
      </dgm:t>
    </dgm:pt>
    <dgm:pt modelId="{09CA157C-9C99-4E40-AAFE-3703110A59F0}" type="pres">
      <dgm:prSet presAssocID="{1293CBC6-8563-4525-B624-9AA71C8133C9}" presName="vert1" presStyleCnt="0"/>
      <dgm:spPr/>
    </dgm:pt>
  </dgm:ptLst>
  <dgm:cxnLst>
    <dgm:cxn modelId="{9345A7E0-36EA-44D1-BDAF-ADCC2287786E}" type="presOf" srcId="{3C913617-9179-4E4B-9432-D9B054535441}" destId="{8D92E27A-B3D5-46AD-A6BB-6D2782B6CCF7}" srcOrd="0" destOrd="0" presId="urn:microsoft.com/office/officeart/2008/layout/LinedList"/>
    <dgm:cxn modelId="{061259D9-D700-40A7-B5F7-34AD82208F65}" srcId="{35529A98-CD41-403E-AFF8-3E0616BF30FC}" destId="{A247DB9F-6CB3-4BD0-8111-479601F62AC9}" srcOrd="2" destOrd="0" parTransId="{978E29D0-C3AB-43DD-AFA5-B6F36C940384}" sibTransId="{600F5C52-C57B-4DF3-987E-A633E0FBFFF6}"/>
    <dgm:cxn modelId="{1B708835-B3EC-492E-A6E8-0D34684E2D7A}" type="presOf" srcId="{A247DB9F-6CB3-4BD0-8111-479601F62AC9}" destId="{CF6694BB-5654-445D-9CEF-0753920522CD}" srcOrd="0" destOrd="0" presId="urn:microsoft.com/office/officeart/2008/layout/LinedList"/>
    <dgm:cxn modelId="{170EF5CF-D4B4-434C-88AB-10F942F35F06}" type="presOf" srcId="{1293CBC6-8563-4525-B624-9AA71C8133C9}" destId="{53732C5B-04C9-4474-BDE9-CC81CA7024AF}" srcOrd="0" destOrd="0" presId="urn:microsoft.com/office/officeart/2008/layout/LinedList"/>
    <dgm:cxn modelId="{ABDA7B5A-5E5F-4B9B-88CB-E62FE5836403}" srcId="{35529A98-CD41-403E-AFF8-3E0616BF30FC}" destId="{7DC72C2E-2E99-45B6-B47D-B29FB772D768}" srcOrd="1" destOrd="0" parTransId="{1C1A3C57-7DF9-46F9-8075-7BD42330FABE}" sibTransId="{6F329B62-F3D1-423D-A84C-98E634F62B77}"/>
    <dgm:cxn modelId="{94B084E2-F68F-432C-8349-522B20A7370B}" srcId="{35529A98-CD41-403E-AFF8-3E0616BF30FC}" destId="{46616291-7EF3-4855-A9FB-DDB0D7BB673C}" srcOrd="4" destOrd="0" parTransId="{0976916F-753C-45B2-ADAA-6435D80855A5}" sibTransId="{D421D3EB-8887-4BCE-A9AE-8A0B8EE433F0}"/>
    <dgm:cxn modelId="{99E9B7A4-69B8-4441-ACB1-6680D40E8126}" type="presOf" srcId="{35529A98-CD41-403E-AFF8-3E0616BF30FC}" destId="{1A94A58C-71C9-48BE-9942-A2290BE7768E}" srcOrd="0" destOrd="0" presId="urn:microsoft.com/office/officeart/2008/layout/LinedList"/>
    <dgm:cxn modelId="{3AB3D5DD-A27B-49B1-8B75-0C73A5525354}" type="presOf" srcId="{46616291-7EF3-4855-A9FB-DDB0D7BB673C}" destId="{76340BE8-CDBE-435B-8602-8D84E55C6675}" srcOrd="0" destOrd="0" presId="urn:microsoft.com/office/officeart/2008/layout/LinedList"/>
    <dgm:cxn modelId="{EBCBC4D3-318D-4B1C-9397-A1384DE1C7DD}" srcId="{35529A98-CD41-403E-AFF8-3E0616BF30FC}" destId="{1293CBC6-8563-4525-B624-9AA71C8133C9}" srcOrd="5" destOrd="0" parTransId="{1FA1340E-D644-4857-B7F0-67BE7B9ABE00}" sibTransId="{7A3A6E8B-BF22-4366-846C-78AB2089B09A}"/>
    <dgm:cxn modelId="{7248C093-9F6A-4983-99CF-C4951872F0F9}" srcId="{35529A98-CD41-403E-AFF8-3E0616BF30FC}" destId="{569A8CBC-D20C-4737-AB46-6C51AE27729B}" srcOrd="3" destOrd="0" parTransId="{49835D18-C1FC-447E-924C-F28423743FAC}" sibTransId="{EE9F412D-76A3-4952-87FD-25AF0E192160}"/>
    <dgm:cxn modelId="{EC02217F-1100-4C68-A5E0-277B987D5AA4}" type="presOf" srcId="{569A8CBC-D20C-4737-AB46-6C51AE27729B}" destId="{95A37570-96F2-4E54-BE06-5076918F2DAC}" srcOrd="0" destOrd="0" presId="urn:microsoft.com/office/officeart/2008/layout/LinedList"/>
    <dgm:cxn modelId="{369793F6-8EEA-4618-9652-2EE4D4D4AFCF}" srcId="{35529A98-CD41-403E-AFF8-3E0616BF30FC}" destId="{3C913617-9179-4E4B-9432-D9B054535441}" srcOrd="0" destOrd="0" parTransId="{55E728FD-C6B5-461F-80B6-43FCFFF05F97}" sibTransId="{E3D01A90-1D49-4324-AB80-3599A407BB4B}"/>
    <dgm:cxn modelId="{7DF1E767-1486-4AD7-9355-179B2C4476C8}" type="presOf" srcId="{7DC72C2E-2E99-45B6-B47D-B29FB772D768}" destId="{40436778-09C5-409F-93EE-167A95BD379F}" srcOrd="0" destOrd="0" presId="urn:microsoft.com/office/officeart/2008/layout/LinedList"/>
    <dgm:cxn modelId="{C03E5650-5D9B-4A65-BA89-D797157990AA}" type="presParOf" srcId="{1A94A58C-71C9-48BE-9942-A2290BE7768E}" destId="{2094E7EF-67D7-49EF-94FD-41B52DC8FF1F}" srcOrd="0" destOrd="0" presId="urn:microsoft.com/office/officeart/2008/layout/LinedList"/>
    <dgm:cxn modelId="{566F1A52-B27D-44BE-A95D-233657DFE3CF}" type="presParOf" srcId="{1A94A58C-71C9-48BE-9942-A2290BE7768E}" destId="{4A35FAC2-1A9B-4119-8323-6391CA47A73C}" srcOrd="1" destOrd="0" presId="urn:microsoft.com/office/officeart/2008/layout/LinedList"/>
    <dgm:cxn modelId="{BB2B145A-D752-441C-B2F3-C3191EAA76BF}" type="presParOf" srcId="{4A35FAC2-1A9B-4119-8323-6391CA47A73C}" destId="{8D92E27A-B3D5-46AD-A6BB-6D2782B6CCF7}" srcOrd="0" destOrd="0" presId="urn:microsoft.com/office/officeart/2008/layout/LinedList"/>
    <dgm:cxn modelId="{DCF813CB-F55C-4677-AE96-0FB3A9113D0D}" type="presParOf" srcId="{4A35FAC2-1A9B-4119-8323-6391CA47A73C}" destId="{34C42537-87A1-40C4-B78D-8082887025E8}" srcOrd="1" destOrd="0" presId="urn:microsoft.com/office/officeart/2008/layout/LinedList"/>
    <dgm:cxn modelId="{0FEF9961-AF3B-403C-AF7D-C4CC7A2BAEE2}" type="presParOf" srcId="{1A94A58C-71C9-48BE-9942-A2290BE7768E}" destId="{3B9E3401-10EB-4C7E-89FF-0FF658947149}" srcOrd="2" destOrd="0" presId="urn:microsoft.com/office/officeart/2008/layout/LinedList"/>
    <dgm:cxn modelId="{2EE340CC-A440-4BF9-9211-B699D2825B76}" type="presParOf" srcId="{1A94A58C-71C9-48BE-9942-A2290BE7768E}" destId="{376F8562-CDFB-4144-8DFF-B19FE9BBCDB8}" srcOrd="3" destOrd="0" presId="urn:microsoft.com/office/officeart/2008/layout/LinedList"/>
    <dgm:cxn modelId="{6BB7DA3A-C966-4ABC-8C28-CBBCE6DB1DB3}" type="presParOf" srcId="{376F8562-CDFB-4144-8DFF-B19FE9BBCDB8}" destId="{40436778-09C5-409F-93EE-167A95BD379F}" srcOrd="0" destOrd="0" presId="urn:microsoft.com/office/officeart/2008/layout/LinedList"/>
    <dgm:cxn modelId="{140EA20E-2D03-4371-8F17-C0B9A8630E7F}" type="presParOf" srcId="{376F8562-CDFB-4144-8DFF-B19FE9BBCDB8}" destId="{B61F4D5E-4952-4CB1-BE27-31C2EB7C5EC1}" srcOrd="1" destOrd="0" presId="urn:microsoft.com/office/officeart/2008/layout/LinedList"/>
    <dgm:cxn modelId="{01100E98-B769-4489-A94A-BDFA78394BC5}" type="presParOf" srcId="{1A94A58C-71C9-48BE-9942-A2290BE7768E}" destId="{C3FF0A8E-C84F-4A8F-BFEB-7C485A0F34A5}" srcOrd="4" destOrd="0" presId="urn:microsoft.com/office/officeart/2008/layout/LinedList"/>
    <dgm:cxn modelId="{6E981156-9023-4024-846B-296CAED8B55B}" type="presParOf" srcId="{1A94A58C-71C9-48BE-9942-A2290BE7768E}" destId="{A5DCAA85-E8CC-41F5-A98A-8DE44A5A1DD3}" srcOrd="5" destOrd="0" presId="urn:microsoft.com/office/officeart/2008/layout/LinedList"/>
    <dgm:cxn modelId="{F5F88AA7-89B4-49E5-B596-319F265A1CFC}" type="presParOf" srcId="{A5DCAA85-E8CC-41F5-A98A-8DE44A5A1DD3}" destId="{CF6694BB-5654-445D-9CEF-0753920522CD}" srcOrd="0" destOrd="0" presId="urn:microsoft.com/office/officeart/2008/layout/LinedList"/>
    <dgm:cxn modelId="{B8CCC9A2-70AC-4644-8B01-48B16092584F}" type="presParOf" srcId="{A5DCAA85-E8CC-41F5-A98A-8DE44A5A1DD3}" destId="{C02D0A31-789B-4EDB-8486-E0EE66B6FDAA}" srcOrd="1" destOrd="0" presId="urn:microsoft.com/office/officeart/2008/layout/LinedList"/>
    <dgm:cxn modelId="{72AD60A0-DC96-41DB-987B-6F55D569758A}" type="presParOf" srcId="{1A94A58C-71C9-48BE-9942-A2290BE7768E}" destId="{B7A78D9D-34AC-4CC1-AAED-ADF00EC82B4E}" srcOrd="6" destOrd="0" presId="urn:microsoft.com/office/officeart/2008/layout/LinedList"/>
    <dgm:cxn modelId="{029E14F5-7B80-460D-847D-BCF0272E0401}" type="presParOf" srcId="{1A94A58C-71C9-48BE-9942-A2290BE7768E}" destId="{E763FB22-8EF9-4682-A733-462FC5AC5596}" srcOrd="7" destOrd="0" presId="urn:microsoft.com/office/officeart/2008/layout/LinedList"/>
    <dgm:cxn modelId="{07F671B1-084A-464A-A96F-F89F1A50B8DB}" type="presParOf" srcId="{E763FB22-8EF9-4682-A733-462FC5AC5596}" destId="{95A37570-96F2-4E54-BE06-5076918F2DAC}" srcOrd="0" destOrd="0" presId="urn:microsoft.com/office/officeart/2008/layout/LinedList"/>
    <dgm:cxn modelId="{E240E7D4-4B7D-4BEC-A510-B07C626E2E6A}" type="presParOf" srcId="{E763FB22-8EF9-4682-A733-462FC5AC5596}" destId="{26CDA819-B82C-443C-804B-DA0AD3FF8882}" srcOrd="1" destOrd="0" presId="urn:microsoft.com/office/officeart/2008/layout/LinedList"/>
    <dgm:cxn modelId="{E8D7B8AE-B0BD-4736-BD4A-4EF9001C5B32}" type="presParOf" srcId="{1A94A58C-71C9-48BE-9942-A2290BE7768E}" destId="{EAAAC7E7-A502-4510-8882-B9E9B9AE90AF}" srcOrd="8" destOrd="0" presId="urn:microsoft.com/office/officeart/2008/layout/LinedList"/>
    <dgm:cxn modelId="{CDDFB30B-F0E6-46C3-9C69-83D1D02CCDB9}" type="presParOf" srcId="{1A94A58C-71C9-48BE-9942-A2290BE7768E}" destId="{766E63B7-3A6B-426D-AF5E-A655C7871C5A}" srcOrd="9" destOrd="0" presId="urn:microsoft.com/office/officeart/2008/layout/LinedList"/>
    <dgm:cxn modelId="{95924C93-7CD5-46B5-93B4-EA7198EE8737}" type="presParOf" srcId="{766E63B7-3A6B-426D-AF5E-A655C7871C5A}" destId="{76340BE8-CDBE-435B-8602-8D84E55C6675}" srcOrd="0" destOrd="0" presId="urn:microsoft.com/office/officeart/2008/layout/LinedList"/>
    <dgm:cxn modelId="{AD2DBA94-A538-42F9-A3EF-7477D6913803}" type="presParOf" srcId="{766E63B7-3A6B-426D-AF5E-A655C7871C5A}" destId="{6EE9C5C7-82B4-4937-802F-424175BB4222}" srcOrd="1" destOrd="0" presId="urn:microsoft.com/office/officeart/2008/layout/LinedList"/>
    <dgm:cxn modelId="{7641AB23-7DB8-444B-A407-A2442A470BDB}" type="presParOf" srcId="{1A94A58C-71C9-48BE-9942-A2290BE7768E}" destId="{0887FCEA-2682-400A-B19E-FD75C4F7376E}" srcOrd="10" destOrd="0" presId="urn:microsoft.com/office/officeart/2008/layout/LinedList"/>
    <dgm:cxn modelId="{050C421C-1CAE-4265-83C6-9F77D70599D6}" type="presParOf" srcId="{1A94A58C-71C9-48BE-9942-A2290BE7768E}" destId="{EE5231F3-6A50-46A9-8D42-DDCD626045B9}" srcOrd="11" destOrd="0" presId="urn:microsoft.com/office/officeart/2008/layout/LinedList"/>
    <dgm:cxn modelId="{2ECC9AD3-4160-464E-BA6A-7175F8D55BA1}" type="presParOf" srcId="{EE5231F3-6A50-46A9-8D42-DDCD626045B9}" destId="{53732C5B-04C9-4474-BDE9-CC81CA7024AF}" srcOrd="0" destOrd="0" presId="urn:microsoft.com/office/officeart/2008/layout/LinedList"/>
    <dgm:cxn modelId="{E4633273-CB39-4D8D-A193-D8500EFA9655}" type="presParOf" srcId="{EE5231F3-6A50-46A9-8D42-DDCD626045B9}" destId="{09CA157C-9C99-4E40-AAFE-3703110A59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55E806F-15BB-4A01-9E98-1A7B52B0C44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D9EF6C1-046E-4F38-B853-236247CAE198}">
      <dgm:prSet/>
      <dgm:spPr/>
      <dgm:t>
        <a:bodyPr/>
        <a:lstStyle/>
        <a:p>
          <a:r>
            <a:rPr lang="en-GB"/>
            <a:t>A firmer stance: Pope Gregory VII demanded attendance of English bishops at papal councils</a:t>
          </a:r>
          <a:endParaRPr lang="en-US"/>
        </a:p>
      </dgm:t>
    </dgm:pt>
    <dgm:pt modelId="{D8FF82D5-4EA9-4501-80F4-7A33208260AC}" type="parTrans" cxnId="{D3030A1F-C4FA-4B1C-875E-C193C902C20A}">
      <dgm:prSet/>
      <dgm:spPr/>
      <dgm:t>
        <a:bodyPr/>
        <a:lstStyle/>
        <a:p>
          <a:endParaRPr lang="en-US"/>
        </a:p>
      </dgm:t>
    </dgm:pt>
    <dgm:pt modelId="{FCE5CEEF-2905-4D7C-BA58-4D3E22347B08}" type="sibTrans" cxnId="{D3030A1F-C4FA-4B1C-875E-C193C902C20A}">
      <dgm:prSet/>
      <dgm:spPr/>
      <dgm:t>
        <a:bodyPr/>
        <a:lstStyle/>
        <a:p>
          <a:endParaRPr lang="en-US"/>
        </a:p>
      </dgm:t>
    </dgm:pt>
    <dgm:pt modelId="{CB47A1D4-2FB5-426E-8B1C-51566A08CB31}">
      <dgm:prSet/>
      <dgm:spPr/>
      <dgm:t>
        <a:bodyPr/>
        <a:lstStyle/>
        <a:p>
          <a:r>
            <a:rPr lang="en-GB"/>
            <a:t>Demanded frequent attendance of Lanfranc at the papal curia</a:t>
          </a:r>
          <a:endParaRPr lang="en-US"/>
        </a:p>
      </dgm:t>
    </dgm:pt>
    <dgm:pt modelId="{EC5F91A3-2012-4330-A9BD-EF10D211E18C}" type="parTrans" cxnId="{EB1D5538-73E0-4F02-8CD3-0A503D37AF08}">
      <dgm:prSet/>
      <dgm:spPr/>
      <dgm:t>
        <a:bodyPr/>
        <a:lstStyle/>
        <a:p>
          <a:endParaRPr lang="en-US"/>
        </a:p>
      </dgm:t>
    </dgm:pt>
    <dgm:pt modelId="{A6A56B9D-66A2-4BA0-BDD2-A1C79D6D9ADF}" type="sibTrans" cxnId="{EB1D5538-73E0-4F02-8CD3-0A503D37AF08}">
      <dgm:prSet/>
      <dgm:spPr/>
      <dgm:t>
        <a:bodyPr/>
        <a:lstStyle/>
        <a:p>
          <a:endParaRPr lang="en-US"/>
        </a:p>
      </dgm:t>
    </dgm:pt>
    <dgm:pt modelId="{3C49670D-8FA9-43C1-9862-BE4366978C6B}">
      <dgm:prSet/>
      <dgm:spPr/>
      <dgm:t>
        <a:bodyPr/>
        <a:lstStyle/>
        <a:p>
          <a:r>
            <a:rPr lang="en-GB"/>
            <a:t>Demanded that papal legates be allowed to hold councils in England</a:t>
          </a:r>
          <a:endParaRPr lang="en-US"/>
        </a:p>
      </dgm:t>
    </dgm:pt>
    <dgm:pt modelId="{C46683B9-C477-4E62-B257-C000186B2D7B}" type="parTrans" cxnId="{1931DCD3-2A2B-4D60-970C-95B61ED06814}">
      <dgm:prSet/>
      <dgm:spPr/>
      <dgm:t>
        <a:bodyPr/>
        <a:lstStyle/>
        <a:p>
          <a:endParaRPr lang="en-US"/>
        </a:p>
      </dgm:t>
    </dgm:pt>
    <dgm:pt modelId="{0FF3F34D-B99B-4AEB-A54C-6D0B51CE7DE5}" type="sibTrans" cxnId="{1931DCD3-2A2B-4D60-970C-95B61ED06814}">
      <dgm:prSet/>
      <dgm:spPr/>
      <dgm:t>
        <a:bodyPr/>
        <a:lstStyle/>
        <a:p>
          <a:endParaRPr lang="en-US"/>
        </a:p>
      </dgm:t>
    </dgm:pt>
    <dgm:pt modelId="{8035A422-8418-4D56-B117-6037B8EB3F7A}">
      <dgm:prSet/>
      <dgm:spPr/>
      <dgm:t>
        <a:bodyPr/>
        <a:lstStyle/>
        <a:p>
          <a:r>
            <a:rPr lang="en-GB"/>
            <a:t>Demanded that William perform homage as a papal vassal</a:t>
          </a:r>
          <a:endParaRPr lang="en-US"/>
        </a:p>
      </dgm:t>
    </dgm:pt>
    <dgm:pt modelId="{43BFE4FA-11E7-4CA1-BC02-FC1AA4AF4FEB}" type="parTrans" cxnId="{09370819-2FF2-488C-B636-FE9D08861124}">
      <dgm:prSet/>
      <dgm:spPr/>
      <dgm:t>
        <a:bodyPr/>
        <a:lstStyle/>
        <a:p>
          <a:endParaRPr lang="en-US"/>
        </a:p>
      </dgm:t>
    </dgm:pt>
    <dgm:pt modelId="{B447B86F-1C38-448F-838E-29A5287A2BA8}" type="sibTrans" cxnId="{09370819-2FF2-488C-B636-FE9D08861124}">
      <dgm:prSet/>
      <dgm:spPr/>
      <dgm:t>
        <a:bodyPr/>
        <a:lstStyle/>
        <a:p>
          <a:endParaRPr lang="en-US"/>
        </a:p>
      </dgm:t>
    </dgm:pt>
    <dgm:pt modelId="{84EC6957-8D86-4A71-8B53-E47D2AFB7ECD}" type="pres">
      <dgm:prSet presAssocID="{B55E806F-15BB-4A01-9E98-1A7B52B0C44C}" presName="linear" presStyleCnt="0">
        <dgm:presLayoutVars>
          <dgm:animLvl val="lvl"/>
          <dgm:resizeHandles val="exact"/>
        </dgm:presLayoutVars>
      </dgm:prSet>
      <dgm:spPr/>
      <dgm:t>
        <a:bodyPr/>
        <a:lstStyle/>
        <a:p>
          <a:endParaRPr lang="en-GB"/>
        </a:p>
      </dgm:t>
    </dgm:pt>
    <dgm:pt modelId="{47F3D610-DD98-4BA0-B0BF-50259EC4DE35}" type="pres">
      <dgm:prSet presAssocID="{ED9EF6C1-046E-4F38-B853-236247CAE198}" presName="parentText" presStyleLbl="node1" presStyleIdx="0" presStyleCnt="4">
        <dgm:presLayoutVars>
          <dgm:chMax val="0"/>
          <dgm:bulletEnabled val="1"/>
        </dgm:presLayoutVars>
      </dgm:prSet>
      <dgm:spPr/>
      <dgm:t>
        <a:bodyPr/>
        <a:lstStyle/>
        <a:p>
          <a:endParaRPr lang="en-GB"/>
        </a:p>
      </dgm:t>
    </dgm:pt>
    <dgm:pt modelId="{552E07C0-00CA-46E8-B8D2-F8199372920F}" type="pres">
      <dgm:prSet presAssocID="{FCE5CEEF-2905-4D7C-BA58-4D3E22347B08}" presName="spacer" presStyleCnt="0"/>
      <dgm:spPr/>
    </dgm:pt>
    <dgm:pt modelId="{E900DEA0-B0CB-44C2-9474-08378019722F}" type="pres">
      <dgm:prSet presAssocID="{CB47A1D4-2FB5-426E-8B1C-51566A08CB31}" presName="parentText" presStyleLbl="node1" presStyleIdx="1" presStyleCnt="4">
        <dgm:presLayoutVars>
          <dgm:chMax val="0"/>
          <dgm:bulletEnabled val="1"/>
        </dgm:presLayoutVars>
      </dgm:prSet>
      <dgm:spPr/>
      <dgm:t>
        <a:bodyPr/>
        <a:lstStyle/>
        <a:p>
          <a:endParaRPr lang="en-GB"/>
        </a:p>
      </dgm:t>
    </dgm:pt>
    <dgm:pt modelId="{1D7EB640-9757-44F8-BD24-FB6A6B5624AC}" type="pres">
      <dgm:prSet presAssocID="{A6A56B9D-66A2-4BA0-BDD2-A1C79D6D9ADF}" presName="spacer" presStyleCnt="0"/>
      <dgm:spPr/>
    </dgm:pt>
    <dgm:pt modelId="{94A58A0D-8E8B-4125-A86B-4A0C686C4757}" type="pres">
      <dgm:prSet presAssocID="{3C49670D-8FA9-43C1-9862-BE4366978C6B}" presName="parentText" presStyleLbl="node1" presStyleIdx="2" presStyleCnt="4">
        <dgm:presLayoutVars>
          <dgm:chMax val="0"/>
          <dgm:bulletEnabled val="1"/>
        </dgm:presLayoutVars>
      </dgm:prSet>
      <dgm:spPr/>
      <dgm:t>
        <a:bodyPr/>
        <a:lstStyle/>
        <a:p>
          <a:endParaRPr lang="en-GB"/>
        </a:p>
      </dgm:t>
    </dgm:pt>
    <dgm:pt modelId="{41B70B6B-0E52-4122-831A-D6E534A8F1D6}" type="pres">
      <dgm:prSet presAssocID="{0FF3F34D-B99B-4AEB-A54C-6D0B51CE7DE5}" presName="spacer" presStyleCnt="0"/>
      <dgm:spPr/>
    </dgm:pt>
    <dgm:pt modelId="{69A49CA6-A198-4A3E-A511-E48E1CD207A3}" type="pres">
      <dgm:prSet presAssocID="{8035A422-8418-4D56-B117-6037B8EB3F7A}" presName="parentText" presStyleLbl="node1" presStyleIdx="3" presStyleCnt="4">
        <dgm:presLayoutVars>
          <dgm:chMax val="0"/>
          <dgm:bulletEnabled val="1"/>
        </dgm:presLayoutVars>
      </dgm:prSet>
      <dgm:spPr/>
      <dgm:t>
        <a:bodyPr/>
        <a:lstStyle/>
        <a:p>
          <a:endParaRPr lang="en-GB"/>
        </a:p>
      </dgm:t>
    </dgm:pt>
  </dgm:ptLst>
  <dgm:cxnLst>
    <dgm:cxn modelId="{14924A77-52C4-4132-8535-AB13230C2A59}" type="presOf" srcId="{8035A422-8418-4D56-B117-6037B8EB3F7A}" destId="{69A49CA6-A198-4A3E-A511-E48E1CD207A3}" srcOrd="0" destOrd="0" presId="urn:microsoft.com/office/officeart/2005/8/layout/vList2"/>
    <dgm:cxn modelId="{09370819-2FF2-488C-B636-FE9D08861124}" srcId="{B55E806F-15BB-4A01-9E98-1A7B52B0C44C}" destId="{8035A422-8418-4D56-B117-6037B8EB3F7A}" srcOrd="3" destOrd="0" parTransId="{43BFE4FA-11E7-4CA1-BC02-FC1AA4AF4FEB}" sibTransId="{B447B86F-1C38-448F-838E-29A5287A2BA8}"/>
    <dgm:cxn modelId="{5831D05B-3E06-4F7D-838E-A7670EEF2B97}" type="presOf" srcId="{ED9EF6C1-046E-4F38-B853-236247CAE198}" destId="{47F3D610-DD98-4BA0-B0BF-50259EC4DE35}" srcOrd="0" destOrd="0" presId="urn:microsoft.com/office/officeart/2005/8/layout/vList2"/>
    <dgm:cxn modelId="{448A8D31-9B39-4A54-B2ED-F672B25C39AD}" type="presOf" srcId="{3C49670D-8FA9-43C1-9862-BE4366978C6B}" destId="{94A58A0D-8E8B-4125-A86B-4A0C686C4757}" srcOrd="0" destOrd="0" presId="urn:microsoft.com/office/officeart/2005/8/layout/vList2"/>
    <dgm:cxn modelId="{EB1D5538-73E0-4F02-8CD3-0A503D37AF08}" srcId="{B55E806F-15BB-4A01-9E98-1A7B52B0C44C}" destId="{CB47A1D4-2FB5-426E-8B1C-51566A08CB31}" srcOrd="1" destOrd="0" parTransId="{EC5F91A3-2012-4330-A9BD-EF10D211E18C}" sibTransId="{A6A56B9D-66A2-4BA0-BDD2-A1C79D6D9ADF}"/>
    <dgm:cxn modelId="{D3030A1F-C4FA-4B1C-875E-C193C902C20A}" srcId="{B55E806F-15BB-4A01-9E98-1A7B52B0C44C}" destId="{ED9EF6C1-046E-4F38-B853-236247CAE198}" srcOrd="0" destOrd="0" parTransId="{D8FF82D5-4EA9-4501-80F4-7A33208260AC}" sibTransId="{FCE5CEEF-2905-4D7C-BA58-4D3E22347B08}"/>
    <dgm:cxn modelId="{A83E6706-4DF7-433F-BB64-D0E68D354F54}" type="presOf" srcId="{CB47A1D4-2FB5-426E-8B1C-51566A08CB31}" destId="{E900DEA0-B0CB-44C2-9474-08378019722F}" srcOrd="0" destOrd="0" presId="urn:microsoft.com/office/officeart/2005/8/layout/vList2"/>
    <dgm:cxn modelId="{1931DCD3-2A2B-4D60-970C-95B61ED06814}" srcId="{B55E806F-15BB-4A01-9E98-1A7B52B0C44C}" destId="{3C49670D-8FA9-43C1-9862-BE4366978C6B}" srcOrd="2" destOrd="0" parTransId="{C46683B9-C477-4E62-B257-C000186B2D7B}" sibTransId="{0FF3F34D-B99B-4AEB-A54C-6D0B51CE7DE5}"/>
    <dgm:cxn modelId="{D3B498BA-7713-4218-9824-F9844341B5C5}" type="presOf" srcId="{B55E806F-15BB-4A01-9E98-1A7B52B0C44C}" destId="{84EC6957-8D86-4A71-8B53-E47D2AFB7ECD}" srcOrd="0" destOrd="0" presId="urn:microsoft.com/office/officeart/2005/8/layout/vList2"/>
    <dgm:cxn modelId="{0351A80C-3372-4282-AE8B-A6E7DA257BFF}" type="presParOf" srcId="{84EC6957-8D86-4A71-8B53-E47D2AFB7ECD}" destId="{47F3D610-DD98-4BA0-B0BF-50259EC4DE35}" srcOrd="0" destOrd="0" presId="urn:microsoft.com/office/officeart/2005/8/layout/vList2"/>
    <dgm:cxn modelId="{96990562-8225-4438-A504-1513D3FCAE58}" type="presParOf" srcId="{84EC6957-8D86-4A71-8B53-E47D2AFB7ECD}" destId="{552E07C0-00CA-46E8-B8D2-F8199372920F}" srcOrd="1" destOrd="0" presId="urn:microsoft.com/office/officeart/2005/8/layout/vList2"/>
    <dgm:cxn modelId="{A715E837-1F1F-4892-BA93-3911AEB31AF0}" type="presParOf" srcId="{84EC6957-8D86-4A71-8B53-E47D2AFB7ECD}" destId="{E900DEA0-B0CB-44C2-9474-08378019722F}" srcOrd="2" destOrd="0" presId="urn:microsoft.com/office/officeart/2005/8/layout/vList2"/>
    <dgm:cxn modelId="{CF56EECA-96BD-4D54-B749-EC29EA8B4BEF}" type="presParOf" srcId="{84EC6957-8D86-4A71-8B53-E47D2AFB7ECD}" destId="{1D7EB640-9757-44F8-BD24-FB6A6B5624AC}" srcOrd="3" destOrd="0" presId="urn:microsoft.com/office/officeart/2005/8/layout/vList2"/>
    <dgm:cxn modelId="{832E68E8-C5C0-4B31-8CC4-22C7FE4E2F29}" type="presParOf" srcId="{84EC6957-8D86-4A71-8B53-E47D2AFB7ECD}" destId="{94A58A0D-8E8B-4125-A86B-4A0C686C4757}" srcOrd="4" destOrd="0" presId="urn:microsoft.com/office/officeart/2005/8/layout/vList2"/>
    <dgm:cxn modelId="{5596C38C-F133-478A-A1CF-AF0D143FB8A7}" type="presParOf" srcId="{84EC6957-8D86-4A71-8B53-E47D2AFB7ECD}" destId="{41B70B6B-0E52-4122-831A-D6E534A8F1D6}" srcOrd="5" destOrd="0" presId="urn:microsoft.com/office/officeart/2005/8/layout/vList2"/>
    <dgm:cxn modelId="{97F920C0-C8F2-4C39-BBD1-9C2A9A5B9A90}" type="presParOf" srcId="{84EC6957-8D86-4A71-8B53-E47D2AFB7ECD}" destId="{69A49CA6-A198-4A3E-A511-E48E1CD207A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99D75-C1EB-4AE4-BA94-66B8807B543A}">
      <dsp:nvSpPr>
        <dsp:cNvPr id="0" name=""/>
        <dsp:cNvSpPr/>
      </dsp:nvSpPr>
      <dsp:spPr>
        <a:xfrm>
          <a:off x="0" y="5802"/>
          <a:ext cx="4701779" cy="873953"/>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Expression of authority</a:t>
          </a:r>
          <a:endParaRPr lang="en-US" sz="2200" kern="1200"/>
        </a:p>
      </dsp:txBody>
      <dsp:txXfrm>
        <a:off x="42663" y="48465"/>
        <a:ext cx="4616453" cy="788627"/>
      </dsp:txXfrm>
    </dsp:sp>
    <dsp:sp modelId="{9D86B656-5018-4F08-9EA8-0F869A4945EF}">
      <dsp:nvSpPr>
        <dsp:cNvPr id="0" name=""/>
        <dsp:cNvSpPr/>
      </dsp:nvSpPr>
      <dsp:spPr>
        <a:xfrm>
          <a:off x="0" y="943115"/>
          <a:ext cx="4701779" cy="873953"/>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Imposition of change</a:t>
          </a:r>
          <a:endParaRPr lang="en-US" sz="2200" kern="1200"/>
        </a:p>
      </dsp:txBody>
      <dsp:txXfrm>
        <a:off x="42663" y="985778"/>
        <a:ext cx="4616453" cy="788627"/>
      </dsp:txXfrm>
    </dsp:sp>
    <dsp:sp modelId="{45049786-1BC7-4B05-8362-41C82C5E619F}">
      <dsp:nvSpPr>
        <dsp:cNvPr id="0" name=""/>
        <dsp:cNvSpPr/>
      </dsp:nvSpPr>
      <dsp:spPr>
        <a:xfrm>
          <a:off x="0" y="1880429"/>
          <a:ext cx="4701779" cy="873953"/>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BUT ALSO</a:t>
          </a:r>
          <a:endParaRPr lang="en-US" sz="2200" kern="1200" dirty="0"/>
        </a:p>
      </dsp:txBody>
      <dsp:txXfrm>
        <a:off x="42663" y="1923092"/>
        <a:ext cx="4616453" cy="788627"/>
      </dsp:txXfrm>
    </dsp:sp>
    <dsp:sp modelId="{7C899E88-238C-4A2B-9B86-92744CFBC0E5}">
      <dsp:nvSpPr>
        <dsp:cNvPr id="0" name=""/>
        <dsp:cNvSpPr/>
      </dsp:nvSpPr>
      <dsp:spPr>
        <a:xfrm>
          <a:off x="0" y="2817742"/>
          <a:ext cx="4701779" cy="873953"/>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Continuity</a:t>
          </a:r>
          <a:endParaRPr lang="en-US" sz="2200" kern="1200"/>
        </a:p>
      </dsp:txBody>
      <dsp:txXfrm>
        <a:off x="42663" y="2860405"/>
        <a:ext cx="4616453" cy="788627"/>
      </dsp:txXfrm>
    </dsp:sp>
    <dsp:sp modelId="{3D72C119-873A-4C68-AC20-2FB238AFB06B}">
      <dsp:nvSpPr>
        <dsp:cNvPr id="0" name=""/>
        <dsp:cNvSpPr/>
      </dsp:nvSpPr>
      <dsp:spPr>
        <a:xfrm>
          <a:off x="0" y="3755055"/>
          <a:ext cx="4701779" cy="873953"/>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Legitimization</a:t>
          </a:r>
          <a:endParaRPr lang="en-US" sz="2200" kern="1200"/>
        </a:p>
      </dsp:txBody>
      <dsp:txXfrm>
        <a:off x="42663" y="3797718"/>
        <a:ext cx="4616453" cy="788627"/>
      </dsp:txXfrm>
    </dsp:sp>
    <dsp:sp modelId="{C49D0D94-F1E3-453F-BB85-4C1837001D1B}">
      <dsp:nvSpPr>
        <dsp:cNvPr id="0" name=""/>
        <dsp:cNvSpPr/>
      </dsp:nvSpPr>
      <dsp:spPr>
        <a:xfrm>
          <a:off x="0" y="4692369"/>
          <a:ext cx="4701779" cy="873953"/>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Cultural appropriation – and acceptance</a:t>
          </a:r>
          <a:endParaRPr lang="en-US" sz="2200" kern="1200"/>
        </a:p>
      </dsp:txBody>
      <dsp:txXfrm>
        <a:off x="42663" y="4735032"/>
        <a:ext cx="4616453" cy="788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1C7A4F-E725-48AC-900E-2E8515810059}">
      <dsp:nvSpPr>
        <dsp:cNvPr id="0" name=""/>
        <dsp:cNvSpPr/>
      </dsp:nvSpPr>
      <dsp:spPr>
        <a:xfrm>
          <a:off x="0" y="0"/>
          <a:ext cx="6703695" cy="124634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Southern Province = Canterbury: 14</a:t>
          </a:r>
          <a:endParaRPr lang="en-US" sz="2300" kern="1200"/>
        </a:p>
      </dsp:txBody>
      <dsp:txXfrm>
        <a:off x="36504" y="36504"/>
        <a:ext cx="5358790" cy="1173338"/>
      </dsp:txXfrm>
    </dsp:sp>
    <dsp:sp modelId="{92AD51A0-1098-44AF-80A5-FC1A54E10F48}">
      <dsp:nvSpPr>
        <dsp:cNvPr id="0" name=""/>
        <dsp:cNvSpPr/>
      </dsp:nvSpPr>
      <dsp:spPr>
        <a:xfrm>
          <a:off x="591502" y="1454070"/>
          <a:ext cx="6703695" cy="1246346"/>
        </a:xfrm>
        <a:prstGeom prst="roundRect">
          <a:avLst>
            <a:gd name="adj" fmla="val 10000"/>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Northern Province = York: 3</a:t>
          </a:r>
          <a:endParaRPr lang="en-US" sz="2300" kern="1200"/>
        </a:p>
      </dsp:txBody>
      <dsp:txXfrm>
        <a:off x="628006" y="1490574"/>
        <a:ext cx="5229059" cy="1173338"/>
      </dsp:txXfrm>
    </dsp:sp>
    <dsp:sp modelId="{E5707ED0-6050-4B8A-A2D2-19C51BD0AC5A}">
      <dsp:nvSpPr>
        <dsp:cNvPr id="0" name=""/>
        <dsp:cNvSpPr/>
      </dsp:nvSpPr>
      <dsp:spPr>
        <a:xfrm>
          <a:off x="1183004" y="2908141"/>
          <a:ext cx="6703695" cy="1246346"/>
        </a:xfrm>
        <a:prstGeom prst="roundRect">
          <a:avLst>
            <a:gd name="adj" fmla="val 10000"/>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10 out of 17 were monastic [Canterbury, Bath, Winchester, Rochester, Worcester, Norwich, Ely, Coventry, Durham, Carlisle]</a:t>
          </a:r>
          <a:endParaRPr lang="en-US" sz="2300" kern="1200"/>
        </a:p>
      </dsp:txBody>
      <dsp:txXfrm>
        <a:off x="1219508" y="2944645"/>
        <a:ext cx="5229059" cy="1173338"/>
      </dsp:txXfrm>
    </dsp:sp>
    <dsp:sp modelId="{40B95E17-4EB7-4EAE-A404-7C14DBBFF6A2}">
      <dsp:nvSpPr>
        <dsp:cNvPr id="0" name=""/>
        <dsp:cNvSpPr/>
      </dsp:nvSpPr>
      <dsp:spPr>
        <a:xfrm>
          <a:off x="5893569" y="945146"/>
          <a:ext cx="810125" cy="81012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075847" y="945146"/>
        <a:ext cx="445569" cy="609619"/>
      </dsp:txXfrm>
    </dsp:sp>
    <dsp:sp modelId="{ABA37D0E-72F5-483B-A6B8-80F21E95D152}">
      <dsp:nvSpPr>
        <dsp:cNvPr id="0" name=""/>
        <dsp:cNvSpPr/>
      </dsp:nvSpPr>
      <dsp:spPr>
        <a:xfrm>
          <a:off x="6485072" y="2390907"/>
          <a:ext cx="810125" cy="810125"/>
        </a:xfrm>
        <a:prstGeom prst="downArrow">
          <a:avLst>
            <a:gd name="adj1" fmla="val 55000"/>
            <a:gd name="adj2" fmla="val 45000"/>
          </a:avLst>
        </a:prstGeom>
        <a:solidFill>
          <a:schemeClr val="accent2">
            <a:tint val="40000"/>
            <a:alpha val="90000"/>
            <a:hueOff val="5025821"/>
            <a:satOff val="-4378"/>
            <a:lumOff val="-6"/>
            <a:alphaOff val="0"/>
          </a:schemeClr>
        </a:solidFill>
        <a:ln w="9525" cap="flat" cmpd="sng" algn="ctr">
          <a:solidFill>
            <a:schemeClr val="accent2">
              <a:tint val="40000"/>
              <a:alpha val="90000"/>
              <a:hueOff val="5025821"/>
              <a:satOff val="-4378"/>
              <a:lumOff val="-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667350" y="2390907"/>
        <a:ext cx="445569" cy="609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F180E-13DC-4F94-A150-BD1809E5B2A2}">
      <dsp:nvSpPr>
        <dsp:cNvPr id="0" name=""/>
        <dsp:cNvSpPr/>
      </dsp:nvSpPr>
      <dsp:spPr>
        <a:xfrm>
          <a:off x="0" y="57442"/>
          <a:ext cx="4701779" cy="268397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GB" sz="3100" kern="1200"/>
            <a:t>From the point of view of the conquerors, why was the primacy dispute between Canterbury and York important?</a:t>
          </a:r>
          <a:endParaRPr lang="en-US" sz="3100" kern="1200"/>
        </a:p>
      </dsp:txBody>
      <dsp:txXfrm>
        <a:off x="131021" y="188463"/>
        <a:ext cx="4439737" cy="2421937"/>
      </dsp:txXfrm>
    </dsp:sp>
    <dsp:sp modelId="{B571417A-79B0-4EA9-B2CA-39C359C3A164}">
      <dsp:nvSpPr>
        <dsp:cNvPr id="0" name=""/>
        <dsp:cNvSpPr/>
      </dsp:nvSpPr>
      <dsp:spPr>
        <a:xfrm>
          <a:off x="0" y="2830702"/>
          <a:ext cx="4701779" cy="268397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GB" sz="3100" kern="1200"/>
            <a:t>Look at the evidence of the </a:t>
          </a:r>
          <a:r>
            <a:rPr lang="en-GB" sz="3100" i="1" kern="1200"/>
            <a:t>ASC</a:t>
          </a:r>
          <a:r>
            <a:rPr lang="en-GB" sz="3100" kern="1200"/>
            <a:t> and </a:t>
          </a:r>
          <a:r>
            <a:rPr lang="en-GB" sz="3100" i="1" kern="1200"/>
            <a:t>Hugh the Chanter.</a:t>
          </a:r>
          <a:endParaRPr lang="en-US" sz="3100" kern="1200"/>
        </a:p>
      </dsp:txBody>
      <dsp:txXfrm>
        <a:off x="131021" y="2961723"/>
        <a:ext cx="4439737" cy="2421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BF26C-A50E-43FD-91C9-81951FA04F3C}">
      <dsp:nvSpPr>
        <dsp:cNvPr id="0" name=""/>
        <dsp:cNvSpPr/>
      </dsp:nvSpPr>
      <dsp:spPr>
        <a:xfrm>
          <a:off x="0" y="2124"/>
          <a:ext cx="7886700"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9A878790-D7FC-430C-8D09-E5D64B922699}">
      <dsp:nvSpPr>
        <dsp:cNvPr id="0" name=""/>
        <dsp:cNvSpPr/>
      </dsp:nvSpPr>
      <dsp:spPr>
        <a:xfrm>
          <a:off x="0" y="212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dirty="0"/>
            <a:t>Historical / Ecclesiastical: whether primacy should always reside with Canterbury or with the senior archbishop</a:t>
          </a:r>
          <a:endParaRPr lang="en-US" sz="2900" kern="1200" dirty="0"/>
        </a:p>
      </dsp:txBody>
      <dsp:txXfrm>
        <a:off x="0" y="2124"/>
        <a:ext cx="7886700" cy="1449029"/>
      </dsp:txXfrm>
    </dsp:sp>
    <dsp:sp modelId="{0350FBBD-BD1D-44F5-ADAD-945F1FA5C2CC}">
      <dsp:nvSpPr>
        <dsp:cNvPr id="0" name=""/>
        <dsp:cNvSpPr/>
      </dsp:nvSpPr>
      <dsp:spPr>
        <a:xfrm>
          <a:off x="0" y="1451154"/>
          <a:ext cx="7886700"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723D6FF7-7E7D-416F-BBBE-7C0EE0AF61DA}">
      <dsp:nvSpPr>
        <dsp:cNvPr id="0" name=""/>
        <dsp:cNvSpPr/>
      </dsp:nvSpPr>
      <dsp:spPr>
        <a:xfrm>
          <a:off x="0" y="145115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Political: the unity of the kingdom should be reflected in the unity of the church; each should be subject to one head</a:t>
          </a:r>
          <a:endParaRPr lang="en-US" sz="2900" kern="1200"/>
        </a:p>
      </dsp:txBody>
      <dsp:txXfrm>
        <a:off x="0" y="1451154"/>
        <a:ext cx="7886700" cy="1449029"/>
      </dsp:txXfrm>
    </dsp:sp>
    <dsp:sp modelId="{71472E27-E6D5-4C16-84B8-2771F8944453}">
      <dsp:nvSpPr>
        <dsp:cNvPr id="0" name=""/>
        <dsp:cNvSpPr/>
      </dsp:nvSpPr>
      <dsp:spPr>
        <a:xfrm>
          <a:off x="0" y="2900183"/>
          <a:ext cx="7886700"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00A2360A-270F-49F9-9E13-C1435EB56BB3}">
      <dsp:nvSpPr>
        <dsp:cNvPr id="0" name=""/>
        <dsp:cNvSpPr/>
      </dsp:nvSpPr>
      <dsp:spPr>
        <a:xfrm>
          <a:off x="0" y="2900183"/>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The political instability (and separatist tendencies) of the north and threat of foreign invasion</a:t>
          </a:r>
          <a:endParaRPr lang="en-US" sz="2900" kern="1200"/>
        </a:p>
      </dsp:txBody>
      <dsp:txXfrm>
        <a:off x="0" y="2900183"/>
        <a:ext cx="78867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17443-613C-4FB8-BD0A-A12C16529FB1}">
      <dsp:nvSpPr>
        <dsp:cNvPr id="0" name=""/>
        <dsp:cNvSpPr/>
      </dsp:nvSpPr>
      <dsp:spPr>
        <a:xfrm>
          <a:off x="0" y="0"/>
          <a:ext cx="788670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7E1D60-E028-46B6-A799-E7BCD97B6815}">
      <dsp:nvSpPr>
        <dsp:cNvPr id="0" name=""/>
        <dsp:cNvSpPr/>
      </dsp:nvSpPr>
      <dsp:spPr>
        <a:xfrm>
          <a:off x="0" y="0"/>
          <a:ext cx="78867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Why might the Normans have been keen to make new foundations? In your groups, discuss the significance of this as a general phenomenon. You might find it useful to think about Battle Abbey.</a:t>
          </a:r>
          <a:endParaRPr lang="en-US" sz="2900" kern="1200"/>
        </a:p>
      </dsp:txBody>
      <dsp:txXfrm>
        <a:off x="0" y="0"/>
        <a:ext cx="7886700" cy="2175669"/>
      </dsp:txXfrm>
    </dsp:sp>
    <dsp:sp modelId="{FA2B5F67-B72E-4629-8AFC-975443E03E10}">
      <dsp:nvSpPr>
        <dsp:cNvPr id="0" name=""/>
        <dsp:cNvSpPr/>
      </dsp:nvSpPr>
      <dsp:spPr>
        <a:xfrm>
          <a:off x="0" y="2175669"/>
          <a:ext cx="788670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6E8A69-B534-4737-A12A-890AF68765C4}">
      <dsp:nvSpPr>
        <dsp:cNvPr id="0" name=""/>
        <dsp:cNvSpPr/>
      </dsp:nvSpPr>
      <dsp:spPr>
        <a:xfrm>
          <a:off x="0" y="2175669"/>
          <a:ext cx="78867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Using the Monastic Wales website (</a:t>
          </a:r>
          <a:r>
            <a:rPr lang="en-GB" sz="2900" kern="1200">
              <a:hlinkClick xmlns:r="http://schemas.openxmlformats.org/officeDocument/2006/relationships" r:id="rId1"/>
            </a:rPr>
            <a:t>www.monasticwales.org</a:t>
          </a:r>
          <a:r>
            <a:rPr lang="en-GB" sz="2900" kern="1200"/>
            <a:t>) think about what we can learn from the foundation of Benedictine priories in south Wales.</a:t>
          </a:r>
          <a:endParaRPr lang="en-US" sz="2900" kern="1200"/>
        </a:p>
      </dsp:txBody>
      <dsp:txXfrm>
        <a:off x="0" y="2175669"/>
        <a:ext cx="7886700" cy="21756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8E652-F834-44BF-A5B2-23843F4146C1}">
      <dsp:nvSpPr>
        <dsp:cNvPr id="0" name=""/>
        <dsp:cNvSpPr/>
      </dsp:nvSpPr>
      <dsp:spPr>
        <a:xfrm>
          <a:off x="0" y="2124"/>
          <a:ext cx="78867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D8B71F-B833-4CFB-B0F8-630355A566BA}">
      <dsp:nvSpPr>
        <dsp:cNvPr id="0" name=""/>
        <dsp:cNvSpPr/>
      </dsp:nvSpPr>
      <dsp:spPr>
        <a:xfrm>
          <a:off x="0" y="212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Robert Guiscard founded Latin monasteries as a part of his programme of Latinization</a:t>
          </a:r>
          <a:endParaRPr lang="en-US" sz="2900" kern="1200"/>
        </a:p>
      </dsp:txBody>
      <dsp:txXfrm>
        <a:off x="0" y="2124"/>
        <a:ext cx="7886700" cy="1449029"/>
      </dsp:txXfrm>
    </dsp:sp>
    <dsp:sp modelId="{C05B3E8D-5034-4030-B32E-B2CC6F017734}">
      <dsp:nvSpPr>
        <dsp:cNvPr id="0" name=""/>
        <dsp:cNvSpPr/>
      </dsp:nvSpPr>
      <dsp:spPr>
        <a:xfrm>
          <a:off x="0" y="1451154"/>
          <a:ext cx="78867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B2BE57-BE54-4ED4-9BC8-46F1B3A421F7}">
      <dsp:nvSpPr>
        <dsp:cNvPr id="0" name=""/>
        <dsp:cNvSpPr/>
      </dsp:nvSpPr>
      <dsp:spPr>
        <a:xfrm>
          <a:off x="0" y="145115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Completed Venosa (near Melfi), dedicated in 1059; this was the ducal monastery and Robert was buried there</a:t>
          </a:r>
          <a:endParaRPr lang="en-US" sz="2900" kern="1200"/>
        </a:p>
      </dsp:txBody>
      <dsp:txXfrm>
        <a:off x="0" y="1451154"/>
        <a:ext cx="7886700" cy="1449029"/>
      </dsp:txXfrm>
    </dsp:sp>
    <dsp:sp modelId="{2ED95856-D92A-4C84-B213-81E299B57E1E}">
      <dsp:nvSpPr>
        <dsp:cNvPr id="0" name=""/>
        <dsp:cNvSpPr/>
      </dsp:nvSpPr>
      <dsp:spPr>
        <a:xfrm>
          <a:off x="0" y="2900183"/>
          <a:ext cx="788670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2FD6A4-9AC0-4C4D-83C5-92C126925D1D}">
      <dsp:nvSpPr>
        <dsp:cNvPr id="0" name=""/>
        <dsp:cNvSpPr/>
      </dsp:nvSpPr>
      <dsp:spPr>
        <a:xfrm>
          <a:off x="0" y="2900183"/>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a:t>Sicilian lands were bestowed in mainland monasteries such as Monte Cassino and La Cava</a:t>
          </a:r>
          <a:endParaRPr lang="en-US" sz="2900" kern="1200"/>
        </a:p>
      </dsp:txBody>
      <dsp:txXfrm>
        <a:off x="0" y="2900183"/>
        <a:ext cx="7886700" cy="14490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2A221-36B7-4EDB-918A-C5F6C30514B8}">
      <dsp:nvSpPr>
        <dsp:cNvPr id="0" name=""/>
        <dsp:cNvSpPr/>
      </dsp:nvSpPr>
      <dsp:spPr>
        <a:xfrm>
          <a:off x="0" y="3132"/>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3E2B3-BE39-42A7-82F4-1DBE9201B803}">
      <dsp:nvSpPr>
        <dsp:cNvPr id="0" name=""/>
        <dsp:cNvSpPr/>
      </dsp:nvSpPr>
      <dsp:spPr>
        <a:xfrm>
          <a:off x="0" y="3132"/>
          <a:ext cx="4869656" cy="213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a:t>Context: 1069 saw the northern uprising that was severely quashed by the ‘Harrowing of the North’; Archbishop Ealdred died in September; early 1070 William I dealt with a Danish invasion.</a:t>
          </a:r>
          <a:endParaRPr lang="en-US" sz="2300" kern="1200"/>
        </a:p>
      </dsp:txBody>
      <dsp:txXfrm>
        <a:off x="0" y="3132"/>
        <a:ext cx="4869656" cy="2136186"/>
      </dsp:txXfrm>
    </dsp:sp>
    <dsp:sp modelId="{454435CD-D4DC-42F7-A142-32AF10558076}">
      <dsp:nvSpPr>
        <dsp:cNvPr id="0" name=""/>
        <dsp:cNvSpPr/>
      </dsp:nvSpPr>
      <dsp:spPr>
        <a:xfrm>
          <a:off x="0" y="2139318"/>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9D504-0607-4B0A-B320-B9A341454B90}">
      <dsp:nvSpPr>
        <dsp:cNvPr id="0" name=""/>
        <dsp:cNvSpPr/>
      </dsp:nvSpPr>
      <dsp:spPr>
        <a:xfrm>
          <a:off x="0" y="2139318"/>
          <a:ext cx="4869656" cy="213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a:t>At Easter he met a papal delegation at Winchester, led by Ermenfrid, bishop of Sion</a:t>
          </a:r>
          <a:endParaRPr lang="en-US" sz="2300" kern="1200"/>
        </a:p>
      </dsp:txBody>
      <dsp:txXfrm>
        <a:off x="0" y="2139318"/>
        <a:ext cx="4869656" cy="2136186"/>
      </dsp:txXfrm>
    </dsp:sp>
    <dsp:sp modelId="{C12679E7-FBED-40CF-9DF6-B9DAEFB58F2A}">
      <dsp:nvSpPr>
        <dsp:cNvPr id="0" name=""/>
        <dsp:cNvSpPr/>
      </dsp:nvSpPr>
      <dsp:spPr>
        <a:xfrm>
          <a:off x="0" y="4275505"/>
          <a:ext cx="486965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E3A01-BB11-4DD2-AF9C-D0381C6B0B03}">
      <dsp:nvSpPr>
        <dsp:cNvPr id="0" name=""/>
        <dsp:cNvSpPr/>
      </dsp:nvSpPr>
      <dsp:spPr>
        <a:xfrm>
          <a:off x="0" y="4275505"/>
          <a:ext cx="4869656" cy="213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a:t>What happened next and why was it significant? </a:t>
          </a:r>
          <a:endParaRPr lang="en-US" sz="2300" kern="1200"/>
        </a:p>
      </dsp:txBody>
      <dsp:txXfrm>
        <a:off x="0" y="4275505"/>
        <a:ext cx="4869656" cy="21361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4E7EF-67D7-49EF-94FD-41B52DC8FF1F}">
      <dsp:nvSpPr>
        <dsp:cNvPr id="0" name=""/>
        <dsp:cNvSpPr/>
      </dsp:nvSpPr>
      <dsp:spPr>
        <a:xfrm>
          <a:off x="0" y="3023"/>
          <a:ext cx="4869656"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8D92E27A-B3D5-46AD-A6BB-6D2782B6CCF7}">
      <dsp:nvSpPr>
        <dsp:cNvPr id="0" name=""/>
        <dsp:cNvSpPr/>
      </dsp:nvSpPr>
      <dsp:spPr>
        <a:xfrm>
          <a:off x="0" y="3023"/>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a:t>The legate recrowned William as king of England</a:t>
          </a:r>
          <a:endParaRPr lang="en-US" sz="1900" kern="1200"/>
        </a:p>
      </dsp:txBody>
      <dsp:txXfrm>
        <a:off x="0" y="3023"/>
        <a:ext cx="4869656" cy="1031106"/>
      </dsp:txXfrm>
    </dsp:sp>
    <dsp:sp modelId="{3B9E3401-10EB-4C7E-89FF-0FF658947149}">
      <dsp:nvSpPr>
        <dsp:cNvPr id="0" name=""/>
        <dsp:cNvSpPr/>
      </dsp:nvSpPr>
      <dsp:spPr>
        <a:xfrm>
          <a:off x="0" y="1034130"/>
          <a:ext cx="4869656"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40436778-09C5-409F-93EE-167A95BD379F}">
      <dsp:nvSpPr>
        <dsp:cNvPr id="0" name=""/>
        <dsp:cNvSpPr/>
      </dsp:nvSpPr>
      <dsp:spPr>
        <a:xfrm>
          <a:off x="0" y="1034130"/>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a:t>The bishops of Selsey, Lichfield, Durham were removed from office – as was Stigand</a:t>
          </a:r>
          <a:endParaRPr lang="en-US" sz="1900" kern="1200"/>
        </a:p>
      </dsp:txBody>
      <dsp:txXfrm>
        <a:off x="0" y="1034130"/>
        <a:ext cx="4869656" cy="1031106"/>
      </dsp:txXfrm>
    </dsp:sp>
    <dsp:sp modelId="{C3FF0A8E-C84F-4A8F-BFEB-7C485A0F34A5}">
      <dsp:nvSpPr>
        <dsp:cNvPr id="0" name=""/>
        <dsp:cNvSpPr/>
      </dsp:nvSpPr>
      <dsp:spPr>
        <a:xfrm>
          <a:off x="0" y="2065237"/>
          <a:ext cx="4869656" cy="0"/>
        </a:xfrm>
        <a:prstGeom prst="lin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CF6694BB-5654-445D-9CEF-0753920522CD}">
      <dsp:nvSpPr>
        <dsp:cNvPr id="0" name=""/>
        <dsp:cNvSpPr/>
      </dsp:nvSpPr>
      <dsp:spPr>
        <a:xfrm>
          <a:off x="0" y="2065237"/>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a:t>Vacancies filled mostly by Normans</a:t>
          </a:r>
          <a:endParaRPr lang="en-US" sz="1900" kern="1200"/>
        </a:p>
      </dsp:txBody>
      <dsp:txXfrm>
        <a:off x="0" y="2065237"/>
        <a:ext cx="4869656" cy="1031106"/>
      </dsp:txXfrm>
    </dsp:sp>
    <dsp:sp modelId="{B7A78D9D-34AC-4CC1-AAED-ADF00EC82B4E}">
      <dsp:nvSpPr>
        <dsp:cNvPr id="0" name=""/>
        <dsp:cNvSpPr/>
      </dsp:nvSpPr>
      <dsp:spPr>
        <a:xfrm>
          <a:off x="0" y="3096343"/>
          <a:ext cx="4869656" cy="0"/>
        </a:xfrm>
        <a:prstGeom prst="lin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95A37570-96F2-4E54-BE06-5076918F2DAC}">
      <dsp:nvSpPr>
        <dsp:cNvPr id="0" name=""/>
        <dsp:cNvSpPr/>
      </dsp:nvSpPr>
      <dsp:spPr>
        <a:xfrm>
          <a:off x="0" y="3096343"/>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After the Council only three English-born bishops remained in office (others who survived were originally from </a:t>
          </a:r>
          <a:r>
            <a:rPr lang="en-GB" sz="1900" kern="1200" dirty="0" err="1"/>
            <a:t>Lotharingian</a:t>
          </a:r>
          <a:r>
            <a:rPr lang="en-GB" sz="1900" kern="1200" dirty="0"/>
            <a:t> or Norman)</a:t>
          </a:r>
        </a:p>
      </dsp:txBody>
      <dsp:txXfrm>
        <a:off x="0" y="3096343"/>
        <a:ext cx="4869656" cy="1031106"/>
      </dsp:txXfrm>
    </dsp:sp>
    <dsp:sp modelId="{EAAAC7E7-A502-4510-8882-B9E9B9AE90AF}">
      <dsp:nvSpPr>
        <dsp:cNvPr id="0" name=""/>
        <dsp:cNvSpPr/>
      </dsp:nvSpPr>
      <dsp:spPr>
        <a:xfrm>
          <a:off x="0" y="4127450"/>
          <a:ext cx="4869656"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76340BE8-CDBE-435B-8602-8D84E55C6675}">
      <dsp:nvSpPr>
        <dsp:cNvPr id="0" name=""/>
        <dsp:cNvSpPr/>
      </dsp:nvSpPr>
      <dsp:spPr>
        <a:xfrm>
          <a:off x="0" y="4127450"/>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a:t>John of Worcester spoke of the king’s need to ‘strengthen his position in his newly-acquired kingdom’</a:t>
          </a:r>
          <a:endParaRPr lang="en-US" sz="1900" kern="1200"/>
        </a:p>
      </dsp:txBody>
      <dsp:txXfrm>
        <a:off x="0" y="4127450"/>
        <a:ext cx="4869656" cy="1031106"/>
      </dsp:txXfrm>
    </dsp:sp>
    <dsp:sp modelId="{0887FCEA-2682-400A-B19E-FD75C4F7376E}">
      <dsp:nvSpPr>
        <dsp:cNvPr id="0" name=""/>
        <dsp:cNvSpPr/>
      </dsp:nvSpPr>
      <dsp:spPr>
        <a:xfrm>
          <a:off x="0" y="5158557"/>
          <a:ext cx="4869656"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53732C5B-04C9-4474-BDE9-CC81CA7024AF}">
      <dsp:nvSpPr>
        <dsp:cNvPr id="0" name=""/>
        <dsp:cNvSpPr/>
      </dsp:nvSpPr>
      <dsp:spPr>
        <a:xfrm>
          <a:off x="0" y="5158557"/>
          <a:ext cx="4869656" cy="1031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a:t>Later in the 1070s a number of cathedrals were moved from rural to urban sites</a:t>
          </a:r>
          <a:endParaRPr lang="en-US" sz="1900" kern="1200"/>
        </a:p>
      </dsp:txBody>
      <dsp:txXfrm>
        <a:off x="0" y="5158557"/>
        <a:ext cx="4869656" cy="10311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3D610-DD98-4BA0-B0BF-50259EC4DE35}">
      <dsp:nvSpPr>
        <dsp:cNvPr id="0" name=""/>
        <dsp:cNvSpPr/>
      </dsp:nvSpPr>
      <dsp:spPr>
        <a:xfrm>
          <a:off x="0" y="85213"/>
          <a:ext cx="4885203" cy="137475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A firmer stance: Pope Gregory VII demanded attendance of English bishops at papal councils</a:t>
          </a:r>
          <a:endParaRPr lang="en-US" sz="2500" kern="1200"/>
        </a:p>
      </dsp:txBody>
      <dsp:txXfrm>
        <a:off x="67110" y="152323"/>
        <a:ext cx="4750983" cy="1240530"/>
      </dsp:txXfrm>
    </dsp:sp>
    <dsp:sp modelId="{E900DEA0-B0CB-44C2-9474-08378019722F}">
      <dsp:nvSpPr>
        <dsp:cNvPr id="0" name=""/>
        <dsp:cNvSpPr/>
      </dsp:nvSpPr>
      <dsp:spPr>
        <a:xfrm>
          <a:off x="0" y="1531963"/>
          <a:ext cx="4885203" cy="1374750"/>
        </a:xfrm>
        <a:prstGeom prst="round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Demanded frequent attendance of Lanfranc at the papal curia</a:t>
          </a:r>
          <a:endParaRPr lang="en-US" sz="2500" kern="1200"/>
        </a:p>
      </dsp:txBody>
      <dsp:txXfrm>
        <a:off x="67110" y="1599073"/>
        <a:ext cx="4750983" cy="1240530"/>
      </dsp:txXfrm>
    </dsp:sp>
    <dsp:sp modelId="{94A58A0D-8E8B-4125-A86B-4A0C686C4757}">
      <dsp:nvSpPr>
        <dsp:cNvPr id="0" name=""/>
        <dsp:cNvSpPr/>
      </dsp:nvSpPr>
      <dsp:spPr>
        <a:xfrm>
          <a:off x="0" y="2978713"/>
          <a:ext cx="4885203" cy="1374750"/>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Demanded that papal legates be allowed to hold councils in England</a:t>
          </a:r>
          <a:endParaRPr lang="en-US" sz="2500" kern="1200"/>
        </a:p>
      </dsp:txBody>
      <dsp:txXfrm>
        <a:off x="67110" y="3045823"/>
        <a:ext cx="4750983" cy="1240530"/>
      </dsp:txXfrm>
    </dsp:sp>
    <dsp:sp modelId="{69A49CA6-A198-4A3E-A511-E48E1CD207A3}">
      <dsp:nvSpPr>
        <dsp:cNvPr id="0" name=""/>
        <dsp:cNvSpPr/>
      </dsp:nvSpPr>
      <dsp:spPr>
        <a:xfrm>
          <a:off x="0" y="4425463"/>
          <a:ext cx="4885203" cy="137475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Demanded that William perform homage as a papal vassal</a:t>
          </a:r>
          <a:endParaRPr lang="en-US" sz="2500" kern="1200"/>
        </a:p>
      </dsp:txBody>
      <dsp:txXfrm>
        <a:off x="67110" y="4492573"/>
        <a:ext cx="4750983" cy="12405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09B0C46-DC9F-48AA-8009-BD878C95A28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156077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B0C46-DC9F-48AA-8009-BD878C95A28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2883349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B0C46-DC9F-48AA-8009-BD878C95A28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314844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9B0C46-DC9F-48AA-8009-BD878C95A28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1416154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09B0C46-DC9F-48AA-8009-BD878C95A289}" type="datetimeFigureOut">
              <a:rPr lang="en-GB" smtClean="0"/>
              <a:t>07/11/2018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3091592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09B0C46-DC9F-48AA-8009-BD878C95A289}" type="datetimeFigureOut">
              <a:rPr lang="en-GB" smtClean="0"/>
              <a:t>07/11/2018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1694704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9B0C46-DC9F-48AA-8009-BD878C95A289}" type="datetimeFigureOut">
              <a:rPr lang="en-GB" smtClean="0"/>
              <a:t>07/11/2018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11539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9B0C46-DC9F-48AA-8009-BD878C95A28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3921396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9B0C46-DC9F-48AA-8009-BD878C95A28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561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B0C46-DC9F-48AA-8009-BD878C95A28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2767308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B0C46-DC9F-48AA-8009-BD878C95A28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EC1D3A-97A9-449C-BF4C-8F885F6BE856}" type="slidenum">
              <a:rPr lang="en-GB" smtClean="0"/>
              <a:t>‹#›</a:t>
            </a:fld>
            <a:endParaRPr lang="en-GB"/>
          </a:p>
        </p:txBody>
      </p:sp>
    </p:spTree>
    <p:extLst>
      <p:ext uri="{BB962C8B-B14F-4D97-AF65-F5344CB8AC3E}">
        <p14:creationId xmlns:p14="http://schemas.microsoft.com/office/powerpoint/2010/main" val="2214069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9B0C46-DC9F-48AA-8009-BD878C95A289}" type="datetimeFigureOut">
              <a:rPr lang="en-GB" smtClean="0"/>
              <a:t>07/11/2018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EC1D3A-97A9-449C-BF4C-8F885F6BE856}" type="slidenum">
              <a:rPr lang="en-GB" smtClean="0"/>
              <a:t>‹#›</a:t>
            </a:fld>
            <a:endParaRPr lang="en-GB"/>
          </a:p>
        </p:txBody>
      </p:sp>
    </p:spTree>
    <p:extLst>
      <p:ext uri="{BB962C8B-B14F-4D97-AF65-F5344CB8AC3E}">
        <p14:creationId xmlns:p14="http://schemas.microsoft.com/office/powerpoint/2010/main" val="1090296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 xmlns:a16="http://schemas.microsoft.com/office/drawing/2014/main" id="{F76C7683-0ADF-4E8F-B179-858DACA33B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766365" y="3812954"/>
            <a:ext cx="4848966" cy="1516014"/>
          </a:xfrm>
        </p:spPr>
        <p:txBody>
          <a:bodyPr>
            <a:normAutofit/>
          </a:bodyPr>
          <a:lstStyle/>
          <a:p>
            <a:pPr algn="l">
              <a:lnSpc>
                <a:spcPct val="90000"/>
              </a:lnSpc>
            </a:pPr>
            <a:r>
              <a:rPr lang="en-GB" sz="2900">
                <a:solidFill>
                  <a:srgbClr val="FFFFFF"/>
                </a:solidFill>
              </a:rPr>
              <a:t>The Normans</a:t>
            </a:r>
            <a:br>
              <a:rPr lang="en-GB" sz="2900">
                <a:solidFill>
                  <a:srgbClr val="FFFFFF"/>
                </a:solidFill>
              </a:rPr>
            </a:br>
            <a:r>
              <a:rPr lang="en-GB" sz="2900">
                <a:solidFill>
                  <a:srgbClr val="FFFFFF"/>
                </a:solidFill>
              </a:rPr>
              <a:t>Religion and Power: cathedrals and monastic networks</a:t>
            </a:r>
          </a:p>
        </p:txBody>
      </p:sp>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4343" r="2" b="1098"/>
          <a:stretch/>
        </p:blipFill>
        <p:spPr bwMode="auto">
          <a:xfrm>
            <a:off x="238226" y="321733"/>
            <a:ext cx="3120339" cy="221297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6" name="Straight Connector 75">
            <a:extLst>
              <a:ext uri="{FF2B5EF4-FFF2-40B4-BE49-F238E27FC236}">
                <a16:creationId xmlns="" xmlns:a16="http://schemas.microsoft.com/office/drawing/2014/main" id="{BC103F2A-EFED-4C13-AA7D-78D955ABCD98}"/>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102" r="27275" b="-2"/>
          <a:stretch/>
        </p:blipFill>
        <p:spPr bwMode="auto">
          <a:xfrm>
            <a:off x="238226" y="2695575"/>
            <a:ext cx="3120339" cy="384069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2382" r="544" b="-3"/>
          <a:stretch/>
        </p:blipFill>
        <p:spPr bwMode="auto">
          <a:xfrm>
            <a:off x="3490722" y="321733"/>
            <a:ext cx="5417534" cy="29858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Subtitle 4">
            <a:extLst>
              <a:ext uri="{FF2B5EF4-FFF2-40B4-BE49-F238E27FC236}">
                <a16:creationId xmlns="" xmlns:a16="http://schemas.microsoft.com/office/drawing/2014/main" id="{25362CE6-1254-4F28-B29F-60BCCBC49B26}"/>
              </a:ext>
            </a:extLst>
          </p:cNvPr>
          <p:cNvSpPr>
            <a:spLocks noGrp="1"/>
          </p:cNvSpPr>
          <p:nvPr>
            <p:ph type="subTitle" idx="1"/>
          </p:nvPr>
        </p:nvSpPr>
        <p:spPr>
          <a:xfrm>
            <a:off x="1371600" y="3913626"/>
            <a:ext cx="6400800" cy="1752600"/>
          </a:xfrm>
        </p:spPr>
        <p:txBody>
          <a:bodyPr/>
          <a:lstStyle/>
          <a:p>
            <a:endParaRPr lang="en-GB"/>
          </a:p>
        </p:txBody>
      </p:sp>
    </p:spTree>
    <p:extLst>
      <p:ext uri="{BB962C8B-B14F-4D97-AF65-F5344CB8AC3E}">
        <p14:creationId xmlns:p14="http://schemas.microsoft.com/office/powerpoint/2010/main" val="616022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r>
              <a:rPr lang="en-GB" dirty="0">
                <a:solidFill>
                  <a:srgbClr val="FFFFFF"/>
                </a:solidFill>
              </a:rPr>
              <a:t>Question:</a:t>
            </a:r>
          </a:p>
        </p:txBody>
      </p:sp>
      <p:sp>
        <p:nvSpPr>
          <p:cNvPr id="3" name="Content Placeholder 2"/>
          <p:cNvSpPr>
            <a:spLocks noGrp="1"/>
          </p:cNvSpPr>
          <p:nvPr>
            <p:ph idx="1"/>
          </p:nvPr>
        </p:nvSpPr>
        <p:spPr>
          <a:xfrm>
            <a:off x="4567930" y="801866"/>
            <a:ext cx="3979563" cy="5230634"/>
          </a:xfrm>
        </p:spPr>
        <p:txBody>
          <a:bodyPr anchor="ctr">
            <a:normAutofit/>
          </a:bodyPr>
          <a:lstStyle/>
          <a:p>
            <a:pPr marL="0" indent="0">
              <a:buNone/>
            </a:pPr>
            <a:r>
              <a:rPr lang="en-GB" sz="3600" dirty="0">
                <a:solidFill>
                  <a:srgbClr val="000000"/>
                </a:solidFill>
              </a:rPr>
              <a:t>In a medieval context and particularly in the context of conquered lands, what is the link between religion and power?</a:t>
            </a:r>
          </a:p>
        </p:txBody>
      </p:sp>
    </p:spTree>
    <p:extLst>
      <p:ext uri="{BB962C8B-B14F-4D97-AF65-F5344CB8AC3E}">
        <p14:creationId xmlns:p14="http://schemas.microsoft.com/office/powerpoint/2010/main" val="4245983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08E89D5E-1885-4160-AC77-CC471DD1D0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347700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457" y="712269"/>
            <a:ext cx="2528249" cy="5502264"/>
          </a:xfrm>
        </p:spPr>
        <p:txBody>
          <a:bodyPr>
            <a:normAutofit/>
          </a:bodyPr>
          <a:lstStyle/>
          <a:p>
            <a:r>
              <a:rPr lang="en-GB">
                <a:solidFill>
                  <a:srgbClr val="FFFFFF"/>
                </a:solidFill>
              </a:rPr>
              <a:t>Some Answers</a:t>
            </a:r>
          </a:p>
        </p:txBody>
      </p:sp>
      <p:cxnSp>
        <p:nvCxnSpPr>
          <p:cNvPr id="12" name="Straight Connector 11">
            <a:extLst>
              <a:ext uri="{FF2B5EF4-FFF2-40B4-BE49-F238E27FC236}">
                <a16:creationId xmlns="" xmlns:a16="http://schemas.microsoft.com/office/drawing/2014/main" id="{550D2BD1-98F9-412D-905B-3A843EF4078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V="1">
            <a:off x="5715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22BC66C9-86D5-4D16-BD0C-4C7156DEC534}"/>
              </a:ext>
            </a:extLst>
          </p:cNvPr>
          <p:cNvGraphicFramePr>
            <a:graphicFrameLocks noGrp="1"/>
          </p:cNvGraphicFramePr>
          <p:nvPr>
            <p:ph idx="1"/>
            <p:extLst>
              <p:ext uri="{D42A27DB-BD31-4B8C-83A1-F6EECF244321}">
                <p14:modId xmlns:p14="http://schemas.microsoft.com/office/powerpoint/2010/main" val="365086967"/>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1312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 xmlns:a16="http://schemas.microsoft.com/office/drawing/2014/main" id="{D8386171-E87D-46AB-8718-4CE2A88748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26">
            <a:extLst>
              <a:ext uri="{FF2B5EF4-FFF2-40B4-BE49-F238E27FC236}">
                <a16:creationId xmlns="" xmlns:a16="http://schemas.microsoft.com/office/drawing/2014/main" id="{207CB456-8849-413C-8210-B663779A32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 xmlns:a16="http://schemas.microsoft.com/office/drawing/2014/main" id="{E513936D-D1EB-4E42-A97F-942BA1F3DF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376362"/>
            <a:ext cx="6858000" cy="1363550"/>
          </a:xfrm>
        </p:spPr>
        <p:txBody>
          <a:bodyPr vert="horz" lIns="91440" tIns="45720" rIns="91440" bIns="45720" rtlCol="0" anchor="b">
            <a:normAutofit/>
          </a:bodyPr>
          <a:lstStyle/>
          <a:p>
            <a:pPr>
              <a:lnSpc>
                <a:spcPct val="90000"/>
              </a:lnSpc>
            </a:pPr>
            <a:r>
              <a:rPr lang="en-US" sz="4700" kern="1200" dirty="0">
                <a:solidFill>
                  <a:schemeClr val="tx1"/>
                </a:solidFill>
                <a:latin typeface="+mj-lt"/>
                <a:ea typeface="+mj-ea"/>
                <a:cs typeface="+mj-cs"/>
              </a:rPr>
              <a:t>England and ‘reform’</a:t>
            </a:r>
          </a:p>
        </p:txBody>
      </p:sp>
      <p:sp>
        <p:nvSpPr>
          <p:cNvPr id="3" name="Content Placeholder 2"/>
          <p:cNvSpPr>
            <a:spLocks noGrp="1"/>
          </p:cNvSpPr>
          <p:nvPr>
            <p:ph idx="1"/>
          </p:nvPr>
        </p:nvSpPr>
        <p:spPr>
          <a:xfrm>
            <a:off x="1143000" y="3284984"/>
            <a:ext cx="6858000" cy="2226815"/>
          </a:xfrm>
        </p:spPr>
        <p:txBody>
          <a:bodyPr vert="horz" lIns="91440" tIns="45720" rIns="91440" bIns="45720" rtlCol="0">
            <a:normAutofit/>
          </a:bodyPr>
          <a:lstStyle/>
          <a:p>
            <a:pPr marL="0" indent="0" algn="ctr">
              <a:lnSpc>
                <a:spcPct val="90000"/>
              </a:lnSpc>
              <a:spcBef>
                <a:spcPts val="1000"/>
              </a:spcBef>
              <a:buNone/>
            </a:pPr>
            <a:r>
              <a:rPr lang="en-US" sz="2800" kern="1200" dirty="0">
                <a:solidFill>
                  <a:schemeClr val="tx1"/>
                </a:solidFill>
                <a:latin typeface="+mn-lt"/>
                <a:ea typeface="+mn-ea"/>
                <a:cs typeface="+mn-cs"/>
              </a:rPr>
              <a:t>The state of the English church in 1066 – the evidence of William of </a:t>
            </a:r>
            <a:r>
              <a:rPr lang="en-US" sz="2800" kern="1200" dirty="0" err="1">
                <a:solidFill>
                  <a:schemeClr val="tx1"/>
                </a:solidFill>
                <a:latin typeface="+mn-lt"/>
                <a:ea typeface="+mn-ea"/>
                <a:cs typeface="+mn-cs"/>
              </a:rPr>
              <a:t>Malmesbury</a:t>
            </a:r>
            <a:r>
              <a:rPr lang="en-US" sz="2800" kern="1200" dirty="0">
                <a:solidFill>
                  <a:schemeClr val="tx1"/>
                </a:solidFill>
                <a:latin typeface="+mn-lt"/>
                <a:ea typeface="+mn-ea"/>
                <a:cs typeface="+mn-cs"/>
              </a:rPr>
              <a:t>.</a:t>
            </a:r>
          </a:p>
        </p:txBody>
      </p:sp>
    </p:spTree>
    <p:extLst>
      <p:ext uri="{BB962C8B-B14F-4D97-AF65-F5344CB8AC3E}">
        <p14:creationId xmlns:p14="http://schemas.microsoft.com/office/powerpoint/2010/main" val="248620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AB45A142-4255-493C-8284-5D566C121B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B1393ED-9FB1-4874-A00D-3E7EB1E1C076}"/>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nSpc>
                <a:spcPct val="90000"/>
              </a:lnSpc>
            </a:pPr>
            <a:r>
              <a:rPr lang="en-US" sz="4200" kern="1200" dirty="0">
                <a:solidFill>
                  <a:srgbClr val="FFFFFF"/>
                </a:solidFill>
                <a:latin typeface="+mj-lt"/>
                <a:ea typeface="+mj-ea"/>
                <a:cs typeface="+mj-cs"/>
              </a:rPr>
              <a:t>England and ‘reform’: Dioceses</a:t>
            </a:r>
          </a:p>
        </p:txBody>
      </p:sp>
      <p:cxnSp>
        <p:nvCxnSpPr>
          <p:cNvPr id="74" name="Straight Connector 73">
            <a:extLst>
              <a:ext uri="{FF2B5EF4-FFF2-40B4-BE49-F238E27FC236}">
                <a16:creationId xmlns="" xmlns:a16="http://schemas.microsoft.com/office/drawing/2014/main" id="{38FB9660-F42F-4313-BBC4-47C007FE484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9" name="Picture 2" descr="https://upload.wikimedia.org/wikipedia/commons/thumb/d/d1/England_diocese_map_post_950.svg/640px-England_diocese_map_post_950.svg.png?1541072173879">
            <a:extLst>
              <a:ext uri="{FF2B5EF4-FFF2-40B4-BE49-F238E27FC236}">
                <a16:creationId xmlns="" xmlns:a16="http://schemas.microsoft.com/office/drawing/2014/main" id="{BD978765-0D98-4F61-B995-AD391CA06F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65366" y="591838"/>
            <a:ext cx="4915159" cy="5682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658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3B0DF90E-6BAD-4E82-8FDF-717C9A3573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 xmlns:a16="http://schemas.microsoft.com/office/drawing/2014/main" id="{13DCC859-0434-4BB8-B6C5-09C88AE698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 xmlns:a16="http://schemas.microsoft.com/office/drawing/2014/main" id="{08E7ACFB-B791-4C23-8B17-013FEDC09A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4751" y="365125"/>
            <a:ext cx="7890527" cy="1325563"/>
          </a:xfrm>
        </p:spPr>
        <p:txBody>
          <a:bodyPr>
            <a:normAutofit/>
          </a:bodyPr>
          <a:lstStyle/>
          <a:p>
            <a:r>
              <a:rPr lang="en-GB" dirty="0"/>
              <a:t>Medieval dioceses in England</a:t>
            </a:r>
          </a:p>
        </p:txBody>
      </p:sp>
      <p:graphicFrame>
        <p:nvGraphicFramePr>
          <p:cNvPr id="6" name="Content Placeholder 3">
            <a:extLst>
              <a:ext uri="{FF2B5EF4-FFF2-40B4-BE49-F238E27FC236}">
                <a16:creationId xmlns="" xmlns:a16="http://schemas.microsoft.com/office/drawing/2014/main" id="{5DCE09D3-0883-4C21-B4D2-507B0DDD470A}"/>
              </a:ext>
            </a:extLst>
          </p:cNvPr>
          <p:cNvGraphicFramePr>
            <a:graphicFrameLocks noGrp="1"/>
          </p:cNvGraphicFramePr>
          <p:nvPr>
            <p:ph idx="1"/>
            <p:extLst>
              <p:ext uri="{D42A27DB-BD31-4B8C-83A1-F6EECF244321}">
                <p14:modId xmlns:p14="http://schemas.microsoft.com/office/powerpoint/2010/main" val="3200475996"/>
              </p:ext>
            </p:extLst>
          </p:nvPr>
        </p:nvGraphicFramePr>
        <p:xfrm>
          <a:off x="628650" y="2022475"/>
          <a:ext cx="78867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66846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Archbishops from 1066</a:t>
            </a:r>
          </a:p>
        </p:txBody>
      </p:sp>
      <p:sp>
        <p:nvSpPr>
          <p:cNvPr id="3" name="Text Placeholder 2"/>
          <p:cNvSpPr>
            <a:spLocks noGrp="1"/>
          </p:cNvSpPr>
          <p:nvPr>
            <p:ph type="body" idx="1"/>
          </p:nvPr>
        </p:nvSpPr>
        <p:spPr/>
        <p:txBody>
          <a:bodyPr>
            <a:noAutofit/>
          </a:bodyPr>
          <a:lstStyle/>
          <a:p>
            <a:r>
              <a:rPr lang="en-GB" sz="4000" dirty="0"/>
              <a:t>CANTERBURY</a:t>
            </a:r>
          </a:p>
        </p:txBody>
      </p:sp>
      <p:sp>
        <p:nvSpPr>
          <p:cNvPr id="6" name="Content Placeholder 5"/>
          <p:cNvSpPr>
            <a:spLocks noGrp="1"/>
          </p:cNvSpPr>
          <p:nvPr>
            <p:ph sz="half" idx="2"/>
          </p:nvPr>
        </p:nvSpPr>
        <p:spPr>
          <a:xfrm>
            <a:off x="457200" y="2348879"/>
            <a:ext cx="4040188" cy="3777283"/>
          </a:xfrm>
        </p:spPr>
        <p:txBody>
          <a:bodyPr>
            <a:normAutofit/>
          </a:bodyPr>
          <a:lstStyle/>
          <a:p>
            <a:pPr marL="457200" lvl="1" indent="0">
              <a:buNone/>
            </a:pPr>
            <a:r>
              <a:rPr lang="en-GB" sz="3200" dirty="0" err="1"/>
              <a:t>Stigand</a:t>
            </a:r>
            <a:r>
              <a:rPr lang="en-GB" sz="3200" dirty="0"/>
              <a:t> ( - 1070)</a:t>
            </a:r>
          </a:p>
          <a:p>
            <a:pPr marL="457200" lvl="1" indent="0">
              <a:buNone/>
            </a:pPr>
            <a:r>
              <a:rPr lang="en-GB" sz="3200" dirty="0"/>
              <a:t>Lanfranc (1070-89)</a:t>
            </a:r>
          </a:p>
          <a:p>
            <a:pPr marL="457200" lvl="1" indent="0">
              <a:buNone/>
            </a:pPr>
            <a:r>
              <a:rPr lang="en-GB" sz="3200" dirty="0"/>
              <a:t>Anselm (1093-1109)</a:t>
            </a:r>
          </a:p>
        </p:txBody>
      </p:sp>
      <p:sp>
        <p:nvSpPr>
          <p:cNvPr id="4" name="Text Placeholder 3"/>
          <p:cNvSpPr>
            <a:spLocks noGrp="1"/>
          </p:cNvSpPr>
          <p:nvPr>
            <p:ph type="body" sz="quarter" idx="3"/>
          </p:nvPr>
        </p:nvSpPr>
        <p:spPr/>
        <p:txBody>
          <a:bodyPr>
            <a:noAutofit/>
          </a:bodyPr>
          <a:lstStyle/>
          <a:p>
            <a:r>
              <a:rPr lang="en-GB" sz="4000" dirty="0"/>
              <a:t>YORK</a:t>
            </a:r>
          </a:p>
        </p:txBody>
      </p:sp>
      <p:sp>
        <p:nvSpPr>
          <p:cNvPr id="7" name="Content Placeholder 6"/>
          <p:cNvSpPr>
            <a:spLocks noGrp="1"/>
          </p:cNvSpPr>
          <p:nvPr>
            <p:ph sz="quarter" idx="4"/>
          </p:nvPr>
        </p:nvSpPr>
        <p:spPr>
          <a:xfrm>
            <a:off x="4645025" y="2276871"/>
            <a:ext cx="4041775" cy="3849291"/>
          </a:xfrm>
        </p:spPr>
        <p:txBody>
          <a:bodyPr>
            <a:normAutofit/>
          </a:bodyPr>
          <a:lstStyle/>
          <a:p>
            <a:pPr marL="0" indent="0">
              <a:buNone/>
            </a:pPr>
            <a:r>
              <a:rPr lang="en-GB" sz="3200" dirty="0" err="1"/>
              <a:t>Ealdred</a:t>
            </a:r>
            <a:r>
              <a:rPr lang="en-GB" sz="3200" dirty="0"/>
              <a:t> ( - 1069)</a:t>
            </a:r>
          </a:p>
          <a:p>
            <a:pPr marL="0" indent="0">
              <a:buNone/>
            </a:pPr>
            <a:r>
              <a:rPr lang="en-GB" sz="3200" dirty="0"/>
              <a:t>Thomas I (1070-1100)</a:t>
            </a:r>
          </a:p>
          <a:p>
            <a:pPr marL="0" indent="0">
              <a:buNone/>
            </a:pPr>
            <a:r>
              <a:rPr lang="en-GB" sz="3200" dirty="0"/>
              <a:t>Gerard (1100-1108)</a:t>
            </a:r>
          </a:p>
        </p:txBody>
      </p:sp>
    </p:spTree>
    <p:extLst>
      <p:ext uri="{BB962C8B-B14F-4D97-AF65-F5344CB8AC3E}">
        <p14:creationId xmlns:p14="http://schemas.microsoft.com/office/powerpoint/2010/main" val="417365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9992" y="274638"/>
            <a:ext cx="4186808" cy="1143000"/>
          </a:xfrm>
        </p:spPr>
        <p:txBody>
          <a:bodyPr>
            <a:normAutofit fontScale="90000"/>
          </a:bodyPr>
          <a:lstStyle/>
          <a:p>
            <a:r>
              <a:rPr lang="en-GB" dirty="0"/>
              <a:t>Local points of tension</a:t>
            </a:r>
          </a:p>
        </p:txBody>
      </p:sp>
      <p:sp>
        <p:nvSpPr>
          <p:cNvPr id="3" name="Content Placeholder 2"/>
          <p:cNvSpPr>
            <a:spLocks noGrp="1"/>
          </p:cNvSpPr>
          <p:nvPr>
            <p:ph idx="1"/>
          </p:nvPr>
        </p:nvSpPr>
        <p:spPr/>
        <p:txBody>
          <a:bodyPr/>
          <a:lstStyle/>
          <a:p>
            <a:r>
              <a:rPr lang="en-GB" dirty="0"/>
              <a:t>                             The</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81953"/>
            <a:ext cx="4392488" cy="29214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3399041"/>
            <a:ext cx="6096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44009" y="2204864"/>
            <a:ext cx="4295800" cy="954107"/>
          </a:xfrm>
          <a:prstGeom prst="rect">
            <a:avLst/>
          </a:prstGeom>
          <a:noFill/>
        </p:spPr>
        <p:txBody>
          <a:bodyPr wrap="square" rtlCol="0">
            <a:spAutoFit/>
          </a:bodyPr>
          <a:lstStyle/>
          <a:p>
            <a:r>
              <a:rPr lang="en-GB" sz="2800" dirty="0"/>
              <a:t>The Canterbury / York dispute</a:t>
            </a:r>
          </a:p>
        </p:txBody>
      </p:sp>
    </p:spTree>
    <p:extLst>
      <p:ext uri="{BB962C8B-B14F-4D97-AF65-F5344CB8AC3E}">
        <p14:creationId xmlns:p14="http://schemas.microsoft.com/office/powerpoint/2010/main" val="128287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 xmlns:a16="http://schemas.microsoft.com/office/drawing/2014/main" id="{E75A72C3-2C89-4C51-BD53-1B4592AB7758}"/>
              </a:ext>
            </a:extLst>
          </p:cNvPr>
          <p:cNvSpPr>
            <a:spLocks noGrp="1"/>
          </p:cNvSpPr>
          <p:nvPr>
            <p:ph type="title"/>
          </p:nvPr>
        </p:nvSpPr>
        <p:spPr>
          <a:xfrm>
            <a:off x="480059" y="2053641"/>
            <a:ext cx="2751871" cy="2760098"/>
          </a:xfrm>
        </p:spPr>
        <p:txBody>
          <a:bodyPr>
            <a:normAutofit/>
          </a:bodyPr>
          <a:lstStyle/>
          <a:p>
            <a:r>
              <a:rPr lang="en-GB">
                <a:solidFill>
                  <a:srgbClr val="FFFFFF"/>
                </a:solidFill>
              </a:rPr>
              <a:t>Key moments</a:t>
            </a:r>
          </a:p>
        </p:txBody>
      </p:sp>
      <p:sp>
        <p:nvSpPr>
          <p:cNvPr id="3" name="Content Placeholder 2">
            <a:extLst>
              <a:ext uri="{FF2B5EF4-FFF2-40B4-BE49-F238E27FC236}">
                <a16:creationId xmlns="" xmlns:a16="http://schemas.microsoft.com/office/drawing/2014/main" id="{F248F69D-9423-4C6C-BFD5-6BBBC35C6210}"/>
              </a:ext>
            </a:extLst>
          </p:cNvPr>
          <p:cNvSpPr>
            <a:spLocks noGrp="1"/>
          </p:cNvSpPr>
          <p:nvPr>
            <p:ph idx="1"/>
          </p:nvPr>
        </p:nvSpPr>
        <p:spPr>
          <a:xfrm>
            <a:off x="4567930" y="188640"/>
            <a:ext cx="4468566" cy="6669360"/>
          </a:xfrm>
        </p:spPr>
        <p:txBody>
          <a:bodyPr anchor="ctr">
            <a:normAutofit/>
          </a:bodyPr>
          <a:lstStyle/>
          <a:p>
            <a:pPr marL="0" indent="0">
              <a:lnSpc>
                <a:spcPct val="90000"/>
              </a:lnSpc>
              <a:buNone/>
            </a:pPr>
            <a:r>
              <a:rPr lang="en-GB" sz="2400" dirty="0">
                <a:solidFill>
                  <a:srgbClr val="000000"/>
                </a:solidFill>
              </a:rPr>
              <a:t>11 Sept 1069: Archbishop </a:t>
            </a:r>
            <a:r>
              <a:rPr lang="en-GB" sz="2400" dirty="0" err="1">
                <a:solidFill>
                  <a:srgbClr val="000000"/>
                </a:solidFill>
              </a:rPr>
              <a:t>Ealdred</a:t>
            </a:r>
            <a:r>
              <a:rPr lang="en-GB" sz="2400" dirty="0">
                <a:solidFill>
                  <a:srgbClr val="000000"/>
                </a:solidFill>
              </a:rPr>
              <a:t> of York died</a:t>
            </a:r>
          </a:p>
          <a:p>
            <a:pPr marL="0" indent="0">
              <a:lnSpc>
                <a:spcPct val="90000"/>
              </a:lnSpc>
              <a:buNone/>
            </a:pPr>
            <a:r>
              <a:rPr lang="en-GB" sz="2400" dirty="0">
                <a:solidFill>
                  <a:srgbClr val="000000"/>
                </a:solidFill>
              </a:rPr>
              <a:t>April 1070: Archbishop </a:t>
            </a:r>
            <a:r>
              <a:rPr lang="en-GB" sz="2400" dirty="0" err="1">
                <a:solidFill>
                  <a:srgbClr val="000000"/>
                </a:solidFill>
              </a:rPr>
              <a:t>Stigand</a:t>
            </a:r>
            <a:r>
              <a:rPr lang="en-GB" sz="2400" dirty="0">
                <a:solidFill>
                  <a:srgbClr val="000000"/>
                </a:solidFill>
              </a:rPr>
              <a:t> of Canterbury deposed</a:t>
            </a:r>
          </a:p>
          <a:p>
            <a:pPr marL="0" indent="0">
              <a:lnSpc>
                <a:spcPct val="90000"/>
              </a:lnSpc>
              <a:buNone/>
            </a:pPr>
            <a:r>
              <a:rPr lang="en-GB" sz="2400" dirty="0">
                <a:solidFill>
                  <a:srgbClr val="000000"/>
                </a:solidFill>
              </a:rPr>
              <a:t>23 May 1070: King nominates Thomas a royal clerk from Bayeux as archbishop</a:t>
            </a:r>
          </a:p>
          <a:p>
            <a:pPr marL="0" indent="0">
              <a:lnSpc>
                <a:spcPct val="90000"/>
              </a:lnSpc>
              <a:buNone/>
            </a:pPr>
            <a:r>
              <a:rPr lang="en-GB" sz="2400" dirty="0">
                <a:solidFill>
                  <a:srgbClr val="000000"/>
                </a:solidFill>
              </a:rPr>
              <a:t>15/29 August 1070: Lanfranc, an Italian, abbot of William’s ducal abbey of Caen</a:t>
            </a:r>
          </a:p>
          <a:p>
            <a:pPr marL="0" indent="0">
              <a:lnSpc>
                <a:spcPct val="90000"/>
              </a:lnSpc>
              <a:buNone/>
            </a:pPr>
            <a:r>
              <a:rPr lang="en-GB" sz="2400" dirty="0">
                <a:solidFill>
                  <a:srgbClr val="000000"/>
                </a:solidFill>
              </a:rPr>
              <a:t>Autumn 1070: Thomas visits Canterbury for consecration and is asked for a written profession of obedience to Lanfranc; refuses and later makes verbal profession</a:t>
            </a:r>
          </a:p>
          <a:p>
            <a:pPr marL="0" indent="0">
              <a:lnSpc>
                <a:spcPct val="90000"/>
              </a:lnSpc>
              <a:buNone/>
            </a:pPr>
            <a:r>
              <a:rPr lang="en-GB" sz="2400" dirty="0">
                <a:solidFill>
                  <a:srgbClr val="000000"/>
                </a:solidFill>
              </a:rPr>
              <a:t>Dec. 1070 or Jan 1071: Thomas consecrated</a:t>
            </a:r>
          </a:p>
          <a:p>
            <a:pPr marL="0" indent="0">
              <a:lnSpc>
                <a:spcPct val="90000"/>
              </a:lnSpc>
              <a:buNone/>
            </a:pPr>
            <a:endParaRPr lang="en-GB" sz="1900" dirty="0">
              <a:solidFill>
                <a:srgbClr val="000000"/>
              </a:solidFill>
            </a:endParaRPr>
          </a:p>
        </p:txBody>
      </p:sp>
    </p:spTree>
    <p:extLst>
      <p:ext uri="{BB962C8B-B14F-4D97-AF65-F5344CB8AC3E}">
        <p14:creationId xmlns:p14="http://schemas.microsoft.com/office/powerpoint/2010/main" val="479574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08E89D5E-1885-4160-AC77-CC471DD1D0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347700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762CB09-A6A8-4143-A14D-4BB90CFDEC5B}"/>
              </a:ext>
            </a:extLst>
          </p:cNvPr>
          <p:cNvSpPr>
            <a:spLocks noGrp="1"/>
          </p:cNvSpPr>
          <p:nvPr>
            <p:ph type="title"/>
          </p:nvPr>
        </p:nvSpPr>
        <p:spPr>
          <a:xfrm>
            <a:off x="707457" y="712269"/>
            <a:ext cx="2528249" cy="5502264"/>
          </a:xfrm>
        </p:spPr>
        <p:txBody>
          <a:bodyPr>
            <a:normAutofit/>
          </a:bodyPr>
          <a:lstStyle/>
          <a:p>
            <a:r>
              <a:rPr lang="en-GB">
                <a:solidFill>
                  <a:srgbClr val="FFFFFF"/>
                </a:solidFill>
              </a:rPr>
              <a:t>So what was the problem?</a:t>
            </a:r>
          </a:p>
        </p:txBody>
      </p:sp>
      <p:cxnSp>
        <p:nvCxnSpPr>
          <p:cNvPr id="12" name="Straight Connector 11">
            <a:extLst>
              <a:ext uri="{FF2B5EF4-FFF2-40B4-BE49-F238E27FC236}">
                <a16:creationId xmlns="" xmlns:a16="http://schemas.microsoft.com/office/drawing/2014/main" id="{550D2BD1-98F9-412D-905B-3A843EF4078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V="1">
            <a:off x="5715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E04B64EE-975C-42BE-AF0E-5DE48EE132B1}"/>
              </a:ext>
            </a:extLst>
          </p:cNvPr>
          <p:cNvGraphicFramePr>
            <a:graphicFrameLocks noGrp="1"/>
          </p:cNvGraphicFramePr>
          <p:nvPr>
            <p:ph idx="1"/>
            <p:extLst>
              <p:ext uri="{D42A27DB-BD31-4B8C-83A1-F6EECF244321}">
                <p14:modId xmlns:p14="http://schemas.microsoft.com/office/powerpoint/2010/main" val="609604557"/>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5573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50FFFB-AB12-4608-864E-FB4ADB7E02F0}"/>
              </a:ext>
            </a:extLst>
          </p:cNvPr>
          <p:cNvSpPr>
            <a:spLocks noGrp="1"/>
          </p:cNvSpPr>
          <p:nvPr>
            <p:ph type="title"/>
          </p:nvPr>
        </p:nvSpPr>
        <p:spPr>
          <a:xfrm>
            <a:off x="628650" y="365125"/>
            <a:ext cx="7886700" cy="1325563"/>
          </a:xfrm>
        </p:spPr>
        <p:txBody>
          <a:bodyPr>
            <a:normAutofit/>
          </a:bodyPr>
          <a:lstStyle/>
          <a:p>
            <a:r>
              <a:rPr lang="en-GB" dirty="0"/>
              <a:t>The issues</a:t>
            </a:r>
          </a:p>
        </p:txBody>
      </p:sp>
      <p:graphicFrame>
        <p:nvGraphicFramePr>
          <p:cNvPr id="7" name="Content Placeholder 2">
            <a:extLst>
              <a:ext uri="{FF2B5EF4-FFF2-40B4-BE49-F238E27FC236}">
                <a16:creationId xmlns="" xmlns:a16="http://schemas.microsoft.com/office/drawing/2014/main" id="{34AC7405-7588-474C-A7CF-857964919513}"/>
              </a:ext>
            </a:extLst>
          </p:cNvPr>
          <p:cNvGraphicFramePr>
            <a:graphicFrameLocks noGrp="1"/>
          </p:cNvGraphicFramePr>
          <p:nvPr>
            <p:ph idx="1"/>
            <p:extLst>
              <p:ext uri="{D42A27DB-BD31-4B8C-83A1-F6EECF244321}">
                <p14:modId xmlns:p14="http://schemas.microsoft.com/office/powerpoint/2010/main" val="69558617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180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97A2DA-4476-466A-ADDB-BD6C651506B4}"/>
              </a:ext>
            </a:extLst>
          </p:cNvPr>
          <p:cNvSpPr>
            <a:spLocks noGrp="1"/>
          </p:cNvSpPr>
          <p:nvPr>
            <p:ph type="title"/>
          </p:nvPr>
        </p:nvSpPr>
        <p:spPr/>
        <p:txBody>
          <a:bodyPr/>
          <a:lstStyle/>
          <a:p>
            <a:r>
              <a:rPr lang="en-GB" dirty="0"/>
              <a:t>Lanfranc</a:t>
            </a:r>
          </a:p>
        </p:txBody>
      </p:sp>
      <p:sp>
        <p:nvSpPr>
          <p:cNvPr id="3" name="Content Placeholder 2">
            <a:extLst>
              <a:ext uri="{FF2B5EF4-FFF2-40B4-BE49-F238E27FC236}">
                <a16:creationId xmlns="" xmlns:a16="http://schemas.microsoft.com/office/drawing/2014/main" id="{B2BA0013-37CE-4BE3-9B61-EF7DECFCB822}"/>
              </a:ext>
            </a:extLst>
          </p:cNvPr>
          <p:cNvSpPr>
            <a:spLocks noGrp="1"/>
          </p:cNvSpPr>
          <p:nvPr>
            <p:ph sz="half" idx="1"/>
          </p:nvPr>
        </p:nvSpPr>
        <p:spPr>
          <a:xfrm>
            <a:off x="457200" y="1600200"/>
            <a:ext cx="4711848" cy="4853136"/>
          </a:xfrm>
        </p:spPr>
        <p:txBody>
          <a:bodyPr/>
          <a:lstStyle/>
          <a:p>
            <a:r>
              <a:rPr lang="en-GB" dirty="0"/>
              <a:t>What did churchmen like Lanfranc actually do?</a:t>
            </a:r>
          </a:p>
          <a:p>
            <a:r>
              <a:rPr lang="en-GB" dirty="0"/>
              <a:t>Why were they important to a ruler?</a:t>
            </a:r>
          </a:p>
          <a:p>
            <a:pPr marL="0" indent="0">
              <a:buNone/>
            </a:pPr>
            <a:endParaRPr lang="en-GB" dirty="0"/>
          </a:p>
          <a:p>
            <a:pPr marL="0" indent="0">
              <a:buNone/>
            </a:pPr>
            <a:endParaRPr lang="en-GB" dirty="0"/>
          </a:p>
        </p:txBody>
      </p:sp>
      <p:pic>
        <p:nvPicPr>
          <p:cNvPr id="1026" name="Picture 2" descr="Image result for Lanfranc">
            <a:extLst>
              <a:ext uri="{FF2B5EF4-FFF2-40B4-BE49-F238E27FC236}">
                <a16:creationId xmlns="" xmlns:a16="http://schemas.microsoft.com/office/drawing/2014/main" id="{7053DE1B-E151-4BE4-A801-6F9BE5767ED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2160" y="269876"/>
            <a:ext cx="2409607" cy="65484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6ED771CD-8C8D-429C-82D1-2003DD3836C7}"/>
              </a:ext>
            </a:extLst>
          </p:cNvPr>
          <p:cNvSpPr txBox="1"/>
          <p:nvPr/>
        </p:nvSpPr>
        <p:spPr>
          <a:xfrm>
            <a:off x="2051720" y="5661248"/>
            <a:ext cx="3117328" cy="646331"/>
          </a:xfrm>
          <a:prstGeom prst="rect">
            <a:avLst/>
          </a:prstGeom>
          <a:noFill/>
        </p:spPr>
        <p:txBody>
          <a:bodyPr wrap="none" rtlCol="0">
            <a:spAutoFit/>
          </a:bodyPr>
          <a:lstStyle/>
          <a:p>
            <a:r>
              <a:rPr lang="en-GB" dirty="0"/>
              <a:t>A near-contemporary image of </a:t>
            </a:r>
          </a:p>
          <a:p>
            <a:r>
              <a:rPr lang="en-GB" dirty="0"/>
              <a:t>Lanfranc</a:t>
            </a:r>
          </a:p>
        </p:txBody>
      </p:sp>
    </p:spTree>
    <p:extLst>
      <p:ext uri="{BB962C8B-B14F-4D97-AF65-F5344CB8AC3E}">
        <p14:creationId xmlns:p14="http://schemas.microsoft.com/office/powerpoint/2010/main" val="3903449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4">
              <a:extLst>
                <a:ext uri="{FF2B5EF4-FFF2-40B4-BE49-F238E27FC236}">
                  <a16:creationId xmlns=""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5">
              <a:extLst>
                <a:ext uri="{FF2B5EF4-FFF2-40B4-BE49-F238E27FC236}">
                  <a16:creationId xmlns=""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6" name="Group 35">
            <a:extLst>
              <a:ext uri="{FF2B5EF4-FFF2-40B4-BE49-F238E27FC236}">
                <a16:creationId xmlns=""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00108" y="1699589"/>
            <a:ext cx="2755857" cy="3470421"/>
            <a:chOff x="697883" y="1816768"/>
            <a:chExt cx="3674476" cy="3470421"/>
          </a:xfrm>
        </p:grpSpPr>
        <p:sp>
          <p:nvSpPr>
            <p:cNvPr id="37" name="Rectangle 36">
              <a:extLst>
                <a:ext uri="{FF2B5EF4-FFF2-40B4-BE49-F238E27FC236}">
                  <a16:creationId xmlns=""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Isosceles Triangle 22">
              <a:extLst>
                <a:ext uri="{FF2B5EF4-FFF2-40B4-BE49-F238E27FC236}">
                  <a16:creationId xmlns=""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5" name="Title 4">
            <a:extLst>
              <a:ext uri="{FF2B5EF4-FFF2-40B4-BE49-F238E27FC236}">
                <a16:creationId xmlns="" xmlns:a16="http://schemas.microsoft.com/office/drawing/2014/main" id="{8E5D1088-1AF6-4BCA-946E-5B58E2657EB3}"/>
              </a:ext>
            </a:extLst>
          </p:cNvPr>
          <p:cNvSpPr>
            <a:spLocks noGrp="1"/>
          </p:cNvSpPr>
          <p:nvPr>
            <p:ph type="title"/>
          </p:nvPr>
        </p:nvSpPr>
        <p:spPr>
          <a:xfrm>
            <a:off x="267555" y="1196753"/>
            <a:ext cx="3239651" cy="4211860"/>
          </a:xfrm>
        </p:spPr>
        <p:txBody>
          <a:bodyPr>
            <a:normAutofit/>
          </a:bodyPr>
          <a:lstStyle/>
          <a:p>
            <a:r>
              <a:rPr lang="en-GB" sz="3500">
                <a:solidFill>
                  <a:srgbClr val="FFFFFF"/>
                </a:solidFill>
              </a:rPr>
              <a:t>The Normans in the south</a:t>
            </a:r>
          </a:p>
        </p:txBody>
      </p:sp>
      <p:sp>
        <p:nvSpPr>
          <p:cNvPr id="6" name="Content Placeholder 5">
            <a:extLst>
              <a:ext uri="{FF2B5EF4-FFF2-40B4-BE49-F238E27FC236}">
                <a16:creationId xmlns="" xmlns:a16="http://schemas.microsoft.com/office/drawing/2014/main" id="{A2BD173E-8A6A-4682-AE46-B7B2D6DE33F6}"/>
              </a:ext>
            </a:extLst>
          </p:cNvPr>
          <p:cNvSpPr>
            <a:spLocks noGrp="1"/>
          </p:cNvSpPr>
          <p:nvPr>
            <p:ph idx="1"/>
          </p:nvPr>
        </p:nvSpPr>
        <p:spPr>
          <a:xfrm>
            <a:off x="3840480" y="804672"/>
            <a:ext cx="4711446" cy="5248656"/>
          </a:xfrm>
        </p:spPr>
        <p:txBody>
          <a:bodyPr anchor="ctr">
            <a:normAutofit/>
          </a:bodyPr>
          <a:lstStyle/>
          <a:p>
            <a:r>
              <a:rPr lang="en-GB" sz="2800" dirty="0"/>
              <a:t>Robert Guiscard in Sicily created a new Latin episcopal hierarchy after the collapse of the old order.</a:t>
            </a:r>
          </a:p>
          <a:p>
            <a:r>
              <a:rPr lang="en-GB" sz="2800" dirty="0"/>
              <a:t>Palermo: Bishop Nicodemus (?Greek)</a:t>
            </a:r>
          </a:p>
          <a:p>
            <a:r>
              <a:rPr lang="en-GB" sz="2800" dirty="0" err="1"/>
              <a:t>Troina</a:t>
            </a:r>
            <a:r>
              <a:rPr lang="en-GB" sz="2800" dirty="0"/>
              <a:t> (1080-1), Syracuse, </a:t>
            </a:r>
            <a:r>
              <a:rPr lang="en-GB" sz="2800" dirty="0" err="1"/>
              <a:t>Mazaro</a:t>
            </a:r>
            <a:r>
              <a:rPr lang="en-GB" sz="2800" dirty="0"/>
              <a:t>, Catania, Agrigento (later 1080s) – largely staffed by bishops from France.</a:t>
            </a:r>
          </a:p>
        </p:txBody>
      </p:sp>
    </p:spTree>
    <p:extLst>
      <p:ext uri="{BB962C8B-B14F-4D97-AF65-F5344CB8AC3E}">
        <p14:creationId xmlns:p14="http://schemas.microsoft.com/office/powerpoint/2010/main" val="2557298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 xmlns:a16="http://schemas.microsoft.com/office/drawing/2014/main" id="{823AC064-BC96-4F32-8AE1-B2FD387548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92224A58-E283-4516-8D33-A887623E8033}"/>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nSpc>
                <a:spcPct val="90000"/>
              </a:lnSpc>
            </a:pPr>
            <a:r>
              <a:rPr lang="en-US" sz="4700">
                <a:solidFill>
                  <a:srgbClr val="FFFFFF"/>
                </a:solidFill>
              </a:rPr>
              <a:t>Troina  and Syracuse Cathedals</a:t>
            </a:r>
          </a:p>
        </p:txBody>
      </p:sp>
      <p:cxnSp>
        <p:nvCxnSpPr>
          <p:cNvPr id="75" name="Straight Connector 74">
            <a:extLst>
              <a:ext uri="{FF2B5EF4-FFF2-40B4-BE49-F238E27FC236}">
                <a16:creationId xmlns="" xmlns:a16="http://schemas.microsoft.com/office/drawing/2014/main" id="{7E7C77BC-7138-40B1-A15B-20F57A49462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100" name="Picture 4" descr="The interior of the Duomo (cathedral) of Siracusa, Sicily, recycled from an ancient Greek temple">
            <a:extLst>
              <a:ext uri="{FF2B5EF4-FFF2-40B4-BE49-F238E27FC236}">
                <a16:creationId xmlns="" xmlns:a16="http://schemas.microsoft.com/office/drawing/2014/main" id="{9FC90000-D800-4CEC-9D74-9E2DAB2C41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4818" y="4425636"/>
            <a:ext cx="4091938" cy="1943670"/>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 xmlns:a16="http://schemas.microsoft.com/office/drawing/2014/main" id="{DB146403-F3D6-484B-B2ED-97F9565D037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098" name="Picture 2" descr="https://enjoytroina.it/wp-content/uploads/2017/05/foto-home-enjoy-troina-4.jpg">
            <a:extLst>
              <a:ext uri="{FF2B5EF4-FFF2-40B4-BE49-F238E27FC236}">
                <a16:creationId xmlns="" xmlns:a16="http://schemas.microsoft.com/office/drawing/2014/main" id="{A0E1DCD4-BEF7-46CA-936D-0F6FC5E1FF85}"/>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93763" y="2273225"/>
            <a:ext cx="4091938" cy="1861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146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pPr>
              <a:lnSpc>
                <a:spcPct val="90000"/>
              </a:lnSpc>
            </a:pPr>
            <a:r>
              <a:rPr lang="en-GB" sz="3700" dirty="0">
                <a:solidFill>
                  <a:srgbClr val="FFFFFF"/>
                </a:solidFill>
              </a:rPr>
              <a:t>England: monasteries</a:t>
            </a:r>
          </a:p>
        </p:txBody>
      </p:sp>
      <p:sp>
        <p:nvSpPr>
          <p:cNvPr id="3" name="Content Placeholder 2"/>
          <p:cNvSpPr>
            <a:spLocks noGrp="1"/>
          </p:cNvSpPr>
          <p:nvPr>
            <p:ph idx="1"/>
          </p:nvPr>
        </p:nvSpPr>
        <p:spPr>
          <a:xfrm>
            <a:off x="4139953" y="-171400"/>
            <a:ext cx="4427462" cy="7015648"/>
          </a:xfrm>
        </p:spPr>
        <p:txBody>
          <a:bodyPr anchor="ctr">
            <a:noAutofit/>
          </a:bodyPr>
          <a:lstStyle/>
          <a:p>
            <a:pPr marL="0" indent="0">
              <a:buNone/>
            </a:pPr>
            <a:r>
              <a:rPr lang="en-GB" sz="2800" dirty="0">
                <a:solidFill>
                  <a:srgbClr val="000000"/>
                </a:solidFill>
              </a:rPr>
              <a:t>The coming of the Normans had a profound effect on monasticism. We can consider this in two ways</a:t>
            </a:r>
          </a:p>
          <a:p>
            <a:pPr marL="571500" indent="-571500">
              <a:buAutoNum type="romanLcParenBoth"/>
            </a:pPr>
            <a:r>
              <a:rPr lang="en-GB" sz="2800" dirty="0">
                <a:solidFill>
                  <a:srgbClr val="000000"/>
                </a:solidFill>
              </a:rPr>
              <a:t>The effect on existing, Anglo-Saxon foundations</a:t>
            </a:r>
          </a:p>
          <a:p>
            <a:pPr marL="571500" indent="-571500">
              <a:buAutoNum type="romanLcParenBoth"/>
            </a:pPr>
            <a:r>
              <a:rPr lang="en-GB" sz="2800" dirty="0">
                <a:solidFill>
                  <a:srgbClr val="000000"/>
                </a:solidFill>
              </a:rPr>
              <a:t>The growth of monasticism, as seen in the foundation of new monasteries in England and in parts of Wales</a:t>
            </a:r>
          </a:p>
        </p:txBody>
      </p:sp>
    </p:spTree>
    <p:extLst>
      <p:ext uri="{BB962C8B-B14F-4D97-AF65-F5344CB8AC3E}">
        <p14:creationId xmlns:p14="http://schemas.microsoft.com/office/powerpoint/2010/main" val="1022309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2D38F67-75D4-40BA-83E9-21A21330B1AB}"/>
              </a:ext>
            </a:extLst>
          </p:cNvPr>
          <p:cNvSpPr>
            <a:spLocks noGrp="1"/>
          </p:cNvSpPr>
          <p:nvPr>
            <p:ph type="title"/>
          </p:nvPr>
        </p:nvSpPr>
        <p:spPr>
          <a:xfrm>
            <a:off x="628650" y="963877"/>
            <a:ext cx="2620771" cy="4930246"/>
          </a:xfrm>
        </p:spPr>
        <p:txBody>
          <a:bodyPr>
            <a:normAutofit/>
          </a:bodyPr>
          <a:lstStyle/>
          <a:p>
            <a:pPr algn="r"/>
            <a:r>
              <a:rPr lang="en-GB" dirty="0">
                <a:solidFill>
                  <a:schemeClr val="accent1"/>
                </a:solidFill>
              </a:rPr>
              <a:t>Anglo-Saxon houses</a:t>
            </a:r>
          </a:p>
        </p:txBody>
      </p:sp>
      <p:cxnSp>
        <p:nvCxnSpPr>
          <p:cNvPr id="10" name="Straight Connector 9">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EC2B5777-0124-4DEC-8AD4-F31E87AA447E}"/>
              </a:ext>
            </a:extLst>
          </p:cNvPr>
          <p:cNvSpPr>
            <a:spLocks noGrp="1"/>
          </p:cNvSpPr>
          <p:nvPr>
            <p:ph idx="1"/>
          </p:nvPr>
        </p:nvSpPr>
        <p:spPr>
          <a:xfrm>
            <a:off x="3732023" y="320040"/>
            <a:ext cx="5304469" cy="6217920"/>
          </a:xfrm>
        </p:spPr>
        <p:txBody>
          <a:bodyPr anchor="ctr">
            <a:normAutofit/>
          </a:bodyPr>
          <a:lstStyle/>
          <a:p>
            <a:r>
              <a:rPr lang="en-GB" sz="2800" dirty="0"/>
              <a:t>In preparation for this class you were asked to find out about how the coming of the Normans affected three houses in particular: Ely, Glastonbury, and Peterborough.</a:t>
            </a:r>
          </a:p>
          <a:p>
            <a:r>
              <a:rPr lang="en-GB" sz="2800" dirty="0"/>
              <a:t>Divide into your groups and discuss WHY you think events took the course that they did. What did the conquerors hope to achieve? </a:t>
            </a:r>
          </a:p>
        </p:txBody>
      </p:sp>
    </p:spTree>
    <p:extLst>
      <p:ext uri="{BB962C8B-B14F-4D97-AF65-F5344CB8AC3E}">
        <p14:creationId xmlns:p14="http://schemas.microsoft.com/office/powerpoint/2010/main" val="2447654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 xmlns:a16="http://schemas.microsoft.com/office/drawing/2014/main" id="{DE09615D-24FD-4086-87D4-3BC6FF438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3919"/>
            <a:ext cx="6486800" cy="6861919"/>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0" name="Picture 79">
            <a:extLst>
              <a:ext uri="{FF2B5EF4-FFF2-40B4-BE49-F238E27FC236}">
                <a16:creationId xmlns="" xmlns:a16="http://schemas.microsoft.com/office/drawing/2014/main" id="{2CD1987F-8813-4F4A-BE57-BB00FB4F081B}"/>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043"/>
          <a:stretch/>
        </p:blipFill>
        <p:spPr>
          <a:xfrm flipH="1">
            <a:off x="-3" y="-3919"/>
            <a:ext cx="9144001" cy="6861919"/>
          </a:xfrm>
          <a:prstGeom prst="rect">
            <a:avLst/>
          </a:prstGeom>
        </p:spPr>
      </p:pic>
      <p:sp>
        <p:nvSpPr>
          <p:cNvPr id="2" name="Title 1">
            <a:extLst>
              <a:ext uri="{FF2B5EF4-FFF2-40B4-BE49-F238E27FC236}">
                <a16:creationId xmlns="" xmlns:a16="http://schemas.microsoft.com/office/drawing/2014/main" id="{7EB6A25E-D424-4587-8BBF-C5DFB1D3B6A9}"/>
              </a:ext>
            </a:extLst>
          </p:cNvPr>
          <p:cNvSpPr>
            <a:spLocks noGrp="1"/>
          </p:cNvSpPr>
          <p:nvPr>
            <p:ph type="title"/>
          </p:nvPr>
        </p:nvSpPr>
        <p:spPr>
          <a:xfrm>
            <a:off x="5023383" y="918103"/>
            <a:ext cx="3629796" cy="1090538"/>
          </a:xfrm>
        </p:spPr>
        <p:txBody>
          <a:bodyPr>
            <a:normAutofit/>
          </a:bodyPr>
          <a:lstStyle/>
          <a:p>
            <a:r>
              <a:rPr lang="en-GB" sz="2700" dirty="0">
                <a:solidFill>
                  <a:srgbClr val="000000"/>
                </a:solidFill>
              </a:rPr>
              <a:t>Three Anglo-Saxon abbeys – much rebuilt</a:t>
            </a:r>
          </a:p>
        </p:txBody>
      </p:sp>
      <p:sp>
        <p:nvSpPr>
          <p:cNvPr id="82" name="Freeform 67">
            <a:extLst>
              <a:ext uri="{FF2B5EF4-FFF2-40B4-BE49-F238E27FC236}">
                <a16:creationId xmlns="" xmlns:a16="http://schemas.microsoft.com/office/drawing/2014/main" id="{68C00EAE-4816-44D0-8DA9-3F070179BA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151491"/>
            <a:ext cx="3243983" cy="2706509"/>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7179" name="Content Placeholder 7178">
            <a:extLst>
              <a:ext uri="{FF2B5EF4-FFF2-40B4-BE49-F238E27FC236}">
                <a16:creationId xmlns="" xmlns:a16="http://schemas.microsoft.com/office/drawing/2014/main" id="{9F6C5EA4-E3F2-468D-8635-A124D18CF04A}"/>
              </a:ext>
            </a:extLst>
          </p:cNvPr>
          <p:cNvSpPr>
            <a:spLocks noGrp="1"/>
          </p:cNvSpPr>
          <p:nvPr>
            <p:ph idx="1"/>
          </p:nvPr>
        </p:nvSpPr>
        <p:spPr>
          <a:xfrm>
            <a:off x="6181015" y="2256040"/>
            <a:ext cx="2472164" cy="3049607"/>
          </a:xfrm>
        </p:spPr>
        <p:txBody>
          <a:bodyPr anchor="ctr">
            <a:normAutofit/>
          </a:bodyPr>
          <a:lstStyle/>
          <a:p>
            <a:r>
              <a:rPr lang="en-US" sz="2000" dirty="0">
                <a:solidFill>
                  <a:srgbClr val="000000"/>
                </a:solidFill>
              </a:rPr>
              <a:t>Peterborough (top)</a:t>
            </a:r>
          </a:p>
          <a:p>
            <a:endParaRPr lang="en-US" sz="2000" dirty="0">
              <a:solidFill>
                <a:srgbClr val="000000"/>
              </a:solidFill>
            </a:endParaRPr>
          </a:p>
          <a:p>
            <a:r>
              <a:rPr lang="en-US" sz="2000" dirty="0">
                <a:solidFill>
                  <a:srgbClr val="000000"/>
                </a:solidFill>
              </a:rPr>
              <a:t>Glastonbury (left)</a:t>
            </a:r>
          </a:p>
          <a:p>
            <a:pPr marL="0" indent="0">
              <a:buNone/>
            </a:pPr>
            <a:endParaRPr lang="en-US" sz="2000" dirty="0">
              <a:solidFill>
                <a:srgbClr val="000000"/>
              </a:solidFill>
            </a:endParaRPr>
          </a:p>
          <a:p>
            <a:r>
              <a:rPr lang="en-US" sz="2000" dirty="0">
                <a:solidFill>
                  <a:srgbClr val="000000"/>
                </a:solidFill>
              </a:rPr>
              <a:t>Ely (far left, bottom)</a:t>
            </a:r>
          </a:p>
        </p:txBody>
      </p:sp>
      <p:sp>
        <p:nvSpPr>
          <p:cNvPr id="84" name="Oval 83">
            <a:extLst>
              <a:ext uri="{FF2B5EF4-FFF2-40B4-BE49-F238E27FC236}">
                <a16:creationId xmlns="" xmlns:a16="http://schemas.microsoft.com/office/drawing/2014/main" id="{D5391212-5277-4C05-9E96-E724C961134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66777" y="2817257"/>
            <a:ext cx="2866978" cy="286697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6" name="Freeform 65">
            <a:extLst>
              <a:ext uri="{FF2B5EF4-FFF2-40B4-BE49-F238E27FC236}">
                <a16:creationId xmlns="" xmlns:a16="http://schemas.microsoft.com/office/drawing/2014/main" id="{0B331F10-0144-4133-AB48-EDEFB35465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6963"/>
            <a:ext cx="4093259" cy="3467887"/>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174" name="Picture 6" descr="Image result for ely cathedral">
            <a:extLst>
              <a:ext uri="{FF2B5EF4-FFF2-40B4-BE49-F238E27FC236}">
                <a16:creationId xmlns="" xmlns:a16="http://schemas.microsoft.com/office/drawing/2014/main" id="{99C72079-E9BB-4F7C-ACE5-9A1EF9CBFDC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5610" r="19332" b="-3"/>
          <a:stretch/>
        </p:blipFill>
        <p:spPr bwMode="auto">
          <a:xfrm>
            <a:off x="20" y="4305680"/>
            <a:ext cx="3085185" cy="2548533"/>
          </a:xfrm>
          <a:custGeom>
            <a:avLst/>
            <a:gdLst>
              <a:gd name="connsiteX0" fmla="*/ 1464476 w 3083442"/>
              <a:gd name="connsiteY0" fmla="*/ 0 h 2547077"/>
              <a:gd name="connsiteX1" fmla="*/ 3083442 w 3083442"/>
              <a:gd name="connsiteY1" fmla="*/ 1618966 h 2547077"/>
              <a:gd name="connsiteX2" fmla="*/ 2806948 w 3083442"/>
              <a:gd name="connsiteY2" fmla="*/ 2524145 h 2547077"/>
              <a:gd name="connsiteX3" fmla="*/ 2789800 w 3083442"/>
              <a:gd name="connsiteY3" fmla="*/ 2547077 h 2547077"/>
              <a:gd name="connsiteX4" fmla="*/ 139152 w 3083442"/>
              <a:gd name="connsiteY4" fmla="*/ 2547077 h 2547077"/>
              <a:gd name="connsiteX5" fmla="*/ 122004 w 3083442"/>
              <a:gd name="connsiteY5" fmla="*/ 2524145 h 2547077"/>
              <a:gd name="connsiteX6" fmla="*/ 40911 w 3083442"/>
              <a:gd name="connsiteY6" fmla="*/ 2390661 h 2547077"/>
              <a:gd name="connsiteX7" fmla="*/ 0 w 3083442"/>
              <a:gd name="connsiteY7" fmla="*/ 2305737 h 2547077"/>
              <a:gd name="connsiteX8" fmla="*/ 0 w 3083442"/>
              <a:gd name="connsiteY8" fmla="*/ 932195 h 2547077"/>
              <a:gd name="connsiteX9" fmla="*/ 40911 w 3083442"/>
              <a:gd name="connsiteY9" fmla="*/ 847271 h 2547077"/>
              <a:gd name="connsiteX10" fmla="*/ 1464476 w 3083442"/>
              <a:gd name="connsiteY10" fmla="*/ 0 h 2547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70" name="Picture 2" descr="Related image">
            <a:extLst>
              <a:ext uri="{FF2B5EF4-FFF2-40B4-BE49-F238E27FC236}">
                <a16:creationId xmlns="" xmlns:a16="http://schemas.microsoft.com/office/drawing/2014/main" id="{5B63FE63-28A2-444D-818F-A33A60ABEEBF}"/>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25260" r="5" b="7743"/>
          <a:stretch/>
        </p:blipFill>
        <p:spPr bwMode="auto">
          <a:xfrm>
            <a:off x="3521834" y="2966567"/>
            <a:ext cx="2556863" cy="2556863"/>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77" name="Picture 4" descr="Image result for peterborough cathedral">
            <a:extLst>
              <a:ext uri="{FF2B5EF4-FFF2-40B4-BE49-F238E27FC236}">
                <a16:creationId xmlns="" xmlns:a16="http://schemas.microsoft.com/office/drawing/2014/main" id="{ECB20AD6-C329-473B-A744-E300DEBE9E8B}"/>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18721" r="17106" b="-2"/>
          <a:stretch/>
        </p:blipFill>
        <p:spPr bwMode="auto">
          <a:xfrm>
            <a:off x="1" y="-9668"/>
            <a:ext cx="3945364" cy="3319992"/>
          </a:xfrm>
          <a:custGeom>
            <a:avLst/>
            <a:gdLst>
              <a:gd name="connsiteX0" fmla="*/ 73119 w 3943111"/>
              <a:gd name="connsiteY0" fmla="*/ 0 h 3318096"/>
              <a:gd name="connsiteX1" fmla="*/ 3572026 w 3943111"/>
              <a:gd name="connsiteY1" fmla="*/ 0 h 3318096"/>
              <a:gd name="connsiteX2" fmla="*/ 3580957 w 3943111"/>
              <a:gd name="connsiteY2" fmla="*/ 11944 h 3318096"/>
              <a:gd name="connsiteX3" fmla="*/ 3943111 w 3943111"/>
              <a:gd name="connsiteY3" fmla="*/ 1197557 h 3318096"/>
              <a:gd name="connsiteX4" fmla="*/ 1822572 w 3943111"/>
              <a:gd name="connsiteY4" fmla="*/ 3318096 h 3318096"/>
              <a:gd name="connsiteX5" fmla="*/ 64188 w 3943111"/>
              <a:gd name="connsiteY5" fmla="*/ 2383171 h 3318096"/>
              <a:gd name="connsiteX6" fmla="*/ 0 w 3943111"/>
              <a:gd name="connsiteY6" fmla="*/ 2277515 h 3318096"/>
              <a:gd name="connsiteX7" fmla="*/ 0 w 3943111"/>
              <a:gd name="connsiteY7" fmla="*/ 117600 h 3318096"/>
              <a:gd name="connsiteX8" fmla="*/ 64188 w 3943111"/>
              <a:gd name="connsiteY8" fmla="*/ 11944 h 331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73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B53025-FFC0-4C58-A0F7-B5EA0F8EB088}"/>
              </a:ext>
            </a:extLst>
          </p:cNvPr>
          <p:cNvSpPr>
            <a:spLocks noGrp="1"/>
          </p:cNvSpPr>
          <p:nvPr>
            <p:ph type="title"/>
          </p:nvPr>
        </p:nvSpPr>
        <p:spPr>
          <a:xfrm>
            <a:off x="628650" y="365125"/>
            <a:ext cx="7886700" cy="1325563"/>
          </a:xfrm>
        </p:spPr>
        <p:txBody>
          <a:bodyPr>
            <a:normAutofit/>
          </a:bodyPr>
          <a:lstStyle/>
          <a:p>
            <a:r>
              <a:rPr lang="en-GB" dirty="0"/>
              <a:t>New monasteries</a:t>
            </a:r>
          </a:p>
        </p:txBody>
      </p:sp>
      <p:graphicFrame>
        <p:nvGraphicFramePr>
          <p:cNvPr id="6" name="Content Placeholder 2">
            <a:extLst>
              <a:ext uri="{FF2B5EF4-FFF2-40B4-BE49-F238E27FC236}">
                <a16:creationId xmlns="" xmlns:a16="http://schemas.microsoft.com/office/drawing/2014/main" id="{FAE84B97-AB11-4549-9D3B-1D14EBDC1832}"/>
              </a:ext>
            </a:extLst>
          </p:cNvPr>
          <p:cNvGraphicFramePr>
            <a:graphicFrameLocks noGrp="1"/>
          </p:cNvGraphicFramePr>
          <p:nvPr>
            <p:ph idx="1"/>
            <p:extLst>
              <p:ext uri="{D42A27DB-BD31-4B8C-83A1-F6EECF244321}">
                <p14:modId xmlns:p14="http://schemas.microsoft.com/office/powerpoint/2010/main" val="210834913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0417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 xmlns:a16="http://schemas.microsoft.com/office/drawing/2014/main" id="{90E3A36F-8A6B-4343-A99C-128C9E5705A8}"/>
              </a:ext>
            </a:extLst>
          </p:cNvPr>
          <p:cNvSpPr>
            <a:spLocks noGrp="1"/>
          </p:cNvSpPr>
          <p:nvPr>
            <p:ph type="title"/>
          </p:nvPr>
        </p:nvSpPr>
        <p:spPr>
          <a:xfrm>
            <a:off x="480059" y="2053641"/>
            <a:ext cx="2751871" cy="2760098"/>
          </a:xfrm>
        </p:spPr>
        <p:txBody>
          <a:bodyPr>
            <a:normAutofit/>
          </a:bodyPr>
          <a:lstStyle/>
          <a:p>
            <a:pPr>
              <a:lnSpc>
                <a:spcPct val="90000"/>
              </a:lnSpc>
            </a:pPr>
            <a:r>
              <a:rPr lang="en-GB" dirty="0">
                <a:solidFill>
                  <a:srgbClr val="FFFFFF"/>
                </a:solidFill>
              </a:rPr>
              <a:t>A monastery and a cathedral</a:t>
            </a:r>
          </a:p>
        </p:txBody>
      </p:sp>
      <p:sp>
        <p:nvSpPr>
          <p:cNvPr id="3" name="Content Placeholder 2">
            <a:extLst>
              <a:ext uri="{FF2B5EF4-FFF2-40B4-BE49-F238E27FC236}">
                <a16:creationId xmlns="" xmlns:a16="http://schemas.microsoft.com/office/drawing/2014/main" id="{0356BA54-1C06-494F-9600-17B879BB3461}"/>
              </a:ext>
            </a:extLst>
          </p:cNvPr>
          <p:cNvSpPr>
            <a:spLocks noGrp="1"/>
          </p:cNvSpPr>
          <p:nvPr>
            <p:ph idx="1"/>
          </p:nvPr>
        </p:nvSpPr>
        <p:spPr>
          <a:xfrm>
            <a:off x="3995936" y="0"/>
            <a:ext cx="5040560" cy="6858000"/>
          </a:xfrm>
        </p:spPr>
        <p:txBody>
          <a:bodyPr anchor="ctr">
            <a:normAutofit/>
          </a:bodyPr>
          <a:lstStyle/>
          <a:p>
            <a:pPr marL="0" indent="0">
              <a:buNone/>
            </a:pPr>
            <a:r>
              <a:rPr lang="en-GB" sz="2800" dirty="0">
                <a:solidFill>
                  <a:srgbClr val="000000"/>
                </a:solidFill>
              </a:rPr>
              <a:t>Durham was one example of that English phenomenon, the monastic cathedral. It was the descendant of the Anglo-Saxon monastery (and seat of a bishopric) at Lindisfarne. Its most famous inhabitant was St Cuthbert, bishop, who died in 687. The island monastery was abandoned in 875 and the remnant of the community fled, taking with it the treasures of the house, including St Cuthbert in his coffin and the famous Lindisfarne Gospels. </a:t>
            </a:r>
          </a:p>
        </p:txBody>
      </p:sp>
    </p:spTree>
    <p:extLst>
      <p:ext uri="{BB962C8B-B14F-4D97-AF65-F5344CB8AC3E}">
        <p14:creationId xmlns:p14="http://schemas.microsoft.com/office/powerpoint/2010/main" val="1566273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 name="Freeform 37">
            <a:extLst>
              <a:ext uri="{FF2B5EF4-FFF2-40B4-BE49-F238E27FC236}">
                <a16:creationId xmlns="" xmlns:a16="http://schemas.microsoft.com/office/drawing/2014/main" id="{7E6CA27E-BEE7-49F6-9FBE-99A7492AE1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0" y="1691641"/>
            <a:ext cx="5678446"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treasures of st cuthbert">
            <a:extLst>
              <a:ext uri="{FF2B5EF4-FFF2-40B4-BE49-F238E27FC236}">
                <a16:creationId xmlns="" xmlns:a16="http://schemas.microsoft.com/office/drawing/2014/main" id="{98FA47FF-1044-4B50-A742-8F571F74DD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834" r="2" b="2"/>
          <a:stretch/>
        </p:blipFill>
        <p:spPr bwMode="auto">
          <a:xfrm>
            <a:off x="4451985" y="1592282"/>
            <a:ext cx="4774586"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7BB6F708-A659-4305-9CF0-D9DDA8D5075D}"/>
              </a:ext>
            </a:extLst>
          </p:cNvPr>
          <p:cNvSpPr>
            <a:spLocks noGrp="1"/>
          </p:cNvSpPr>
          <p:nvPr>
            <p:ph type="title"/>
          </p:nvPr>
        </p:nvSpPr>
        <p:spPr>
          <a:xfrm>
            <a:off x="628650" y="365125"/>
            <a:ext cx="7886700" cy="1325563"/>
          </a:xfrm>
        </p:spPr>
        <p:txBody>
          <a:bodyPr>
            <a:normAutofit/>
          </a:bodyPr>
          <a:lstStyle/>
          <a:p>
            <a:r>
              <a:rPr lang="en-GB"/>
              <a:t>A community on the move</a:t>
            </a:r>
          </a:p>
        </p:txBody>
      </p:sp>
      <p:pic>
        <p:nvPicPr>
          <p:cNvPr id="2056" name="Picture 8" descr="Image result for treasures of st cuthbert">
            <a:extLst>
              <a:ext uri="{FF2B5EF4-FFF2-40B4-BE49-F238E27FC236}">
                <a16:creationId xmlns="" xmlns:a16="http://schemas.microsoft.com/office/drawing/2014/main" id="{C0578DC5-B98D-4F4A-8C1E-2B90E8DAD12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8847" b="2"/>
          <a:stretch/>
        </p:blipFill>
        <p:spPr bwMode="auto">
          <a:xfrm>
            <a:off x="2555776" y="4357117"/>
            <a:ext cx="3888432" cy="2500884"/>
          </a:xfrm>
          <a:custGeom>
            <a:avLst/>
            <a:gdLst>
              <a:gd name="connsiteX0" fmla="*/ 1717230 w 4570758"/>
              <a:gd name="connsiteY0" fmla="*/ 0 h 2500884"/>
              <a:gd name="connsiteX1" fmla="*/ 4570758 w 4570758"/>
              <a:gd name="connsiteY1" fmla="*/ 0 h 2500884"/>
              <a:gd name="connsiteX2" fmla="*/ 3411951 w 4570758"/>
              <a:gd name="connsiteY2" fmla="*/ 2500884 h 2500884"/>
              <a:gd name="connsiteX3" fmla="*/ 3405728 w 4570758"/>
              <a:gd name="connsiteY3" fmla="*/ 2500884 h 2500884"/>
              <a:gd name="connsiteX4" fmla="*/ 2215937 w 4570758"/>
              <a:gd name="connsiteY4" fmla="*/ 2500884 h 2500884"/>
              <a:gd name="connsiteX5" fmla="*/ 565892 w 4570758"/>
              <a:gd name="connsiteY5" fmla="*/ 2500884 h 2500884"/>
              <a:gd name="connsiteX6" fmla="*/ 0 w 4570758"/>
              <a:gd name="connsiteY6" fmla="*/ 2500884 h 2500884"/>
              <a:gd name="connsiteX7" fmla="*/ 0 w 4570758"/>
              <a:gd name="connsiteY7" fmla="*/ 2500883 h 2500884"/>
              <a:gd name="connsiteX8" fmla="*/ 552186 w 4570758"/>
              <a:gd name="connsiteY8" fmla="*/ 2500883 h 2500884"/>
              <a:gd name="connsiteX9" fmla="*/ 558423 w 4570758"/>
              <a:gd name="connsiteY9"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0758" h="2500884">
                <a:moveTo>
                  <a:pt x="1717230" y="0"/>
                </a:moveTo>
                <a:lnTo>
                  <a:pt x="4570758" y="0"/>
                </a:lnTo>
                <a:lnTo>
                  <a:pt x="3411951" y="2500884"/>
                </a:lnTo>
                <a:lnTo>
                  <a:pt x="3405728" y="2500884"/>
                </a:lnTo>
                <a:lnTo>
                  <a:pt x="2215937" y="2500884"/>
                </a:lnTo>
                <a:lnTo>
                  <a:pt x="565892" y="2500884"/>
                </a:lnTo>
                <a:lnTo>
                  <a:pt x="0" y="2500884"/>
                </a:lnTo>
                <a:lnTo>
                  <a:pt x="0" y="2500883"/>
                </a:lnTo>
                <a:lnTo>
                  <a:pt x="552186" y="2500883"/>
                </a:lnTo>
                <a:lnTo>
                  <a:pt x="558423" y="250088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D3544929-9B42-4899-8CFA-8A464D51B893}"/>
              </a:ext>
            </a:extLst>
          </p:cNvPr>
          <p:cNvSpPr>
            <a:spLocks noGrp="1"/>
          </p:cNvSpPr>
          <p:nvPr>
            <p:ph idx="1"/>
          </p:nvPr>
        </p:nvSpPr>
        <p:spPr>
          <a:xfrm>
            <a:off x="628650" y="2015406"/>
            <a:ext cx="3823334" cy="4065986"/>
          </a:xfrm>
        </p:spPr>
        <p:txBody>
          <a:bodyPr anchor="t">
            <a:normAutofit/>
          </a:bodyPr>
          <a:lstStyle/>
          <a:p>
            <a:pPr marL="0" indent="0">
              <a:buNone/>
            </a:pPr>
            <a:r>
              <a:rPr lang="en-GB" sz="2800" dirty="0">
                <a:solidFill>
                  <a:srgbClr val="FFFFFF"/>
                </a:solidFill>
              </a:rPr>
              <a:t>They moved from place to place for many years until in 995 they settled at Durham.</a:t>
            </a:r>
          </a:p>
          <a:p>
            <a:pPr marL="0" indent="0">
              <a:buNone/>
            </a:pPr>
            <a:endParaRPr lang="en-GB" sz="1700" dirty="0">
              <a:solidFill>
                <a:srgbClr val="FFFFFF"/>
              </a:solidFill>
            </a:endParaRPr>
          </a:p>
          <a:p>
            <a:pPr marL="0" indent="0">
              <a:buNone/>
            </a:pPr>
            <a:endParaRPr lang="en-GB" sz="1700" dirty="0">
              <a:solidFill>
                <a:srgbClr val="FFFFFF"/>
              </a:solidFill>
            </a:endParaRPr>
          </a:p>
        </p:txBody>
      </p:sp>
      <p:pic>
        <p:nvPicPr>
          <p:cNvPr id="2052" name="Picture 4" descr="Related image">
            <a:extLst>
              <a:ext uri="{FF2B5EF4-FFF2-40B4-BE49-F238E27FC236}">
                <a16:creationId xmlns="" xmlns:a16="http://schemas.microsoft.com/office/drawing/2014/main" id="{52268774-6CB4-48C0-806F-2F651581B4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938" r="13372"/>
          <a:stretch/>
        </p:blipFill>
        <p:spPr bwMode="auto">
          <a:xfrm>
            <a:off x="5867755" y="4357117"/>
            <a:ext cx="3276245" cy="2500884"/>
          </a:xfrm>
          <a:custGeom>
            <a:avLst/>
            <a:gdLst>
              <a:gd name="connsiteX0" fmla="*/ 1717230 w 4368327"/>
              <a:gd name="connsiteY0" fmla="*/ 0 h 2500884"/>
              <a:gd name="connsiteX1" fmla="*/ 4368327 w 4368327"/>
              <a:gd name="connsiteY1" fmla="*/ 0 h 2500884"/>
              <a:gd name="connsiteX2" fmla="*/ 4368327 w 4368327"/>
              <a:gd name="connsiteY2" fmla="*/ 2500884 h 2500884"/>
              <a:gd name="connsiteX3" fmla="*/ 0 w 4368327"/>
              <a:gd name="connsiteY3" fmla="*/ 2500884 h 2500884"/>
              <a:gd name="connsiteX4" fmla="*/ 0 w 4368327"/>
              <a:gd name="connsiteY4" fmla="*/ 2500883 h 2500884"/>
              <a:gd name="connsiteX5" fmla="*/ 552186 w 4368327"/>
              <a:gd name="connsiteY5" fmla="*/ 2500883 h 2500884"/>
              <a:gd name="connsiteX6" fmla="*/ 558423 w 4368327"/>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68327" h="2500884">
                <a:moveTo>
                  <a:pt x="1717230" y="0"/>
                </a:moveTo>
                <a:lnTo>
                  <a:pt x="4368327" y="0"/>
                </a:lnTo>
                <a:lnTo>
                  <a:pt x="4368327" y="2500884"/>
                </a:lnTo>
                <a:lnTo>
                  <a:pt x="0" y="2500884"/>
                </a:lnTo>
                <a:lnTo>
                  <a:pt x="0" y="2500883"/>
                </a:lnTo>
                <a:lnTo>
                  <a:pt x="552186" y="2500883"/>
                </a:lnTo>
                <a:lnTo>
                  <a:pt x="558423" y="250088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287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6" name="Freeform 11">
            <a:extLst>
              <a:ext uri="{FF2B5EF4-FFF2-40B4-BE49-F238E27FC236}">
                <a16:creationId xmlns="" xmlns:a16="http://schemas.microsoft.com/office/drawing/2014/main" id="{A0BF428C-DA8B-4D99-9930-18F7F91D87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657600" y="1690688"/>
            <a:ext cx="5487708"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Freeform 37">
            <a:extLst>
              <a:ext uri="{FF2B5EF4-FFF2-40B4-BE49-F238E27FC236}">
                <a16:creationId xmlns="" xmlns:a16="http://schemas.microsoft.com/office/drawing/2014/main" id="{A03E2379-8871-408A-95CE-7AAE8FA53AE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309" y="1691164"/>
            <a:ext cx="5678446"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88459998-40B5-4752-A4A2-0F35EB3E2F60}"/>
              </a:ext>
            </a:extLst>
          </p:cNvPr>
          <p:cNvSpPr>
            <a:spLocks noGrp="1"/>
          </p:cNvSpPr>
          <p:nvPr>
            <p:ph type="title"/>
          </p:nvPr>
        </p:nvSpPr>
        <p:spPr>
          <a:xfrm>
            <a:off x="628650" y="365125"/>
            <a:ext cx="7886700" cy="1325563"/>
          </a:xfrm>
        </p:spPr>
        <p:txBody>
          <a:bodyPr>
            <a:normAutofit/>
          </a:bodyPr>
          <a:lstStyle/>
          <a:p>
            <a:r>
              <a:rPr lang="en-GB"/>
              <a:t>The Normans arrive</a:t>
            </a:r>
          </a:p>
        </p:txBody>
      </p:sp>
      <p:sp>
        <p:nvSpPr>
          <p:cNvPr id="5" name="Content Placeholder 4">
            <a:extLst>
              <a:ext uri="{FF2B5EF4-FFF2-40B4-BE49-F238E27FC236}">
                <a16:creationId xmlns="" xmlns:a16="http://schemas.microsoft.com/office/drawing/2014/main" id="{BB5FCDBB-45D9-47BE-8AF4-3BA8F9A6F65C}"/>
              </a:ext>
            </a:extLst>
          </p:cNvPr>
          <p:cNvSpPr>
            <a:spLocks noGrp="1"/>
          </p:cNvSpPr>
          <p:nvPr>
            <p:ph idx="1"/>
          </p:nvPr>
        </p:nvSpPr>
        <p:spPr>
          <a:xfrm>
            <a:off x="628650" y="2015406"/>
            <a:ext cx="3823334" cy="4065986"/>
          </a:xfrm>
        </p:spPr>
        <p:txBody>
          <a:bodyPr anchor="t">
            <a:normAutofit/>
          </a:bodyPr>
          <a:lstStyle/>
          <a:p>
            <a:pPr marL="0" indent="0">
              <a:buNone/>
            </a:pPr>
            <a:r>
              <a:rPr lang="en-GB" sz="2800" dirty="0">
                <a:solidFill>
                  <a:srgbClr val="FFFFFF"/>
                </a:solidFill>
              </a:rPr>
              <a:t>Top: the west front of the cathedral</a:t>
            </a:r>
          </a:p>
          <a:p>
            <a:pPr marL="0" indent="0">
              <a:buNone/>
            </a:pPr>
            <a:r>
              <a:rPr lang="en-GB" sz="2800" dirty="0">
                <a:solidFill>
                  <a:srgbClr val="FFFFFF"/>
                </a:solidFill>
              </a:rPr>
              <a:t>Bottom: the cathedral and castle</a:t>
            </a:r>
          </a:p>
          <a:p>
            <a:pPr marL="0" indent="0">
              <a:buNone/>
            </a:pPr>
            <a:endParaRPr lang="en-GB" sz="2800" dirty="0">
              <a:solidFill>
                <a:srgbClr val="FFFFFF"/>
              </a:solidFill>
            </a:endParaRPr>
          </a:p>
          <a:p>
            <a:pPr marL="0" indent="0">
              <a:buNone/>
            </a:pPr>
            <a:r>
              <a:rPr lang="en-GB" sz="2800" dirty="0">
                <a:solidFill>
                  <a:srgbClr val="FFFFFF"/>
                </a:solidFill>
              </a:rPr>
              <a:t>What about Cuthbert?</a:t>
            </a:r>
          </a:p>
        </p:txBody>
      </p:sp>
      <p:pic>
        <p:nvPicPr>
          <p:cNvPr id="3076" name="Picture 4" descr="Image result for durham cathedral">
            <a:extLst>
              <a:ext uri="{FF2B5EF4-FFF2-40B4-BE49-F238E27FC236}">
                <a16:creationId xmlns="" xmlns:a16="http://schemas.microsoft.com/office/drawing/2014/main" id="{058B1B99-B486-4A6B-AC1D-C9FFBC8D17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17" r="1" b="26460"/>
          <a:stretch/>
        </p:blipFill>
        <p:spPr bwMode="auto">
          <a:xfrm>
            <a:off x="5894172" y="1955114"/>
            <a:ext cx="3124735" cy="1859804"/>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Image result for durham cathedral and castle">
            <a:extLst>
              <a:ext uri="{FF2B5EF4-FFF2-40B4-BE49-F238E27FC236}">
                <a16:creationId xmlns="" xmlns:a16="http://schemas.microsoft.com/office/drawing/2014/main" id="{7FA4AE3A-B7BE-4BA4-BEFB-C0E9CEF1A6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82" r="2" b="877"/>
          <a:stretch/>
        </p:blipFill>
        <p:spPr bwMode="auto">
          <a:xfrm>
            <a:off x="5181600" y="4293863"/>
            <a:ext cx="3837308" cy="1728907"/>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316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9B0ED87-1AA1-4E55-8594-522958C0C554}"/>
              </a:ext>
            </a:extLst>
          </p:cNvPr>
          <p:cNvSpPr>
            <a:spLocks noGrp="1"/>
          </p:cNvSpPr>
          <p:nvPr>
            <p:ph type="title"/>
          </p:nvPr>
        </p:nvSpPr>
        <p:spPr>
          <a:xfrm>
            <a:off x="628650" y="365125"/>
            <a:ext cx="7886700" cy="1325563"/>
          </a:xfrm>
        </p:spPr>
        <p:txBody>
          <a:bodyPr>
            <a:normAutofit/>
          </a:bodyPr>
          <a:lstStyle/>
          <a:p>
            <a:r>
              <a:rPr lang="en-GB" dirty="0"/>
              <a:t>The Normans in Sicily</a:t>
            </a:r>
          </a:p>
        </p:txBody>
      </p:sp>
      <p:graphicFrame>
        <p:nvGraphicFramePr>
          <p:cNvPr id="5" name="Content Placeholder 2">
            <a:extLst>
              <a:ext uri="{FF2B5EF4-FFF2-40B4-BE49-F238E27FC236}">
                <a16:creationId xmlns="" xmlns:a16="http://schemas.microsoft.com/office/drawing/2014/main" id="{D78F0E96-5EBB-4A62-ACAF-1052DF1E6704}"/>
              </a:ext>
            </a:extLst>
          </p:cNvPr>
          <p:cNvGraphicFramePr>
            <a:graphicFrameLocks noGrp="1"/>
          </p:cNvGraphicFramePr>
          <p:nvPr>
            <p:ph idx="1"/>
            <p:extLst>
              <p:ext uri="{D42A27DB-BD31-4B8C-83A1-F6EECF244321}">
                <p14:modId xmlns:p14="http://schemas.microsoft.com/office/powerpoint/2010/main" val="89180727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353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 xmlns:a16="http://schemas.microsoft.com/office/drawing/2014/main" id="{823AC064-BC96-4F32-8AE1-B2FD387548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B0249679-1254-4D43-90F7-263172638041}"/>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nSpc>
                <a:spcPct val="90000"/>
              </a:lnSpc>
            </a:pPr>
            <a:r>
              <a:rPr lang="en-US" sz="4700">
                <a:solidFill>
                  <a:srgbClr val="FFFFFF"/>
                </a:solidFill>
              </a:rPr>
              <a:t>Holy Trinity Venosa</a:t>
            </a:r>
          </a:p>
        </p:txBody>
      </p:sp>
      <p:cxnSp>
        <p:nvCxnSpPr>
          <p:cNvPr id="75" name="Straight Connector 74">
            <a:extLst>
              <a:ext uri="{FF2B5EF4-FFF2-40B4-BE49-F238E27FC236}">
                <a16:creationId xmlns="" xmlns:a16="http://schemas.microsoft.com/office/drawing/2014/main" id="{7E7C77BC-7138-40B1-A15B-20F57A49462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074" name="Picture 2" descr="Complesso abbaziale e chiesa della Santissima TrinitÃ , Venosa - Abbey and Church of the Holy Trinity">
            <a:extLst>
              <a:ext uri="{FF2B5EF4-FFF2-40B4-BE49-F238E27FC236}">
                <a16:creationId xmlns="" xmlns:a16="http://schemas.microsoft.com/office/drawing/2014/main" id="{5C89836B-5C14-4B79-B583-FB467E95BA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675" y="3070182"/>
            <a:ext cx="4091938" cy="2710908"/>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 xmlns:a16="http://schemas.microsoft.com/office/drawing/2014/main" id="{DB146403-F3D6-484B-B2ED-97F9565D037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3076" name="Picture 4" descr="Complesso abbaziale e chiesa della Santissima TrinitÃ , Venosa - Abbey and Church of the Holy Trinity">
            <a:extLst>
              <a:ext uri="{FF2B5EF4-FFF2-40B4-BE49-F238E27FC236}">
                <a16:creationId xmlns="" xmlns:a16="http://schemas.microsoft.com/office/drawing/2014/main" id="{ECF9049D-872C-4C1F-A326-7E1F59F952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3804" y="3290124"/>
            <a:ext cx="4091938" cy="227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865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 xmlns:a16="http://schemas.microsoft.com/office/drawing/2014/main" id="{B42571D2-A713-42A9-975B-7C265DE5465E}"/>
              </a:ext>
            </a:extLst>
          </p:cNvPr>
          <p:cNvSpPr>
            <a:spLocks noGrp="1"/>
          </p:cNvSpPr>
          <p:nvPr>
            <p:ph type="title"/>
          </p:nvPr>
        </p:nvSpPr>
        <p:spPr>
          <a:xfrm>
            <a:off x="884419" y="826680"/>
            <a:ext cx="7375161" cy="1325563"/>
          </a:xfrm>
        </p:spPr>
        <p:txBody>
          <a:bodyPr>
            <a:normAutofit fontScale="90000"/>
          </a:bodyPr>
          <a:lstStyle/>
          <a:p>
            <a:r>
              <a:rPr lang="en-GB" sz="3500" dirty="0">
                <a:solidFill>
                  <a:srgbClr val="FFFFFF"/>
                </a:solidFill>
              </a:rPr>
              <a:t>The Normans and the Papacy</a:t>
            </a:r>
            <a:br>
              <a:rPr lang="en-GB" sz="3500" dirty="0">
                <a:solidFill>
                  <a:srgbClr val="FFFFFF"/>
                </a:solidFill>
              </a:rPr>
            </a:br>
            <a:r>
              <a:rPr lang="en-GB" sz="3600" dirty="0">
                <a:solidFill>
                  <a:srgbClr val="000000"/>
                </a:solidFill>
              </a:rPr>
              <a:t>England: 1066 and all that</a:t>
            </a:r>
            <a:br>
              <a:rPr lang="en-GB" sz="3600" dirty="0">
                <a:solidFill>
                  <a:srgbClr val="000000"/>
                </a:solidFill>
              </a:rPr>
            </a:br>
            <a:endParaRPr lang="en-GB" sz="3500" dirty="0">
              <a:solidFill>
                <a:srgbClr val="FFFFFF"/>
              </a:solidFill>
            </a:endParaRPr>
          </a:p>
        </p:txBody>
      </p:sp>
      <p:sp>
        <p:nvSpPr>
          <p:cNvPr id="3" name="Content Placeholder 2">
            <a:extLst>
              <a:ext uri="{FF2B5EF4-FFF2-40B4-BE49-F238E27FC236}">
                <a16:creationId xmlns="" xmlns:a16="http://schemas.microsoft.com/office/drawing/2014/main" id="{0457643A-51F9-4C6F-9D06-DBB2C4B4EC7E}"/>
              </a:ext>
            </a:extLst>
          </p:cNvPr>
          <p:cNvSpPr>
            <a:spLocks noGrp="1"/>
          </p:cNvSpPr>
          <p:nvPr>
            <p:ph idx="1"/>
          </p:nvPr>
        </p:nvSpPr>
        <p:spPr>
          <a:xfrm>
            <a:off x="971600" y="2978923"/>
            <a:ext cx="7375161" cy="3258389"/>
          </a:xfrm>
        </p:spPr>
        <p:txBody>
          <a:bodyPr>
            <a:noAutofit/>
          </a:bodyPr>
          <a:lstStyle/>
          <a:p>
            <a:pPr marL="0" indent="0">
              <a:lnSpc>
                <a:spcPct val="90000"/>
              </a:lnSpc>
              <a:buNone/>
            </a:pPr>
            <a:endParaRPr lang="en-GB" sz="2800" dirty="0">
              <a:solidFill>
                <a:srgbClr val="000000"/>
              </a:solidFill>
            </a:endParaRPr>
          </a:p>
          <a:p>
            <a:pPr marL="0" indent="0">
              <a:lnSpc>
                <a:spcPct val="90000"/>
              </a:lnSpc>
              <a:buNone/>
            </a:pPr>
            <a:r>
              <a:rPr lang="en-GB" sz="2800" dirty="0">
                <a:solidFill>
                  <a:srgbClr val="000000"/>
                </a:solidFill>
              </a:rPr>
              <a:t>Did Pope Alexander II grant William of Normandy a papal banner to invade England in 1066?</a:t>
            </a:r>
          </a:p>
          <a:p>
            <a:pPr marL="0" indent="0">
              <a:lnSpc>
                <a:spcPct val="90000"/>
              </a:lnSpc>
              <a:buNone/>
            </a:pPr>
            <a:endParaRPr lang="en-GB" sz="2800" dirty="0">
              <a:solidFill>
                <a:srgbClr val="000000"/>
              </a:solidFill>
            </a:endParaRPr>
          </a:p>
          <a:p>
            <a:pPr marL="0" indent="0">
              <a:lnSpc>
                <a:spcPct val="90000"/>
              </a:lnSpc>
              <a:buNone/>
            </a:pPr>
            <a:r>
              <a:rPr lang="en-GB" sz="2800" dirty="0">
                <a:solidFill>
                  <a:srgbClr val="000000"/>
                </a:solidFill>
              </a:rPr>
              <a:t>If so, why?</a:t>
            </a:r>
          </a:p>
          <a:p>
            <a:pPr marL="0" indent="0">
              <a:lnSpc>
                <a:spcPct val="90000"/>
              </a:lnSpc>
              <a:buNone/>
            </a:pPr>
            <a:endParaRPr lang="en-GB" sz="2800" dirty="0">
              <a:solidFill>
                <a:srgbClr val="000000"/>
              </a:solidFill>
            </a:endParaRPr>
          </a:p>
          <a:p>
            <a:pPr marL="0" indent="0">
              <a:lnSpc>
                <a:spcPct val="90000"/>
              </a:lnSpc>
              <a:buNone/>
            </a:pPr>
            <a:r>
              <a:rPr lang="en-GB" sz="2800" dirty="0">
                <a:solidFill>
                  <a:srgbClr val="000000"/>
                </a:solidFill>
              </a:rPr>
              <a:t>The Council of 1070</a:t>
            </a:r>
          </a:p>
        </p:txBody>
      </p:sp>
    </p:spTree>
    <p:extLst>
      <p:ext uri="{BB962C8B-B14F-4D97-AF65-F5344CB8AC3E}">
        <p14:creationId xmlns:p14="http://schemas.microsoft.com/office/powerpoint/2010/main" val="1163442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 xmlns:a16="http://schemas.microsoft.com/office/drawing/2014/main" id="{2F4B6F3D-C92B-4C4C-A915-8D8067691C1C}"/>
              </a:ext>
            </a:extLst>
          </p:cNvPr>
          <p:cNvSpPr>
            <a:spLocks noGrp="1"/>
          </p:cNvSpPr>
          <p:nvPr>
            <p:ph type="title"/>
          </p:nvPr>
        </p:nvSpPr>
        <p:spPr>
          <a:xfrm>
            <a:off x="401265" y="685800"/>
            <a:ext cx="2085203" cy="5105400"/>
          </a:xfrm>
        </p:spPr>
        <p:txBody>
          <a:bodyPr>
            <a:normAutofit/>
          </a:bodyPr>
          <a:lstStyle/>
          <a:p>
            <a:r>
              <a:rPr lang="en-GB" sz="3000">
                <a:solidFill>
                  <a:srgbClr val="FFFFFF"/>
                </a:solidFill>
              </a:rPr>
              <a:t>Winchester, Easter 1070</a:t>
            </a:r>
          </a:p>
        </p:txBody>
      </p:sp>
      <p:graphicFrame>
        <p:nvGraphicFramePr>
          <p:cNvPr id="5" name="Content Placeholder 2">
            <a:extLst>
              <a:ext uri="{FF2B5EF4-FFF2-40B4-BE49-F238E27FC236}">
                <a16:creationId xmlns="" xmlns:a16="http://schemas.microsoft.com/office/drawing/2014/main" id="{F0B32D3E-733B-443F-B0E0-A0B3E27B7C74}"/>
              </a:ext>
            </a:extLst>
          </p:cNvPr>
          <p:cNvGraphicFramePr>
            <a:graphicFrameLocks noGrp="1"/>
          </p:cNvGraphicFramePr>
          <p:nvPr>
            <p:ph idx="1"/>
            <p:extLst>
              <p:ext uri="{D42A27DB-BD31-4B8C-83A1-F6EECF244321}">
                <p14:modId xmlns:p14="http://schemas.microsoft.com/office/powerpoint/2010/main" val="3158380302"/>
              </p:ext>
            </p:extLst>
          </p:nvPr>
        </p:nvGraphicFramePr>
        <p:xfrm>
          <a:off x="3704046" y="476672"/>
          <a:ext cx="4869656" cy="6414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646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 xmlns:a16="http://schemas.microsoft.com/office/drawing/2014/main" id="{DED5B665-2980-46B8-BCB4-EC2CF2177691}"/>
              </a:ext>
            </a:extLst>
          </p:cNvPr>
          <p:cNvSpPr>
            <a:spLocks noGrp="1"/>
          </p:cNvSpPr>
          <p:nvPr>
            <p:ph type="title"/>
          </p:nvPr>
        </p:nvSpPr>
        <p:spPr>
          <a:xfrm>
            <a:off x="401265" y="685800"/>
            <a:ext cx="2085203" cy="5105400"/>
          </a:xfrm>
        </p:spPr>
        <p:txBody>
          <a:bodyPr>
            <a:normAutofit/>
          </a:bodyPr>
          <a:lstStyle/>
          <a:p>
            <a:r>
              <a:rPr lang="en-GB" sz="3500">
                <a:solidFill>
                  <a:srgbClr val="FFFFFF"/>
                </a:solidFill>
              </a:rPr>
              <a:t>Significant events</a:t>
            </a:r>
          </a:p>
        </p:txBody>
      </p:sp>
      <p:graphicFrame>
        <p:nvGraphicFramePr>
          <p:cNvPr id="5" name="Content Placeholder 2">
            <a:extLst>
              <a:ext uri="{FF2B5EF4-FFF2-40B4-BE49-F238E27FC236}">
                <a16:creationId xmlns="" xmlns:a16="http://schemas.microsoft.com/office/drawing/2014/main" id="{F931B56F-E7FE-433D-BD5C-7557E45A5EE2}"/>
              </a:ext>
            </a:extLst>
          </p:cNvPr>
          <p:cNvGraphicFramePr>
            <a:graphicFrameLocks noGrp="1"/>
          </p:cNvGraphicFramePr>
          <p:nvPr>
            <p:ph idx="1"/>
            <p:extLst>
              <p:ext uri="{D42A27DB-BD31-4B8C-83A1-F6EECF244321}">
                <p14:modId xmlns:p14="http://schemas.microsoft.com/office/powerpoint/2010/main" val="424446521"/>
              </p:ext>
            </p:extLst>
          </p:nvPr>
        </p:nvGraphicFramePr>
        <p:xfrm>
          <a:off x="3757612" y="260648"/>
          <a:ext cx="4869656" cy="6192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639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 xmlns:a16="http://schemas.microsoft.com/office/drawing/2014/main" id="{4038CB10-1F5C-4D54-9DF7-12586DE5B00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5659" y="4572000"/>
            <a:ext cx="5293730" cy="1964266"/>
          </a:xfrm>
          <a:prstGeom prst="rect">
            <a:avLst/>
          </a:prstGeom>
          <a:solidFill>
            <a:srgbClr val="33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43C94204-0DB7-409B-A02F-E88CD16905DB}"/>
              </a:ext>
            </a:extLst>
          </p:cNvPr>
          <p:cNvSpPr>
            <a:spLocks noGrp="1"/>
          </p:cNvSpPr>
          <p:nvPr>
            <p:ph type="title"/>
          </p:nvPr>
        </p:nvSpPr>
        <p:spPr>
          <a:xfrm>
            <a:off x="393192" y="4767072"/>
            <a:ext cx="4945641" cy="1625210"/>
          </a:xfrm>
        </p:spPr>
        <p:txBody>
          <a:bodyPr>
            <a:normAutofit/>
          </a:bodyPr>
          <a:lstStyle/>
          <a:p>
            <a:pPr algn="r"/>
            <a:r>
              <a:rPr lang="en-GB" dirty="0">
                <a:solidFill>
                  <a:srgbClr val="FFFFFF"/>
                </a:solidFill>
              </a:rPr>
              <a:t>The Bayeux Tapestry</a:t>
            </a:r>
          </a:p>
        </p:txBody>
      </p:sp>
      <p:pic>
        <p:nvPicPr>
          <p:cNvPr id="5124" name="Picture 4" descr="https://2.bp.blogspot.com/-qtKIV1RKDyw/WAVTTITZomI/AAAAAAAAMOA/EygwjmeoXMgVmwAeRMA5G58WAh8nkfmPwCLcB/s320/9e7ebefcba3f0a6964b5e22ab73fe9f9.jpg">
            <a:extLst>
              <a:ext uri="{FF2B5EF4-FFF2-40B4-BE49-F238E27FC236}">
                <a16:creationId xmlns="" xmlns:a16="http://schemas.microsoft.com/office/drawing/2014/main" id="{3061B75C-ACC4-4F11-B0FE-6B2389237D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144" r="-3" b="31067"/>
          <a:stretch/>
        </p:blipFill>
        <p:spPr bwMode="auto">
          <a:xfrm>
            <a:off x="245660" y="321733"/>
            <a:ext cx="5293729" cy="4107392"/>
          </a:xfrm>
          <a:prstGeom prst="rect">
            <a:avLst/>
          </a:prstGeom>
          <a:noFill/>
          <a:extLst>
            <a:ext uri="{909E8E84-426E-40DD-AFC4-6F175D3DCCD1}">
              <a14:hiddenFill xmlns:a14="http://schemas.microsoft.com/office/drawing/2010/main">
                <a:solidFill>
                  <a:srgbClr val="FFFFFF"/>
                </a:solidFill>
              </a14:hiddenFill>
            </a:ext>
          </a:extLst>
        </p:spPr>
      </p:pic>
      <p:sp>
        <p:nvSpPr>
          <p:cNvPr id="142" name="Rectangle 141">
            <a:extLst>
              <a:ext uri="{FF2B5EF4-FFF2-40B4-BE49-F238E27FC236}">
                <a16:creationId xmlns="" xmlns:a16="http://schemas.microsoft.com/office/drawing/2014/main" id="{73ED6512-6858-4552-B699-9A97FE9A4E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7" name="Content Placeholder 5126">
            <a:extLst>
              <a:ext uri="{FF2B5EF4-FFF2-40B4-BE49-F238E27FC236}">
                <a16:creationId xmlns="" xmlns:a16="http://schemas.microsoft.com/office/drawing/2014/main" id="{2459E653-3ED9-4900-8A01-9D67F559247A}"/>
              </a:ext>
            </a:extLst>
          </p:cNvPr>
          <p:cNvSpPr>
            <a:spLocks noGrp="1"/>
          </p:cNvSpPr>
          <p:nvPr>
            <p:ph idx="1"/>
          </p:nvPr>
        </p:nvSpPr>
        <p:spPr>
          <a:xfrm>
            <a:off x="6021989" y="917725"/>
            <a:ext cx="2568554" cy="4852362"/>
          </a:xfrm>
        </p:spPr>
        <p:txBody>
          <a:bodyPr anchor="ctr">
            <a:normAutofit/>
          </a:bodyPr>
          <a:lstStyle/>
          <a:p>
            <a:r>
              <a:rPr lang="en-US" sz="2800" dirty="0">
                <a:solidFill>
                  <a:srgbClr val="FFFFFF"/>
                </a:solidFill>
              </a:rPr>
              <a:t>What is the significance of the role of </a:t>
            </a:r>
            <a:r>
              <a:rPr lang="en-US" sz="2800" dirty="0" err="1">
                <a:solidFill>
                  <a:srgbClr val="FFFFFF"/>
                </a:solidFill>
              </a:rPr>
              <a:t>Stigand</a:t>
            </a:r>
            <a:r>
              <a:rPr lang="en-US" sz="2800" dirty="0">
                <a:solidFill>
                  <a:srgbClr val="FFFFFF"/>
                </a:solidFill>
              </a:rPr>
              <a:t> as represented here?</a:t>
            </a:r>
          </a:p>
        </p:txBody>
      </p:sp>
    </p:spTree>
    <p:extLst>
      <p:ext uri="{BB962C8B-B14F-4D97-AF65-F5344CB8AC3E}">
        <p14:creationId xmlns:p14="http://schemas.microsoft.com/office/powerpoint/2010/main" val="686729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 xmlns:a16="http://schemas.microsoft.com/office/drawing/2014/main" id="{549F1D35-1979-41CD-8AAA-53BD2A85151E}"/>
              </a:ext>
            </a:extLst>
          </p:cNvPr>
          <p:cNvSpPr>
            <a:spLocks noGrp="1"/>
          </p:cNvSpPr>
          <p:nvPr>
            <p:ph type="title"/>
          </p:nvPr>
        </p:nvSpPr>
        <p:spPr>
          <a:xfrm>
            <a:off x="884419" y="826680"/>
            <a:ext cx="7375161" cy="1325563"/>
          </a:xfrm>
        </p:spPr>
        <p:txBody>
          <a:bodyPr>
            <a:normAutofit/>
          </a:bodyPr>
          <a:lstStyle/>
          <a:p>
            <a:r>
              <a:rPr lang="en-GB" sz="3500" dirty="0">
                <a:solidFill>
                  <a:srgbClr val="FFFFFF"/>
                </a:solidFill>
              </a:rPr>
              <a:t>The Normans in Sicily, and the Papacy</a:t>
            </a:r>
          </a:p>
        </p:txBody>
      </p:sp>
      <p:sp>
        <p:nvSpPr>
          <p:cNvPr id="3" name="Content Placeholder 2">
            <a:extLst>
              <a:ext uri="{FF2B5EF4-FFF2-40B4-BE49-F238E27FC236}">
                <a16:creationId xmlns="" xmlns:a16="http://schemas.microsoft.com/office/drawing/2014/main" id="{677D169D-C6CB-4EC3-844B-C9D98CF9B483}"/>
              </a:ext>
            </a:extLst>
          </p:cNvPr>
          <p:cNvSpPr>
            <a:spLocks noGrp="1"/>
          </p:cNvSpPr>
          <p:nvPr>
            <p:ph idx="1"/>
          </p:nvPr>
        </p:nvSpPr>
        <p:spPr>
          <a:xfrm>
            <a:off x="1043608" y="2636912"/>
            <a:ext cx="7375161" cy="3814461"/>
          </a:xfrm>
        </p:spPr>
        <p:txBody>
          <a:bodyPr>
            <a:normAutofit/>
          </a:bodyPr>
          <a:lstStyle/>
          <a:p>
            <a:pPr marL="0" indent="0">
              <a:buNone/>
            </a:pPr>
            <a:r>
              <a:rPr lang="en-GB" sz="2400" dirty="0">
                <a:solidFill>
                  <a:srgbClr val="000000"/>
                </a:solidFill>
              </a:rPr>
              <a:t>At the Treaty of </a:t>
            </a:r>
            <a:r>
              <a:rPr lang="en-GB" sz="2400" dirty="0" err="1">
                <a:solidFill>
                  <a:srgbClr val="000000"/>
                </a:solidFill>
              </a:rPr>
              <a:t>Melfi</a:t>
            </a:r>
            <a:r>
              <a:rPr lang="en-GB" sz="2400" dirty="0">
                <a:solidFill>
                  <a:srgbClr val="000000"/>
                </a:solidFill>
              </a:rPr>
              <a:t> (1059) Pope Leo IX, in a reversal of his previous policy, sought an understanding with Robert Guiscard, and recognized his right to most of Apulia, Calabria, and Sicily – most of these lands were still in Moslem or Byzantine hands. In return they promised obedience to the pope, promised to pay an annual tribute, and to defend the rights of St Peter. </a:t>
            </a:r>
            <a:r>
              <a:rPr lang="en-GB" sz="2400" dirty="0"/>
              <a:t>Robert used the title ‘by the grace of God and St Peter duke of Apulia and Calabria and by their help future king of Sicily’.</a:t>
            </a:r>
          </a:p>
          <a:p>
            <a:pPr marL="0" indent="0">
              <a:buNone/>
            </a:pPr>
            <a:endParaRPr lang="en-GB" sz="2400" dirty="0">
              <a:solidFill>
                <a:srgbClr val="000000"/>
              </a:solidFill>
            </a:endParaRPr>
          </a:p>
        </p:txBody>
      </p:sp>
    </p:spTree>
    <p:extLst>
      <p:ext uri="{BB962C8B-B14F-4D97-AF65-F5344CB8AC3E}">
        <p14:creationId xmlns:p14="http://schemas.microsoft.com/office/powerpoint/2010/main" val="3280474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 xmlns:a16="http://schemas.microsoft.com/office/drawing/2014/main" id="{46C2E80F-49A6-4372-B103-219D417A55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755802A4-FB4C-4E8A-9153-4D51646E5619}"/>
              </a:ext>
            </a:extLst>
          </p:cNvPr>
          <p:cNvSpPr>
            <a:spLocks noGrp="1"/>
          </p:cNvSpPr>
          <p:nvPr>
            <p:ph type="title"/>
          </p:nvPr>
        </p:nvSpPr>
        <p:spPr>
          <a:xfrm>
            <a:off x="647271" y="1012004"/>
            <a:ext cx="2562119" cy="4795408"/>
          </a:xfrm>
        </p:spPr>
        <p:txBody>
          <a:bodyPr>
            <a:normAutofit/>
          </a:bodyPr>
          <a:lstStyle/>
          <a:p>
            <a:r>
              <a:rPr lang="en-GB">
                <a:solidFill>
                  <a:srgbClr val="FFFFFF"/>
                </a:solidFill>
              </a:rPr>
              <a:t>William I and the Papacy</a:t>
            </a:r>
          </a:p>
        </p:txBody>
      </p:sp>
      <p:graphicFrame>
        <p:nvGraphicFramePr>
          <p:cNvPr id="5" name="Content Placeholder 2">
            <a:extLst>
              <a:ext uri="{FF2B5EF4-FFF2-40B4-BE49-F238E27FC236}">
                <a16:creationId xmlns="" xmlns:a16="http://schemas.microsoft.com/office/drawing/2014/main" id="{01458422-D30E-4EA7-B087-783DDAF8507F}"/>
              </a:ext>
            </a:extLst>
          </p:cNvPr>
          <p:cNvGraphicFramePr>
            <a:graphicFrameLocks noGrp="1"/>
          </p:cNvGraphicFramePr>
          <p:nvPr>
            <p:ph idx="1"/>
            <p:extLst>
              <p:ext uri="{D42A27DB-BD31-4B8C-83A1-F6EECF244321}">
                <p14:modId xmlns:p14="http://schemas.microsoft.com/office/powerpoint/2010/main" val="2226643349"/>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177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 xmlns:a16="http://schemas.microsoft.com/office/drawing/2014/main" id="{99899462-FC16-43B0-966B-FCA2634507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490721" y="478232"/>
            <a:ext cx="527559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80096A5-0B01-4AD0-8523-FC272E16B59E}"/>
              </a:ext>
            </a:extLst>
          </p:cNvPr>
          <p:cNvSpPr>
            <a:spLocks noGrp="1"/>
          </p:cNvSpPr>
          <p:nvPr>
            <p:ph type="title"/>
          </p:nvPr>
        </p:nvSpPr>
        <p:spPr>
          <a:xfrm>
            <a:off x="3973321" y="1053711"/>
            <a:ext cx="4229246" cy="1424446"/>
          </a:xfrm>
        </p:spPr>
        <p:txBody>
          <a:bodyPr>
            <a:normAutofit/>
          </a:bodyPr>
          <a:lstStyle/>
          <a:p>
            <a:pPr>
              <a:lnSpc>
                <a:spcPct val="90000"/>
              </a:lnSpc>
            </a:pPr>
            <a:r>
              <a:rPr lang="en-GB">
                <a:solidFill>
                  <a:srgbClr val="FFFFFF"/>
                </a:solidFill>
              </a:rPr>
              <a:t>William’s response</a:t>
            </a:r>
          </a:p>
        </p:txBody>
      </p:sp>
      <p:pic>
        <p:nvPicPr>
          <p:cNvPr id="6148" name="Picture 4" descr="http://legalhistorysources.com/ChurchHistory220/TopicFive/GregoryVIIDet2.jpg">
            <a:extLst>
              <a:ext uri="{FF2B5EF4-FFF2-40B4-BE49-F238E27FC236}">
                <a16:creationId xmlns="" xmlns:a16="http://schemas.microsoft.com/office/drawing/2014/main" id="{B7D629A9-4B23-49EE-8077-B6D844B637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414" y="820148"/>
            <a:ext cx="2747048" cy="2106070"/>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 xmlns:a16="http://schemas.microsoft.com/office/drawing/2014/main" id="{AAFEA932-2DF1-410C-A00A-7A1E7DBF751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072573" y="2639023"/>
            <a:ext cx="342183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6146" name="Picture 2" descr="Image result for william i of england">
            <a:extLst>
              <a:ext uri="{FF2B5EF4-FFF2-40B4-BE49-F238E27FC236}">
                <a16:creationId xmlns="" xmlns:a16="http://schemas.microsoft.com/office/drawing/2014/main" id="{558131DE-52BD-4622-A716-9F7DCA829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594" y="3589867"/>
            <a:ext cx="1840687" cy="27889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3725967E-D602-4A25-895F-56FF1626B8B6}"/>
              </a:ext>
            </a:extLst>
          </p:cNvPr>
          <p:cNvSpPr>
            <a:spLocks noGrp="1"/>
          </p:cNvSpPr>
          <p:nvPr>
            <p:ph idx="1"/>
          </p:nvPr>
        </p:nvSpPr>
        <p:spPr>
          <a:xfrm>
            <a:off x="3973321" y="2799889"/>
            <a:ext cx="4310390" cy="2987543"/>
          </a:xfrm>
        </p:spPr>
        <p:txBody>
          <a:bodyPr anchor="t">
            <a:normAutofit lnSpcReduction="10000"/>
          </a:bodyPr>
          <a:lstStyle/>
          <a:p>
            <a:pPr marL="0" indent="0">
              <a:buNone/>
            </a:pPr>
            <a:r>
              <a:rPr lang="en-GB" sz="2800" dirty="0">
                <a:solidFill>
                  <a:srgbClr val="FFFFFF"/>
                </a:solidFill>
              </a:rPr>
              <a:t>‘I have never desired to do fealty nor do I desire it now; for I neither promised on my own behalf nor can I discover that my predecessors ever performed it to yours’.</a:t>
            </a:r>
          </a:p>
          <a:p>
            <a:pPr marL="0" indent="0">
              <a:buNone/>
            </a:pPr>
            <a:endParaRPr lang="en-GB" sz="2100" dirty="0">
              <a:solidFill>
                <a:srgbClr val="FFFFFF"/>
              </a:solidFill>
            </a:endParaRPr>
          </a:p>
        </p:txBody>
      </p:sp>
    </p:spTree>
    <p:extLst>
      <p:ext uri="{BB962C8B-B14F-4D97-AF65-F5344CB8AC3E}">
        <p14:creationId xmlns:p14="http://schemas.microsoft.com/office/powerpoint/2010/main" val="654111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 xmlns:a16="http://schemas.microsoft.com/office/drawing/2014/main" id="{A5582826-ECF7-49D4-99D4-4ADC8F601D68}"/>
              </a:ext>
            </a:extLst>
          </p:cNvPr>
          <p:cNvSpPr>
            <a:spLocks noGrp="1"/>
          </p:cNvSpPr>
          <p:nvPr>
            <p:ph type="title"/>
          </p:nvPr>
        </p:nvSpPr>
        <p:spPr>
          <a:xfrm>
            <a:off x="480059" y="2053641"/>
            <a:ext cx="2751871" cy="2760098"/>
          </a:xfrm>
        </p:spPr>
        <p:txBody>
          <a:bodyPr>
            <a:normAutofit/>
          </a:bodyPr>
          <a:lstStyle/>
          <a:p>
            <a:r>
              <a:rPr lang="en-GB">
                <a:solidFill>
                  <a:srgbClr val="FFFFFF"/>
                </a:solidFill>
              </a:rPr>
              <a:t>Two papal vessels</a:t>
            </a:r>
          </a:p>
        </p:txBody>
      </p:sp>
      <p:sp>
        <p:nvSpPr>
          <p:cNvPr id="3" name="Content Placeholder 2">
            <a:extLst>
              <a:ext uri="{FF2B5EF4-FFF2-40B4-BE49-F238E27FC236}">
                <a16:creationId xmlns="" xmlns:a16="http://schemas.microsoft.com/office/drawing/2014/main" id="{E0603378-A613-4736-B890-46BA47CCE42C}"/>
              </a:ext>
            </a:extLst>
          </p:cNvPr>
          <p:cNvSpPr>
            <a:spLocks noGrp="1"/>
          </p:cNvSpPr>
          <p:nvPr>
            <p:ph idx="1"/>
          </p:nvPr>
        </p:nvSpPr>
        <p:spPr>
          <a:xfrm>
            <a:off x="4567930" y="801866"/>
            <a:ext cx="3979563" cy="5230634"/>
          </a:xfrm>
        </p:spPr>
        <p:txBody>
          <a:bodyPr anchor="ctr">
            <a:normAutofit/>
          </a:bodyPr>
          <a:lstStyle/>
          <a:p>
            <a:pPr marL="0" indent="0">
              <a:buNone/>
            </a:pPr>
            <a:r>
              <a:rPr lang="en-GB" sz="2800" dirty="0">
                <a:solidFill>
                  <a:srgbClr val="000000"/>
                </a:solidFill>
              </a:rPr>
              <a:t>Robert Guiscard became a  papal vassal and Gregory VII hoped that William I would.</a:t>
            </a:r>
          </a:p>
          <a:p>
            <a:pPr marL="0" indent="0">
              <a:buNone/>
            </a:pPr>
            <a:endParaRPr lang="en-GB" sz="2800" dirty="0">
              <a:solidFill>
                <a:srgbClr val="000000"/>
              </a:solidFill>
            </a:endParaRPr>
          </a:p>
          <a:p>
            <a:pPr marL="0" indent="0">
              <a:buNone/>
            </a:pPr>
            <a:r>
              <a:rPr lang="en-GB" sz="2800" dirty="0">
                <a:solidFill>
                  <a:srgbClr val="000000"/>
                </a:solidFill>
              </a:rPr>
              <a:t>What would such a relationship imply, and of what benefit would it have been to both parties, the pope, and the vassal?</a:t>
            </a:r>
          </a:p>
        </p:txBody>
      </p:sp>
    </p:spTree>
    <p:extLst>
      <p:ext uri="{BB962C8B-B14F-4D97-AF65-F5344CB8AC3E}">
        <p14:creationId xmlns:p14="http://schemas.microsoft.com/office/powerpoint/2010/main" val="22752022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1231</Words>
  <Application>Microsoft Office PowerPoint</Application>
  <PresentationFormat>On-screen Show (4:3)</PresentationFormat>
  <Paragraphs>116</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The Normans Religion and Power: cathedrals and monastic networks</vt:lpstr>
      <vt:lpstr>Question:</vt:lpstr>
      <vt:lpstr>Some Answers</vt:lpstr>
      <vt:lpstr>England and ‘reform’</vt:lpstr>
      <vt:lpstr>England and ‘reform’: Dioceses</vt:lpstr>
      <vt:lpstr>Medieval dioceses in England</vt:lpstr>
      <vt:lpstr>Archbishops from 1066</vt:lpstr>
      <vt:lpstr>Local points of tension</vt:lpstr>
      <vt:lpstr>Key moments</vt:lpstr>
      <vt:lpstr>So what was the problem?</vt:lpstr>
      <vt:lpstr>The issues</vt:lpstr>
      <vt:lpstr>Lanfranc</vt:lpstr>
      <vt:lpstr>The Normans in the south</vt:lpstr>
      <vt:lpstr>Troina  and Syracuse Cathedals</vt:lpstr>
      <vt:lpstr>England: monasteries</vt:lpstr>
      <vt:lpstr>Anglo-Saxon houses</vt:lpstr>
      <vt:lpstr>Three Anglo-Saxon abbeys – much rebuilt</vt:lpstr>
      <vt:lpstr>New monasteries</vt:lpstr>
      <vt:lpstr>A monastery and a cathedral</vt:lpstr>
      <vt:lpstr>A community on the move</vt:lpstr>
      <vt:lpstr>The Normans arrive</vt:lpstr>
      <vt:lpstr>The Normans in Sicily</vt:lpstr>
      <vt:lpstr>Holy Trinity Venosa</vt:lpstr>
      <vt:lpstr>The Normans and the Papacy England: 1066 and all that </vt:lpstr>
      <vt:lpstr>Winchester, Easter 1070</vt:lpstr>
      <vt:lpstr>Significant events</vt:lpstr>
      <vt:lpstr>The Bayeux Tapestry</vt:lpstr>
      <vt:lpstr>The Normans in Sicily, and the Papacy</vt:lpstr>
      <vt:lpstr>William I and the Papacy</vt:lpstr>
      <vt:lpstr>William’s response</vt:lpstr>
      <vt:lpstr>Two papal vessels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Normans Religion and Power: cathedrals and monastic networks</dc:title>
  <dc:creator>Janet Burton</dc:creator>
  <cp:lastModifiedBy>Administrator</cp:lastModifiedBy>
  <cp:revision>5</cp:revision>
  <dcterms:created xsi:type="dcterms:W3CDTF">2018-11-01T16:31:12Z</dcterms:created>
  <dcterms:modified xsi:type="dcterms:W3CDTF">2018-11-07T09:50:34Z</dcterms:modified>
</cp:coreProperties>
</file>