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2" r:id="rId2"/>
    <p:sldId id="346" r:id="rId3"/>
    <p:sldId id="347" r:id="rId4"/>
    <p:sldId id="348" r:id="rId5"/>
    <p:sldId id="349" r:id="rId6"/>
    <p:sldId id="350" r:id="rId7"/>
    <p:sldId id="355" r:id="rId8"/>
    <p:sldId id="351" r:id="rId9"/>
    <p:sldId id="352" r:id="rId10"/>
    <p:sldId id="353" r:id="rId11"/>
    <p:sldId id="354" r:id="rId12"/>
    <p:sldId id="356" r:id="rId13"/>
    <p:sldId id="357" r:id="rId14"/>
    <p:sldId id="358" r:id="rId15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86" d="100"/>
          <a:sy n="86" d="100"/>
        </p:scale>
        <p:origin x="1954" y="5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11/26/2019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11/26/2019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75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68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r>
              <a:rPr lang="en-GB" baseline="0" dirty="0" smtClean="0"/>
              <a:t>Holistic = the belief that parts are interconnected and explicable only be reference to the whole.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2621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656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384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8126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2711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1431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895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1292225"/>
            <a:ext cx="7924800" cy="249237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ECAD4007C </a:t>
            </a:r>
            <a:br>
              <a:rPr lang="en-GB" dirty="0" smtClean="0"/>
            </a:br>
            <a:r>
              <a:rPr lang="en-GB" dirty="0" smtClean="0"/>
              <a:t>Physical Development / </a:t>
            </a:r>
            <a:br>
              <a:rPr lang="en-GB" dirty="0" smtClean="0"/>
            </a:b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330700"/>
            <a:ext cx="6400800" cy="1752600"/>
          </a:xfrm>
        </p:spPr>
        <p:txBody>
          <a:bodyPr/>
          <a:lstStyle/>
          <a:p>
            <a:r>
              <a:rPr lang="en-GB" dirty="0" smtClean="0"/>
              <a:t>Iwan Ellis-Williams</a:t>
            </a:r>
          </a:p>
          <a:p>
            <a:r>
              <a:rPr lang="en-GB" dirty="0" err="1" smtClean="0"/>
              <a:t>Tachwedd</a:t>
            </a:r>
            <a:r>
              <a:rPr lang="en-GB" dirty="0" smtClean="0"/>
              <a:t> / November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Diogelwch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 / Personal safety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Mae </a:t>
            </a:r>
            <a:r>
              <a:rPr lang="en-US" altLang="en-US" dirty="0" err="1">
                <a:ea typeface="ＭＳ Ｐゴシック" panose="020B0600070205080204" pitchFamily="34" charset="-128"/>
              </a:rPr>
              <a:t>angen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bob </a:t>
            </a:r>
            <a:r>
              <a:rPr lang="en-US" altLang="en-US" dirty="0" err="1">
                <a:ea typeface="ＭＳ Ｐゴシック" panose="020B0600070205080204" pitchFamily="34" charset="-128"/>
              </a:rPr>
              <a:t>cyfranogwr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reoli’r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maent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chwarae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ofalus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nôd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deilliannau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llwyddianus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bawb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There is a need for all participants to manage their own involvement in the activities with care, with the aim that positive outcomes for all are assured. </a:t>
            </a:r>
          </a:p>
        </p:txBody>
      </p:sp>
    </p:spTree>
    <p:extLst>
      <p:ext uri="{BB962C8B-B14F-4D97-AF65-F5344CB8AC3E}">
        <p14:creationId xmlns:p14="http://schemas.microsoft.com/office/powerpoint/2010/main" val="2634803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r>
              <a:rPr lang="en-GB" dirty="0" smtClean="0"/>
              <a:t> o </a:t>
            </a:r>
            <a:r>
              <a:rPr lang="en-GB" dirty="0" err="1" smtClean="0"/>
              <a:t>arwyddocad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r>
              <a:rPr lang="en-GB" dirty="0" smtClean="0"/>
              <a:t> o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r>
              <a:rPr lang="en-GB" dirty="0" smtClean="0"/>
              <a:t> a </a:t>
            </a:r>
            <a:r>
              <a:rPr lang="en-GB" dirty="0" err="1" smtClean="0"/>
              <a:t>phedagogaeth</a:t>
            </a:r>
            <a:r>
              <a:rPr lang="en-GB" dirty="0" smtClean="0"/>
              <a:t> a </a:t>
            </a:r>
            <a:r>
              <a:rPr lang="en-GB" dirty="0" err="1" smtClean="0"/>
              <a:t>symud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pontio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To develop  understanding of the significance of movement for physical development. </a:t>
            </a:r>
          </a:p>
          <a:p>
            <a:r>
              <a:rPr lang="en-GB" dirty="0" smtClean="0"/>
              <a:t>To develop understanding of issues relating to pedagogy and movement. </a:t>
            </a:r>
          </a:p>
          <a:p>
            <a:r>
              <a:rPr lang="en-GB" dirty="0" smtClean="0"/>
              <a:t>To make links with the bridging activity.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202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Fframwaith</a:t>
            </a:r>
            <a:r>
              <a:rPr lang="en-GB" dirty="0" smtClean="0"/>
              <a:t> CS / </a:t>
            </a:r>
            <a:r>
              <a:rPr lang="en-GB" dirty="0" err="1" smtClean="0"/>
              <a:t>FPh</a:t>
            </a:r>
            <a:r>
              <a:rPr lang="en-GB" dirty="0" smtClean="0"/>
              <a:t>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Personol</a:t>
            </a:r>
            <a:r>
              <a:rPr lang="en-GB" dirty="0" smtClean="0"/>
              <a:t> / </a:t>
            </a:r>
            <a:r>
              <a:rPr lang="en-GB" dirty="0" err="1" smtClean="0"/>
              <a:t>cymdeithasol</a:t>
            </a:r>
            <a:endParaRPr lang="en-GB" dirty="0" smtClean="0"/>
          </a:p>
          <a:p>
            <a:r>
              <a:rPr lang="en-GB" dirty="0" err="1" smtClean="0"/>
              <a:t>Mathemateg</a:t>
            </a:r>
            <a:endParaRPr lang="en-GB" dirty="0" smtClean="0"/>
          </a:p>
          <a:p>
            <a:r>
              <a:rPr lang="en-GB" dirty="0" err="1" smtClean="0"/>
              <a:t>Iaith</a:t>
            </a:r>
            <a:endParaRPr lang="en-GB" dirty="0" smtClean="0"/>
          </a:p>
          <a:p>
            <a:r>
              <a:rPr lang="en-GB" dirty="0" err="1" smtClean="0"/>
              <a:t>Cymraeg</a:t>
            </a:r>
            <a:endParaRPr lang="en-GB" dirty="0" smtClean="0"/>
          </a:p>
          <a:p>
            <a:r>
              <a:rPr lang="en-GB" dirty="0" err="1" smtClean="0"/>
              <a:t>Corfforol</a:t>
            </a:r>
            <a:endParaRPr lang="en-GB" dirty="0" smtClean="0"/>
          </a:p>
          <a:p>
            <a:r>
              <a:rPr lang="en-GB" dirty="0" err="1" smtClean="0"/>
              <a:t>Creadigol</a:t>
            </a:r>
            <a:endParaRPr lang="en-GB" dirty="0" smtClean="0"/>
          </a:p>
          <a:p>
            <a:r>
              <a:rPr lang="en-GB" dirty="0" err="1" smtClean="0"/>
              <a:t>Deallusrwydd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byd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Personal / social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Mathematics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Language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Welsh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Physical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Creative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Understanding of the world</a:t>
            </a:r>
          </a:p>
        </p:txBody>
      </p:sp>
    </p:spTree>
    <p:extLst>
      <p:ext uri="{BB962C8B-B14F-4D97-AF65-F5344CB8AC3E}">
        <p14:creationId xmlns:p14="http://schemas.microsoft.com/office/powerpoint/2010/main" val="3644059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Elfennau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o </a:t>
            </a:r>
            <a:r>
              <a:rPr lang="en-GB" dirty="0" err="1" smtClean="0"/>
              <a:t>ddarpariaeth</a:t>
            </a:r>
            <a:r>
              <a:rPr lang="en-GB" dirty="0" smtClean="0"/>
              <a:t> / Key elements of provision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risg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dyddiol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O </a:t>
            </a:r>
            <a:r>
              <a:rPr lang="en-US" altLang="en-US" dirty="0" err="1">
                <a:ea typeface="ＭＳ Ｐゴシック" panose="020B0600070205080204" pitchFamily="34" charset="-128"/>
              </a:rPr>
              <a:t>dan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dô</a:t>
            </a:r>
            <a:r>
              <a:rPr lang="en-US" altLang="en-US" dirty="0">
                <a:ea typeface="ＭＳ Ｐゴシック" panose="020B0600070205080204" pitchFamily="34" charset="-128"/>
              </a:rPr>
              <a:t> ac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awyr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agored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deallusrwydd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iaith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lleoli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safle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draws y </a:t>
            </a:r>
            <a:r>
              <a:rPr lang="en-US" altLang="en-US" dirty="0" err="1">
                <a:ea typeface="ＭＳ Ｐゴシック" panose="020B0600070205080204" pitchFamily="34" charset="-128"/>
              </a:rPr>
              <a:t>saith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heriol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cynnig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cymhelliant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Amser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Hybu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gwerthuso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gwella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Y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pedwar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diben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- 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Iechyd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Lles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MAaPh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Activities and risk.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Daily activities.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Both indoors and outdoors.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Developing positional language.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Physical activities across the seven areas of development.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Challenging activities that provide motivation.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Time to </a:t>
            </a:r>
            <a:r>
              <a:rPr lang="en-US" altLang="en-US" dirty="0" err="1">
                <a:ea typeface="ＭＳ Ｐゴシック" panose="020B0600070205080204" pitchFamily="34" charset="-128"/>
              </a:rPr>
              <a:t>practise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Encourage evaluation for improvement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The four purposes - Health and Well Being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AoL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344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Llythrennedd</a:t>
            </a:r>
            <a:r>
              <a:rPr lang="en-GB" b="1" dirty="0" smtClean="0"/>
              <a:t> </a:t>
            </a:r>
            <a:r>
              <a:rPr lang="en-GB" b="1" dirty="0" err="1" smtClean="0"/>
              <a:t>Corfforol</a:t>
            </a:r>
            <a:r>
              <a:rPr lang="en-GB" b="1" dirty="0"/>
              <a:t> </a:t>
            </a:r>
            <a:r>
              <a:rPr lang="en-GB" b="1" dirty="0" smtClean="0"/>
              <a:t>/ Physical Literacy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As appropriate to each individual’s endowment, physical literacy can be described as a disposition acquired by individuals encompassing the motivation, confidence, physical competence, knowledge and understanding that establishes purposeful physical pursuits as an integral element of their lifestyle.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						Whitehead (2010)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 smtClean="0"/>
              <a:t>Whitehead M. (2010) Physical Literacy: Throughout the </a:t>
            </a:r>
            <a:r>
              <a:rPr lang="en-GB" sz="2200" dirty="0" err="1" smtClean="0"/>
              <a:t>Lifecourse</a:t>
            </a:r>
            <a:r>
              <a:rPr lang="en-GB" sz="2200" dirty="0" smtClean="0"/>
              <a:t>. London. Routledge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07840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Symud</a:t>
            </a:r>
            <a:r>
              <a:rPr lang="en-GB" dirty="0" smtClean="0"/>
              <a:t> o </a:t>
            </a:r>
            <a:r>
              <a:rPr lang="en-GB" dirty="0" err="1" smtClean="0"/>
              <a:t>ansawdd</a:t>
            </a:r>
            <a:r>
              <a:rPr lang="en-GB" dirty="0" smtClean="0"/>
              <a:t> a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gwagle</a:t>
            </a:r>
            <a:r>
              <a:rPr lang="en-GB" dirty="0" smtClean="0"/>
              <a:t> / Quality movement and use of space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Cysyniad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swigen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Cerdded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Rhedeg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Llamu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Sgipio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glanio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8200" y="1600199"/>
            <a:ext cx="4038600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Concept of a bubble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Walking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Running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Leaping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Skipping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Jumping and landing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798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am </a:t>
            </a:r>
            <a:r>
              <a:rPr lang="en-US" altLang="en-US" dirty="0" err="1">
                <a:ea typeface="ＭＳ Ｐゴシック" panose="020B0600070205080204" pitchFamily="34" charset="-128"/>
              </a:rPr>
              <a:t>bellter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Hercian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Carlamu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Milwr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Cadnoed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  <a:r>
              <a:rPr lang="en-US" altLang="en-US" dirty="0" err="1">
                <a:ea typeface="ＭＳ Ｐゴシック" panose="020B0600070205080204" pitchFamily="34" charset="-128"/>
              </a:rPr>
              <a:t>Llwynogod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Jumping for distance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Hopping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Galloping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 soldier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Foxes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724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syth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seren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Cath </a:t>
            </a:r>
            <a:r>
              <a:rPr lang="en-US" altLang="en-US" dirty="0" err="1">
                <a:ea typeface="ＭＳ Ｐゴシック" panose="020B0600070205080204" pitchFamily="34" charset="-128"/>
              </a:rPr>
              <a:t>blin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Cydbwyso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un </a:t>
            </a:r>
            <a:r>
              <a:rPr lang="en-US" altLang="en-US" dirty="0" err="1">
                <a:ea typeface="ＭＳ Ｐゴシック" panose="020B0600070205080204" pitchFamily="34" charset="-128"/>
              </a:rPr>
              <a:t>droed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Rholio’n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unionsyth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>
                <a:ea typeface="ＭＳ Ｐゴシック" panose="020B0600070205080204" pitchFamily="34" charset="-128"/>
              </a:rPr>
              <a:t>rôl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cath</a:t>
            </a:r>
            <a:r>
              <a:rPr lang="en-US" altLang="en-US" dirty="0">
                <a:ea typeface="ＭＳ Ｐゴシック" panose="020B0600070205080204" pitchFamily="34" charset="-128"/>
              </a:rPr>
              <a:t> / </a:t>
            </a:r>
            <a:r>
              <a:rPr lang="en-US" altLang="en-US" dirty="0" err="1">
                <a:ea typeface="ＭＳ Ｐゴシック" panose="020B0600070205080204" pitchFamily="34" charset="-128"/>
              </a:rPr>
              <a:t>tedi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bêr</a:t>
            </a:r>
            <a:endParaRPr lang="en-US" altLang="en-US" dirty="0" smtClean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US" altLang="en-US" dirty="0" smtClean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Rowl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ymlaen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Straight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Star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Angry cat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Balance on one foot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Log roll / Cat roll / Teddy bear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roll</a:t>
            </a: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Forward roll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963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Osgoi</a:t>
            </a:r>
            <a:r>
              <a:rPr lang="en-US" altLang="en-US" dirty="0">
                <a:ea typeface="ＭＳ Ｐゴシック" panose="020B0600070205080204" pitchFamily="34" charset="-128"/>
              </a:rPr>
              <a:t> (</a:t>
            </a:r>
            <a:r>
              <a:rPr lang="en-US" altLang="en-US" dirty="0" err="1">
                <a:ea typeface="ＭＳ Ｐゴシック" panose="020B0600070205080204" pitchFamily="34" charset="-128"/>
              </a:rPr>
              <a:t>plannu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symud</a:t>
            </a:r>
            <a:r>
              <a:rPr lang="en-US" altLang="en-US" dirty="0">
                <a:ea typeface="ＭＳ Ｐゴシック" panose="020B0600070205080204" pitchFamily="34" charset="-128"/>
              </a:rPr>
              <a:t>)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Gwthio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thynnu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gwrthrych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Codi </a:t>
            </a:r>
            <a:r>
              <a:rPr lang="en-US" altLang="en-US" dirty="0" err="1">
                <a:ea typeface="ＭＳ Ｐゴシック" panose="020B0600070205080204" pitchFamily="34" charset="-128"/>
              </a:rPr>
              <a:t>cario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gosod</a:t>
            </a:r>
            <a:r>
              <a:rPr lang="en-US" altLang="en-US" dirty="0">
                <a:ea typeface="ＭＳ Ｐゴシック" panose="020B0600070205080204" pitchFamily="34" charset="-128"/>
              </a:rPr>
              <a:t> offer – </a:t>
            </a:r>
            <a:r>
              <a:rPr lang="en-US" altLang="en-US" dirty="0" err="1">
                <a:ea typeface="ＭＳ Ｐゴシック" panose="020B0600070205080204" pitchFamily="34" charset="-128"/>
              </a:rPr>
              <a:t>matiau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meinciau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Creu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dilyniannau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1700" y="1600199"/>
            <a:ext cx="4038600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Dodging (plant and go)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Pushing and pulling an object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Lifting carrying and placing equipment – mats, benches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Creating sequences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87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Addysgu</a:t>
            </a:r>
            <a:r>
              <a:rPr lang="en-GB" dirty="0" smtClean="0"/>
              <a:t> / Teaching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82700"/>
            <a:ext cx="4038600" cy="5029200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 smtClean="0"/>
              <a:t>Nôd</a:t>
            </a:r>
            <a:r>
              <a:rPr lang="en-GB" dirty="0" smtClean="0"/>
              <a:t> – I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</a:t>
            </a:r>
            <a:r>
              <a:rPr lang="en-GB" dirty="0" err="1" smtClean="0"/>
              <a:t>fychan</a:t>
            </a:r>
            <a:r>
              <a:rPr lang="en-GB" dirty="0" smtClean="0"/>
              <a:t> o </a:t>
            </a:r>
            <a:r>
              <a:rPr lang="en-GB" dirty="0" err="1" smtClean="0"/>
              <a:t>symudiadau</a:t>
            </a:r>
            <a:r>
              <a:rPr lang="en-GB" dirty="0" smtClean="0"/>
              <a:t> </a:t>
            </a:r>
            <a:r>
              <a:rPr lang="en-GB" sz="1500" dirty="0" smtClean="0"/>
              <a:t>(</a:t>
            </a:r>
            <a:r>
              <a:rPr lang="en-GB" sz="1500" dirty="0" err="1" smtClean="0"/>
              <a:t>ansawdd</a:t>
            </a:r>
            <a:r>
              <a:rPr lang="en-GB" sz="1500" dirty="0" smtClean="0"/>
              <a:t> </a:t>
            </a:r>
            <a:r>
              <a:rPr lang="en-GB" sz="1500" dirty="0" err="1" smtClean="0"/>
              <a:t>uchel</a:t>
            </a:r>
            <a:r>
              <a:rPr lang="en-GB" sz="1500" dirty="0" smtClean="0"/>
              <a:t>).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osod</a:t>
            </a:r>
            <a:r>
              <a:rPr lang="en-GB" dirty="0" smtClean="0"/>
              <a:t> </a:t>
            </a:r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r>
              <a:rPr lang="en-GB" dirty="0" smtClean="0"/>
              <a:t> </a:t>
            </a:r>
            <a:r>
              <a:rPr lang="en-GB" sz="1200" dirty="0" smtClean="0"/>
              <a:t>(</a:t>
            </a:r>
            <a:r>
              <a:rPr lang="en-GB" sz="1200" dirty="0" err="1" smtClean="0"/>
              <a:t>mwynhau</a:t>
            </a:r>
            <a:r>
              <a:rPr lang="en-GB" sz="1200" dirty="0"/>
              <a:t>/</a:t>
            </a:r>
            <a:r>
              <a:rPr lang="en-GB" sz="1200" dirty="0" smtClean="0"/>
              <a:t> </a:t>
            </a:r>
            <a:r>
              <a:rPr lang="en-GB" sz="1200" dirty="0" err="1" smtClean="0"/>
              <a:t>cynyddu</a:t>
            </a:r>
            <a:r>
              <a:rPr lang="en-GB" sz="1200" dirty="0" smtClean="0"/>
              <a:t> </a:t>
            </a:r>
            <a:r>
              <a:rPr lang="en-GB" sz="1200" dirty="0" err="1" smtClean="0"/>
              <a:t>hyder</a:t>
            </a:r>
            <a:r>
              <a:rPr lang="en-GB" sz="1200" dirty="0" smtClean="0"/>
              <a:t>/</a:t>
            </a:r>
            <a:r>
              <a:rPr lang="en-GB" sz="1200" dirty="0" err="1" smtClean="0"/>
              <a:t>cadw</a:t>
            </a:r>
            <a:r>
              <a:rPr lang="en-GB" sz="1200" dirty="0" smtClean="0"/>
              <a:t> </a:t>
            </a:r>
            <a:r>
              <a:rPr lang="en-GB" sz="1200" dirty="0" err="1" smtClean="0"/>
              <a:t>ansawdd</a:t>
            </a:r>
            <a:r>
              <a:rPr lang="en-GB" sz="1200" dirty="0" smtClean="0"/>
              <a:t>/</a:t>
            </a:r>
            <a:r>
              <a:rPr lang="en-GB" sz="1200" dirty="0" err="1" smtClean="0"/>
              <a:t>sylweddoli</a:t>
            </a:r>
            <a:r>
              <a:rPr lang="en-GB" sz="1200" dirty="0" smtClean="0"/>
              <a:t> </a:t>
            </a:r>
            <a:r>
              <a:rPr lang="en-GB" sz="1200" dirty="0" err="1" smtClean="0"/>
              <a:t>buddion</a:t>
            </a:r>
            <a:r>
              <a:rPr lang="en-GB" sz="1200" dirty="0" smtClean="0"/>
              <a:t> </a:t>
            </a:r>
            <a:r>
              <a:rPr lang="en-GB" sz="1200" dirty="0" err="1" smtClean="0"/>
              <a:t>iechyd</a:t>
            </a:r>
            <a:r>
              <a:rPr lang="en-GB" sz="1200" dirty="0" smtClean="0"/>
              <a:t>).</a:t>
            </a:r>
          </a:p>
          <a:p>
            <a:r>
              <a:rPr lang="en-GB" dirty="0" err="1" smtClean="0"/>
              <a:t>Cynhesu</a:t>
            </a:r>
            <a:r>
              <a:rPr lang="en-GB" dirty="0" smtClean="0"/>
              <a:t> (</a:t>
            </a:r>
            <a:r>
              <a:rPr lang="en-GB" dirty="0" err="1" smtClean="0"/>
              <a:t>byr</a:t>
            </a:r>
            <a:r>
              <a:rPr lang="en-GB" dirty="0" smtClean="0"/>
              <a:t>) </a:t>
            </a:r>
            <a:r>
              <a:rPr lang="en-GB" sz="1200" dirty="0" smtClean="0"/>
              <a:t>(</a:t>
            </a:r>
            <a:r>
              <a:rPr lang="en-GB" sz="1200" dirty="0" err="1" smtClean="0"/>
              <a:t>cynyddu</a:t>
            </a:r>
            <a:r>
              <a:rPr lang="en-GB" sz="1200" dirty="0" smtClean="0"/>
              <a:t> </a:t>
            </a:r>
            <a:r>
              <a:rPr lang="en-GB" sz="1200" dirty="0" err="1" smtClean="0"/>
              <a:t>dwysder</a:t>
            </a:r>
            <a:r>
              <a:rPr lang="en-GB" sz="1200" dirty="0" smtClean="0"/>
              <a:t>) </a:t>
            </a:r>
            <a:r>
              <a:rPr lang="en-GB" dirty="0" smtClean="0"/>
              <a:t>ag ail </a:t>
            </a:r>
            <a:r>
              <a:rPr lang="en-GB" dirty="0" err="1" smtClean="0"/>
              <a:t>gydio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symudiadau</a:t>
            </a:r>
            <a:r>
              <a:rPr lang="en-GB" dirty="0" smtClean="0"/>
              <a:t> </a:t>
            </a:r>
            <a:r>
              <a:rPr lang="en-GB" dirty="0" err="1" smtClean="0"/>
              <a:t>blaenorol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symudiad</a:t>
            </a:r>
            <a:r>
              <a:rPr lang="en-GB" dirty="0" smtClean="0"/>
              <a:t>/</a:t>
            </a: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delw</a:t>
            </a:r>
            <a:r>
              <a:rPr lang="en-GB" dirty="0" smtClean="0"/>
              <a:t> o un da/ </a:t>
            </a:r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 smtClean="0"/>
              <a:t>amrywiaethau</a:t>
            </a:r>
            <a:r>
              <a:rPr lang="en-GB" dirty="0" smtClean="0"/>
              <a:t> /- </a:t>
            </a:r>
            <a:r>
              <a:rPr lang="en-GB" dirty="0" err="1" smtClean="0"/>
              <a:t>myndediad</a:t>
            </a:r>
            <a:r>
              <a:rPr lang="en-GB" dirty="0" smtClean="0"/>
              <a:t> a her? </a:t>
            </a:r>
            <a:r>
              <a:rPr lang="en-GB" dirty="0" err="1" smtClean="0"/>
              <a:t>Dathlu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r>
              <a:rPr lang="en-GB" dirty="0" smtClean="0"/>
              <a:t> </a:t>
            </a:r>
            <a:r>
              <a:rPr lang="en-GB" sz="1300" dirty="0" smtClean="0"/>
              <a:t>(</a:t>
            </a:r>
            <a:r>
              <a:rPr lang="en-GB" sz="1300" dirty="0" err="1" smtClean="0"/>
              <a:t>ysgogi</a:t>
            </a:r>
            <a:r>
              <a:rPr lang="en-GB" sz="1300" dirty="0" smtClean="0"/>
              <a:t> a </a:t>
            </a:r>
            <a:r>
              <a:rPr lang="en-GB" sz="1300" dirty="0" err="1" smtClean="0"/>
              <a:t>datblygu</a:t>
            </a:r>
            <a:r>
              <a:rPr lang="en-GB" sz="1300" dirty="0" smtClean="0"/>
              <a:t> </a:t>
            </a:r>
            <a:r>
              <a:rPr lang="en-GB" sz="1300" dirty="0" err="1" smtClean="0"/>
              <a:t>hyder</a:t>
            </a:r>
            <a:r>
              <a:rPr lang="en-GB" sz="1300" dirty="0" smtClean="0"/>
              <a:t>) </a:t>
            </a:r>
            <a:r>
              <a:rPr lang="en-GB" sz="3000" dirty="0" err="1" smtClean="0"/>
              <a:t>Gwnewch</a:t>
            </a:r>
            <a:r>
              <a:rPr lang="en-GB" sz="3000" dirty="0" smtClean="0"/>
              <a:t> </a:t>
            </a:r>
            <a:r>
              <a:rPr lang="en-GB" sz="3000" dirty="0" err="1" smtClean="0"/>
              <a:t>hwn</a:t>
            </a:r>
            <a:r>
              <a:rPr lang="en-GB" sz="3000" dirty="0" smtClean="0"/>
              <a:t> am 2/3 </a:t>
            </a:r>
            <a:r>
              <a:rPr lang="en-GB" sz="3000" dirty="0" err="1" smtClean="0"/>
              <a:t>symudiad</a:t>
            </a:r>
            <a:r>
              <a:rPr lang="en-GB" sz="3000" dirty="0" smtClean="0"/>
              <a:t>.</a:t>
            </a:r>
          </a:p>
          <a:p>
            <a:r>
              <a:rPr lang="en-GB" sz="3000" dirty="0" err="1" smtClean="0"/>
              <a:t>Archwiliwch</a:t>
            </a:r>
            <a:r>
              <a:rPr lang="en-GB" sz="3000" dirty="0" smtClean="0"/>
              <a:t> </a:t>
            </a:r>
            <a:r>
              <a:rPr lang="en-GB" sz="3000" dirty="0" err="1" smtClean="0"/>
              <a:t>gysylltiadau</a:t>
            </a:r>
            <a:r>
              <a:rPr lang="en-GB" sz="3000" dirty="0" smtClean="0"/>
              <a:t> â </a:t>
            </a:r>
            <a:r>
              <a:rPr lang="en-GB" sz="3000" dirty="0" err="1" smtClean="0"/>
              <a:t>symudiadau</a:t>
            </a:r>
            <a:r>
              <a:rPr lang="en-GB" sz="3000" dirty="0" smtClean="0"/>
              <a:t> a </a:t>
            </a:r>
            <a:r>
              <a:rPr lang="en-GB" sz="3000" dirty="0" err="1" smtClean="0"/>
              <a:t>dysgu</a:t>
            </a:r>
            <a:r>
              <a:rPr lang="en-GB" sz="3000" dirty="0" smtClean="0"/>
              <a:t> </a:t>
            </a:r>
            <a:r>
              <a:rPr lang="en-GB" sz="3000" dirty="0" err="1" smtClean="0"/>
              <a:t>blaenorol</a:t>
            </a:r>
            <a:r>
              <a:rPr lang="en-GB" sz="3000" dirty="0" smtClean="0"/>
              <a:t>. </a:t>
            </a:r>
            <a:r>
              <a:rPr lang="en-GB" sz="3000" dirty="0" err="1" smtClean="0"/>
              <a:t>Dathlu</a:t>
            </a:r>
            <a:r>
              <a:rPr lang="en-GB" sz="3000" dirty="0" smtClean="0"/>
              <a:t> </a:t>
            </a:r>
            <a:r>
              <a:rPr lang="en-GB" sz="3000" dirty="0" err="1" smtClean="0"/>
              <a:t>llwyddiant</a:t>
            </a:r>
            <a:r>
              <a:rPr lang="en-GB" sz="3000" dirty="0" smtClean="0"/>
              <a:t>.</a:t>
            </a:r>
          </a:p>
          <a:p>
            <a:r>
              <a:rPr lang="en-GB" sz="3000" dirty="0" err="1" smtClean="0"/>
              <a:t>Cynhesu</a:t>
            </a:r>
            <a:r>
              <a:rPr lang="en-GB" sz="3000" dirty="0" smtClean="0"/>
              <a:t> </a:t>
            </a:r>
            <a:r>
              <a:rPr lang="en-GB" sz="3000" dirty="0" err="1" smtClean="0"/>
              <a:t>lawr</a:t>
            </a:r>
            <a:r>
              <a:rPr lang="en-GB" sz="3000" dirty="0" smtClean="0"/>
              <a:t> </a:t>
            </a:r>
            <a:r>
              <a:rPr lang="en-GB" sz="1500" dirty="0" smtClean="0"/>
              <a:t>(</a:t>
            </a:r>
            <a:r>
              <a:rPr lang="en-GB" sz="1500" dirty="0" err="1" smtClean="0"/>
              <a:t>lleihau</a:t>
            </a:r>
            <a:r>
              <a:rPr lang="en-GB" sz="1500" dirty="0" smtClean="0"/>
              <a:t> </a:t>
            </a:r>
            <a:r>
              <a:rPr lang="en-GB" sz="1500" dirty="0" err="1" smtClean="0"/>
              <a:t>dwysder</a:t>
            </a:r>
            <a:r>
              <a:rPr lang="en-GB" sz="1500" dirty="0" smtClean="0"/>
              <a:t>).</a:t>
            </a:r>
          </a:p>
          <a:p>
            <a:endParaRPr lang="en-GB" sz="3000" dirty="0" smtClean="0"/>
          </a:p>
          <a:p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76350"/>
            <a:ext cx="4038600" cy="5035550"/>
          </a:xfrm>
        </p:spPr>
        <p:txBody>
          <a:bodyPr>
            <a:noAutofit/>
          </a:bodyPr>
          <a:lstStyle/>
          <a:p>
            <a:r>
              <a:rPr lang="en-GB" sz="2000" dirty="0" smtClean="0"/>
              <a:t>Aim - to develop a small range of movements </a:t>
            </a:r>
            <a:r>
              <a:rPr lang="en-GB" sz="1200" dirty="0" smtClean="0"/>
              <a:t>(high quality).</a:t>
            </a:r>
          </a:p>
          <a:p>
            <a:r>
              <a:rPr lang="en-GB" sz="2000" dirty="0" smtClean="0"/>
              <a:t>Set success criteria </a:t>
            </a:r>
            <a:r>
              <a:rPr lang="en-GB" sz="1200" dirty="0" smtClean="0"/>
              <a:t>(enjoy/increase confidence/ maintain quality, realise health benefit…..).</a:t>
            </a:r>
          </a:p>
          <a:p>
            <a:r>
              <a:rPr lang="en-GB" sz="2000" dirty="0" smtClean="0"/>
              <a:t>Warm up</a:t>
            </a:r>
            <a:r>
              <a:rPr lang="en-GB" sz="2000" b="1" dirty="0" smtClean="0"/>
              <a:t> </a:t>
            </a:r>
            <a:r>
              <a:rPr lang="en-GB" sz="2000" dirty="0" smtClean="0"/>
              <a:t>(brief) </a:t>
            </a:r>
            <a:r>
              <a:rPr lang="en-GB" sz="1200" dirty="0" smtClean="0"/>
              <a:t>(increasing intensity) </a:t>
            </a:r>
            <a:r>
              <a:rPr lang="en-GB" sz="2000" dirty="0" smtClean="0"/>
              <a:t>and recap previous movements.</a:t>
            </a:r>
          </a:p>
          <a:p>
            <a:r>
              <a:rPr lang="en-GB" sz="2000" dirty="0" smtClean="0"/>
              <a:t>Develop a movement/establish WAGOLL/explore variations – access and challenge? Celebrate success </a:t>
            </a:r>
            <a:r>
              <a:rPr lang="en-GB" sz="1200" dirty="0" smtClean="0"/>
              <a:t>(motivate and develop confidence). </a:t>
            </a:r>
            <a:r>
              <a:rPr lang="en-GB" sz="2000" dirty="0" smtClean="0"/>
              <a:t>Do this for 2/3 movements.</a:t>
            </a:r>
          </a:p>
          <a:p>
            <a:r>
              <a:rPr lang="en-GB" sz="2000" dirty="0" smtClean="0"/>
              <a:t>Explore links with previous learning of movement. Celebrate success.</a:t>
            </a:r>
          </a:p>
          <a:p>
            <a:r>
              <a:rPr lang="en-GB" sz="2000" dirty="0" smtClean="0"/>
              <a:t>Warm down </a:t>
            </a:r>
            <a:r>
              <a:rPr lang="en-GB" sz="1200" dirty="0" smtClean="0"/>
              <a:t>(decrease intensity)</a:t>
            </a:r>
          </a:p>
        </p:txBody>
      </p:sp>
    </p:spTree>
    <p:extLst>
      <p:ext uri="{BB962C8B-B14F-4D97-AF65-F5344CB8AC3E}">
        <p14:creationId xmlns:p14="http://schemas.microsoft.com/office/powerpoint/2010/main" val="3939627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b="1" dirty="0" err="1" smtClean="0"/>
              <a:t>Gerddi</a:t>
            </a:r>
            <a:r>
              <a:rPr lang="en-GB" sz="2000" b="1" dirty="0" smtClean="0"/>
              <a:t>/Gardens</a:t>
            </a:r>
            <a:r>
              <a:rPr lang="en-GB" sz="2000" dirty="0" smtClean="0"/>
              <a:t> -  Group </a:t>
            </a:r>
            <a:r>
              <a:rPr lang="en-GB" sz="2000" dirty="0"/>
              <a:t>w</a:t>
            </a:r>
            <a:r>
              <a:rPr lang="en-GB" sz="2000" dirty="0" smtClean="0"/>
              <a:t>arm up/ 3 minutes ‘high quality movement’ with recovery walk backs / station motivators / background music (like a gym)/ group warm down</a:t>
            </a:r>
            <a:br>
              <a:rPr lang="en-GB" sz="2000" dirty="0" smtClean="0"/>
            </a:br>
            <a:r>
              <a:rPr lang="en-GB" sz="2000" b="1" i="1" dirty="0" err="1" smtClean="0"/>
              <a:t>Cynhesu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fel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grŵp</a:t>
            </a:r>
            <a:r>
              <a:rPr lang="en-GB" sz="2000" b="1" i="1" dirty="0" smtClean="0"/>
              <a:t>/ 3 </a:t>
            </a:r>
            <a:r>
              <a:rPr lang="en-GB" sz="2000" b="1" i="1" dirty="0" err="1" smtClean="0"/>
              <a:t>mun</a:t>
            </a:r>
            <a:r>
              <a:rPr lang="en-GB" sz="2000" b="1" i="1" dirty="0" smtClean="0"/>
              <a:t> ‘</a:t>
            </a:r>
            <a:r>
              <a:rPr lang="en-GB" sz="2000" b="1" i="1" dirty="0" err="1" smtClean="0"/>
              <a:t>symud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ansawdd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uchel</a:t>
            </a:r>
            <a:r>
              <a:rPr lang="en-GB" sz="2000" b="1" i="1" dirty="0" smtClean="0"/>
              <a:t>’ </a:t>
            </a:r>
            <a:r>
              <a:rPr lang="en-GB" sz="2000" b="1" i="1" dirty="0" err="1" smtClean="0"/>
              <a:t>adfer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nerth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yn</a:t>
            </a:r>
            <a:r>
              <a:rPr lang="en-GB" sz="2000" b="1" i="1" dirty="0" smtClean="0"/>
              <a:t> </a:t>
            </a:r>
            <a:r>
              <a:rPr lang="en-GB" sz="2000" b="1" i="1" dirty="0" err="1"/>
              <a:t>c</a:t>
            </a:r>
            <a:r>
              <a:rPr lang="en-GB" sz="2000" b="1" i="1" dirty="0" err="1" smtClean="0"/>
              <a:t>erdded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nol</a:t>
            </a:r>
            <a:r>
              <a:rPr lang="en-GB" sz="2000" b="1" i="1" dirty="0" smtClean="0"/>
              <a:t> / </a:t>
            </a:r>
            <a:r>
              <a:rPr lang="en-GB" sz="2000" b="1" i="1" dirty="0" err="1" smtClean="0"/>
              <a:t>cymhellwyr</a:t>
            </a:r>
            <a:r>
              <a:rPr lang="en-GB" sz="2000" b="1" i="1" dirty="0" smtClean="0"/>
              <a:t> </a:t>
            </a:r>
            <a:r>
              <a:rPr lang="en-GB" sz="2000" b="1" i="1" dirty="0" err="1"/>
              <a:t>i</a:t>
            </a:r>
            <a:r>
              <a:rPr lang="en-GB" sz="2000" b="1" i="1" dirty="0" smtClean="0"/>
              <a:t> bob </a:t>
            </a:r>
            <a:r>
              <a:rPr lang="en-GB" sz="2000" b="1" i="1" dirty="0" err="1" smtClean="0"/>
              <a:t>safle</a:t>
            </a:r>
            <a:r>
              <a:rPr lang="en-GB" sz="2000" b="1" i="1" dirty="0" smtClean="0"/>
              <a:t> / </a:t>
            </a:r>
            <a:r>
              <a:rPr lang="en-GB" sz="2000" b="1" i="1" dirty="0" err="1" smtClean="0"/>
              <a:t>cerddoriaeth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cefndirol</a:t>
            </a:r>
            <a:r>
              <a:rPr lang="en-GB" sz="2000" b="1" i="1" dirty="0" smtClean="0"/>
              <a:t> (</a:t>
            </a:r>
            <a:r>
              <a:rPr lang="en-GB" sz="2000" b="1" i="1" dirty="0" err="1" smtClean="0"/>
              <a:t>fel</a:t>
            </a:r>
            <a:r>
              <a:rPr lang="en-GB" sz="2000" b="1" i="1" dirty="0" smtClean="0"/>
              <a:t> gym) / </a:t>
            </a:r>
            <a:r>
              <a:rPr lang="en-GB" sz="2000" b="1" i="1" dirty="0" err="1" smtClean="0"/>
              <a:t>cynhesu</a:t>
            </a:r>
            <a:r>
              <a:rPr lang="en-GB" sz="2000" b="1" i="1" dirty="0" smtClean="0"/>
              <a:t> lar </a:t>
            </a:r>
            <a:r>
              <a:rPr lang="en-GB" sz="2000" b="1" i="1" dirty="0" err="1" smtClean="0"/>
              <a:t>fel</a:t>
            </a:r>
            <a:r>
              <a:rPr lang="en-GB" sz="2000" b="1" i="1" dirty="0" smtClean="0"/>
              <a:t> </a:t>
            </a:r>
            <a:r>
              <a:rPr lang="en-GB" sz="2000" b="1" i="1" dirty="0" err="1" smtClean="0"/>
              <a:t>grŵp</a:t>
            </a:r>
            <a:r>
              <a:rPr lang="en-GB" sz="2000" b="1" i="1" dirty="0" smtClean="0"/>
              <a:t>.</a:t>
            </a:r>
            <a:endParaRPr lang="en-GB" sz="2000" b="1" i="1" dirty="0"/>
          </a:p>
        </p:txBody>
      </p:sp>
      <p:sp>
        <p:nvSpPr>
          <p:cNvPr id="6" name="Rectangle 5"/>
          <p:cNvSpPr/>
          <p:nvPr/>
        </p:nvSpPr>
        <p:spPr>
          <a:xfrm>
            <a:off x="1123950" y="1663700"/>
            <a:ext cx="2012950" cy="149225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892550" y="1663700"/>
            <a:ext cx="1936750" cy="149225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584950" y="1663700"/>
            <a:ext cx="1892300" cy="149225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81100" y="4316412"/>
            <a:ext cx="2012950" cy="14605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892550" y="4273550"/>
            <a:ext cx="2082800" cy="14605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597650" y="4273550"/>
            <a:ext cx="1911350" cy="14605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876300" y="2730500"/>
            <a:ext cx="1711325" cy="190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876300" y="2241550"/>
            <a:ext cx="1711325" cy="190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181100" y="1784350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Foxes (walk back)</a:t>
            </a:r>
            <a:endParaRPr lang="en-GB" dirty="0"/>
          </a:p>
        </p:txBody>
      </p:sp>
      <p:cxnSp>
        <p:nvCxnSpPr>
          <p:cNvPr id="18" name="Elbow Connector 17"/>
          <p:cNvCxnSpPr/>
          <p:nvPr/>
        </p:nvCxnSpPr>
        <p:spPr>
          <a:xfrm>
            <a:off x="4095750" y="2535238"/>
            <a:ext cx="838200" cy="404812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Elbow Connector 19"/>
          <p:cNvCxnSpPr/>
          <p:nvPr/>
        </p:nvCxnSpPr>
        <p:spPr>
          <a:xfrm rot="10800000" flipV="1">
            <a:off x="4400550" y="2095500"/>
            <a:ext cx="806450" cy="146050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/>
          <p:nvPr/>
        </p:nvCxnSpPr>
        <p:spPr>
          <a:xfrm rot="16200000" flipH="1">
            <a:off x="5132249" y="2259667"/>
            <a:ext cx="803552" cy="222250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/>
          <p:nvPr/>
        </p:nvCxnSpPr>
        <p:spPr>
          <a:xfrm rot="16200000" flipV="1">
            <a:off x="4423291" y="2302391"/>
            <a:ext cx="932418" cy="635000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3975100" y="1784350"/>
            <a:ext cx="171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Skip/</a:t>
            </a:r>
            <a:r>
              <a:rPr lang="en-GB" dirty="0" err="1" smtClean="0"/>
              <a:t>Sgip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181100" y="2755384"/>
            <a:ext cx="1822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Cadno</a:t>
            </a:r>
            <a:r>
              <a:rPr lang="en-GB" dirty="0" smtClean="0"/>
              <a:t> (</a:t>
            </a:r>
            <a:r>
              <a:rPr lang="en-GB" dirty="0" err="1" smtClean="0"/>
              <a:t>cerdded</a:t>
            </a:r>
            <a:r>
              <a:rPr lang="en-GB" dirty="0" smtClean="0"/>
              <a:t> </a:t>
            </a:r>
            <a:r>
              <a:rPr lang="en-GB" dirty="0" err="1" smtClean="0"/>
              <a:t>nol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7" name="Rounded Rectangle 26"/>
          <p:cNvSpPr/>
          <p:nvPr/>
        </p:nvSpPr>
        <p:spPr>
          <a:xfrm>
            <a:off x="6597650" y="2241550"/>
            <a:ext cx="955675" cy="378341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7553325" y="2241550"/>
            <a:ext cx="923925" cy="41487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6654800" y="1784350"/>
            <a:ext cx="1720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Log roll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6664325" y="2724685"/>
            <a:ext cx="177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Rol</a:t>
            </a:r>
            <a:r>
              <a:rPr lang="en-GB" dirty="0" smtClean="0"/>
              <a:t> </a:t>
            </a:r>
            <a:r>
              <a:rPr lang="en-GB" dirty="0" err="1" smtClean="0"/>
              <a:t>boncyff</a:t>
            </a:r>
            <a:endParaRPr lang="en-GB" dirty="0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6419850" y="2428617"/>
            <a:ext cx="22225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val 33"/>
          <p:cNvSpPr/>
          <p:nvPr/>
        </p:nvSpPr>
        <p:spPr>
          <a:xfrm>
            <a:off x="1289050" y="4673600"/>
            <a:ext cx="196850" cy="17145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1731962" y="4673600"/>
            <a:ext cx="211138" cy="17145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2286000" y="4673600"/>
            <a:ext cx="222250" cy="17145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/>
          <p:cNvSpPr/>
          <p:nvPr/>
        </p:nvSpPr>
        <p:spPr>
          <a:xfrm>
            <a:off x="2800350" y="4629150"/>
            <a:ext cx="203200" cy="21590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1319212" y="5162550"/>
            <a:ext cx="188119" cy="19050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1731962" y="5162550"/>
            <a:ext cx="274638" cy="19050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2286000" y="5222875"/>
            <a:ext cx="301625" cy="130175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2800350" y="5173662"/>
            <a:ext cx="203200" cy="179388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1010444" y="4737100"/>
            <a:ext cx="225980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952500" y="5287962"/>
            <a:ext cx="23749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1319212" y="4406900"/>
            <a:ext cx="1684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foot Jump</a:t>
            </a:r>
            <a:endParaRPr lang="en-GB" dirty="0"/>
          </a:p>
        </p:txBody>
      </p:sp>
      <p:sp>
        <p:nvSpPr>
          <p:cNvPr id="51" name="TextBox 50"/>
          <p:cNvSpPr txBox="1"/>
          <p:nvPr/>
        </p:nvSpPr>
        <p:spPr>
          <a:xfrm>
            <a:off x="1319212" y="5486400"/>
            <a:ext cx="1817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Naid</a:t>
            </a:r>
            <a:r>
              <a:rPr lang="en-GB" dirty="0" smtClean="0"/>
              <a:t>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droed</a:t>
            </a:r>
            <a:endParaRPr lang="en-GB" dirty="0"/>
          </a:p>
        </p:txBody>
      </p:sp>
      <p:sp>
        <p:nvSpPr>
          <p:cNvPr id="52" name="Rectangle 51"/>
          <p:cNvSpPr/>
          <p:nvPr/>
        </p:nvSpPr>
        <p:spPr>
          <a:xfrm>
            <a:off x="3860800" y="4673600"/>
            <a:ext cx="2130425" cy="1026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3830637" y="5222875"/>
            <a:ext cx="2160588" cy="1301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5" name="Straight Arrow Connector 54"/>
          <p:cNvCxnSpPr/>
          <p:nvPr/>
        </p:nvCxnSpPr>
        <p:spPr>
          <a:xfrm>
            <a:off x="3733800" y="4724916"/>
            <a:ext cx="2444750" cy="121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 flipV="1">
            <a:off x="3733800" y="5257800"/>
            <a:ext cx="2444750" cy="301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3892550" y="4316412"/>
            <a:ext cx="1993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Balance walk</a:t>
            </a:r>
            <a:endParaRPr lang="en-GB" dirty="0"/>
          </a:p>
        </p:txBody>
      </p:sp>
      <p:sp>
        <p:nvSpPr>
          <p:cNvPr id="59" name="TextBox 58"/>
          <p:cNvSpPr txBox="1"/>
          <p:nvPr/>
        </p:nvSpPr>
        <p:spPr>
          <a:xfrm>
            <a:off x="3898900" y="5460960"/>
            <a:ext cx="1987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Cydbwyso</a:t>
            </a:r>
            <a:r>
              <a:rPr lang="en-GB" dirty="0" smtClean="0"/>
              <a:t> </a:t>
            </a:r>
            <a:r>
              <a:rPr lang="en-GB" dirty="0" err="1" smtClean="0"/>
              <a:t>cerdded</a:t>
            </a:r>
            <a:endParaRPr lang="en-GB" dirty="0"/>
          </a:p>
        </p:txBody>
      </p:sp>
      <p:sp>
        <p:nvSpPr>
          <p:cNvPr id="61" name="Rectangle 60"/>
          <p:cNvSpPr/>
          <p:nvPr/>
        </p:nvSpPr>
        <p:spPr>
          <a:xfrm>
            <a:off x="6965950" y="4685744"/>
            <a:ext cx="438150" cy="15930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/>
          <p:cNvSpPr/>
          <p:nvPr/>
        </p:nvSpPr>
        <p:spPr>
          <a:xfrm>
            <a:off x="7823200" y="4687054"/>
            <a:ext cx="342900" cy="1783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/>
          <p:cNvSpPr/>
          <p:nvPr/>
        </p:nvSpPr>
        <p:spPr>
          <a:xfrm>
            <a:off x="6965950" y="5257800"/>
            <a:ext cx="438150" cy="2031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/>
          <p:cNvSpPr/>
          <p:nvPr/>
        </p:nvSpPr>
        <p:spPr>
          <a:xfrm>
            <a:off x="7804150" y="5262522"/>
            <a:ext cx="412750" cy="19843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6" name="Straight Arrow Connector 65"/>
          <p:cNvCxnSpPr/>
          <p:nvPr/>
        </p:nvCxnSpPr>
        <p:spPr>
          <a:xfrm>
            <a:off x="6419850" y="4166929"/>
            <a:ext cx="2266950" cy="16099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 flipH="1" flipV="1">
            <a:off x="6494462" y="5918200"/>
            <a:ext cx="2147888" cy="254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 flipV="1">
            <a:off x="6494462" y="4178558"/>
            <a:ext cx="2192338" cy="15554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/>
          <p:nvPr/>
        </p:nvCxnSpPr>
        <p:spPr>
          <a:xfrm flipH="1">
            <a:off x="7740650" y="4130397"/>
            <a:ext cx="8382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6965950" y="4178558"/>
            <a:ext cx="1200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Leap</a:t>
            </a:r>
            <a:endParaRPr lang="en-GB" dirty="0"/>
          </a:p>
        </p:txBody>
      </p:sp>
      <p:sp>
        <p:nvSpPr>
          <p:cNvPr id="74" name="TextBox 73"/>
          <p:cNvSpPr txBox="1"/>
          <p:nvPr/>
        </p:nvSpPr>
        <p:spPr>
          <a:xfrm>
            <a:off x="7404100" y="5497491"/>
            <a:ext cx="895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Llamu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504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Pontio</a:t>
            </a:r>
            <a:r>
              <a:rPr lang="en-GB" dirty="0" smtClean="0"/>
              <a:t> / Bridging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Physical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490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2812</TotalTime>
  <Words>725</Words>
  <Application>Microsoft Office PowerPoint</Application>
  <PresentationFormat>On-screen Show (4:3)</PresentationFormat>
  <Paragraphs>143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ＭＳ Ｐゴシック</vt:lpstr>
      <vt:lpstr>Arial</vt:lpstr>
      <vt:lpstr>Calibri</vt:lpstr>
      <vt:lpstr>Office Theme</vt:lpstr>
      <vt:lpstr>PowerPoint Presentation</vt:lpstr>
      <vt:lpstr> ECAD4007C  Physical Development /  Datblygiad Corfforol</vt:lpstr>
      <vt:lpstr>Diogelwch personol / Personal safety</vt:lpstr>
      <vt:lpstr>Deilliannau / Outcomes</vt:lpstr>
      <vt:lpstr>Fframwaith CS / FPh Framework</vt:lpstr>
      <vt:lpstr>Elfennau allweddol o ddarpariaeth / Key elements of provision</vt:lpstr>
      <vt:lpstr>Llythrennedd Corfforol / Physical Literacy</vt:lpstr>
      <vt:lpstr>Symud o ansawdd a defnyddio gwagle / Quality movement and use of space</vt:lpstr>
      <vt:lpstr>PowerPoint Presentation</vt:lpstr>
      <vt:lpstr>PowerPoint Presentation</vt:lpstr>
      <vt:lpstr>PowerPoint Presentation</vt:lpstr>
      <vt:lpstr>Addysgu / Teaching</vt:lpstr>
      <vt:lpstr>Gerddi/Gardens -  Group warm up/ 3 minutes ‘high quality movement’ with recovery walk backs / station motivators / background music (like a gym)/ group warm down Cynhesu fel grŵp/ 3 mun ‘symud ansawdd uchel’ adfer nerth yn cerdded nol / cymhellwyr i bob safle / cerddoriaeth cefndirol (fel gym) / cynhesu lar fel grŵp.</vt:lpstr>
      <vt:lpstr>Pontio / Bridging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201</cp:revision>
  <cp:lastPrinted>2017-08-03T13:56:24Z</cp:lastPrinted>
  <dcterms:created xsi:type="dcterms:W3CDTF">2018-05-24T13:58:06Z</dcterms:created>
  <dcterms:modified xsi:type="dcterms:W3CDTF">2019-11-26T15:49:46Z</dcterms:modified>
</cp:coreProperties>
</file>