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6"/>
  </p:notesMasterIdLst>
  <p:sldIdLst>
    <p:sldId id="256" r:id="rId5"/>
    <p:sldId id="277" r:id="rId6"/>
    <p:sldId id="298" r:id="rId7"/>
    <p:sldId id="300" r:id="rId8"/>
    <p:sldId id="301" r:id="rId9"/>
    <p:sldId id="302" r:id="rId10"/>
    <p:sldId id="299" r:id="rId11"/>
    <p:sldId id="304" r:id="rId12"/>
    <p:sldId id="303" r:id="rId13"/>
    <p:sldId id="307" r:id="rId14"/>
    <p:sldId id="306" r:id="rId15"/>
    <p:sldId id="308" r:id="rId16"/>
    <p:sldId id="310" r:id="rId17"/>
    <p:sldId id="293" r:id="rId18"/>
    <p:sldId id="309" r:id="rId19"/>
    <p:sldId id="275" r:id="rId20"/>
    <p:sldId id="281" r:id="rId21"/>
    <p:sldId id="288" r:id="rId22"/>
    <p:sldId id="305" r:id="rId23"/>
    <p:sldId id="282" r:id="rId24"/>
    <p:sldId id="287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1486" y="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D2C7A0-5ACF-42D2-9F3D-C552D09430CF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635A8-1CDC-49CD-B3EE-B06B50147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695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09EF06-D86B-45C2-9DEB-69F6486451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1A89B4-7B26-491F-B685-8EBDDC14F7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8754A5F-E818-4B18-BD4B-89439B5BEF69}" type="datetimeFigureOut">
              <a:rPr lang="en-GB" smtClean="0"/>
              <a:pPr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tif"/><Relationship Id="rId3" Type="http://schemas.openxmlformats.org/officeDocument/2006/relationships/image" Target="../media/image20.png"/><Relationship Id="rId7" Type="http://schemas.openxmlformats.org/officeDocument/2006/relationships/image" Target="../media/image24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bones4">
            <a:extLst>
              <a:ext uri="{FF2B5EF4-FFF2-40B4-BE49-F238E27FC236}">
                <a16:creationId xmlns:a16="http://schemas.microsoft.com/office/drawing/2014/main" id="{A8C6E658-7C53-40DB-965C-15FE19A4D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lum bright="-16000" contrast="-16000"/>
          </a:blip>
          <a:srcRect/>
          <a:stretch>
            <a:fillRect/>
          </a:stretch>
        </p:blipFill>
        <p:spPr bwMode="auto">
          <a:xfrm>
            <a:off x="159572" y="182164"/>
            <a:ext cx="8824856" cy="6440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4064" y="5445224"/>
            <a:ext cx="4320480" cy="1080120"/>
          </a:xfrm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HPHP4002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89" y="332656"/>
            <a:ext cx="6480720" cy="1385332"/>
          </a:xfrm>
        </p:spPr>
        <p:txBody>
          <a:bodyPr>
            <a:normAutofit fontScale="92500" lnSpcReduction="20000"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Dealing with the Dead: Changing Burial Practices in LBA Cyprus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DC6FB80-9739-4873-8696-C182E5B0B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Disruption to Social Order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814444-446E-40B7-9C47-1E976F90F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5191"/>
            <a:ext cx="7715200" cy="4606137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/>
              <a:t>Social order:</a:t>
            </a:r>
          </a:p>
          <a:p>
            <a:pPr lvl="1"/>
            <a:r>
              <a:rPr lang="en-GB" sz="2600" dirty="0"/>
              <a:t>Regulation within society</a:t>
            </a:r>
          </a:p>
          <a:p>
            <a:pPr lvl="1"/>
            <a:r>
              <a:rPr lang="en-GB" sz="2600" dirty="0"/>
              <a:t>A structure which is ordered, where everyone knows their place &amp; lives by rules, regulations, &amp; within culturally imposed restrictions</a:t>
            </a:r>
          </a:p>
          <a:p>
            <a:r>
              <a:rPr lang="en-GB" sz="3000" dirty="0"/>
              <a:t>Disorder upsets this the fabric of society:</a:t>
            </a:r>
          </a:p>
          <a:p>
            <a:pPr lvl="1"/>
            <a:r>
              <a:rPr lang="en-GB" sz="2600" dirty="0"/>
              <a:t>Releasing individuals, perhaps only temporarily, from their social restrictions</a:t>
            </a:r>
          </a:p>
          <a:p>
            <a:pPr lvl="1"/>
            <a:r>
              <a:rPr lang="en-GB" sz="2600" dirty="0"/>
              <a:t>While it is dangerous therefore this disruption or disorder also symbolises power &amp; possibly liberation</a:t>
            </a:r>
          </a:p>
          <a:p>
            <a:pPr lvl="1"/>
            <a:r>
              <a:rPr lang="en-GB" sz="2600" dirty="0"/>
              <a:t>“Ritual recognizes the potency of disorder” (Douglas 1966: 1) and has the power to reveals truths</a:t>
            </a:r>
          </a:p>
          <a:p>
            <a:endParaRPr lang="en-GB" sz="2400" dirty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en-GB" sz="2400" dirty="0">
              <a:ea typeface="ＭＳ Ｐゴシック" charset="-128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4325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353F5-D3B2-420F-A916-AC8BD0848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Disorder &amp; 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1E4DC-AB19-41BE-88C0-41ADCE1504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82341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Individuals outside normal structures of society in marginal &amp; ambiguous states</a:t>
            </a:r>
          </a:p>
          <a:p>
            <a:r>
              <a:rPr lang="en-GB" sz="2400" dirty="0"/>
              <a:t>Dangerous to them &amp; to members of wider society who might come into contact</a:t>
            </a:r>
          </a:p>
          <a:p>
            <a:r>
              <a:rPr lang="en-GB" sz="2400" dirty="0"/>
              <a:t>Considered polluted: </a:t>
            </a:r>
          </a:p>
          <a:p>
            <a:pPr lvl="1"/>
            <a:r>
              <a:rPr lang="en-GB" sz="2000" dirty="0"/>
              <a:t>Associated with dirt, disorder, violence, lawlessness, obscenity</a:t>
            </a:r>
          </a:p>
          <a:p>
            <a:pPr lvl="1"/>
            <a:r>
              <a:rPr lang="en-GB" sz="2000" dirty="0"/>
              <a:t>Very powerful states which can upset the status quo </a:t>
            </a:r>
          </a:p>
          <a:p>
            <a:r>
              <a:rPr lang="en-GB" sz="2400" dirty="0"/>
              <a:t>Society uses ritual performance (purification) to deal with marginality &amp; pollution &amp; to right the social order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3908312-02F2-49A8-9928-1443EB150C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79540" y="2312876"/>
            <a:ext cx="3812940" cy="2412268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E939C57-4986-4691-84E4-CAFE136396D1}"/>
              </a:ext>
            </a:extLst>
          </p:cNvPr>
          <p:cNvSpPr txBox="1"/>
          <p:nvPr/>
        </p:nvSpPr>
        <p:spPr>
          <a:xfrm>
            <a:off x="5652120" y="4869160"/>
            <a:ext cx="2646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Ayia </a:t>
            </a:r>
            <a:r>
              <a:rPr lang="en-GB" dirty="0" err="1"/>
              <a:t>Triadha</a:t>
            </a:r>
            <a:r>
              <a:rPr lang="en-GB" dirty="0"/>
              <a:t> sarcophagus</a:t>
            </a:r>
          </a:p>
        </p:txBody>
      </p:sp>
    </p:spTree>
    <p:extLst>
      <p:ext uri="{BB962C8B-B14F-4D97-AF65-F5344CB8AC3E}">
        <p14:creationId xmlns:p14="http://schemas.microsoft.com/office/powerpoint/2010/main" val="139655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15C2D-E09D-456B-8E7B-9BB3AA157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Death and 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BD950-5E56-4758-B94A-0719E23462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752528" cy="500479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700" dirty="0"/>
              <a:t>Death &amp; pollution:</a:t>
            </a:r>
          </a:p>
          <a:p>
            <a:pPr lvl="1">
              <a:lnSpc>
                <a:spcPct val="90000"/>
              </a:lnSpc>
              <a:spcAft>
                <a:spcPts val="600"/>
              </a:spcAft>
            </a:pPr>
            <a:r>
              <a:rPr lang="en-GB" sz="2300" dirty="0"/>
              <a:t>Inevitable putrescence &amp; decay of the corpse;</a:t>
            </a:r>
          </a:p>
          <a:p>
            <a:pPr lvl="1">
              <a:lnSpc>
                <a:spcPct val="90000"/>
              </a:lnSpc>
              <a:spcAft>
                <a:spcPts val="600"/>
              </a:spcAft>
            </a:pPr>
            <a:r>
              <a:rPr lang="en-GB" sz="2300" dirty="0"/>
              <a:t>Marginal, ambiguous position occupied by the deceased &amp; the mourners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700" dirty="0"/>
              <a:t>Hertz (1960): Fear of the corpse a result of the corruption of bodily decay:</a:t>
            </a:r>
          </a:p>
          <a:p>
            <a:pPr lvl="1">
              <a:lnSpc>
                <a:spcPct val="90000"/>
              </a:lnSpc>
              <a:spcAft>
                <a:spcPts val="600"/>
              </a:spcAft>
            </a:pPr>
            <a:r>
              <a:rPr lang="en-GB" sz="2300" dirty="0"/>
              <a:t>“This is not a matter of hygiene (as we understand it), nor even, exclusively, a concern to ward off foul smells: we must not attribute to these people feelings &amp; scruples about smell which are foreign to them” (Hertz 1960: 32)</a:t>
            </a:r>
          </a:p>
          <a:p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9" name="Content Placeholder 11">
            <a:extLst>
              <a:ext uri="{FF2B5EF4-FFF2-40B4-BE49-F238E27FC236}">
                <a16:creationId xmlns:a16="http://schemas.microsoft.com/office/drawing/2014/main" id="{07DF7B1C-30D6-4A0E-A18D-CADA6AB63A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96608" y="2348880"/>
            <a:ext cx="3351856" cy="2808312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AA50DAB-1022-46E1-BAC5-B2AE293F8D38}"/>
              </a:ext>
            </a:extLst>
          </p:cNvPr>
          <p:cNvSpPr txBox="1"/>
          <p:nvPr/>
        </p:nvSpPr>
        <p:spPr>
          <a:xfrm>
            <a:off x="5879973" y="5373216"/>
            <a:ext cx="28068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Chalcolithic Tomb: </a:t>
            </a:r>
            <a:r>
              <a:rPr lang="en-GB" dirty="0" err="1"/>
              <a:t>Souskiou</a:t>
            </a:r>
            <a:r>
              <a:rPr lang="en-GB" dirty="0"/>
              <a:t>, Cyprus</a:t>
            </a:r>
          </a:p>
        </p:txBody>
      </p:sp>
    </p:spTree>
    <p:extLst>
      <p:ext uri="{BB962C8B-B14F-4D97-AF65-F5344CB8AC3E}">
        <p14:creationId xmlns:p14="http://schemas.microsoft.com/office/powerpoint/2010/main" val="334234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A7543-16DB-4225-9FEE-69A468309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Death and 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C5258-0297-4681-B84C-2B3F3B039C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700809"/>
            <a:ext cx="8496944" cy="500174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Fear of the corpse: separation of body &amp; spirit/soul</a:t>
            </a:r>
          </a:p>
          <a:p>
            <a:pPr marL="704088" lvl="2" indent="-32004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Spirit/soul/essence: dangerous when it no longer occupies its body &amp; is in a marginal state:</a:t>
            </a:r>
          </a:p>
          <a:p>
            <a:pPr marL="704088" lvl="2" indent="-32004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Brings disorder on society &amp; should be considered polluting</a:t>
            </a:r>
          </a:p>
          <a:p>
            <a:pPr>
              <a:lnSpc>
                <a:spcPct val="110000"/>
              </a:lnSpc>
              <a:spcAft>
                <a:spcPts val="600"/>
              </a:spcAft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‘Death...by striking the individual, has given him a new character: his body, which... was in the realm of the ordinary, suddenly leaves it; it can no longer be touched without danger, it is an object of horror &amp; dread’ (Hertz 1960: 37)</a:t>
            </a:r>
          </a:p>
          <a:p>
            <a:pPr>
              <a:lnSpc>
                <a:spcPct val="110000"/>
              </a:lnSpc>
              <a:spcAft>
                <a:spcPts val="600"/>
              </a:spcAft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Kin are contaminated by death because of their immediate association </a:t>
            </a:r>
          </a:p>
          <a:p>
            <a:pPr marL="704088" lvl="2" indent="-320040">
              <a:lnSpc>
                <a:spcPct val="110000"/>
              </a:lnSpc>
              <a:spcBef>
                <a:spcPts val="0"/>
              </a:spcBef>
              <a:spcAft>
                <a:spcPts val="100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“</a:t>
            </a:r>
            <a:r>
              <a:rPr lang="en-GB" dirty="0"/>
              <a:t>Each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severed relationship leaves a living person that much reduced: a social &amp; psychological amputee” (Metcalf &amp; Huntingdon 1991: 82)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1049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A68F8-3A90-4B07-9995-F2B8E5150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Death and Pollution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23B4E-3B4E-43D2-8951-94B66E088C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3606" y="1773936"/>
            <a:ext cx="4070362" cy="4607392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/>
              <a:t>Different cultures construct notions of pollution differently </a:t>
            </a:r>
          </a:p>
          <a:p>
            <a:r>
              <a:rPr lang="en-GB" sz="2600" dirty="0"/>
              <a:t>In many societies women might be considered to be polluted</a:t>
            </a:r>
          </a:p>
          <a:p>
            <a:r>
              <a:rPr lang="en-GB" sz="2600" dirty="0"/>
              <a:t>More frequently involved in the preparation of the body &amp; engaged as professional mourners</a:t>
            </a:r>
          </a:p>
          <a:p>
            <a:pPr lvl="1"/>
            <a:r>
              <a:rPr lang="en-GB" sz="2200" dirty="0"/>
              <a:t>E.g. Mycenaean Greece: rows of mourners depicted tearing at their hair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FD95E36-1D11-479B-BBA5-CE570378936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2" y="4041304"/>
            <a:ext cx="4282192" cy="2664296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E2DE4E-51F0-45C9-AEA1-F70DC7B5BC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125973"/>
            <a:ext cx="3338675" cy="23042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4D78EB-DBD4-4FE9-A7B9-A69449FA24C2}"/>
              </a:ext>
            </a:extLst>
          </p:cNvPr>
          <p:cNvSpPr txBox="1"/>
          <p:nvPr/>
        </p:nvSpPr>
        <p:spPr>
          <a:xfrm>
            <a:off x="5967246" y="3551100"/>
            <a:ext cx="16441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Tanagra coffins</a:t>
            </a:r>
          </a:p>
        </p:txBody>
      </p:sp>
    </p:spTree>
    <p:extLst>
      <p:ext uri="{BB962C8B-B14F-4D97-AF65-F5344CB8AC3E}">
        <p14:creationId xmlns:p14="http://schemas.microsoft.com/office/powerpoint/2010/main" val="2400531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2AA80-946A-4080-8D8E-0CFD1FD79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Heterotopia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CC6D7F-709C-48F3-9528-240EAD008F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8044" y="1809056"/>
            <a:ext cx="4686672" cy="4896544"/>
          </a:xfrm>
        </p:spPr>
        <p:txBody>
          <a:bodyPr>
            <a:noAutofit/>
          </a:bodyPr>
          <a:lstStyle/>
          <a:p>
            <a:r>
              <a:rPr lang="en-GB" sz="2000" dirty="0"/>
              <a:t>Cemeteries might be defined as a heterotopia:</a:t>
            </a:r>
          </a:p>
          <a:p>
            <a:pPr lvl="1"/>
            <a:r>
              <a:rPr lang="en-GB" sz="1800" dirty="0"/>
              <a:t>‘Other places' which operate in another temporality &amp; disrupts the social time of everyday life</a:t>
            </a:r>
          </a:p>
          <a:p>
            <a:r>
              <a:rPr lang="en-GB" sz="2000" dirty="0"/>
              <a:t>‘Heterotopias always presuppose a system of opening &amp; closing that both isolates them &amp; makes them penetrable. In general, the heterotopic site is not freely accessible like a public place... the individual has to submit to rites &amp; purifications’ (Foucault 1986: 26)</a:t>
            </a:r>
          </a:p>
        </p:txBody>
      </p:sp>
      <p:pic>
        <p:nvPicPr>
          <p:cNvPr id="6" name="Content Placeholder 5" descr="kamilari model 1.jpg">
            <a:extLst>
              <a:ext uri="{FF2B5EF4-FFF2-40B4-BE49-F238E27FC236}">
                <a16:creationId xmlns:a16="http://schemas.microsoft.com/office/drawing/2014/main" id="{D8954C18-D5F5-4A15-837E-42E47E98F6D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92080" y="2100991"/>
            <a:ext cx="3606552" cy="26560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F89E83-9083-4EF8-B255-6639CB4B2B6F}"/>
              </a:ext>
            </a:extLst>
          </p:cNvPr>
          <p:cNvSpPr txBox="1"/>
          <p:nvPr/>
        </p:nvSpPr>
        <p:spPr>
          <a:xfrm>
            <a:off x="6228184" y="4869160"/>
            <a:ext cx="2253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Kamilari</a:t>
            </a:r>
            <a:r>
              <a:rPr lang="en-GB" dirty="0"/>
              <a:t> model, Crete</a:t>
            </a:r>
          </a:p>
        </p:txBody>
      </p:sp>
    </p:spTree>
    <p:extLst>
      <p:ext uri="{BB962C8B-B14F-4D97-AF65-F5344CB8AC3E}">
        <p14:creationId xmlns:p14="http://schemas.microsoft.com/office/powerpoint/2010/main" val="1492092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51C9A-5D98-4618-995C-1BCC57778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Significance of Funerary Ritual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04CD8-6855-4060-9669-804B79F5D3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536504" cy="4931664"/>
          </a:xfrm>
        </p:spPr>
        <p:txBody>
          <a:bodyPr>
            <a:noAutofit/>
          </a:bodyPr>
          <a:lstStyle/>
          <a:p>
            <a:r>
              <a:rPr lang="en-GB" sz="2400" dirty="0"/>
              <a:t>Ritual is transformative:</a:t>
            </a:r>
          </a:p>
          <a:p>
            <a:pPr lvl="1"/>
            <a:r>
              <a:rPr lang="en-GB" sz="2000" dirty="0"/>
              <a:t>Repeated actions, specialized equipment, altered manner of speech</a:t>
            </a:r>
          </a:p>
          <a:p>
            <a:pPr lvl="1"/>
            <a:r>
              <a:rPr lang="en-GB" sz="2000" dirty="0"/>
              <a:t>Prescribed formalized, formulaic behaviour distinct from the repetitive activities of daily life</a:t>
            </a:r>
          </a:p>
          <a:p>
            <a:r>
              <a:rPr lang="en-GB" sz="2400" dirty="0"/>
              <a:t>Bodily practices: treatment of the corpse</a:t>
            </a:r>
          </a:p>
          <a:p>
            <a:r>
              <a:rPr lang="en-GB" sz="2400" dirty="0"/>
              <a:t>Secondary burial: handling &amp; manipulation of bones</a:t>
            </a:r>
          </a:p>
          <a:p>
            <a:r>
              <a:rPr lang="en-GB" sz="2400" dirty="0"/>
              <a:t>Commensality &amp; sacrifice: consumption of food &amp; drink at the graveside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78B1401-B755-484C-9293-C2CB577E8A5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76302" y="2235692"/>
            <a:ext cx="3744170" cy="2417444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2069035-C6C8-4BA8-8007-BABAEDF9D186}"/>
              </a:ext>
            </a:extLst>
          </p:cNvPr>
          <p:cNvSpPr txBox="1"/>
          <p:nvPr/>
        </p:nvSpPr>
        <p:spPr>
          <a:xfrm>
            <a:off x="5806480" y="4797152"/>
            <a:ext cx="28803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Ayia </a:t>
            </a:r>
            <a:r>
              <a:rPr lang="en-GB" dirty="0" err="1"/>
              <a:t>Triadha</a:t>
            </a:r>
            <a:r>
              <a:rPr lang="en-GB" dirty="0"/>
              <a:t> sarcophagus</a:t>
            </a:r>
          </a:p>
        </p:txBody>
      </p:sp>
    </p:spTree>
    <p:extLst>
      <p:ext uri="{BB962C8B-B14F-4D97-AF65-F5344CB8AC3E}">
        <p14:creationId xmlns:p14="http://schemas.microsoft.com/office/powerpoint/2010/main" val="382700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68B9DD-BD69-479E-B106-CD20B0C24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and When?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C406B62-1965-4C8F-84D8-3203723434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10514" cy="4751408"/>
          </a:xfrm>
        </p:spPr>
        <p:txBody>
          <a:bodyPr>
            <a:normAutofit/>
          </a:bodyPr>
          <a:lstStyle/>
          <a:p>
            <a:r>
              <a:rPr lang="en-GB" sz="2400" dirty="0"/>
              <a:t>Cyprus</a:t>
            </a:r>
          </a:p>
          <a:p>
            <a:r>
              <a:rPr lang="en-GB" sz="2400" dirty="0"/>
              <a:t>Late Bronze Age (ca. 1750-1050 BCE): </a:t>
            </a:r>
            <a:r>
              <a:rPr lang="en-GB" sz="2000" dirty="0"/>
              <a:t>Late Cypriot (LC), Protohistoric Bronze Age (</a:t>
            </a:r>
            <a:r>
              <a:rPr lang="en-GB" sz="2000" dirty="0" err="1"/>
              <a:t>ProBA</a:t>
            </a:r>
            <a:r>
              <a:rPr lang="en-GB" sz="2000" dirty="0"/>
              <a:t>)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9A6546A5-39AD-43DD-9623-F1612DD0AD5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82849" y="1916832"/>
            <a:ext cx="4337624" cy="3960440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1862905-FD22-4D9A-B510-1418B63B9FCF}"/>
              </a:ext>
            </a:extLst>
          </p:cNvPr>
          <p:cNvSpPr txBox="1"/>
          <p:nvPr/>
        </p:nvSpPr>
        <p:spPr>
          <a:xfrm>
            <a:off x="6372200" y="5939988"/>
            <a:ext cx="2061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East Mediterranean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12D2AC-77F7-4B27-AF06-08CD8B90491F}"/>
              </a:ext>
            </a:extLst>
          </p:cNvPr>
          <p:cNvSpPr txBox="1"/>
          <p:nvPr/>
        </p:nvSpPr>
        <p:spPr>
          <a:xfrm>
            <a:off x="5658151" y="2965593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Aegean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F8198E-70E6-4B1F-BF73-0290A125EAD4}"/>
              </a:ext>
            </a:extLst>
          </p:cNvPr>
          <p:cNvSpPr txBox="1"/>
          <p:nvPr/>
        </p:nvSpPr>
        <p:spPr>
          <a:xfrm>
            <a:off x="5622800" y="3702789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Crete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520E68-085E-41D4-A408-8DFBF7CCDDA4}"/>
              </a:ext>
            </a:extLst>
          </p:cNvPr>
          <p:cNvSpPr txBox="1"/>
          <p:nvPr/>
        </p:nvSpPr>
        <p:spPr>
          <a:xfrm>
            <a:off x="7780038" y="3815752"/>
            <a:ext cx="835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Cyprus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32F86D-5BCE-42B0-AC8D-AE4BA17635E9}"/>
              </a:ext>
            </a:extLst>
          </p:cNvPr>
          <p:cNvSpPr txBox="1"/>
          <p:nvPr/>
        </p:nvSpPr>
        <p:spPr>
          <a:xfrm>
            <a:off x="4769963" y="2431616"/>
            <a:ext cx="86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Greece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4703A67-EF0F-424E-86B3-EB8F2EBDDD9E}"/>
              </a:ext>
            </a:extLst>
          </p:cNvPr>
          <p:cNvSpPr txBox="1"/>
          <p:nvPr/>
        </p:nvSpPr>
        <p:spPr>
          <a:xfrm>
            <a:off x="7164288" y="2123564"/>
            <a:ext cx="989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Anatolia</a:t>
            </a:r>
          </a:p>
        </p:txBody>
      </p:sp>
    </p:spTree>
    <p:extLst>
      <p:ext uri="{BB962C8B-B14F-4D97-AF65-F5344CB8AC3E}">
        <p14:creationId xmlns:p14="http://schemas.microsoft.com/office/powerpoint/2010/main" val="87420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279F8-0880-1450-3261-729069D42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Early and Middle Cypriot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E8A04-F5A9-5114-E244-28483DA4E5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Characterised by</a:t>
            </a:r>
          </a:p>
          <a:p>
            <a:pPr lvl="1"/>
            <a:r>
              <a:rPr lang="en-GB" dirty="0"/>
              <a:t>Extramural cemeteries</a:t>
            </a:r>
          </a:p>
          <a:p>
            <a:pPr lvl="1"/>
            <a:r>
              <a:rPr lang="en-GB" dirty="0"/>
              <a:t>Long-term tomb use</a:t>
            </a:r>
          </a:p>
          <a:p>
            <a:pPr lvl="1"/>
            <a:r>
              <a:rPr lang="en-GB" dirty="0"/>
              <a:t>Multiple inhumations</a:t>
            </a:r>
          </a:p>
          <a:p>
            <a:pPr lvl="1"/>
            <a:r>
              <a:rPr lang="en-GB" dirty="0"/>
              <a:t>Complex secondary treatment of human remains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52A3D0-CD96-5571-FF72-80F660CF75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These characteristics continue throughout the LBA (Keswani 2004)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242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232B1-E4A4-719E-63FA-8EB024B2A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MC III/LC IA Transition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1C16A-308C-E1E2-5013-2978E0042D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en-GB" dirty="0"/>
              <a:t>Cyprus underwent significant social and demographic changes throughout the Middle Cypriot (MC) period</a:t>
            </a:r>
          </a:p>
          <a:p>
            <a:pPr>
              <a:spcBef>
                <a:spcPts val="600"/>
              </a:spcBef>
            </a:pPr>
            <a:r>
              <a:rPr lang="en-GB" dirty="0"/>
              <a:t>Characterised by increased foreign contact with more ‘developed’ states of the Eastern Mediterranean</a:t>
            </a:r>
          </a:p>
          <a:p>
            <a:pPr lvl="1">
              <a:spcBef>
                <a:spcPts val="600"/>
              </a:spcBef>
            </a:pPr>
            <a:r>
              <a:rPr lang="en-GB" dirty="0"/>
              <a:t>Visible in both changes in settlement patterns and mortuary evidence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2FA7917-E524-EA7A-5C40-FB91E71C9B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754" y="1773936"/>
            <a:ext cx="4509503" cy="370872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FF78751-985F-9EC9-82FA-8FC91E100659}"/>
              </a:ext>
            </a:extLst>
          </p:cNvPr>
          <p:cNvSpPr txBox="1"/>
          <p:nvPr/>
        </p:nvSpPr>
        <p:spPr>
          <a:xfrm>
            <a:off x="4491754" y="5508111"/>
            <a:ext cx="45095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Kazaphani-</a:t>
            </a:r>
            <a:r>
              <a:rPr lang="en-GB" i="1" dirty="0"/>
              <a:t>Ayios </a:t>
            </a:r>
            <a:r>
              <a:rPr lang="en-GB" i="1" dirty="0" err="1"/>
              <a:t>Andronikos</a:t>
            </a:r>
            <a:r>
              <a:rPr lang="en-GB" dirty="0"/>
              <a:t>, Tomb 2 (Lower Burial)</a:t>
            </a:r>
          </a:p>
        </p:txBody>
      </p:sp>
    </p:spTree>
    <p:extLst>
      <p:ext uri="{BB962C8B-B14F-4D97-AF65-F5344CB8AC3E}">
        <p14:creationId xmlns:p14="http://schemas.microsoft.com/office/powerpoint/2010/main" val="4197059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100F4-FB29-9662-ACB7-0C8995B18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MC III/LC IA Transition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F0547-8707-F9D4-04F6-C193709475D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Continuity of extramural cemeteries, etc.</a:t>
            </a:r>
          </a:p>
          <a:p>
            <a:r>
              <a:rPr lang="en-GB" dirty="0"/>
              <a:t>Increasing social stratification suggested by rise in use of prestige goods (domestic and imported) referencing foreign cosmologies and ideologies of prestige, status, and authority.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0F81BF6-4A96-E198-9D1A-1868B29412FD}"/>
              </a:ext>
            </a:extLst>
          </p:cNvPr>
          <p:cNvGrpSpPr/>
          <p:nvPr/>
        </p:nvGrpSpPr>
        <p:grpSpPr>
          <a:xfrm>
            <a:off x="4540076" y="2204864"/>
            <a:ext cx="4585249" cy="3202698"/>
            <a:chOff x="4495800" y="2060848"/>
            <a:chExt cx="4585249" cy="3202698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281A4295-E73B-4AB1-37E9-C47746202A4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5337"/>
            <a:stretch/>
          </p:blipFill>
          <p:spPr>
            <a:xfrm>
              <a:off x="4495800" y="2060848"/>
              <a:ext cx="4585249" cy="2554626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AFF0B344-3451-42C7-AC3A-F92FABC0036F}"/>
                </a:ext>
              </a:extLst>
            </p:cNvPr>
            <p:cNvSpPr txBox="1"/>
            <p:nvPr/>
          </p:nvSpPr>
          <p:spPr>
            <a:xfrm>
              <a:off x="4495800" y="4615474"/>
              <a:ext cx="4493593" cy="6480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Mitannian Cylinder Seal, Enkomi (BT 37), LC IA-LC IIC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6183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608C3-978A-03FE-F905-51D4F7E2D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Tomb 1, Morphou </a:t>
            </a:r>
            <a:r>
              <a:rPr lang="en-GB" i="1" dirty="0"/>
              <a:t>Tomba tou Skourou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7EF2F6-239F-4946-F41E-797A2B26E5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24441" y="1671581"/>
            <a:ext cx="4166706" cy="39566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658A7FB-7423-D1D1-2C97-A3ABA551D5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339" b="1315"/>
          <a:stretch/>
        </p:blipFill>
        <p:spPr>
          <a:xfrm rot="5400000">
            <a:off x="5290664" y="2991805"/>
            <a:ext cx="2753671" cy="4791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7441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B6C77-79E5-4F2B-BBB1-10DE09496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107" y="17995"/>
            <a:ext cx="8229600" cy="1251062"/>
          </a:xfrm>
        </p:spPr>
        <p:txBody>
          <a:bodyPr/>
          <a:lstStyle/>
          <a:p>
            <a:r>
              <a:rPr lang="en-GB" dirty="0"/>
              <a:t>Late Bronze Age Cyprus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960E68-DA09-4483-AA22-AAF28B74D5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80780"/>
            <a:ext cx="4482437" cy="4789509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Intramural burial in rock-cut chamber tombs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Beneath courtyards of houses at Enkomi</a:t>
            </a:r>
            <a:endParaRPr lang="en-GB" altLang="en-US" sz="2000" i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Kalavasos: tombs placed beneath street, associated with Building X</a:t>
            </a:r>
          </a:p>
          <a:p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Privatisation of the ancestors? (Keswani 2004)</a:t>
            </a:r>
          </a:p>
          <a:p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Linked to processes of urbanisation?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Mix of intra- and extramural tombs at Hala Sultan Tekke for site’s entire occupation (Bürge 2017)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Enkomi: Exclusionary funerary practices not identifiable until LC II (Webb 2018)</a:t>
            </a:r>
            <a:endParaRPr lang="en-GB" altLang="en-US" sz="16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/>
            <a:endParaRPr lang="en-GB" altLang="en-US" sz="2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6" name="Picture 11">
            <a:extLst>
              <a:ext uri="{FF2B5EF4-FFF2-40B4-BE49-F238E27FC236}">
                <a16:creationId xmlns:a16="http://schemas.microsoft.com/office/drawing/2014/main" id="{6C6717F5-4001-49E4-B6B1-D28820FCC8E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15886"/>
            <a:ext cx="382489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B35925-0EFA-4E64-9FA1-3E650ED68819}"/>
              </a:ext>
            </a:extLst>
          </p:cNvPr>
          <p:cNvSpPr txBox="1"/>
          <p:nvPr/>
        </p:nvSpPr>
        <p:spPr>
          <a:xfrm>
            <a:off x="6084168" y="5028254"/>
            <a:ext cx="2017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Kalavasos, NE Area</a:t>
            </a:r>
          </a:p>
        </p:txBody>
      </p:sp>
    </p:spTree>
    <p:extLst>
      <p:ext uri="{BB962C8B-B14F-4D97-AF65-F5344CB8AC3E}">
        <p14:creationId xmlns:p14="http://schemas.microsoft.com/office/powerpoint/2010/main" val="1296363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32541-1C8B-F24A-4918-12CFFBA5A5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EF9F8-C135-6246-2C5A-4DC63375A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107" y="17995"/>
            <a:ext cx="8229600" cy="1251062"/>
          </a:xfrm>
        </p:spPr>
        <p:txBody>
          <a:bodyPr/>
          <a:lstStyle/>
          <a:p>
            <a:r>
              <a:rPr lang="en-GB" dirty="0"/>
              <a:t>Late Bronze Age Cyprus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C5AF4-0C41-4991-28DD-D178466EAF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80780"/>
            <a:ext cx="4482437" cy="4789509"/>
          </a:xfrm>
        </p:spPr>
        <p:txBody>
          <a:bodyPr>
            <a:normAutofit/>
          </a:bodyPr>
          <a:lstStyle/>
          <a:p>
            <a:r>
              <a:rPr lang="en-GB" sz="2400" dirty="0"/>
              <a:t>Richly provisioned with grave goods: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No prescribed set of grave goods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Some prerequisites: a variety of drinking &amp; pouring vessels, perfume containers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Increasing concentration of ‘wealth’ alongside decreasing (overall) funerary expenditure throughout LC period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Shifting arenas of elite competition?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16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en-GB" altLang="en-US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FA436C55-D4BF-82F9-7175-48C726688C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61991"/>
            <a:ext cx="3600400" cy="288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3D7570-5EC0-179B-3318-961EADD37994}"/>
              </a:ext>
            </a:extLst>
          </p:cNvPr>
          <p:cNvSpPr txBox="1"/>
          <p:nvPr/>
        </p:nvSpPr>
        <p:spPr>
          <a:xfrm>
            <a:off x="5724128" y="4743889"/>
            <a:ext cx="2156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Arediou grave goods</a:t>
            </a:r>
          </a:p>
        </p:txBody>
      </p:sp>
    </p:spTree>
    <p:extLst>
      <p:ext uri="{BB962C8B-B14F-4D97-AF65-F5344CB8AC3E}">
        <p14:creationId xmlns:p14="http://schemas.microsoft.com/office/powerpoint/2010/main" val="2956414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6">
            <a:extLst>
              <a:ext uri="{FF2B5EF4-FFF2-40B4-BE49-F238E27FC236}">
                <a16:creationId xmlns:a16="http://schemas.microsoft.com/office/drawing/2014/main" id="{D7FF12D4-EAB0-4FEA-AF4B-6552746D55F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61737" y="1232059"/>
            <a:ext cx="3979316" cy="2913764"/>
          </a:xfrm>
          <a:prstGeom prst="rect">
            <a:avLst/>
          </a:prstGeom>
          <a:solidFill>
            <a:schemeClr val="accent1"/>
          </a:solidFill>
          <a:ln w="28575">
            <a:solidFill>
              <a:srgbClr val="FFC000"/>
            </a:solidFill>
          </a:ln>
        </p:spPr>
      </p:pic>
      <p:sp>
        <p:nvSpPr>
          <p:cNvPr id="234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5400"/>
              <a:t>Treatment of the Dead</a:t>
            </a:r>
          </a:p>
        </p:txBody>
      </p:sp>
      <p:sp>
        <p:nvSpPr>
          <p:cNvPr id="23450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330824" cy="4824536"/>
          </a:xfrm>
        </p:spPr>
        <p:txBody>
          <a:bodyPr>
            <a:normAutofit/>
          </a:bodyPr>
          <a:lstStyle/>
          <a:p>
            <a:r>
              <a:rPr lang="en-GB" dirty="0"/>
              <a:t>Tombs were not a permanent resting place:</a:t>
            </a:r>
          </a:p>
          <a:p>
            <a:pPr lvl="1"/>
            <a:r>
              <a:rPr lang="en-GB" dirty="0"/>
              <a:t>Earlier inhumations disturbed &amp; moved to one side to make room for new burials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Movement of bones was ritually constructed: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Deliberate &amp; preferential recovery of certain anatomical elements: long bones &amp; skulls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229107" y="1159160"/>
            <a:ext cx="17354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bg1"/>
                </a:solidFill>
              </a:rPr>
              <a:t>Kalavasos Tomb 11</a:t>
            </a:r>
          </a:p>
        </p:txBody>
      </p:sp>
      <p:pic>
        <p:nvPicPr>
          <p:cNvPr id="9" name="Picture 6" descr="bones4">
            <a:extLst>
              <a:ext uri="{FF2B5EF4-FFF2-40B4-BE49-F238E27FC236}">
                <a16:creationId xmlns:a16="http://schemas.microsoft.com/office/drawing/2014/main" id="{77EBFCC0-0BB5-4F99-874F-192B58B587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lum bright="-16000" contrast="-16000"/>
          </a:blip>
          <a:srcRect/>
          <a:stretch>
            <a:fillRect/>
          </a:stretch>
        </p:blipFill>
        <p:spPr bwMode="auto">
          <a:xfrm>
            <a:off x="5076056" y="4365104"/>
            <a:ext cx="3058656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76F374-0E7E-4D33-92CE-851187470381}"/>
              </a:ext>
            </a:extLst>
          </p:cNvPr>
          <p:cNvSpPr txBox="1"/>
          <p:nvPr/>
        </p:nvSpPr>
        <p:spPr>
          <a:xfrm>
            <a:off x="5220072" y="4392974"/>
            <a:ext cx="1566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Arediou bones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4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34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345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34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4501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Anointing the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823416"/>
          </a:xfrm>
        </p:spPr>
        <p:txBody>
          <a:bodyPr>
            <a:normAutofit/>
          </a:bodyPr>
          <a:lstStyle/>
          <a:p>
            <a:r>
              <a:rPr lang="en-GB" sz="2400" dirty="0"/>
              <a:t>LB: perfume containers typical element of funerary equipment</a:t>
            </a:r>
          </a:p>
          <a:p>
            <a:pPr lvl="1"/>
            <a:r>
              <a:rPr lang="en-GB" sz="2000" dirty="0"/>
              <a:t>Ugarit: texts mention use of oils &amp; unguents to anoint body in funerary ritual</a:t>
            </a:r>
          </a:p>
          <a:p>
            <a:r>
              <a:rPr lang="en-GB" sz="2400" dirty="0"/>
              <a:t>Can we extrapolate this to Cyprus?</a:t>
            </a:r>
          </a:p>
          <a:p>
            <a:r>
              <a:rPr lang="en-GB" sz="2400" dirty="0"/>
              <a:t>Bodily mnemonic device within liminal space (heterotopia)</a:t>
            </a:r>
          </a:p>
          <a:p>
            <a:endParaRPr lang="en-GB" sz="2400" dirty="0"/>
          </a:p>
        </p:txBody>
      </p:sp>
      <p:pic>
        <p:nvPicPr>
          <p:cNvPr id="5" name="Picture 5" descr="Alabastron_Louvre_CA299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148064" y="1628800"/>
            <a:ext cx="3735568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533163" y="4437112"/>
            <a:ext cx="33504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Alabastron</a:t>
            </a:r>
            <a:r>
              <a:rPr lang="en-GB" sz="2000" dirty="0"/>
              <a:t>, Tomb 4 Kalavasos</a:t>
            </a:r>
          </a:p>
        </p:txBody>
      </p:sp>
      <p:pic>
        <p:nvPicPr>
          <p:cNvPr id="7" name="Picture 2" descr="RL ar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13176"/>
            <a:ext cx="4104849" cy="145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60032" y="6100731"/>
            <a:ext cx="2480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Red Lustrous arm vessel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Adornment</a:t>
            </a:r>
          </a:p>
        </p:txBody>
      </p:sp>
      <p:pic>
        <p:nvPicPr>
          <p:cNvPr id="6" name="Picture 4" descr="bull earring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063" y="2868851"/>
            <a:ext cx="2444737" cy="1506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earring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622" y="4509120"/>
            <a:ext cx="2212830" cy="194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lion ri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501" y="4535654"/>
            <a:ext cx="2664998" cy="194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473" y="1681279"/>
            <a:ext cx="1339826" cy="237514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FFBBB60-6B3A-41D7-B4F6-85F93482703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622" y="1547316"/>
            <a:ext cx="2275374" cy="122016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B52D98A-5ED4-4CB8-91F5-B31820F9F317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3235" y="4229002"/>
            <a:ext cx="2685613" cy="2375144"/>
          </a:xfrm>
          <a:prstGeom prst="rect">
            <a:avLst/>
          </a:prstGeom>
        </p:spPr>
      </p:pic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927504D4-B85D-40F8-822C-FE74A988B0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848" y="1571642"/>
            <a:ext cx="3044658" cy="257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2067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7" descr="BR 2 cup">
            <a:extLst>
              <a:ext uri="{FF2B5EF4-FFF2-40B4-BE49-F238E27FC236}">
                <a16:creationId xmlns:a16="http://schemas.microsoft.com/office/drawing/2014/main" id="{48EA9393-797C-441F-88C1-F4F943BC61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lum bright="-8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779912" y="4756390"/>
            <a:ext cx="3709201" cy="18423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Feasting the Dead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3960440" cy="4608512"/>
          </a:xfrm>
        </p:spPr>
        <p:txBody>
          <a:bodyPr>
            <a:normAutofit/>
          </a:bodyPr>
          <a:lstStyle/>
          <a:p>
            <a:r>
              <a:rPr lang="en-GB" sz="2400" dirty="0"/>
              <a:t>Range of drinking equipment </a:t>
            </a:r>
          </a:p>
          <a:p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Animal &amp; fish bones </a:t>
            </a:r>
            <a:endParaRPr lang="en-GB" sz="2400" dirty="0"/>
          </a:p>
          <a:p>
            <a:pPr lvl="1"/>
            <a:r>
              <a:rPr lang="en-GB" sz="2000" dirty="0"/>
              <a:t>Sustenance for the deceased</a:t>
            </a:r>
          </a:p>
          <a:p>
            <a:pPr lvl="1"/>
            <a:r>
              <a:rPr lang="en-GB" sz="2000" dirty="0"/>
              <a:t>Feasting on part of the living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Feasting with the dead in heterotopia: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Last communi</a:t>
            </a:r>
            <a:r>
              <a:rPr lang="en-GB" dirty="0"/>
              <a:t>on with the dead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Sever social relations with  the dead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Renegotiate social relations with the living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022069" y="4869160"/>
            <a:ext cx="17984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 Ring jug &amp; cup</a:t>
            </a:r>
          </a:p>
        </p:txBody>
      </p:sp>
      <p:pic>
        <p:nvPicPr>
          <p:cNvPr id="7" name="Content Placeholder 6" descr="BRI jug">
            <a:extLst>
              <a:ext uri="{FF2B5EF4-FFF2-40B4-BE49-F238E27FC236}">
                <a16:creationId xmlns:a16="http://schemas.microsoft.com/office/drawing/2014/main" id="{28DBEBD2-4755-44FC-9CF4-ADC7272FCD7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8000" contrast="-8000"/>
          </a:blip>
          <a:srcRect/>
          <a:stretch>
            <a:fillRect/>
          </a:stretch>
        </p:blipFill>
        <p:spPr bwMode="auto">
          <a:xfrm>
            <a:off x="5940152" y="340618"/>
            <a:ext cx="2649463" cy="4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Feasting the Dead: Cyprus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24536" cy="4968552"/>
          </a:xfrm>
        </p:spPr>
        <p:txBody>
          <a:bodyPr>
            <a:normAutofit/>
          </a:bodyPr>
          <a:lstStyle/>
          <a:p>
            <a:r>
              <a:rPr lang="en-GB" sz="2400" dirty="0"/>
              <a:t>Crewe (2009):  Enkomi built tombs location where ritual of </a:t>
            </a:r>
            <a:r>
              <a:rPr lang="en-GB" sz="2400" i="1" dirty="0" err="1">
                <a:solidFill>
                  <a:srgbClr val="FFC000"/>
                </a:solidFill>
              </a:rPr>
              <a:t>kispum</a:t>
            </a:r>
            <a:r>
              <a:rPr lang="en-GB" sz="2400" dirty="0"/>
              <a:t> was enacted:</a:t>
            </a:r>
          </a:p>
          <a:p>
            <a:pPr lvl="1"/>
            <a:r>
              <a:rPr lang="en-GB" sz="2000" dirty="0"/>
              <a:t>Stone bench &amp; provision of lighting affixed to the chamber wall</a:t>
            </a:r>
          </a:p>
          <a:p>
            <a:r>
              <a:rPr lang="en-GB" sz="2400" dirty="0"/>
              <a:t>Communal meal which took place at regular prescribed intervals</a:t>
            </a:r>
          </a:p>
          <a:p>
            <a:r>
              <a:rPr lang="en-GB" sz="2400" dirty="0"/>
              <a:t>Restricted to immediate members of household?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31336" y="5868981"/>
            <a:ext cx="4315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British Tomb 66 Enkomi (LC IIA2-B or LC IIC)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125369E-4F8D-108C-CC63-F6E614DCB0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3730" y="1773936"/>
            <a:ext cx="3607540" cy="40939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F924D-8CEA-42ED-89F9-ADA3DED0B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73564FE-F442-4053-A9A9-4FE1D1D45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184" y="1700808"/>
            <a:ext cx="8507288" cy="48965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Bronze Age Cyprus: development of very complex funerary ritual</a:t>
            </a:r>
          </a:p>
          <a:p>
            <a:pPr lvl="1">
              <a:defRPr/>
            </a:pPr>
            <a:r>
              <a:rPr lang="en-GB" sz="2400" dirty="0"/>
              <a:t>Elaborate tombs</a:t>
            </a:r>
          </a:p>
          <a:p>
            <a:pPr lvl="1">
              <a:defRPr/>
            </a:pPr>
            <a:r>
              <a:rPr lang="en-GB" sz="2400" dirty="0"/>
              <a:t>Accumulations of grave goods</a:t>
            </a:r>
          </a:p>
          <a:p>
            <a:pPr lvl="1">
              <a:defRPr/>
            </a:pPr>
            <a:r>
              <a:rPr lang="en-GB" sz="2400" dirty="0"/>
              <a:t>Elaborate treatment of the body: anointing &amp; adoring articulated primary burial</a:t>
            </a:r>
          </a:p>
          <a:p>
            <a:pPr lvl="1">
              <a:defRPr/>
            </a:pPr>
            <a:r>
              <a:rPr lang="en-GB" sz="2400" dirty="0"/>
              <a:t>Handling, manipulation of bones &amp; </a:t>
            </a:r>
            <a:r>
              <a:rPr lang="en-GB" sz="2400" dirty="0" err="1"/>
              <a:t>defleshing</a:t>
            </a:r>
            <a:r>
              <a:rPr lang="en-GB" sz="2400" dirty="0"/>
              <a:t> of disarticulated burials</a:t>
            </a:r>
          </a:p>
          <a:p>
            <a:pPr lvl="1">
              <a:defRPr/>
            </a:pPr>
            <a:r>
              <a:rPr lang="en-GB" sz="2400" dirty="0"/>
              <a:t>Commensality: feasting the dead</a:t>
            </a:r>
          </a:p>
          <a:p>
            <a:pPr>
              <a:defRPr/>
            </a:pPr>
            <a:r>
              <a:rPr lang="en-GB" sz="2800" dirty="0"/>
              <a:t>Taking place in heterotopia: response to disorder &amp; pollution?</a:t>
            </a:r>
          </a:p>
          <a:p>
            <a:pPr lvl="1"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7873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4D112AF45B71C43B984C93E27F9DF51" ma:contentTypeVersion="12" ma:contentTypeDescription="Create a new document." ma:contentTypeScope="" ma:versionID="e3cf7e7aeb21ec2e98e580de4f8118c7">
  <xsd:schema xmlns:xsd="http://www.w3.org/2001/XMLSchema" xmlns:xs="http://www.w3.org/2001/XMLSchema" xmlns:p="http://schemas.microsoft.com/office/2006/metadata/properties" xmlns:ns2="c4d540ba-b600-4733-a6d5-dfa4b30115a8" targetNamespace="http://schemas.microsoft.com/office/2006/metadata/properties" ma:root="true" ma:fieldsID="1fb74d0db4410d6959c40a27540a7efa" ns2:_="">
    <xsd:import namespace="c4d540ba-b600-4733-a6d5-dfa4b30115a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4d540ba-b600-4733-a6d5-dfa4b30115a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02F0E1A-EBB9-4A84-BA8B-5572694865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4d540ba-b600-4733-a6d5-dfa4b30115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1B1A823-C0B3-41A1-8C9F-7B6DCCA07C7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FCF05A8-A219-4507-8402-3F9F301AC6A3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0</TotalTime>
  <Words>1183</Words>
  <Application>Microsoft Office PowerPoint</Application>
  <PresentationFormat>On-screen Show (4:3)</PresentationFormat>
  <Paragraphs>133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ＭＳ Ｐゴシック</vt:lpstr>
      <vt:lpstr>Arial</vt:lpstr>
      <vt:lpstr>Calibri</vt:lpstr>
      <vt:lpstr>Corbel</vt:lpstr>
      <vt:lpstr>Wingdings</vt:lpstr>
      <vt:lpstr>Wingdings 2</vt:lpstr>
      <vt:lpstr>Wingdings 3</vt:lpstr>
      <vt:lpstr>Module</vt:lpstr>
      <vt:lpstr>HPHP4002</vt:lpstr>
      <vt:lpstr>Disruption to Social Order</vt:lpstr>
      <vt:lpstr>Disorder &amp; Pollution</vt:lpstr>
      <vt:lpstr>Death and Pollution</vt:lpstr>
      <vt:lpstr>Death and Pollution</vt:lpstr>
      <vt:lpstr>Death and Pollution</vt:lpstr>
      <vt:lpstr>Heterotopia</vt:lpstr>
      <vt:lpstr>Significance of Funerary Ritual</vt:lpstr>
      <vt:lpstr>Where and When?</vt:lpstr>
      <vt:lpstr>Early and Middle Cypriot Background</vt:lpstr>
      <vt:lpstr>The MC III/LC IA Transition</vt:lpstr>
      <vt:lpstr>The MC III/LC IA Transition</vt:lpstr>
      <vt:lpstr>Tomb 1, Morphou Tomba tou Skourou</vt:lpstr>
      <vt:lpstr>Late Bronze Age Cyprus</vt:lpstr>
      <vt:lpstr>Late Bronze Age Cyprus</vt:lpstr>
      <vt:lpstr>Treatment of the Dead</vt:lpstr>
      <vt:lpstr>Anointing the Body</vt:lpstr>
      <vt:lpstr>Body Adornment</vt:lpstr>
      <vt:lpstr>Feasting the Dead</vt:lpstr>
      <vt:lpstr>Feasting the Dead: Cyprus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HUSK5001</dc:title>
  <dc:creator>Louise</dc:creator>
  <cp:lastModifiedBy>Thomas Humphrey</cp:lastModifiedBy>
  <cp:revision>137</cp:revision>
  <dcterms:created xsi:type="dcterms:W3CDTF">2012-11-07T10:14:58Z</dcterms:created>
  <dcterms:modified xsi:type="dcterms:W3CDTF">2024-02-27T11:54:02Z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0x01010014D112AF45B71C43B984C93E27F9DF51</vt:lpwstr>
  </property>
</Properties>
</file>