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07E377-505D-404E-8889-C4589F7E23C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BA8BCEA-E534-4D2E-B639-0C840B0508EA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The sample is a result of the recruitment and eligibility process.</a:t>
          </a:r>
          <a:endParaRPr lang="en-US" dirty="0">
            <a:latin typeface="Arial Black" panose="020B0A04020102020204" pitchFamily="34" charset="0"/>
          </a:endParaRPr>
        </a:p>
      </dgm:t>
    </dgm:pt>
    <dgm:pt modelId="{8BA3615A-D90C-4FCA-9684-EA9D3A291C77}" type="parTrans" cxnId="{40089A02-B230-44B2-86E7-1583CCF894C8}">
      <dgm:prSet/>
      <dgm:spPr/>
      <dgm:t>
        <a:bodyPr/>
        <a:lstStyle/>
        <a:p>
          <a:endParaRPr lang="en-US"/>
        </a:p>
      </dgm:t>
    </dgm:pt>
    <dgm:pt modelId="{534C8A3E-5BD1-4147-9E65-E751B653BD86}" type="sibTrans" cxnId="{40089A02-B230-44B2-86E7-1583CCF894C8}">
      <dgm:prSet/>
      <dgm:spPr/>
      <dgm:t>
        <a:bodyPr/>
        <a:lstStyle/>
        <a:p>
          <a:endParaRPr lang="en-US"/>
        </a:p>
      </dgm:t>
    </dgm:pt>
    <dgm:pt modelId="{F5C1CE89-27F7-4DBF-9CD1-E29752E8AF52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14 responses recorded in Qualtrics</a:t>
          </a:r>
          <a:endParaRPr lang="en-US" dirty="0">
            <a:latin typeface="Arial Black" panose="020B0A04020102020204" pitchFamily="34" charset="0"/>
          </a:endParaRPr>
        </a:p>
      </dgm:t>
    </dgm:pt>
    <dgm:pt modelId="{87A43221-0D66-434E-8313-24D3F37A1EE4}" type="parTrans" cxnId="{D86FA906-4181-407D-BEC2-BA33E32EFFCD}">
      <dgm:prSet/>
      <dgm:spPr/>
      <dgm:t>
        <a:bodyPr/>
        <a:lstStyle/>
        <a:p>
          <a:endParaRPr lang="en-US"/>
        </a:p>
      </dgm:t>
    </dgm:pt>
    <dgm:pt modelId="{C7BAEC9B-C740-45DE-8A8B-8FCAC40ADFCC}" type="sibTrans" cxnId="{D86FA906-4181-407D-BEC2-BA33E32EFFCD}">
      <dgm:prSet/>
      <dgm:spPr/>
      <dgm:t>
        <a:bodyPr/>
        <a:lstStyle/>
        <a:p>
          <a:endParaRPr lang="en-US"/>
        </a:p>
      </dgm:t>
    </dgm:pt>
    <dgm:pt modelId="{AB9BECEF-AA8B-4C4E-8D47-F9ED07183F41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7 excluded: British nationals</a:t>
          </a:r>
          <a:endParaRPr lang="en-US" dirty="0">
            <a:latin typeface="Arial Black" panose="020B0A04020102020204" pitchFamily="34" charset="0"/>
          </a:endParaRPr>
        </a:p>
      </dgm:t>
    </dgm:pt>
    <dgm:pt modelId="{A0534C59-CDBC-40EC-930E-DFD5E4761592}" type="parTrans" cxnId="{B7479E6C-B397-483B-9D38-9E9705EE021B}">
      <dgm:prSet/>
      <dgm:spPr/>
      <dgm:t>
        <a:bodyPr/>
        <a:lstStyle/>
        <a:p>
          <a:endParaRPr lang="en-US"/>
        </a:p>
      </dgm:t>
    </dgm:pt>
    <dgm:pt modelId="{15C5AC72-5150-48AF-BA4D-ECB89D125979}" type="sibTrans" cxnId="{B7479E6C-B397-483B-9D38-9E9705EE021B}">
      <dgm:prSet/>
      <dgm:spPr/>
      <dgm:t>
        <a:bodyPr/>
        <a:lstStyle/>
        <a:p>
          <a:endParaRPr lang="en-US"/>
        </a:p>
      </dgm:t>
    </dgm:pt>
    <dgm:pt modelId="{626AC3A5-9A54-48D6-BB43-F63583C4FF6D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7 eligible foreign national responses</a:t>
          </a:r>
          <a:endParaRPr lang="en-US" dirty="0">
            <a:latin typeface="Arial Black" panose="020B0A04020102020204" pitchFamily="34" charset="0"/>
          </a:endParaRPr>
        </a:p>
      </dgm:t>
    </dgm:pt>
    <dgm:pt modelId="{48816B7A-56C8-4C8F-9A27-CA41972F3E4B}" type="parTrans" cxnId="{CA4A3557-4CEF-4CB5-BB5C-188DFDE4356E}">
      <dgm:prSet/>
      <dgm:spPr/>
      <dgm:t>
        <a:bodyPr/>
        <a:lstStyle/>
        <a:p>
          <a:endParaRPr lang="en-US"/>
        </a:p>
      </dgm:t>
    </dgm:pt>
    <dgm:pt modelId="{2ED28941-9565-4573-A4F4-8D1E4B6488BE}" type="sibTrans" cxnId="{CA4A3557-4CEF-4CB5-BB5C-188DFDE4356E}">
      <dgm:prSet/>
      <dgm:spPr/>
      <dgm:t>
        <a:bodyPr/>
        <a:lstStyle/>
        <a:p>
          <a:endParaRPr lang="en-US"/>
        </a:p>
      </dgm:t>
    </dgm:pt>
    <dgm:pt modelId="{6D2E4E59-5166-4B23-BCC1-CC800DD51FAF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19–48 age range; one missing age</a:t>
          </a:r>
          <a:endParaRPr lang="en-US" dirty="0">
            <a:latin typeface="Arial Black" panose="020B0A04020102020204" pitchFamily="34" charset="0"/>
          </a:endParaRPr>
        </a:p>
      </dgm:t>
    </dgm:pt>
    <dgm:pt modelId="{16940903-7039-4F7C-B113-E7DB2DC61A79}" type="parTrans" cxnId="{749BF439-F97A-4512-B6B1-7BD4FC92DB78}">
      <dgm:prSet/>
      <dgm:spPr/>
      <dgm:t>
        <a:bodyPr/>
        <a:lstStyle/>
        <a:p>
          <a:endParaRPr lang="en-US"/>
        </a:p>
      </dgm:t>
    </dgm:pt>
    <dgm:pt modelId="{2D6350C4-7F1F-4C44-88FF-2F0577A3B1BB}" type="sibTrans" cxnId="{749BF439-F97A-4512-B6B1-7BD4FC92DB78}">
      <dgm:prSet/>
      <dgm:spPr/>
      <dgm:t>
        <a:bodyPr/>
        <a:lstStyle/>
        <a:p>
          <a:endParaRPr lang="en-US"/>
        </a:p>
      </dgm:t>
    </dgm:pt>
    <dgm:pt modelId="{0AED10BD-91B1-45E4-B38F-849EE5747657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Participant nationalities included Romanian, Polish, Malaysian, Ukrainian and Russian.</a:t>
          </a:r>
          <a:endParaRPr lang="en-US" dirty="0">
            <a:latin typeface="Arial Black" panose="020B0A04020102020204" pitchFamily="34" charset="0"/>
          </a:endParaRPr>
        </a:p>
      </dgm:t>
    </dgm:pt>
    <dgm:pt modelId="{191ED89B-A2DE-4A88-97DE-B7B60114975E}" type="parTrans" cxnId="{49935F0C-0BCB-4E42-AC5E-6A1298C2622F}">
      <dgm:prSet/>
      <dgm:spPr/>
      <dgm:t>
        <a:bodyPr/>
        <a:lstStyle/>
        <a:p>
          <a:endParaRPr lang="en-US"/>
        </a:p>
      </dgm:t>
    </dgm:pt>
    <dgm:pt modelId="{9ED70C78-9409-48BD-B692-4FFDA03B36B9}" type="sibTrans" cxnId="{49935F0C-0BCB-4E42-AC5E-6A1298C2622F}">
      <dgm:prSet/>
      <dgm:spPr/>
      <dgm:t>
        <a:bodyPr/>
        <a:lstStyle/>
        <a:p>
          <a:endParaRPr lang="en-US"/>
        </a:p>
      </dgm:t>
    </dgm:pt>
    <dgm:pt modelId="{238EE66C-FEB6-47AD-8667-C1F8332C77F7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A “no discrimination” response was retained as a contrast case to show variation in exposure and appraisal.</a:t>
          </a:r>
          <a:endParaRPr lang="en-US" dirty="0">
            <a:latin typeface="Arial Black" panose="020B0A04020102020204" pitchFamily="34" charset="0"/>
          </a:endParaRPr>
        </a:p>
      </dgm:t>
    </dgm:pt>
    <dgm:pt modelId="{8FBEC8C4-A7E3-4E22-8A82-888694B1223D}" type="parTrans" cxnId="{D2AD1366-A04E-432C-A417-D76907B049A6}">
      <dgm:prSet/>
      <dgm:spPr/>
      <dgm:t>
        <a:bodyPr/>
        <a:lstStyle/>
        <a:p>
          <a:endParaRPr lang="en-US"/>
        </a:p>
      </dgm:t>
    </dgm:pt>
    <dgm:pt modelId="{0EB881EB-6995-4EC1-9329-7DBC9139CA8B}" type="sibTrans" cxnId="{D2AD1366-A04E-432C-A417-D76907B049A6}">
      <dgm:prSet/>
      <dgm:spPr/>
      <dgm:t>
        <a:bodyPr/>
        <a:lstStyle/>
        <a:p>
          <a:endParaRPr lang="en-US"/>
        </a:p>
      </dgm:t>
    </dgm:pt>
    <dgm:pt modelId="{B9A9A69A-DDA0-400C-8ED3-9C9003AF3E4E}" type="pres">
      <dgm:prSet presAssocID="{6907E377-505D-404E-8889-C4589F7E23C7}" presName="Name0" presStyleCnt="0">
        <dgm:presLayoutVars>
          <dgm:dir/>
          <dgm:resizeHandles val="exact"/>
        </dgm:presLayoutVars>
      </dgm:prSet>
      <dgm:spPr/>
    </dgm:pt>
    <dgm:pt modelId="{22068B46-2C30-47EE-ABC5-FC0C1C510FAB}" type="pres">
      <dgm:prSet presAssocID="{FBA8BCEA-E534-4D2E-B639-0C840B0508EA}" presName="node" presStyleLbl="node1" presStyleIdx="0" presStyleCnt="7">
        <dgm:presLayoutVars>
          <dgm:bulletEnabled val="1"/>
        </dgm:presLayoutVars>
      </dgm:prSet>
      <dgm:spPr/>
    </dgm:pt>
    <dgm:pt modelId="{DC842857-EDBB-4E49-94F4-10764E4D9719}" type="pres">
      <dgm:prSet presAssocID="{534C8A3E-5BD1-4147-9E65-E751B653BD86}" presName="sibTrans" presStyleLbl="sibTrans1D1" presStyleIdx="0" presStyleCnt="6"/>
      <dgm:spPr/>
    </dgm:pt>
    <dgm:pt modelId="{1CC9F58C-1FBF-446D-9D7C-D131C00F8F34}" type="pres">
      <dgm:prSet presAssocID="{534C8A3E-5BD1-4147-9E65-E751B653BD86}" presName="connectorText" presStyleLbl="sibTrans1D1" presStyleIdx="0" presStyleCnt="6"/>
      <dgm:spPr/>
    </dgm:pt>
    <dgm:pt modelId="{C423BB8E-23A8-4DA8-9A3C-2755B242EAD8}" type="pres">
      <dgm:prSet presAssocID="{F5C1CE89-27F7-4DBF-9CD1-E29752E8AF52}" presName="node" presStyleLbl="node1" presStyleIdx="1" presStyleCnt="7">
        <dgm:presLayoutVars>
          <dgm:bulletEnabled val="1"/>
        </dgm:presLayoutVars>
      </dgm:prSet>
      <dgm:spPr/>
    </dgm:pt>
    <dgm:pt modelId="{1F1C889D-2897-46F7-80B8-C40FEE05A436}" type="pres">
      <dgm:prSet presAssocID="{C7BAEC9B-C740-45DE-8A8B-8FCAC40ADFCC}" presName="sibTrans" presStyleLbl="sibTrans1D1" presStyleIdx="1" presStyleCnt="6"/>
      <dgm:spPr/>
    </dgm:pt>
    <dgm:pt modelId="{6A62D446-57E9-47E1-96AA-9B01E71B09DB}" type="pres">
      <dgm:prSet presAssocID="{C7BAEC9B-C740-45DE-8A8B-8FCAC40ADFCC}" presName="connectorText" presStyleLbl="sibTrans1D1" presStyleIdx="1" presStyleCnt="6"/>
      <dgm:spPr/>
    </dgm:pt>
    <dgm:pt modelId="{0805C350-5E34-4F8D-A235-1F713DB224EE}" type="pres">
      <dgm:prSet presAssocID="{AB9BECEF-AA8B-4C4E-8D47-F9ED07183F41}" presName="node" presStyleLbl="node1" presStyleIdx="2" presStyleCnt="7">
        <dgm:presLayoutVars>
          <dgm:bulletEnabled val="1"/>
        </dgm:presLayoutVars>
      </dgm:prSet>
      <dgm:spPr/>
    </dgm:pt>
    <dgm:pt modelId="{743B26C8-C4DD-48C1-B1B9-C0F4198659D9}" type="pres">
      <dgm:prSet presAssocID="{15C5AC72-5150-48AF-BA4D-ECB89D125979}" presName="sibTrans" presStyleLbl="sibTrans1D1" presStyleIdx="2" presStyleCnt="6"/>
      <dgm:spPr/>
    </dgm:pt>
    <dgm:pt modelId="{9D1B0235-2610-46A0-BB2F-AA6B7396D049}" type="pres">
      <dgm:prSet presAssocID="{15C5AC72-5150-48AF-BA4D-ECB89D125979}" presName="connectorText" presStyleLbl="sibTrans1D1" presStyleIdx="2" presStyleCnt="6"/>
      <dgm:spPr/>
    </dgm:pt>
    <dgm:pt modelId="{CD24F25E-A597-4F1C-8FF8-45C2406469DF}" type="pres">
      <dgm:prSet presAssocID="{626AC3A5-9A54-48D6-BB43-F63583C4FF6D}" presName="node" presStyleLbl="node1" presStyleIdx="3" presStyleCnt="7">
        <dgm:presLayoutVars>
          <dgm:bulletEnabled val="1"/>
        </dgm:presLayoutVars>
      </dgm:prSet>
      <dgm:spPr/>
    </dgm:pt>
    <dgm:pt modelId="{DC1912FB-2DF7-4932-AB17-DB701D2ABE63}" type="pres">
      <dgm:prSet presAssocID="{2ED28941-9565-4573-A4F4-8D1E4B6488BE}" presName="sibTrans" presStyleLbl="sibTrans1D1" presStyleIdx="3" presStyleCnt="6"/>
      <dgm:spPr/>
    </dgm:pt>
    <dgm:pt modelId="{C1B1FFA6-0EB1-4D6C-892C-50B43AB0169D}" type="pres">
      <dgm:prSet presAssocID="{2ED28941-9565-4573-A4F4-8D1E4B6488BE}" presName="connectorText" presStyleLbl="sibTrans1D1" presStyleIdx="3" presStyleCnt="6"/>
      <dgm:spPr/>
    </dgm:pt>
    <dgm:pt modelId="{FC87DBE3-1C16-4855-A5D9-2A19E781ECF3}" type="pres">
      <dgm:prSet presAssocID="{6D2E4E59-5166-4B23-BCC1-CC800DD51FAF}" presName="node" presStyleLbl="node1" presStyleIdx="4" presStyleCnt="7">
        <dgm:presLayoutVars>
          <dgm:bulletEnabled val="1"/>
        </dgm:presLayoutVars>
      </dgm:prSet>
      <dgm:spPr/>
    </dgm:pt>
    <dgm:pt modelId="{360CA5F6-CF67-4CE6-BE2C-0188C466B199}" type="pres">
      <dgm:prSet presAssocID="{2D6350C4-7F1F-4C44-88FF-2F0577A3B1BB}" presName="sibTrans" presStyleLbl="sibTrans1D1" presStyleIdx="4" presStyleCnt="6"/>
      <dgm:spPr/>
    </dgm:pt>
    <dgm:pt modelId="{3129A375-9BAB-43F9-9A36-13E1D90912EC}" type="pres">
      <dgm:prSet presAssocID="{2D6350C4-7F1F-4C44-88FF-2F0577A3B1BB}" presName="connectorText" presStyleLbl="sibTrans1D1" presStyleIdx="4" presStyleCnt="6"/>
      <dgm:spPr/>
    </dgm:pt>
    <dgm:pt modelId="{39761C5C-A546-4780-A2FB-4AF5E681F7AD}" type="pres">
      <dgm:prSet presAssocID="{0AED10BD-91B1-45E4-B38F-849EE5747657}" presName="node" presStyleLbl="node1" presStyleIdx="5" presStyleCnt="7">
        <dgm:presLayoutVars>
          <dgm:bulletEnabled val="1"/>
        </dgm:presLayoutVars>
      </dgm:prSet>
      <dgm:spPr/>
    </dgm:pt>
    <dgm:pt modelId="{55135B09-1946-4FAD-AB3B-6613A8DE8D41}" type="pres">
      <dgm:prSet presAssocID="{9ED70C78-9409-48BD-B692-4FFDA03B36B9}" presName="sibTrans" presStyleLbl="sibTrans1D1" presStyleIdx="5" presStyleCnt="6"/>
      <dgm:spPr/>
    </dgm:pt>
    <dgm:pt modelId="{45593EC8-42BB-4A38-8E8D-A2E0B16737DF}" type="pres">
      <dgm:prSet presAssocID="{9ED70C78-9409-48BD-B692-4FFDA03B36B9}" presName="connectorText" presStyleLbl="sibTrans1D1" presStyleIdx="5" presStyleCnt="6"/>
      <dgm:spPr/>
    </dgm:pt>
    <dgm:pt modelId="{B23EB122-1C27-44E3-86AA-2E40EC8FA714}" type="pres">
      <dgm:prSet presAssocID="{238EE66C-FEB6-47AD-8667-C1F8332C77F7}" presName="node" presStyleLbl="node1" presStyleIdx="6" presStyleCnt="7">
        <dgm:presLayoutVars>
          <dgm:bulletEnabled val="1"/>
        </dgm:presLayoutVars>
      </dgm:prSet>
      <dgm:spPr/>
    </dgm:pt>
  </dgm:ptLst>
  <dgm:cxnLst>
    <dgm:cxn modelId="{40089A02-B230-44B2-86E7-1583CCF894C8}" srcId="{6907E377-505D-404E-8889-C4589F7E23C7}" destId="{FBA8BCEA-E534-4D2E-B639-0C840B0508EA}" srcOrd="0" destOrd="0" parTransId="{8BA3615A-D90C-4FCA-9684-EA9D3A291C77}" sibTransId="{534C8A3E-5BD1-4147-9E65-E751B653BD86}"/>
    <dgm:cxn modelId="{4758F405-F59D-4E53-B758-6ED6FA184AAA}" type="presOf" srcId="{2D6350C4-7F1F-4C44-88FF-2F0577A3B1BB}" destId="{360CA5F6-CF67-4CE6-BE2C-0188C466B199}" srcOrd="0" destOrd="0" presId="urn:microsoft.com/office/officeart/2016/7/layout/RepeatingBendingProcessNew"/>
    <dgm:cxn modelId="{D86FA906-4181-407D-BEC2-BA33E32EFFCD}" srcId="{6907E377-505D-404E-8889-C4589F7E23C7}" destId="{F5C1CE89-27F7-4DBF-9CD1-E29752E8AF52}" srcOrd="1" destOrd="0" parTransId="{87A43221-0D66-434E-8313-24D3F37A1EE4}" sibTransId="{C7BAEC9B-C740-45DE-8A8B-8FCAC40ADFCC}"/>
    <dgm:cxn modelId="{49935F0C-0BCB-4E42-AC5E-6A1298C2622F}" srcId="{6907E377-505D-404E-8889-C4589F7E23C7}" destId="{0AED10BD-91B1-45E4-B38F-849EE5747657}" srcOrd="5" destOrd="0" parTransId="{191ED89B-A2DE-4A88-97DE-B7B60114975E}" sibTransId="{9ED70C78-9409-48BD-B692-4FFDA03B36B9}"/>
    <dgm:cxn modelId="{18F41C21-4AEF-4B12-810E-CA3A6A9DC7C0}" type="presOf" srcId="{15C5AC72-5150-48AF-BA4D-ECB89D125979}" destId="{9D1B0235-2610-46A0-BB2F-AA6B7396D049}" srcOrd="1" destOrd="0" presId="urn:microsoft.com/office/officeart/2016/7/layout/RepeatingBendingProcessNew"/>
    <dgm:cxn modelId="{941F0C22-4F67-46D6-92DE-302E212ADBC1}" type="presOf" srcId="{534C8A3E-5BD1-4147-9E65-E751B653BD86}" destId="{DC842857-EDBB-4E49-94F4-10764E4D9719}" srcOrd="0" destOrd="0" presId="urn:microsoft.com/office/officeart/2016/7/layout/RepeatingBendingProcessNew"/>
    <dgm:cxn modelId="{749BF439-F97A-4512-B6B1-7BD4FC92DB78}" srcId="{6907E377-505D-404E-8889-C4589F7E23C7}" destId="{6D2E4E59-5166-4B23-BCC1-CC800DD51FAF}" srcOrd="4" destOrd="0" parTransId="{16940903-7039-4F7C-B113-E7DB2DC61A79}" sibTransId="{2D6350C4-7F1F-4C44-88FF-2F0577A3B1BB}"/>
    <dgm:cxn modelId="{5088CD3C-CB04-4290-BDBE-9031A3593953}" type="presOf" srcId="{6907E377-505D-404E-8889-C4589F7E23C7}" destId="{B9A9A69A-DDA0-400C-8ED3-9C9003AF3E4E}" srcOrd="0" destOrd="0" presId="urn:microsoft.com/office/officeart/2016/7/layout/RepeatingBendingProcessNew"/>
    <dgm:cxn modelId="{01197542-7C15-4AA1-8D8D-A1EE2BF03D57}" type="presOf" srcId="{534C8A3E-5BD1-4147-9E65-E751B653BD86}" destId="{1CC9F58C-1FBF-446D-9D7C-D131C00F8F34}" srcOrd="1" destOrd="0" presId="urn:microsoft.com/office/officeart/2016/7/layout/RepeatingBendingProcessNew"/>
    <dgm:cxn modelId="{D2AD1366-A04E-432C-A417-D76907B049A6}" srcId="{6907E377-505D-404E-8889-C4589F7E23C7}" destId="{238EE66C-FEB6-47AD-8667-C1F8332C77F7}" srcOrd="6" destOrd="0" parTransId="{8FBEC8C4-A7E3-4E22-8A82-888694B1223D}" sibTransId="{0EB881EB-6995-4EC1-9329-7DBC9139CA8B}"/>
    <dgm:cxn modelId="{4B9E2E4C-2DC9-45E8-8349-ADB69BAD1657}" type="presOf" srcId="{9ED70C78-9409-48BD-B692-4FFDA03B36B9}" destId="{45593EC8-42BB-4A38-8E8D-A2E0B16737DF}" srcOrd="1" destOrd="0" presId="urn:microsoft.com/office/officeart/2016/7/layout/RepeatingBendingProcessNew"/>
    <dgm:cxn modelId="{B7479E6C-B397-483B-9D38-9E9705EE021B}" srcId="{6907E377-505D-404E-8889-C4589F7E23C7}" destId="{AB9BECEF-AA8B-4C4E-8D47-F9ED07183F41}" srcOrd="2" destOrd="0" parTransId="{A0534C59-CDBC-40EC-930E-DFD5E4761592}" sibTransId="{15C5AC72-5150-48AF-BA4D-ECB89D125979}"/>
    <dgm:cxn modelId="{467B8C4D-6A6D-421F-B879-C4095FCE706A}" type="presOf" srcId="{FBA8BCEA-E534-4D2E-B639-0C840B0508EA}" destId="{22068B46-2C30-47EE-ABC5-FC0C1C510FAB}" srcOrd="0" destOrd="0" presId="urn:microsoft.com/office/officeart/2016/7/layout/RepeatingBendingProcessNew"/>
    <dgm:cxn modelId="{B1F2A353-E676-4009-84BA-67C744C68B1E}" type="presOf" srcId="{2ED28941-9565-4573-A4F4-8D1E4B6488BE}" destId="{DC1912FB-2DF7-4932-AB17-DB701D2ABE63}" srcOrd="0" destOrd="0" presId="urn:microsoft.com/office/officeart/2016/7/layout/RepeatingBendingProcessNew"/>
    <dgm:cxn modelId="{69DD9A56-1F3C-45DD-97EE-4EE113F4414C}" type="presOf" srcId="{C7BAEC9B-C740-45DE-8A8B-8FCAC40ADFCC}" destId="{1F1C889D-2897-46F7-80B8-C40FEE05A436}" srcOrd="0" destOrd="0" presId="urn:microsoft.com/office/officeart/2016/7/layout/RepeatingBendingProcessNew"/>
    <dgm:cxn modelId="{CA4A3557-4CEF-4CB5-BB5C-188DFDE4356E}" srcId="{6907E377-505D-404E-8889-C4589F7E23C7}" destId="{626AC3A5-9A54-48D6-BB43-F63583C4FF6D}" srcOrd="3" destOrd="0" parTransId="{48816B7A-56C8-4C8F-9A27-CA41972F3E4B}" sibTransId="{2ED28941-9565-4573-A4F4-8D1E4B6488BE}"/>
    <dgm:cxn modelId="{0B279857-B7C6-44C4-BAAE-47739B3EEEC9}" type="presOf" srcId="{C7BAEC9B-C740-45DE-8A8B-8FCAC40ADFCC}" destId="{6A62D446-57E9-47E1-96AA-9B01E71B09DB}" srcOrd="1" destOrd="0" presId="urn:microsoft.com/office/officeart/2016/7/layout/RepeatingBendingProcessNew"/>
    <dgm:cxn modelId="{B98488A4-0ECE-43B9-96B0-33CB6E61195E}" type="presOf" srcId="{2D6350C4-7F1F-4C44-88FF-2F0577A3B1BB}" destId="{3129A375-9BAB-43F9-9A36-13E1D90912EC}" srcOrd="1" destOrd="0" presId="urn:microsoft.com/office/officeart/2016/7/layout/RepeatingBendingProcessNew"/>
    <dgm:cxn modelId="{89DB37B3-3516-44A7-A2A3-D66EB9EF3259}" type="presOf" srcId="{6D2E4E59-5166-4B23-BCC1-CC800DD51FAF}" destId="{FC87DBE3-1C16-4855-A5D9-2A19E781ECF3}" srcOrd="0" destOrd="0" presId="urn:microsoft.com/office/officeart/2016/7/layout/RepeatingBendingProcessNew"/>
    <dgm:cxn modelId="{CB4EC0B3-316A-4827-B459-FACB5F305D0B}" type="presOf" srcId="{2ED28941-9565-4573-A4F4-8D1E4B6488BE}" destId="{C1B1FFA6-0EB1-4D6C-892C-50B43AB0169D}" srcOrd="1" destOrd="0" presId="urn:microsoft.com/office/officeart/2016/7/layout/RepeatingBendingProcessNew"/>
    <dgm:cxn modelId="{28C332C8-A45D-4F4D-91AF-8815D317EA1D}" type="presOf" srcId="{15C5AC72-5150-48AF-BA4D-ECB89D125979}" destId="{743B26C8-C4DD-48C1-B1B9-C0F4198659D9}" srcOrd="0" destOrd="0" presId="urn:microsoft.com/office/officeart/2016/7/layout/RepeatingBendingProcessNew"/>
    <dgm:cxn modelId="{1626A0CA-585E-4352-AC01-9A80AD470B52}" type="presOf" srcId="{AB9BECEF-AA8B-4C4E-8D47-F9ED07183F41}" destId="{0805C350-5E34-4F8D-A235-1F713DB224EE}" srcOrd="0" destOrd="0" presId="urn:microsoft.com/office/officeart/2016/7/layout/RepeatingBendingProcessNew"/>
    <dgm:cxn modelId="{F30BC7DD-9EE8-46AF-9E18-CBC325E4AA51}" type="presOf" srcId="{0AED10BD-91B1-45E4-B38F-849EE5747657}" destId="{39761C5C-A546-4780-A2FB-4AF5E681F7AD}" srcOrd="0" destOrd="0" presId="urn:microsoft.com/office/officeart/2016/7/layout/RepeatingBendingProcessNew"/>
    <dgm:cxn modelId="{189512F1-E8F9-4CEB-9B79-EF70A24104CB}" type="presOf" srcId="{626AC3A5-9A54-48D6-BB43-F63583C4FF6D}" destId="{CD24F25E-A597-4F1C-8FF8-45C2406469DF}" srcOrd="0" destOrd="0" presId="urn:microsoft.com/office/officeart/2016/7/layout/RepeatingBendingProcessNew"/>
    <dgm:cxn modelId="{A4999FF2-4718-4C66-AF73-65233E0AD7BF}" type="presOf" srcId="{9ED70C78-9409-48BD-B692-4FFDA03B36B9}" destId="{55135B09-1946-4FAD-AB3B-6613A8DE8D41}" srcOrd="0" destOrd="0" presId="urn:microsoft.com/office/officeart/2016/7/layout/RepeatingBendingProcessNew"/>
    <dgm:cxn modelId="{F5D2C0F7-AFC5-4FFD-A527-F25C6E6847A0}" type="presOf" srcId="{F5C1CE89-27F7-4DBF-9CD1-E29752E8AF52}" destId="{C423BB8E-23A8-4DA8-9A3C-2755B242EAD8}" srcOrd="0" destOrd="0" presId="urn:microsoft.com/office/officeart/2016/7/layout/RepeatingBendingProcessNew"/>
    <dgm:cxn modelId="{17CCBCF8-C7F7-46EA-B173-52475FB78B01}" type="presOf" srcId="{238EE66C-FEB6-47AD-8667-C1F8332C77F7}" destId="{B23EB122-1C27-44E3-86AA-2E40EC8FA714}" srcOrd="0" destOrd="0" presId="urn:microsoft.com/office/officeart/2016/7/layout/RepeatingBendingProcessNew"/>
    <dgm:cxn modelId="{5967CADF-7CB9-4436-A753-A8E074176770}" type="presParOf" srcId="{B9A9A69A-DDA0-400C-8ED3-9C9003AF3E4E}" destId="{22068B46-2C30-47EE-ABC5-FC0C1C510FAB}" srcOrd="0" destOrd="0" presId="urn:microsoft.com/office/officeart/2016/7/layout/RepeatingBendingProcessNew"/>
    <dgm:cxn modelId="{C9F9A30A-C923-4D50-A17B-9AA7EC52ACB6}" type="presParOf" srcId="{B9A9A69A-DDA0-400C-8ED3-9C9003AF3E4E}" destId="{DC842857-EDBB-4E49-94F4-10764E4D9719}" srcOrd="1" destOrd="0" presId="urn:microsoft.com/office/officeart/2016/7/layout/RepeatingBendingProcessNew"/>
    <dgm:cxn modelId="{16E031C3-964E-4EB7-BDDD-B6CF33BD3482}" type="presParOf" srcId="{DC842857-EDBB-4E49-94F4-10764E4D9719}" destId="{1CC9F58C-1FBF-446D-9D7C-D131C00F8F34}" srcOrd="0" destOrd="0" presId="urn:microsoft.com/office/officeart/2016/7/layout/RepeatingBendingProcessNew"/>
    <dgm:cxn modelId="{4758FC94-C0BA-4E67-846F-6041D7F29022}" type="presParOf" srcId="{B9A9A69A-DDA0-400C-8ED3-9C9003AF3E4E}" destId="{C423BB8E-23A8-4DA8-9A3C-2755B242EAD8}" srcOrd="2" destOrd="0" presId="urn:microsoft.com/office/officeart/2016/7/layout/RepeatingBendingProcessNew"/>
    <dgm:cxn modelId="{14A90FF1-96E0-4602-A961-04F80BB946BB}" type="presParOf" srcId="{B9A9A69A-DDA0-400C-8ED3-9C9003AF3E4E}" destId="{1F1C889D-2897-46F7-80B8-C40FEE05A436}" srcOrd="3" destOrd="0" presId="urn:microsoft.com/office/officeart/2016/7/layout/RepeatingBendingProcessNew"/>
    <dgm:cxn modelId="{8D50C748-300B-4D67-B86F-4BC91939E6BD}" type="presParOf" srcId="{1F1C889D-2897-46F7-80B8-C40FEE05A436}" destId="{6A62D446-57E9-47E1-96AA-9B01E71B09DB}" srcOrd="0" destOrd="0" presId="urn:microsoft.com/office/officeart/2016/7/layout/RepeatingBendingProcessNew"/>
    <dgm:cxn modelId="{D51391AB-1DDF-454E-9593-669C1971509F}" type="presParOf" srcId="{B9A9A69A-DDA0-400C-8ED3-9C9003AF3E4E}" destId="{0805C350-5E34-4F8D-A235-1F713DB224EE}" srcOrd="4" destOrd="0" presId="urn:microsoft.com/office/officeart/2016/7/layout/RepeatingBendingProcessNew"/>
    <dgm:cxn modelId="{4355ED59-3EF1-4581-938F-038CB14EF102}" type="presParOf" srcId="{B9A9A69A-DDA0-400C-8ED3-9C9003AF3E4E}" destId="{743B26C8-C4DD-48C1-B1B9-C0F4198659D9}" srcOrd="5" destOrd="0" presId="urn:microsoft.com/office/officeart/2016/7/layout/RepeatingBendingProcessNew"/>
    <dgm:cxn modelId="{AC13C5F9-2D00-410F-A60D-778201EEFF4B}" type="presParOf" srcId="{743B26C8-C4DD-48C1-B1B9-C0F4198659D9}" destId="{9D1B0235-2610-46A0-BB2F-AA6B7396D049}" srcOrd="0" destOrd="0" presId="urn:microsoft.com/office/officeart/2016/7/layout/RepeatingBendingProcessNew"/>
    <dgm:cxn modelId="{5C4BCB5B-368E-4924-9C80-0B617AC34F63}" type="presParOf" srcId="{B9A9A69A-DDA0-400C-8ED3-9C9003AF3E4E}" destId="{CD24F25E-A597-4F1C-8FF8-45C2406469DF}" srcOrd="6" destOrd="0" presId="urn:microsoft.com/office/officeart/2016/7/layout/RepeatingBendingProcessNew"/>
    <dgm:cxn modelId="{5682C957-C630-4363-A92A-028286A6781C}" type="presParOf" srcId="{B9A9A69A-DDA0-400C-8ED3-9C9003AF3E4E}" destId="{DC1912FB-2DF7-4932-AB17-DB701D2ABE63}" srcOrd="7" destOrd="0" presId="urn:microsoft.com/office/officeart/2016/7/layout/RepeatingBendingProcessNew"/>
    <dgm:cxn modelId="{9B2EDF99-2380-46D8-8D31-AA921FFBD55C}" type="presParOf" srcId="{DC1912FB-2DF7-4932-AB17-DB701D2ABE63}" destId="{C1B1FFA6-0EB1-4D6C-892C-50B43AB0169D}" srcOrd="0" destOrd="0" presId="urn:microsoft.com/office/officeart/2016/7/layout/RepeatingBendingProcessNew"/>
    <dgm:cxn modelId="{E80C77B8-B058-4056-8751-BE44EC141D19}" type="presParOf" srcId="{B9A9A69A-DDA0-400C-8ED3-9C9003AF3E4E}" destId="{FC87DBE3-1C16-4855-A5D9-2A19E781ECF3}" srcOrd="8" destOrd="0" presId="urn:microsoft.com/office/officeart/2016/7/layout/RepeatingBendingProcessNew"/>
    <dgm:cxn modelId="{C0A78E47-C9D8-45F6-81DC-234CCCEDE4B0}" type="presParOf" srcId="{B9A9A69A-DDA0-400C-8ED3-9C9003AF3E4E}" destId="{360CA5F6-CF67-4CE6-BE2C-0188C466B199}" srcOrd="9" destOrd="0" presId="urn:microsoft.com/office/officeart/2016/7/layout/RepeatingBendingProcessNew"/>
    <dgm:cxn modelId="{402DDB5D-0418-4FEF-AB78-740E41E92599}" type="presParOf" srcId="{360CA5F6-CF67-4CE6-BE2C-0188C466B199}" destId="{3129A375-9BAB-43F9-9A36-13E1D90912EC}" srcOrd="0" destOrd="0" presId="urn:microsoft.com/office/officeart/2016/7/layout/RepeatingBendingProcessNew"/>
    <dgm:cxn modelId="{9D4A1AFB-EA43-4161-9CB5-84A2524AE92D}" type="presParOf" srcId="{B9A9A69A-DDA0-400C-8ED3-9C9003AF3E4E}" destId="{39761C5C-A546-4780-A2FB-4AF5E681F7AD}" srcOrd="10" destOrd="0" presId="urn:microsoft.com/office/officeart/2016/7/layout/RepeatingBendingProcessNew"/>
    <dgm:cxn modelId="{C5049912-3AB8-43D3-B7E4-DFCD78F6F440}" type="presParOf" srcId="{B9A9A69A-DDA0-400C-8ED3-9C9003AF3E4E}" destId="{55135B09-1946-4FAD-AB3B-6613A8DE8D41}" srcOrd="11" destOrd="0" presId="urn:microsoft.com/office/officeart/2016/7/layout/RepeatingBendingProcessNew"/>
    <dgm:cxn modelId="{7D86A742-759E-4FC4-A270-9363D842066C}" type="presParOf" srcId="{55135B09-1946-4FAD-AB3B-6613A8DE8D41}" destId="{45593EC8-42BB-4A38-8E8D-A2E0B16737DF}" srcOrd="0" destOrd="0" presId="urn:microsoft.com/office/officeart/2016/7/layout/RepeatingBendingProcessNew"/>
    <dgm:cxn modelId="{C600511E-7CDD-44EF-BDAF-C2D3B736919D}" type="presParOf" srcId="{B9A9A69A-DDA0-400C-8ED3-9C9003AF3E4E}" destId="{B23EB122-1C27-44E3-86AA-2E40EC8FA714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842857-EDBB-4E49-94F4-10764E4D9719}">
      <dsp:nvSpPr>
        <dsp:cNvPr id="0" name=""/>
        <dsp:cNvSpPr/>
      </dsp:nvSpPr>
      <dsp:spPr>
        <a:xfrm>
          <a:off x="2165015" y="1007467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5678" y="1050701"/>
        <a:ext cx="24838" cy="4972"/>
      </dsp:txXfrm>
    </dsp:sp>
    <dsp:sp modelId="{22068B46-2C30-47EE-ABC5-FC0C1C510FAB}">
      <dsp:nvSpPr>
        <dsp:cNvPr id="0" name=""/>
        <dsp:cNvSpPr/>
      </dsp:nvSpPr>
      <dsp:spPr>
        <a:xfrm>
          <a:off x="6969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The sample is a result of the recruitment and eligibility process.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6969" y="405234"/>
        <a:ext cx="2159846" cy="1295907"/>
      </dsp:txXfrm>
    </dsp:sp>
    <dsp:sp modelId="{1F1C889D-2897-46F7-80B8-C40FEE05A436}">
      <dsp:nvSpPr>
        <dsp:cNvPr id="0" name=""/>
        <dsp:cNvSpPr/>
      </dsp:nvSpPr>
      <dsp:spPr>
        <a:xfrm>
          <a:off x="4821626" y="1007467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843986"/>
              <a:satOff val="2917"/>
              <a:lumOff val="19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2289" y="1050701"/>
        <a:ext cx="24838" cy="4972"/>
      </dsp:txXfrm>
    </dsp:sp>
    <dsp:sp modelId="{C423BB8E-23A8-4DA8-9A3C-2755B242EAD8}">
      <dsp:nvSpPr>
        <dsp:cNvPr id="0" name=""/>
        <dsp:cNvSpPr/>
      </dsp:nvSpPr>
      <dsp:spPr>
        <a:xfrm>
          <a:off x="2663580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703322"/>
                <a:satOff val="2431"/>
                <a:lumOff val="163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703322"/>
                <a:satOff val="2431"/>
                <a:lumOff val="163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703322"/>
                <a:satOff val="2431"/>
                <a:lumOff val="163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14 responses recorded in Qualtrics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2663580" y="405234"/>
        <a:ext cx="2159846" cy="1295907"/>
      </dsp:txXfrm>
    </dsp:sp>
    <dsp:sp modelId="{743B26C8-C4DD-48C1-B1B9-C0F4198659D9}">
      <dsp:nvSpPr>
        <dsp:cNvPr id="0" name=""/>
        <dsp:cNvSpPr/>
      </dsp:nvSpPr>
      <dsp:spPr>
        <a:xfrm>
          <a:off x="7478236" y="1007467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1687972"/>
              <a:satOff val="5834"/>
              <a:lumOff val="392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98900" y="1050701"/>
        <a:ext cx="24838" cy="4972"/>
      </dsp:txXfrm>
    </dsp:sp>
    <dsp:sp modelId="{0805C350-5E34-4F8D-A235-1F713DB224EE}">
      <dsp:nvSpPr>
        <dsp:cNvPr id="0" name=""/>
        <dsp:cNvSpPr/>
      </dsp:nvSpPr>
      <dsp:spPr>
        <a:xfrm>
          <a:off x="5320190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1406643"/>
                <a:satOff val="4862"/>
                <a:lumOff val="326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1406643"/>
                <a:satOff val="4862"/>
                <a:lumOff val="326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1406643"/>
                <a:satOff val="4862"/>
                <a:lumOff val="326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7 excluded: British nationals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5320190" y="405234"/>
        <a:ext cx="2159846" cy="1295907"/>
      </dsp:txXfrm>
    </dsp:sp>
    <dsp:sp modelId="{DC1912FB-2DF7-4932-AB17-DB701D2ABE63}">
      <dsp:nvSpPr>
        <dsp:cNvPr id="0" name=""/>
        <dsp:cNvSpPr/>
      </dsp:nvSpPr>
      <dsp:spPr>
        <a:xfrm>
          <a:off x="1086892" y="1699341"/>
          <a:ext cx="7969832" cy="466164"/>
        </a:xfrm>
        <a:custGeom>
          <a:avLst/>
          <a:gdLst/>
          <a:ahLst/>
          <a:cxnLst/>
          <a:rect l="0" t="0" r="0" b="0"/>
          <a:pathLst>
            <a:path>
              <a:moveTo>
                <a:pt x="7969832" y="0"/>
              </a:moveTo>
              <a:lnTo>
                <a:pt x="7969832" y="250182"/>
              </a:lnTo>
              <a:lnTo>
                <a:pt x="0" y="250182"/>
              </a:lnTo>
              <a:lnTo>
                <a:pt x="0" y="466164"/>
              </a:lnTo>
            </a:path>
          </a:pathLst>
        </a:custGeom>
        <a:noFill/>
        <a:ln w="9525" cap="flat" cmpd="sng" algn="ctr">
          <a:solidFill>
            <a:schemeClr val="accent5">
              <a:hueOff val="-2531958"/>
              <a:satOff val="8751"/>
              <a:lumOff val="588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72176" y="1929937"/>
        <a:ext cx="399264" cy="4972"/>
      </dsp:txXfrm>
    </dsp:sp>
    <dsp:sp modelId="{CD24F25E-A597-4F1C-8FF8-45C2406469DF}">
      <dsp:nvSpPr>
        <dsp:cNvPr id="0" name=""/>
        <dsp:cNvSpPr/>
      </dsp:nvSpPr>
      <dsp:spPr>
        <a:xfrm>
          <a:off x="7976801" y="405234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2109965"/>
                <a:satOff val="7293"/>
                <a:lumOff val="490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2109965"/>
                <a:satOff val="7293"/>
                <a:lumOff val="490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2109965"/>
                <a:satOff val="7293"/>
                <a:lumOff val="490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7 eligible foreign national responses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7976801" y="405234"/>
        <a:ext cx="2159846" cy="1295907"/>
      </dsp:txXfrm>
    </dsp:sp>
    <dsp:sp modelId="{360CA5F6-CF67-4CE6-BE2C-0188C466B199}">
      <dsp:nvSpPr>
        <dsp:cNvPr id="0" name=""/>
        <dsp:cNvSpPr/>
      </dsp:nvSpPr>
      <dsp:spPr>
        <a:xfrm>
          <a:off x="2165015" y="2800140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3375943"/>
              <a:satOff val="11668"/>
              <a:lumOff val="78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5678" y="2843373"/>
        <a:ext cx="24838" cy="4972"/>
      </dsp:txXfrm>
    </dsp:sp>
    <dsp:sp modelId="{FC87DBE3-1C16-4855-A5D9-2A19E781ECF3}">
      <dsp:nvSpPr>
        <dsp:cNvPr id="0" name=""/>
        <dsp:cNvSpPr/>
      </dsp:nvSpPr>
      <dsp:spPr>
        <a:xfrm>
          <a:off x="6969" y="2197906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2813286"/>
                <a:satOff val="9723"/>
                <a:lumOff val="653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2813286"/>
                <a:satOff val="9723"/>
                <a:lumOff val="653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2813286"/>
                <a:satOff val="9723"/>
                <a:lumOff val="653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19–48 age range; one missing age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6969" y="2197906"/>
        <a:ext cx="2159846" cy="1295907"/>
      </dsp:txXfrm>
    </dsp:sp>
    <dsp:sp modelId="{55135B09-1946-4FAD-AB3B-6613A8DE8D41}">
      <dsp:nvSpPr>
        <dsp:cNvPr id="0" name=""/>
        <dsp:cNvSpPr/>
      </dsp:nvSpPr>
      <dsp:spPr>
        <a:xfrm>
          <a:off x="4821626" y="2800140"/>
          <a:ext cx="4661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6164" y="45720"/>
              </a:lnTo>
            </a:path>
          </a:pathLst>
        </a:custGeom>
        <a:noFill/>
        <a:ln w="9525" cap="flat" cmpd="sng" algn="ctr">
          <a:solidFill>
            <a:schemeClr val="accent5">
              <a:hueOff val="-4219929"/>
              <a:satOff val="14585"/>
              <a:lumOff val="980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2289" y="2843373"/>
        <a:ext cx="24838" cy="4972"/>
      </dsp:txXfrm>
    </dsp:sp>
    <dsp:sp modelId="{39761C5C-A546-4780-A2FB-4AF5E681F7AD}">
      <dsp:nvSpPr>
        <dsp:cNvPr id="0" name=""/>
        <dsp:cNvSpPr/>
      </dsp:nvSpPr>
      <dsp:spPr>
        <a:xfrm>
          <a:off x="2663580" y="2197906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3516608"/>
                <a:satOff val="12154"/>
                <a:lumOff val="817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3516608"/>
                <a:satOff val="12154"/>
                <a:lumOff val="817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3516608"/>
                <a:satOff val="12154"/>
                <a:lumOff val="817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Participant nationalities included Romanian, Polish, Malaysian, Ukrainian and Russian.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2663580" y="2197906"/>
        <a:ext cx="2159846" cy="1295907"/>
      </dsp:txXfrm>
    </dsp:sp>
    <dsp:sp modelId="{B23EB122-1C27-44E3-86AA-2E40EC8FA714}">
      <dsp:nvSpPr>
        <dsp:cNvPr id="0" name=""/>
        <dsp:cNvSpPr/>
      </dsp:nvSpPr>
      <dsp:spPr>
        <a:xfrm>
          <a:off x="5320190" y="2197906"/>
          <a:ext cx="2159846" cy="1295907"/>
        </a:xfrm>
        <a:prstGeom prst="rect">
          <a:avLst/>
        </a:prstGeom>
        <a:gradFill rotWithShape="0">
          <a:gsLst>
            <a:gs pos="0">
              <a:schemeClr val="accent5">
                <a:hueOff val="-4219929"/>
                <a:satOff val="14585"/>
                <a:lumOff val="980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-4219929"/>
                <a:satOff val="14585"/>
                <a:lumOff val="980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-4219929"/>
                <a:satOff val="14585"/>
                <a:lumOff val="980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834" tIns="111092" rIns="105834" bIns="11109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 Black" panose="020B0A04020102020204" pitchFamily="34" charset="0"/>
            </a:rPr>
            <a:t>A “no discrimination” response was retained as a contrast case to show variation in exposure and appraisal.</a:t>
          </a:r>
          <a:endParaRPr lang="en-US" sz="1200" kern="1200" dirty="0">
            <a:latin typeface="Arial Black" panose="020B0A04020102020204" pitchFamily="34" charset="0"/>
          </a:endParaRPr>
        </a:p>
      </dsp:txBody>
      <dsp:txXfrm>
        <a:off x="5320190" y="2197906"/>
        <a:ext cx="2159846" cy="12959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16214B-4797-4842-9C25-EF018711D09B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199F29-BCAC-4D32-ADBF-FAB71429C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80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199F29-BCAC-4D32-ADBF-FAB71429C46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10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73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649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433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694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00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74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75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555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799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244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855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8647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296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8001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160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92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579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591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350BC46-7A1E-497F-AA9D-BB62030A3215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74724C0-A040-4694-95D1-5C1C522A6C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923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  <p:sldLayoutId id="2147483721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orkingnowandthen.com/new-york-discrimination/what-is-discrimination-in-the-workplace/" TargetMode="External"/><Relationship Id="rId3" Type="http://schemas.openxmlformats.org/officeDocument/2006/relationships/hyperlink" Target="https://doi.org/10.1080/07448481.2022.2052076" TargetMode="External"/><Relationship Id="rId7" Type="http://schemas.openxmlformats.org/officeDocument/2006/relationships/hyperlink" Target="https://pentanastanton.com.au/fighting-discrimination-and-victimisation-your-rights-explained/" TargetMode="External"/><Relationship Id="rId2" Type="http://schemas.openxmlformats.org/officeDocument/2006/relationships/hyperlink" Target="https://doi.org/10.1080/00220973.2019.1639598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oi.org/10.1080/07448481.2022.20593" TargetMode="External"/><Relationship Id="rId5" Type="http://schemas.openxmlformats.org/officeDocument/2006/relationships/hyperlink" Target="https://doi.org/10.1037/14852-004" TargetMode="External"/><Relationship Id="rId4" Type="http://schemas.openxmlformats.org/officeDocument/2006/relationships/hyperlink" Target="https://doi.org/10.1080/13603116.2021.2008536" TargetMode="External"/><Relationship Id="rId9" Type="http://schemas.openxmlformats.org/officeDocument/2006/relationships/hyperlink" Target="https://lincslaw.co.uk/blog/discrimination-at-work-protected-characteristics-what-do-they-me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0D795-5D73-2E7C-F053-F00ADAB1BD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1288" y="795528"/>
            <a:ext cx="10341864" cy="2714435"/>
          </a:xfrm>
        </p:spPr>
        <p:txBody>
          <a:bodyPr>
            <a:noAutofit/>
          </a:bodyPr>
          <a:lstStyle/>
          <a:p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Foreign Nationals 'Experiences of Everyday Discrimination and Its Emotional Impact: A Qualitative Study in the UK </a:t>
            </a:r>
            <a:endParaRPr lang="en-US" sz="44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2E3873-C1F2-DECB-26FC-E9A96D45BE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54273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Mirabela Voican 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MSC Applied Psychology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University of Wales Trinity Saint David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School of Psychology</a:t>
            </a:r>
          </a:p>
          <a:p>
            <a:pPr algn="l"/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2026</a:t>
            </a:r>
            <a:endParaRPr lang="en-US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77234-FDAA-A722-73F8-1FD343DEB2E9}"/>
              </a:ext>
            </a:extLst>
          </p:cNvPr>
          <p:cNvSpPr txBox="1"/>
          <p:nvPr/>
        </p:nvSpPr>
        <p:spPr>
          <a:xfrm>
            <a:off x="234696" y="6254496"/>
            <a:ext cx="115721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Key idea: Belonging, confidence, safety</a:t>
            </a:r>
          </a:p>
          <a:p>
            <a:r>
              <a:rPr lang="en-GB" sz="14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Key words: International/foreign national student’ everyday discrimination, microaggression, wellbeing and coping</a:t>
            </a:r>
            <a:r>
              <a:rPr lang="en-GB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.</a:t>
            </a:r>
          </a:p>
          <a:p>
            <a:endParaRPr lang="en-US" sz="28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698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oks stacked on a wooden table">
            <a:extLst>
              <a:ext uri="{FF2B5EF4-FFF2-40B4-BE49-F238E27FC236}">
                <a16:creationId xmlns:a16="http://schemas.microsoft.com/office/drawing/2014/main" id="{59CC588F-5389-0493-989E-9354007E38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3" r="8753" b="22321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9345FF-328D-8C48-F9AB-8EFD99E60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  <a:latin typeface="Arial Black" panose="020B0A04020102020204" pitchFamily="34" charset="0"/>
              </a:rPr>
              <a:t>Why this study matters?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E9875-CF9C-0A8A-7A19-DE64D0211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2988513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Everyday discrimination can be subtle, recurring, and emotionally impactful.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Literature links discrimination and microaggressions to negative outcomes such as worsened wellbeing, increased distress, feelings of loneliness, and diminished belonging among international students.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There is a lack of evidence regarding daily discrimination at a specific UK institution and among various foreign national groups.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This study provides anonymous free-text accounts that illustrate how factors like subtle exclusion, doubts about language competence, and public visibility influence emotions and coping strategies.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Contributions include evidence from a UK institution, free-text disclosures, and practical recommendations for improving teaching, reporting mechanisms, and wellbeing support.</a:t>
            </a:r>
          </a:p>
          <a:p>
            <a:pPr>
              <a:lnSpc>
                <a:spcPct val="110000"/>
              </a:lnSpc>
              <a:buClr>
                <a:srgbClr val="DBB080"/>
              </a:buClr>
            </a:pPr>
            <a:endParaRPr lang="en-US" sz="1400" dirty="0">
              <a:solidFill>
                <a:srgbClr val="FFFFF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C86E4E-742C-7B55-B51C-D5040830C1F2}"/>
              </a:ext>
            </a:extLst>
          </p:cNvPr>
          <p:cNvSpPr txBox="1"/>
          <p:nvPr/>
        </p:nvSpPr>
        <p:spPr>
          <a:xfrm>
            <a:off x="240466" y="5311958"/>
            <a:ext cx="8055791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Discrimination: being treated differently from others based on nationality, language or accent and immigration status (Equality act, 2010).</a:t>
            </a:r>
          </a:p>
          <a:p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Microaggression: everyday comments or behaviours that result in positive or negative responses to that individual based on their identity. </a:t>
            </a:r>
            <a:endParaRPr lang="en-US" sz="1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4067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22F06-4D66-B4EB-91FD-994539C72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Aims and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F7B1D-B8F8-5ECB-A696-5B7B53656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8836" y="283464"/>
            <a:ext cx="7352371" cy="6409944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study focuses on the lived experiences of foreign university students in the UK.</a:t>
            </a:r>
          </a:p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It examines daily discrimination faced by these students and its emotional impact.</a:t>
            </a:r>
          </a:p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research aims to identify various forms of discrimination and understand their emotional effects.</a:t>
            </a:r>
          </a:p>
          <a:p>
            <a:pPr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It explores coping mechanisms and tendencies to disclose experiences of discrimination.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RQ1: </a:t>
            </a:r>
            <a:r>
              <a:rPr lang="en-GB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What forms of discrimination , microaggression and exclusion are reported by international or foreign national students in higher education?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RQ2: </a:t>
            </a:r>
            <a:r>
              <a:rPr lang="en-GB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What emotional, well being, mental health, loneliness or belonging outcomes are reported in relation to these experiences?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RQ3: </a:t>
            </a:r>
            <a:r>
              <a:rPr lang="en-GB" sz="1300" b="1" i="1" dirty="0">
                <a:latin typeface="Arial" panose="020B0604020202020204" pitchFamily="34" charset="0"/>
                <a:cs typeface="Arial" panose="020B0604020202020204" pitchFamily="34" charset="0"/>
              </a:rPr>
              <a:t>What coping strategies and help-seeking barriers are reported, and what institutional factors are described as shaping these responses?  </a:t>
            </a:r>
          </a:p>
        </p:txBody>
      </p:sp>
    </p:spTree>
    <p:extLst>
      <p:ext uri="{BB962C8B-B14F-4D97-AF65-F5344CB8AC3E}">
        <p14:creationId xmlns:p14="http://schemas.microsoft.com/office/powerpoint/2010/main" val="2383777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02626-CE63-FE92-F6E7-152CDA9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20" y="731368"/>
            <a:ext cx="5550355" cy="104923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Study design and data collection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AB079-B437-86E1-1C0E-A14AF70DD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874520"/>
            <a:ext cx="6544735" cy="4169663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Qualitative online study dealing with a sensitive subject.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Participants were recruited using EMS and QR Code advertisements, and consent was acquired via information sheet and electronic consent.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survey was conducted using anonymous Qualtrics free-text responses and upon completion of the survey, a debrief was administered to participants whereby they received information on support groups and contacts.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Why do we use online free-text?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private and anonymous.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Participants can respond in their own words.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appropriate for issues that could be sensitive and complicated to present.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Ethical assurances: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nationals and non-18s excluded.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Participants can withdraw up to the submission of their response.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names and identifiable data collected.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256251-0F1E-A601-F9E5-E2F2616D7D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0404" y="289190"/>
            <a:ext cx="4378195" cy="616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328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D37F5-98AB-75B7-8AC6-934190321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Recruitment and response profile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EC31E11-9798-5A79-95D1-3B5C28BD7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974457"/>
              </p:ext>
            </p:extLst>
          </p:nvPr>
        </p:nvGraphicFramePr>
        <p:xfrm>
          <a:off x="1450975" y="2340435"/>
          <a:ext cx="10143617" cy="3899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2416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8E6B7-3559-7D51-858F-851EDD448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043" y="804520"/>
            <a:ext cx="5550355" cy="1049235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Analysis: Braun and Clarke’s reflexive thematic analysis</a:t>
            </a:r>
            <a:endParaRPr lang="en-US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5E88E-4F2B-6852-84C1-2984C722E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747" y="2015732"/>
            <a:ext cx="6811825" cy="465024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aim was to identify patterns of meaning, not prevalence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Familiarisation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Initial coding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Candidate themes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Review themes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Define and name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Write-up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Coding focused on three analytic domains: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Forms and contexts: where discrimination occurred and how it was recognised.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Emotional impact: mood, confidence, self-esteem, belonging and safety.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Coping and disclosure: avoidance, reframing, trusted networks and reporting barriers.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(Braun and Clarke, 2006)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A1506D-2597-FD5E-B0D4-04287F677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132" y="274320"/>
            <a:ext cx="4581036" cy="6199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59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BB52-7543-F840-9092-7DA8DF5A1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 Black" panose="020B0A04020102020204" pitchFamily="34" charset="0"/>
              </a:rPr>
              <a:t>From codes to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6F488-E1C8-F029-7F9C-F5DE03246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322" y="1853755"/>
            <a:ext cx="5783854" cy="4741684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Codes were divided into four categories and one contrast case.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Belonging conditions.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Peer non-engagement • loneliness • friendship establishment difficulties • belonging feelings uncertainty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Competence doubted through language.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Language level/English spoken • role of group membership gatekeeping • speaking nervousness • confidence level reduction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Visibility and insecurity outside the university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Identity public exposure • shame • expectation-based fear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Coping as private protection methods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In-group help • family help • avoidance methods • re-evaluation • non-disclosure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Contrast case: “no discrimination claims” was kept to avoid forcing one narrative for all respondents.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80BED2-AEC1-4986-AF21-CB32CABCD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0" y="393192"/>
            <a:ext cx="5922507" cy="597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78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4789EB8-C7B9-41CD-9B95-DCCECF1EB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09523DF8-9928-4EF3-8A60-071169D97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AA09F4-05D3-DB23-810E-A9BCC3B63F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00" r="7365"/>
          <a:stretch>
            <a:fillRect/>
          </a:stretch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BE017B-E5E7-4BF1-81B6-346D7281A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3B6A21-83A8-C06D-1CB1-029694BDE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US">
                <a:latin typeface="Arial Black" panose="020B0A04020102020204" pitchFamily="34" charset="0"/>
              </a:rPr>
              <a:t>Theme 1: Conditional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3CF7A-F5E0-6C71-4EFD-1E310C9B7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Discrimination was often experienced through social distance, not direct insult.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“No one sat beside me.”P5“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feel isolated most of the time.”P2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“Hard to make friends… not a lot of people I can relate to.”P6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Analytic interpretation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Presence did not always imply inclusion. Social disengagement could mean either normal friendship behaviour or exclusion related to identity.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Emotional meaning: isolation • low self-esteem • uncertainty of belonging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1A230AA-FCCE-4008-A77C-D74AB0F51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0733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6E7B22-28A3-5CB9-22FE-3F2B4D82FA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172" r="11234" b="2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8C7358-C789-0215-F3E0-93728EC52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Theme 2: Competence doubted through language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05150-3948-2546-C01B-79B3C5A4F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275" y="2367092"/>
            <a:ext cx="6528774" cy="412895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Language and accent shaped confidence, participation and perceived ability.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“English is not my first language.”P3“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Some hesitation… choosing me.”P3“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Now anxious speaking in front of big groups.”P3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What the themes shows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Academic Context: group work and speaking roles can be seen as an area where language differences are treated as less competence.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Emotion: participants experienced loss of confidence in their speaking, nervousness around new interactions..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Practical Implication: staff may foster an acceptance of accent variations and arrange for role assignments in such a manner that fluency is not confused with competence.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9180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F647B4-1873-07CB-D730-1CD55BD91D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546" r="4220" b="2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2F38CA-EF7E-24D4-AEC3-2F3D0B44D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sz="2500">
                <a:latin typeface="Arial Black" panose="020B0A04020102020204" pitchFamily="34" charset="0"/>
              </a:rPr>
              <a:t>Themes 3–4: Visibility, vulnerability and private coping/Coping as private, safety-focused work</a:t>
            </a:r>
            <a:endParaRPr lang="en-US" sz="250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0AF11-82B2-1ADF-FD6B-4C859E98C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2367092"/>
            <a:ext cx="6738324" cy="432898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Discrimination moved beyond campus and coping stayed mostly informal.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“He expressed it very out loud. I felt embarrassed.”P7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“I felt a fear… next times.”P7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Coping strategies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Trusted networks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“Friends… from the same country… share our experiences.” (P2)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“Talk to family.” (P6)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Avoidance and reframing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“I try to ignore.” (P5)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Experiences reframed as lack of understanding.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Limited disclosure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“I haven’t as I am embarrassed.” (P2)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Formal reporting was not a central coping route.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267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4B6C8-72CF-5319-61EB-C0C1C67E1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467" y="387468"/>
            <a:ext cx="3696325" cy="159617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Discussion: what the findings mean</a:t>
            </a:r>
            <a:endParaRPr lang="en-US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0D7521-F366-2EA1-DA42-95C67C4C6C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21" y="2734473"/>
            <a:ext cx="3886419" cy="268934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354EF-DDC3-9214-98DC-1AFD6F851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6269" y="271592"/>
            <a:ext cx="6439786" cy="3424107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findings of the research provide evidence that is oriented towards the meaning instead of focusing only on estimating its prevalence.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. The threat of belonging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Affects of subtle exclusion can be serious because the students are required to assess whether a case can be a case of discrimination or not.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2. The language as a gatekeeper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Accent and the status of being a speaker of English language as a foreign language may influence the students’ confidence and level of participation in the group activity.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3. Vulnerability in public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 identity being exposed in the public system may be accompanied by feelings of embarrassment, along with fear and lack of safety in daily life.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Linking with the existing literature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results obtained in the research correspond to the results of the previous research studies that investigated the links between discrimination, well-being, loneliness, level of social assistance, and level of belonging among international students (Dong et al., 2024; Maleku et al., 2022; Tavares, 2024; Xiong et al., 2024).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main limitation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sample of the research was small, and context specific, thus the found connections may only be regarded as interpretative in nature without any possibility to make universal conclusions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204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CF1272-4698-194A-A46B-4FAA01FD89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62" r="5445" b="2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317CC1-F390-F6C4-1C4A-689B8527B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8" y="51648"/>
            <a:ext cx="8210550" cy="1298343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Implications, limitations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3979F-7987-7485-28FC-E315C262B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133" y="1459930"/>
            <a:ext cx="6943725" cy="4257675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Practical measures can help prevent exclusion and promote assistance in daily lives.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Implications for practice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Methods of working collectively and cooperatively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Learning environments that are safe in terms of language use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Easily accessible ways of reporting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Help for the vulnerable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Small, self-selected sample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Focus on just one British university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 of free-text responses is limited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Analysis done by just one researcher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claims of prevalence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Subtle forms of discrimination constitute a problem for people’s sense of belonging, self-confidence, and wellbeing.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723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77B04-4B7D-812F-582C-241168A07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464" y="73152"/>
            <a:ext cx="11631168" cy="6583679"/>
          </a:xfrm>
        </p:spPr>
        <p:txBody>
          <a:bodyPr>
            <a:no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Braun, V., &amp; Clarke, V. (2006). Using thematic analysis in psychology.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in Psychology, 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(2), 77–101.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Brunsting, N. C., Zachry, C., Liu, J., Bryant, R., Fang, X., Wu, S., &amp; Luo, Z. (2021). Sources of perceived social support, social-emotional experiences, and psychological well-being of international students.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Experimental Education, 89(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95–111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https://doi.org/10.1080/00220973.2019.1639598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Dong, F., Hwang, Y., &amp; Hodgson, N. A. (2024). Relationships between racial discrimination, social isolation, and mental health among international Asian graduate students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American College Health, 72(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2), 606–613.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https://doi.org/10.1080/07448481.2022.2052076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Franca, T., Gaspar, S., &amp; Mathias, D. (2024). “It’s not good, but it could be worse”: Racial microaggressions toward Chinese international students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Diaspora, Indigenous, and Minority Education, 18(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9–22.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Holliman, A. J.,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Bastaman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A. S., Wu, H. S., Xu, S., &amp; Waldeck, D. (2024). Exploring the experiences of international Chinese students at a UK university: A qualitative inquiry.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Multicultural Learning and Teaching, 19(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7–22.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IFF Research. (2019).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Racial harassment in British universities: Qualitative research findings (Research Report No. 131).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Equality and Human Rights Commission.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Maleku, A., Kim, Y. K., Kirsch, J., Um, M. Y., Haran, H., Yu, M., &amp; Moon, S. S. (2022). The hidden minority: Discrimination and mental health among international students in the US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Community, 30(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5), e2419–e2432.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Smith, C., Zhou, G., Razi, A., Zhao, S., Holden, T., Li, W., &amp; Chan, C. L. (2025). An investigation of the potential microaggression of international students’ experiences on a Canadian university campus.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Critical Race, Indigeneity, and Decolonization, 2(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1), 50–73.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Tavares, V. (2024). Feeling excluded: International students experience equity, diversity and inclusion.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Inclusive Education, 28(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8), 1551–1568.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https://doi.org/10.1080/13603116.2021.2008536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Williams, D. R. (2016). Improving the measurement of self-reported racial discrimination: Challenges and opportunities. In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A. N. Alvarez, C. T. H. Liang, &amp; H. A. Neville (Eds.), The cost of racism for people of colour: Contextualizing experiences of discrimination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(pp. 55–83). American Psychological Association.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https://doi.org/10.1037/14852-004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Xiong, Y., Rose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Parasath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P., Zhang, Q., &amp; Jeon, L. (2024). International students’ perceived discrimination and psychological distress during the COVID-19 pandemic.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American College Health, 72(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3), 869–880. </a:t>
            </a:r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https://doi.org/10.1080/07448481.2022.20593</a:t>
            </a:r>
            <a:endParaRPr lang="en-GB" sz="1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https://pentanastanton.com.au/fighting-discrimination-and-victimisation-your-rights-explained/</a:t>
            </a: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https://www.workingnowandthen.com/new-york-discrimination/what-is-discrimination-in-the-workplace/</a:t>
            </a: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https://lincslaw.co.uk/blog/discrimination-at-work-protected-characteristics-what-do-they-mean/</a:t>
            </a: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4847495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1990</Words>
  <Application>Microsoft Office PowerPoint</Application>
  <PresentationFormat>Widescreen</PresentationFormat>
  <Paragraphs>142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Arial Black</vt:lpstr>
      <vt:lpstr>Tw Cen MT</vt:lpstr>
      <vt:lpstr>Droplet</vt:lpstr>
      <vt:lpstr>Foreign Nationals 'Experiences of Everyday Discrimination and Its Emotional Impact: A Qualitative Study in the UK </vt:lpstr>
      <vt:lpstr>Why this study matters?</vt:lpstr>
      <vt:lpstr>Aims and research questions</vt:lpstr>
      <vt:lpstr>Study design and data collection</vt:lpstr>
      <vt:lpstr>Recruitment and response profile</vt:lpstr>
      <vt:lpstr>Analysis: Braun and Clarke’s reflexive thematic analysis</vt:lpstr>
      <vt:lpstr>From codes to themes</vt:lpstr>
      <vt:lpstr>Theme 1: Conditional belonging</vt:lpstr>
      <vt:lpstr>Theme 2: Competence doubted through language</vt:lpstr>
      <vt:lpstr>Themes 3–4: Visibility, vulnerability and private coping/Coping as private, safety-focused work</vt:lpstr>
      <vt:lpstr>Discussion: what the findings mean</vt:lpstr>
      <vt:lpstr>Implications, limitations and 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4</cp:revision>
  <dcterms:created xsi:type="dcterms:W3CDTF">2026-07-05T12:03:07Z</dcterms:created>
  <dcterms:modified xsi:type="dcterms:W3CDTF">2026-07-19T08:31:53Z</dcterms:modified>
</cp:coreProperties>
</file>