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1" r:id="rId1"/>
  </p:sldMasterIdLst>
  <p:notesMasterIdLst>
    <p:notesMasterId r:id="rId3"/>
  </p:notesMasterIdLst>
  <p:handoutMasterIdLst>
    <p:handoutMasterId r:id="rId4"/>
  </p:handoutMasterIdLst>
  <p:sldIdLst>
    <p:sldId id="256" r:id="rId2"/>
  </p:sldIdLst>
  <p:sldSz cx="51206400" cy="32918400"/>
  <p:notesSz cx="9290050" cy="7004050"/>
  <p:kinsoku lang="ja-JP" invalStChars="、。，．・：；？！゛゜ヽヾゝゞ々ー’”）〕］｝〉》」』】°‰′″℃￠％ぁぃぅぇぉっゃゅょゎァィゥェォッャュョヮヵヶ!%),.:;?]}｡｣､･ｧｨｩｪｫｬｭｮｯｰﾞﾟ" invalEndChars="‘“（〔［｛〈《「『【￥＄$([\{｢￡"/>
  <p:defaultTex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10368">
          <p15:clr>
            <a:srgbClr val="A4A3A4"/>
          </p15:clr>
        </p15:guide>
        <p15:guide id="2" pos="830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5974" autoAdjust="0"/>
    <p:restoredTop sz="95885" autoAdjust="0"/>
  </p:normalViewPr>
  <p:slideViewPr>
    <p:cSldViewPr>
      <p:cViewPr>
        <p:scale>
          <a:sx n="50" d="100"/>
          <a:sy n="50" d="100"/>
        </p:scale>
        <p:origin x="-5784" y="-2128"/>
      </p:cViewPr>
      <p:guideLst>
        <p:guide orient="horz" pos="10368"/>
        <p:guide pos="830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s>
</file>

<file path=ppt/charts/_rels/chart1.xml.rels><?xml version="1.0" encoding="UTF-8" standalone="yes"?>
<Relationships xmlns="http://schemas.openxmlformats.org/package/2006/relationships"><Relationship Id="rId3" Type="http://schemas.openxmlformats.org/officeDocument/2006/relationships/oleObject" Target="https://d.docs.live.net/8c33722c23aea7ed/Documents/Dissertation%20Data%20(3).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d.docs.live.net/8c33722c23aea7ed/Documents/Dissertation%20Data%20(3).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https://d.docs.live.net/8c33722c23aea7ed/Documents/Dissertation%20Data%20(3).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https://d.docs.live.net/8c33722c23aea7ed/Documents/Dissertation%20Data%20(3).xlsx" TargetMode="External"/><Relationship Id="rId2" Type="http://schemas.microsoft.com/office/2011/relationships/chartColorStyle" Target="colors4.xml"/><Relationship Id="rId1" Type="http://schemas.microsoft.com/office/2011/relationships/chartStyle" Target="style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Sheet1!$F$26</c:f>
              <c:strCache>
                <c:ptCount val="1"/>
                <c:pt idx="0">
                  <c:v>Plyo</c:v>
                </c:pt>
              </c:strCache>
            </c:strRef>
          </c:tx>
          <c:spPr>
            <a:solidFill>
              <a:schemeClr val="bg1">
                <a:lumMod val="90000"/>
              </a:schemeClr>
            </a:solidFill>
            <a:ln>
              <a:noFill/>
            </a:ln>
            <a:effectLst/>
          </c:spPr>
          <c:invertIfNegative val="0"/>
          <c:errBars>
            <c:errBarType val="both"/>
            <c:errValType val="stdErr"/>
            <c:noEndCap val="0"/>
            <c:spPr>
              <a:noFill/>
              <a:ln w="9525" cap="flat" cmpd="sng" algn="ctr">
                <a:solidFill>
                  <a:schemeClr val="tx1">
                    <a:lumMod val="65000"/>
                    <a:lumOff val="35000"/>
                  </a:schemeClr>
                </a:solidFill>
                <a:round/>
              </a:ln>
              <a:effectLst/>
            </c:spPr>
          </c:errBars>
          <c:cat>
            <c:strRef>
              <c:f>Sheet1!$G$25:$H$25</c:f>
              <c:strCache>
                <c:ptCount val="2"/>
                <c:pt idx="0">
                  <c:v>Max Strength (kg) (Pre)</c:v>
                </c:pt>
                <c:pt idx="1">
                  <c:v>Max Strength (kg) (Post)</c:v>
                </c:pt>
              </c:strCache>
            </c:strRef>
          </c:cat>
          <c:val>
            <c:numRef>
              <c:f>Sheet1!$G$26:$H$26</c:f>
              <c:numCache>
                <c:formatCode>0</c:formatCode>
                <c:ptCount val="2"/>
                <c:pt idx="0">
                  <c:v>136</c:v>
                </c:pt>
                <c:pt idx="1">
                  <c:v>146</c:v>
                </c:pt>
              </c:numCache>
            </c:numRef>
          </c:val>
          <c:extLst>
            <c:ext xmlns:c16="http://schemas.microsoft.com/office/drawing/2014/chart" uri="{C3380CC4-5D6E-409C-BE32-E72D297353CC}">
              <c16:uniqueId val="{00000000-0B1E-B64B-BE59-3C98C95A0E0A}"/>
            </c:ext>
          </c:extLst>
        </c:ser>
        <c:ser>
          <c:idx val="1"/>
          <c:order val="1"/>
          <c:tx>
            <c:strRef>
              <c:f>Sheet1!$F$27</c:f>
              <c:strCache>
                <c:ptCount val="1"/>
                <c:pt idx="0">
                  <c:v>Strength</c:v>
                </c:pt>
              </c:strCache>
            </c:strRef>
          </c:tx>
          <c:spPr>
            <a:solidFill>
              <a:schemeClr val="bg1">
                <a:lumMod val="50000"/>
              </a:schemeClr>
            </a:solidFill>
            <a:ln>
              <a:noFill/>
            </a:ln>
            <a:effectLst/>
          </c:spPr>
          <c:invertIfNegative val="0"/>
          <c:errBars>
            <c:errBarType val="both"/>
            <c:errValType val="stdErr"/>
            <c:noEndCap val="0"/>
            <c:spPr>
              <a:noFill/>
              <a:ln w="9525" cap="flat" cmpd="sng" algn="ctr">
                <a:solidFill>
                  <a:schemeClr val="tx1">
                    <a:lumMod val="65000"/>
                    <a:lumOff val="35000"/>
                  </a:schemeClr>
                </a:solidFill>
                <a:round/>
              </a:ln>
              <a:effectLst/>
            </c:spPr>
          </c:errBars>
          <c:cat>
            <c:strRef>
              <c:f>Sheet1!$G$25:$H$25</c:f>
              <c:strCache>
                <c:ptCount val="2"/>
                <c:pt idx="0">
                  <c:v>Max Strength (kg) (Pre)</c:v>
                </c:pt>
                <c:pt idx="1">
                  <c:v>Max Strength (kg) (Post)</c:v>
                </c:pt>
              </c:strCache>
            </c:strRef>
          </c:cat>
          <c:val>
            <c:numRef>
              <c:f>Sheet1!$G$27:$H$27</c:f>
              <c:numCache>
                <c:formatCode>0.0</c:formatCode>
                <c:ptCount val="2"/>
                <c:pt idx="0">
                  <c:v>139</c:v>
                </c:pt>
                <c:pt idx="1">
                  <c:v>156</c:v>
                </c:pt>
              </c:numCache>
            </c:numRef>
          </c:val>
          <c:extLst>
            <c:ext xmlns:c16="http://schemas.microsoft.com/office/drawing/2014/chart" uri="{C3380CC4-5D6E-409C-BE32-E72D297353CC}">
              <c16:uniqueId val="{00000001-0B1E-B64B-BE59-3C98C95A0E0A}"/>
            </c:ext>
          </c:extLst>
        </c:ser>
        <c:dLbls>
          <c:showLegendKey val="0"/>
          <c:showVal val="0"/>
          <c:showCatName val="0"/>
          <c:showSerName val="0"/>
          <c:showPercent val="0"/>
          <c:showBubbleSize val="0"/>
        </c:dLbls>
        <c:gapWidth val="219"/>
        <c:overlap val="-27"/>
        <c:axId val="633030367"/>
        <c:axId val="633015071"/>
      </c:barChart>
      <c:catAx>
        <c:axId val="63303036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33015071"/>
        <c:crosses val="autoZero"/>
        <c:auto val="1"/>
        <c:lblAlgn val="ctr"/>
        <c:lblOffset val="100"/>
        <c:noMultiLvlLbl val="0"/>
      </c:catAx>
      <c:valAx>
        <c:axId val="633015071"/>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33030367"/>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Sheet1!$K$25</c:f>
              <c:strCache>
                <c:ptCount val="1"/>
                <c:pt idx="0">
                  <c:v>Power (WattBike) (Pre)</c:v>
                </c:pt>
              </c:strCache>
            </c:strRef>
          </c:tx>
          <c:spPr>
            <a:solidFill>
              <a:schemeClr val="bg1">
                <a:lumMod val="90000"/>
              </a:schemeClr>
            </a:solidFill>
            <a:ln>
              <a:noFill/>
            </a:ln>
            <a:effectLst/>
          </c:spPr>
          <c:invertIfNegative val="0"/>
          <c:errBars>
            <c:errBarType val="both"/>
            <c:errValType val="stdErr"/>
            <c:noEndCap val="0"/>
            <c:spPr>
              <a:noFill/>
              <a:ln w="9525" cap="flat" cmpd="sng" algn="ctr">
                <a:solidFill>
                  <a:schemeClr val="tx1">
                    <a:lumMod val="65000"/>
                    <a:lumOff val="35000"/>
                  </a:schemeClr>
                </a:solidFill>
                <a:round/>
              </a:ln>
              <a:effectLst/>
            </c:spPr>
          </c:errBars>
          <c:cat>
            <c:strRef>
              <c:f>Sheet1!$J$26:$J$27</c:f>
              <c:strCache>
                <c:ptCount val="2"/>
                <c:pt idx="0">
                  <c:v>Plyo</c:v>
                </c:pt>
                <c:pt idx="1">
                  <c:v>Strength</c:v>
                </c:pt>
              </c:strCache>
            </c:strRef>
          </c:cat>
          <c:val>
            <c:numRef>
              <c:f>Sheet1!$K$26:$K$27</c:f>
              <c:numCache>
                <c:formatCode>0.0</c:formatCode>
                <c:ptCount val="2"/>
                <c:pt idx="0">
                  <c:v>628</c:v>
                </c:pt>
                <c:pt idx="1">
                  <c:v>615</c:v>
                </c:pt>
              </c:numCache>
            </c:numRef>
          </c:val>
          <c:extLst>
            <c:ext xmlns:c16="http://schemas.microsoft.com/office/drawing/2014/chart" uri="{C3380CC4-5D6E-409C-BE32-E72D297353CC}">
              <c16:uniqueId val="{00000000-D74F-D44F-BA8F-CC2386CF0273}"/>
            </c:ext>
          </c:extLst>
        </c:ser>
        <c:ser>
          <c:idx val="1"/>
          <c:order val="1"/>
          <c:tx>
            <c:strRef>
              <c:f>Sheet1!$L$25</c:f>
              <c:strCache>
                <c:ptCount val="1"/>
                <c:pt idx="0">
                  <c:v> Power (WattBike) (Post)</c:v>
                </c:pt>
              </c:strCache>
            </c:strRef>
          </c:tx>
          <c:spPr>
            <a:solidFill>
              <a:schemeClr val="bg1">
                <a:lumMod val="50000"/>
              </a:schemeClr>
            </a:solidFill>
            <a:ln>
              <a:noFill/>
            </a:ln>
            <a:effectLst/>
          </c:spPr>
          <c:invertIfNegative val="0"/>
          <c:errBars>
            <c:errBarType val="both"/>
            <c:errValType val="stdErr"/>
            <c:noEndCap val="0"/>
            <c:spPr>
              <a:noFill/>
              <a:ln w="9525" cap="flat" cmpd="sng" algn="ctr">
                <a:solidFill>
                  <a:schemeClr val="tx1">
                    <a:lumMod val="65000"/>
                    <a:lumOff val="35000"/>
                  </a:schemeClr>
                </a:solidFill>
                <a:round/>
              </a:ln>
              <a:effectLst/>
            </c:spPr>
          </c:errBars>
          <c:cat>
            <c:strRef>
              <c:f>Sheet1!$J$26:$J$27</c:f>
              <c:strCache>
                <c:ptCount val="2"/>
                <c:pt idx="0">
                  <c:v>Plyo</c:v>
                </c:pt>
                <c:pt idx="1">
                  <c:v>Strength</c:v>
                </c:pt>
              </c:strCache>
            </c:strRef>
          </c:cat>
          <c:val>
            <c:numRef>
              <c:f>Sheet1!$L$26:$L$27</c:f>
              <c:numCache>
                <c:formatCode>0.0</c:formatCode>
                <c:ptCount val="2"/>
                <c:pt idx="0">
                  <c:v>687</c:v>
                </c:pt>
                <c:pt idx="1">
                  <c:v>660</c:v>
                </c:pt>
              </c:numCache>
            </c:numRef>
          </c:val>
          <c:extLst>
            <c:ext xmlns:c16="http://schemas.microsoft.com/office/drawing/2014/chart" uri="{C3380CC4-5D6E-409C-BE32-E72D297353CC}">
              <c16:uniqueId val="{00000001-D74F-D44F-BA8F-CC2386CF0273}"/>
            </c:ext>
          </c:extLst>
        </c:ser>
        <c:dLbls>
          <c:showLegendKey val="0"/>
          <c:showVal val="0"/>
          <c:showCatName val="0"/>
          <c:showSerName val="0"/>
          <c:showPercent val="0"/>
          <c:showBubbleSize val="0"/>
        </c:dLbls>
        <c:gapWidth val="219"/>
        <c:overlap val="-27"/>
        <c:axId val="1910205376"/>
        <c:axId val="332605951"/>
      </c:barChart>
      <c:catAx>
        <c:axId val="19102053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32605951"/>
        <c:crosses val="autoZero"/>
        <c:auto val="1"/>
        <c:lblAlgn val="ctr"/>
        <c:lblOffset val="100"/>
        <c:noMultiLvlLbl val="0"/>
      </c:catAx>
      <c:valAx>
        <c:axId val="332605951"/>
        <c:scaling>
          <c:orientation val="minMax"/>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1020537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Sheet1!$G$30</c:f>
              <c:strCache>
                <c:ptCount val="1"/>
                <c:pt idx="0">
                  <c:v>Total  Power (Keizer)) (Pre)</c:v>
                </c:pt>
              </c:strCache>
            </c:strRef>
          </c:tx>
          <c:spPr>
            <a:solidFill>
              <a:schemeClr val="bg1">
                <a:lumMod val="90000"/>
              </a:schemeClr>
            </a:solidFill>
            <a:ln>
              <a:noFill/>
            </a:ln>
            <a:effectLst/>
          </c:spPr>
          <c:invertIfNegative val="0"/>
          <c:errBars>
            <c:errBarType val="both"/>
            <c:errValType val="stdErr"/>
            <c:noEndCap val="0"/>
            <c:spPr>
              <a:noFill/>
              <a:ln w="9525" cap="flat" cmpd="sng" algn="ctr">
                <a:solidFill>
                  <a:schemeClr val="tx1">
                    <a:lumMod val="65000"/>
                    <a:lumOff val="35000"/>
                  </a:schemeClr>
                </a:solidFill>
                <a:round/>
              </a:ln>
              <a:effectLst/>
            </c:spPr>
          </c:errBars>
          <c:cat>
            <c:strRef>
              <c:f>Sheet1!$F$31:$F$32</c:f>
              <c:strCache>
                <c:ptCount val="2"/>
                <c:pt idx="0">
                  <c:v>Plyo</c:v>
                </c:pt>
                <c:pt idx="1">
                  <c:v>Strength</c:v>
                </c:pt>
              </c:strCache>
            </c:strRef>
          </c:cat>
          <c:val>
            <c:numRef>
              <c:f>Sheet1!$G$31:$G$32</c:f>
              <c:numCache>
                <c:formatCode>0.0</c:formatCode>
                <c:ptCount val="2"/>
                <c:pt idx="0" formatCode="0">
                  <c:v>3704</c:v>
                </c:pt>
                <c:pt idx="1">
                  <c:v>3322</c:v>
                </c:pt>
              </c:numCache>
            </c:numRef>
          </c:val>
          <c:extLst>
            <c:ext xmlns:c16="http://schemas.microsoft.com/office/drawing/2014/chart" uri="{C3380CC4-5D6E-409C-BE32-E72D297353CC}">
              <c16:uniqueId val="{00000000-4722-164D-9D9A-74081481A8C5}"/>
            </c:ext>
          </c:extLst>
        </c:ser>
        <c:ser>
          <c:idx val="1"/>
          <c:order val="1"/>
          <c:tx>
            <c:strRef>
              <c:f>Sheet1!$H$30</c:f>
              <c:strCache>
                <c:ptCount val="1"/>
                <c:pt idx="0">
                  <c:v>Total Power (Keizer) (Post)</c:v>
                </c:pt>
              </c:strCache>
            </c:strRef>
          </c:tx>
          <c:spPr>
            <a:solidFill>
              <a:schemeClr val="bg1">
                <a:lumMod val="50000"/>
              </a:schemeClr>
            </a:solidFill>
            <a:ln>
              <a:noFill/>
            </a:ln>
            <a:effectLst/>
          </c:spPr>
          <c:invertIfNegative val="0"/>
          <c:errBars>
            <c:errBarType val="both"/>
            <c:errValType val="stdErr"/>
            <c:noEndCap val="0"/>
            <c:spPr>
              <a:noFill/>
              <a:ln w="9525" cap="flat" cmpd="sng" algn="ctr">
                <a:solidFill>
                  <a:schemeClr val="tx1">
                    <a:lumMod val="65000"/>
                    <a:lumOff val="35000"/>
                  </a:schemeClr>
                </a:solidFill>
                <a:round/>
              </a:ln>
              <a:effectLst/>
            </c:spPr>
          </c:errBars>
          <c:cat>
            <c:strRef>
              <c:f>Sheet1!$F$31:$F$32</c:f>
              <c:strCache>
                <c:ptCount val="2"/>
                <c:pt idx="0">
                  <c:v>Plyo</c:v>
                </c:pt>
                <c:pt idx="1">
                  <c:v>Strength</c:v>
                </c:pt>
              </c:strCache>
            </c:strRef>
          </c:cat>
          <c:val>
            <c:numRef>
              <c:f>Sheet1!$H$31:$H$32</c:f>
              <c:numCache>
                <c:formatCode>0.0</c:formatCode>
                <c:ptCount val="2"/>
                <c:pt idx="0">
                  <c:v>3915</c:v>
                </c:pt>
                <c:pt idx="1">
                  <c:v>3435</c:v>
                </c:pt>
              </c:numCache>
            </c:numRef>
          </c:val>
          <c:extLst>
            <c:ext xmlns:c16="http://schemas.microsoft.com/office/drawing/2014/chart" uri="{C3380CC4-5D6E-409C-BE32-E72D297353CC}">
              <c16:uniqueId val="{00000001-4722-164D-9D9A-74081481A8C5}"/>
            </c:ext>
          </c:extLst>
        </c:ser>
        <c:dLbls>
          <c:showLegendKey val="0"/>
          <c:showVal val="0"/>
          <c:showCatName val="0"/>
          <c:showSerName val="0"/>
          <c:showPercent val="0"/>
          <c:showBubbleSize val="0"/>
        </c:dLbls>
        <c:gapWidth val="219"/>
        <c:overlap val="-27"/>
        <c:axId val="1989278928"/>
        <c:axId val="1910077024"/>
      </c:barChart>
      <c:catAx>
        <c:axId val="198927892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10077024"/>
        <c:crosses val="autoZero"/>
        <c:auto val="1"/>
        <c:lblAlgn val="ctr"/>
        <c:lblOffset val="100"/>
        <c:noMultiLvlLbl val="0"/>
      </c:catAx>
      <c:valAx>
        <c:axId val="1910077024"/>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8927892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Sheet1!$K$30</c:f>
              <c:strCache>
                <c:ptCount val="1"/>
                <c:pt idx="0">
                  <c:v>Jump Height (cm) (Pre)</c:v>
                </c:pt>
              </c:strCache>
            </c:strRef>
          </c:tx>
          <c:spPr>
            <a:solidFill>
              <a:schemeClr val="bg1">
                <a:lumMod val="90000"/>
              </a:schemeClr>
            </a:solidFill>
            <a:ln>
              <a:noFill/>
            </a:ln>
            <a:effectLst/>
          </c:spPr>
          <c:invertIfNegative val="0"/>
          <c:errBars>
            <c:errBarType val="both"/>
            <c:errValType val="stdErr"/>
            <c:noEndCap val="0"/>
            <c:spPr>
              <a:noFill/>
              <a:ln w="9525" cap="flat" cmpd="sng" algn="ctr">
                <a:solidFill>
                  <a:schemeClr val="tx1">
                    <a:lumMod val="65000"/>
                    <a:lumOff val="35000"/>
                  </a:schemeClr>
                </a:solidFill>
                <a:round/>
              </a:ln>
              <a:effectLst/>
            </c:spPr>
          </c:errBars>
          <c:cat>
            <c:strRef>
              <c:f>Sheet1!$J$31:$J$32</c:f>
              <c:strCache>
                <c:ptCount val="2"/>
                <c:pt idx="0">
                  <c:v>Plyo</c:v>
                </c:pt>
                <c:pt idx="1">
                  <c:v>Strength</c:v>
                </c:pt>
              </c:strCache>
            </c:strRef>
          </c:cat>
          <c:val>
            <c:numRef>
              <c:f>Sheet1!$K$31:$K$32</c:f>
              <c:numCache>
                <c:formatCode>0.0</c:formatCode>
                <c:ptCount val="2"/>
                <c:pt idx="0">
                  <c:v>35</c:v>
                </c:pt>
                <c:pt idx="1">
                  <c:v>34</c:v>
                </c:pt>
              </c:numCache>
            </c:numRef>
          </c:val>
          <c:extLst>
            <c:ext xmlns:c16="http://schemas.microsoft.com/office/drawing/2014/chart" uri="{C3380CC4-5D6E-409C-BE32-E72D297353CC}">
              <c16:uniqueId val="{00000000-9449-0545-A842-E9135F6BD32E}"/>
            </c:ext>
          </c:extLst>
        </c:ser>
        <c:ser>
          <c:idx val="1"/>
          <c:order val="1"/>
          <c:tx>
            <c:strRef>
              <c:f>Sheet1!$L$30</c:f>
              <c:strCache>
                <c:ptCount val="1"/>
                <c:pt idx="0">
                  <c:v>Jump Height (cm) (Post)</c:v>
                </c:pt>
              </c:strCache>
            </c:strRef>
          </c:tx>
          <c:spPr>
            <a:solidFill>
              <a:schemeClr val="bg1">
                <a:lumMod val="50000"/>
              </a:schemeClr>
            </a:solidFill>
            <a:ln>
              <a:noFill/>
            </a:ln>
            <a:effectLst/>
          </c:spPr>
          <c:invertIfNegative val="0"/>
          <c:errBars>
            <c:errBarType val="both"/>
            <c:errValType val="stdErr"/>
            <c:noEndCap val="0"/>
            <c:spPr>
              <a:noFill/>
              <a:ln w="9525" cap="flat" cmpd="sng" algn="ctr">
                <a:solidFill>
                  <a:schemeClr val="tx1">
                    <a:lumMod val="65000"/>
                    <a:lumOff val="35000"/>
                  </a:schemeClr>
                </a:solidFill>
                <a:round/>
              </a:ln>
              <a:effectLst/>
            </c:spPr>
          </c:errBars>
          <c:cat>
            <c:strRef>
              <c:f>Sheet1!$J$31:$J$32</c:f>
              <c:strCache>
                <c:ptCount val="2"/>
                <c:pt idx="0">
                  <c:v>Plyo</c:v>
                </c:pt>
                <c:pt idx="1">
                  <c:v>Strength</c:v>
                </c:pt>
              </c:strCache>
            </c:strRef>
          </c:cat>
          <c:val>
            <c:numRef>
              <c:f>Sheet1!$L$31:$L$32</c:f>
              <c:numCache>
                <c:formatCode>0.0</c:formatCode>
                <c:ptCount val="2"/>
                <c:pt idx="0">
                  <c:v>37</c:v>
                </c:pt>
                <c:pt idx="1">
                  <c:v>35</c:v>
                </c:pt>
              </c:numCache>
            </c:numRef>
          </c:val>
          <c:extLst>
            <c:ext xmlns:c16="http://schemas.microsoft.com/office/drawing/2014/chart" uri="{C3380CC4-5D6E-409C-BE32-E72D297353CC}">
              <c16:uniqueId val="{00000001-9449-0545-A842-E9135F6BD32E}"/>
            </c:ext>
          </c:extLst>
        </c:ser>
        <c:dLbls>
          <c:showLegendKey val="0"/>
          <c:showVal val="0"/>
          <c:showCatName val="0"/>
          <c:showSerName val="0"/>
          <c:showPercent val="0"/>
          <c:showBubbleSize val="0"/>
        </c:dLbls>
        <c:gapWidth val="219"/>
        <c:overlap val="-27"/>
        <c:axId val="1989481248"/>
        <c:axId val="1910154464"/>
      </c:barChart>
      <c:catAx>
        <c:axId val="19894812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10154464"/>
        <c:crosses val="autoZero"/>
        <c:auto val="1"/>
        <c:lblAlgn val="ctr"/>
        <c:lblOffset val="100"/>
        <c:noMultiLvlLbl val="0"/>
      </c:catAx>
      <c:valAx>
        <c:axId val="1910154464"/>
        <c:scaling>
          <c:orientation val="minMax"/>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8948124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238250" y="3327400"/>
            <a:ext cx="6813550" cy="3151188"/>
          </a:xfrm>
          <a:prstGeom prst="rect">
            <a:avLst/>
          </a:prstGeom>
          <a:noFill/>
          <a:ln w="12700">
            <a:noFill/>
            <a:miter lim="800000"/>
            <a:headEnd/>
            <a:tailEnd/>
          </a:ln>
          <a:effectLst/>
        </p:spPr>
        <p:txBody>
          <a:bodyPr vert="horz" wrap="square" lIns="85849" tIns="42924" rIns="85849" bIns="42924"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2613025" y="527050"/>
            <a:ext cx="4076700" cy="26225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366BC8-C51D-7893-397D-AE3F72D406BF}"/>
              </a:ext>
            </a:extLst>
          </p:cNvPr>
          <p:cNvSpPr>
            <a:spLocks noGrp="1" noRot="1" noChangeAspect="1" noChangeArrowheads="1" noTextEdit="1"/>
          </p:cNvSpPr>
          <p:nvPr>
            <p:ph type="sldImg"/>
          </p:nvPr>
        </p:nvSpPr>
        <p:spPr>
          <a:ln/>
        </p:spPr>
      </p:sp>
      <p:sp>
        <p:nvSpPr>
          <p:cNvPr id="4099" name="Rectangle 3">
            <a:extLst>
              <a:ext uri="{FF2B5EF4-FFF2-40B4-BE49-F238E27FC236}">
                <a16:creationId xmlns:a16="http://schemas.microsoft.com/office/drawing/2014/main" id="{E791B583-FD38-63EF-C658-8A3DEF639BA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GB" altLang="en-US" dirty="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4754" name="Rectangle 2"/>
          <p:cNvSpPr>
            <a:spLocks noGrp="1" noChangeArrowheads="1"/>
          </p:cNvSpPr>
          <p:nvPr>
            <p:ph type="ctrTitle" sz="quarter"/>
          </p:nvPr>
        </p:nvSpPr>
        <p:spPr>
          <a:xfrm>
            <a:off x="3840163" y="8047038"/>
            <a:ext cx="43526075" cy="8777287"/>
          </a:xfrm>
        </p:spPr>
        <p:txBody>
          <a:bodyPr/>
          <a:lstStyle>
            <a:lvl1pPr>
              <a:defRPr/>
            </a:lvl1pPr>
          </a:lstStyle>
          <a:p>
            <a:r>
              <a:rPr lang="en-US"/>
              <a:t>Click to edit Master title style</a:t>
            </a:r>
          </a:p>
        </p:txBody>
      </p:sp>
      <p:sp>
        <p:nvSpPr>
          <p:cNvPr id="74755" name="Rectangle 3"/>
          <p:cNvSpPr>
            <a:spLocks noGrp="1" noChangeArrowheads="1"/>
          </p:cNvSpPr>
          <p:nvPr>
            <p:ph type="subTitle" sz="quarter" idx="1"/>
          </p:nvPr>
        </p:nvSpPr>
        <p:spPr>
          <a:xfrm>
            <a:off x="7680325" y="18653125"/>
            <a:ext cx="35845750" cy="8413750"/>
          </a:xfrm>
        </p:spPr>
        <p:txBody>
          <a:bodyPr/>
          <a:lstStyle>
            <a:lvl1pPr marL="0" indent="0" algn="ctr">
              <a:buFont typeface="Wingdings" pitchFamily="2" charset="2"/>
              <a:buNone/>
              <a:defRPr/>
            </a:lvl1pPr>
          </a:lstStyle>
          <a:p>
            <a:r>
              <a:rPr lang="en-US"/>
              <a:t>Click to edit Master subtitle style</a:t>
            </a:r>
          </a:p>
        </p:txBody>
      </p:sp>
      <p:sp>
        <p:nvSpPr>
          <p:cNvPr id="2" name="Rectangle 4">
            <a:extLst>
              <a:ext uri="{FF2B5EF4-FFF2-40B4-BE49-F238E27FC236}">
                <a16:creationId xmlns:a16="http://schemas.microsoft.com/office/drawing/2014/main" id="{FD656992-2676-9646-8C13-2E90573B1AC3}"/>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2E6DB743-028F-F342-A7F4-C9A324508854}"/>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5798393C-E75D-736F-B5B9-043C54C15AE6}"/>
              </a:ext>
            </a:extLst>
          </p:cNvPr>
          <p:cNvSpPr>
            <a:spLocks noGrp="1" noChangeArrowheads="1"/>
          </p:cNvSpPr>
          <p:nvPr>
            <p:ph type="sldNum" sz="quarter" idx="12"/>
          </p:nvPr>
        </p:nvSpPr>
        <p:spPr>
          <a:ln/>
        </p:spPr>
        <p:txBody>
          <a:bodyPr/>
          <a:lstStyle>
            <a:lvl1pPr>
              <a:defRPr/>
            </a:lvl1pPr>
          </a:lstStyle>
          <a:p>
            <a:fld id="{8E1F0C5D-DBBE-444F-81F4-BC76E557BCFA}" type="slidenum">
              <a:rPr lang="en-US" altLang="en-US"/>
              <a:pPr/>
              <a:t>‹#›</a:t>
            </a:fld>
            <a:endParaRPr lang="en-US" altLang="en-US"/>
          </a:p>
        </p:txBody>
      </p:sp>
    </p:spTree>
    <p:extLst>
      <p:ext uri="{BB962C8B-B14F-4D97-AF65-F5344CB8AC3E}">
        <p14:creationId xmlns:p14="http://schemas.microsoft.com/office/powerpoint/2010/main" val="2691610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C13E9D-DEBB-2897-A85B-30B0E92DBA3B}"/>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BE72C06-5FE3-53ED-1F46-F2FCB15C081A}"/>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519D3DA0-D42F-7213-9BB5-767710B6F5D5}"/>
              </a:ext>
            </a:extLst>
          </p:cNvPr>
          <p:cNvSpPr>
            <a:spLocks noGrp="1" noChangeArrowheads="1"/>
          </p:cNvSpPr>
          <p:nvPr>
            <p:ph type="sldNum" sz="quarter" idx="12"/>
          </p:nvPr>
        </p:nvSpPr>
        <p:spPr>
          <a:ln/>
        </p:spPr>
        <p:txBody>
          <a:bodyPr/>
          <a:lstStyle>
            <a:lvl1pPr>
              <a:defRPr/>
            </a:lvl1pPr>
          </a:lstStyle>
          <a:p>
            <a:fld id="{4469E15D-24AA-5B4F-954F-58FF741F8464}" type="slidenum">
              <a:rPr lang="en-US" altLang="en-US"/>
              <a:pPr/>
              <a:t>‹#›</a:t>
            </a:fld>
            <a:endParaRPr lang="en-US" altLang="en-US"/>
          </a:p>
        </p:txBody>
      </p:sp>
    </p:spTree>
    <p:extLst>
      <p:ext uri="{BB962C8B-B14F-4D97-AF65-F5344CB8AC3E}">
        <p14:creationId xmlns:p14="http://schemas.microsoft.com/office/powerpoint/2010/main" val="3147830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44950" y="21153438"/>
            <a:ext cx="43526075" cy="653732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4044950" y="13952538"/>
            <a:ext cx="43526075" cy="72009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7985D82E-8B4C-1B15-2ED8-C42551F77F6C}"/>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5A00C2A8-7941-49A2-4C71-88EA2843458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006FE836-2FCE-5CCE-83E9-C780A00B55CB}"/>
              </a:ext>
            </a:extLst>
          </p:cNvPr>
          <p:cNvSpPr>
            <a:spLocks noGrp="1" noChangeArrowheads="1"/>
          </p:cNvSpPr>
          <p:nvPr>
            <p:ph type="sldNum" sz="quarter" idx="12"/>
          </p:nvPr>
        </p:nvSpPr>
        <p:spPr>
          <a:ln/>
        </p:spPr>
        <p:txBody>
          <a:bodyPr/>
          <a:lstStyle>
            <a:lvl1pPr>
              <a:defRPr/>
            </a:lvl1pPr>
          </a:lstStyle>
          <a:p>
            <a:fld id="{99DD8A46-8C81-8A43-B706-B28B623DFC20}" type="slidenum">
              <a:rPr lang="en-US" altLang="en-US"/>
              <a:pPr/>
              <a:t>‹#›</a:t>
            </a:fld>
            <a:endParaRPr lang="en-US" altLang="en-US"/>
          </a:p>
        </p:txBody>
      </p:sp>
    </p:spTree>
    <p:extLst>
      <p:ext uri="{BB962C8B-B14F-4D97-AF65-F5344CB8AC3E}">
        <p14:creationId xmlns:p14="http://schemas.microsoft.com/office/powerpoint/2010/main" val="1428215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60638" y="9509125"/>
            <a:ext cx="22966362"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5679400" y="9509125"/>
            <a:ext cx="22966363"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10498EBC-849D-71AB-C073-3BC06E2D4AA6}"/>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43FBA0B4-A1CE-DFE7-582F-8796BFB09D4A}"/>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3B7D374C-8A28-2020-333A-8594E75FF925}"/>
              </a:ext>
            </a:extLst>
          </p:cNvPr>
          <p:cNvSpPr>
            <a:spLocks noGrp="1" noChangeArrowheads="1"/>
          </p:cNvSpPr>
          <p:nvPr>
            <p:ph type="sldNum" sz="quarter" idx="12"/>
          </p:nvPr>
        </p:nvSpPr>
        <p:spPr>
          <a:ln/>
        </p:spPr>
        <p:txBody>
          <a:bodyPr/>
          <a:lstStyle>
            <a:lvl1pPr>
              <a:defRPr/>
            </a:lvl1pPr>
          </a:lstStyle>
          <a:p>
            <a:fld id="{33281B96-9A65-CA4E-A5BF-5A26F46C6227}" type="slidenum">
              <a:rPr lang="en-US" altLang="en-US"/>
              <a:pPr/>
              <a:t>‹#›</a:t>
            </a:fld>
            <a:endParaRPr lang="en-US" altLang="en-US"/>
          </a:p>
        </p:txBody>
      </p:sp>
    </p:spTree>
    <p:extLst>
      <p:ext uri="{BB962C8B-B14F-4D97-AF65-F5344CB8AC3E}">
        <p14:creationId xmlns:p14="http://schemas.microsoft.com/office/powerpoint/2010/main" val="1975935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7625"/>
            <a:ext cx="46085125" cy="54864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560638" y="7369175"/>
            <a:ext cx="22625050"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60638" y="10439400"/>
            <a:ext cx="22625050"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6012775" y="7369175"/>
            <a:ext cx="22632988"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6012775" y="10439400"/>
            <a:ext cx="22632988"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C656B471-A33C-E9DF-2D9E-F962BE806047}"/>
              </a:ext>
            </a:extLst>
          </p:cNvPr>
          <p:cNvSpPr>
            <a:spLocks noGrp="1" noChangeArrowheads="1"/>
          </p:cNvSpPr>
          <p:nvPr>
            <p:ph type="dt" sz="half" idx="10"/>
          </p:nvPr>
        </p:nvSpPr>
        <p:spPr>
          <a:ln/>
        </p:spPr>
        <p:txBody>
          <a:bodyPr/>
          <a:lstStyle>
            <a:lvl1pPr>
              <a:defRPr/>
            </a:lvl1pPr>
          </a:lstStyle>
          <a:p>
            <a:endParaRPr lang="en-GB" altLang="en-US"/>
          </a:p>
        </p:txBody>
      </p:sp>
      <p:sp>
        <p:nvSpPr>
          <p:cNvPr id="8" name="Rectangle 5">
            <a:extLst>
              <a:ext uri="{FF2B5EF4-FFF2-40B4-BE49-F238E27FC236}">
                <a16:creationId xmlns:a16="http://schemas.microsoft.com/office/drawing/2014/main" id="{FA24689B-0D3B-4AE0-87B4-7649609EB2E2}"/>
              </a:ext>
            </a:extLst>
          </p:cNvPr>
          <p:cNvSpPr>
            <a:spLocks noGrp="1" noChangeArrowheads="1"/>
          </p:cNvSpPr>
          <p:nvPr>
            <p:ph type="ftr" sz="quarter" idx="11"/>
          </p:nvPr>
        </p:nvSpPr>
        <p:spPr>
          <a:ln/>
        </p:spPr>
        <p:txBody>
          <a:bodyPr/>
          <a:lstStyle>
            <a:lvl1pPr>
              <a:defRPr/>
            </a:lvl1pPr>
          </a:lstStyle>
          <a:p>
            <a:endParaRPr lang="en-GB" altLang="en-US"/>
          </a:p>
        </p:txBody>
      </p:sp>
      <p:sp>
        <p:nvSpPr>
          <p:cNvPr id="9" name="Rectangle 6">
            <a:extLst>
              <a:ext uri="{FF2B5EF4-FFF2-40B4-BE49-F238E27FC236}">
                <a16:creationId xmlns:a16="http://schemas.microsoft.com/office/drawing/2014/main" id="{6185CA7C-C3DA-AEBF-F9BF-0BBC2F8DEC47}"/>
              </a:ext>
            </a:extLst>
          </p:cNvPr>
          <p:cNvSpPr>
            <a:spLocks noGrp="1" noChangeArrowheads="1"/>
          </p:cNvSpPr>
          <p:nvPr>
            <p:ph type="sldNum" sz="quarter" idx="12"/>
          </p:nvPr>
        </p:nvSpPr>
        <p:spPr>
          <a:ln/>
        </p:spPr>
        <p:txBody>
          <a:bodyPr/>
          <a:lstStyle>
            <a:lvl1pPr>
              <a:defRPr/>
            </a:lvl1pPr>
          </a:lstStyle>
          <a:p>
            <a:fld id="{AF757C87-9A4B-7849-ACBA-4BE9C7866101}" type="slidenum">
              <a:rPr lang="en-US" altLang="en-US"/>
              <a:pPr/>
              <a:t>‹#›</a:t>
            </a:fld>
            <a:endParaRPr lang="en-US" altLang="en-US"/>
          </a:p>
        </p:txBody>
      </p:sp>
    </p:spTree>
    <p:extLst>
      <p:ext uri="{BB962C8B-B14F-4D97-AF65-F5344CB8AC3E}">
        <p14:creationId xmlns:p14="http://schemas.microsoft.com/office/powerpoint/2010/main" val="1424579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69E8ADAF-4BBB-8C39-43B2-28357006C443}"/>
              </a:ext>
            </a:extLst>
          </p:cNvPr>
          <p:cNvSpPr>
            <a:spLocks noGrp="1" noChangeArrowheads="1"/>
          </p:cNvSpPr>
          <p:nvPr>
            <p:ph type="dt" sz="half" idx="10"/>
          </p:nvPr>
        </p:nvSpPr>
        <p:spPr>
          <a:ln/>
        </p:spPr>
        <p:txBody>
          <a:bodyPr/>
          <a:lstStyle>
            <a:lvl1pPr>
              <a:defRPr/>
            </a:lvl1pPr>
          </a:lstStyle>
          <a:p>
            <a:endParaRPr lang="en-GB" altLang="en-US"/>
          </a:p>
        </p:txBody>
      </p:sp>
      <p:sp>
        <p:nvSpPr>
          <p:cNvPr id="4" name="Rectangle 5">
            <a:extLst>
              <a:ext uri="{FF2B5EF4-FFF2-40B4-BE49-F238E27FC236}">
                <a16:creationId xmlns:a16="http://schemas.microsoft.com/office/drawing/2014/main" id="{66024643-EA44-208F-E38A-D30C8CE2E98B}"/>
              </a:ext>
            </a:extLst>
          </p:cNvPr>
          <p:cNvSpPr>
            <a:spLocks noGrp="1" noChangeArrowheads="1"/>
          </p:cNvSpPr>
          <p:nvPr>
            <p:ph type="ftr" sz="quarter" idx="11"/>
          </p:nvPr>
        </p:nvSpPr>
        <p:spPr>
          <a:ln/>
        </p:spPr>
        <p:txBody>
          <a:bodyPr/>
          <a:lstStyle>
            <a:lvl1pPr>
              <a:defRPr/>
            </a:lvl1pPr>
          </a:lstStyle>
          <a:p>
            <a:endParaRPr lang="en-GB" altLang="en-US"/>
          </a:p>
        </p:txBody>
      </p:sp>
      <p:sp>
        <p:nvSpPr>
          <p:cNvPr id="5" name="Rectangle 6">
            <a:extLst>
              <a:ext uri="{FF2B5EF4-FFF2-40B4-BE49-F238E27FC236}">
                <a16:creationId xmlns:a16="http://schemas.microsoft.com/office/drawing/2014/main" id="{AB4C7C1A-719E-6E22-A54E-A641F5FB7081}"/>
              </a:ext>
            </a:extLst>
          </p:cNvPr>
          <p:cNvSpPr>
            <a:spLocks noGrp="1" noChangeArrowheads="1"/>
          </p:cNvSpPr>
          <p:nvPr>
            <p:ph type="sldNum" sz="quarter" idx="12"/>
          </p:nvPr>
        </p:nvSpPr>
        <p:spPr>
          <a:ln/>
        </p:spPr>
        <p:txBody>
          <a:bodyPr/>
          <a:lstStyle>
            <a:lvl1pPr>
              <a:defRPr/>
            </a:lvl1pPr>
          </a:lstStyle>
          <a:p>
            <a:fld id="{06351AA6-B120-2644-89B4-773ED046FF9E}" type="slidenum">
              <a:rPr lang="en-US" altLang="en-US"/>
              <a:pPr/>
              <a:t>‹#›</a:t>
            </a:fld>
            <a:endParaRPr lang="en-US" altLang="en-US"/>
          </a:p>
        </p:txBody>
      </p:sp>
    </p:spTree>
    <p:extLst>
      <p:ext uri="{BB962C8B-B14F-4D97-AF65-F5344CB8AC3E}">
        <p14:creationId xmlns:p14="http://schemas.microsoft.com/office/powerpoint/2010/main" val="2643324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12A0D717-FE99-C72F-4BDA-C0C6C9980DBE}"/>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11AF7A84-BABC-77DC-86D4-2A2DD33A545E}"/>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4CD4AE4F-19ED-6D30-D1DF-1F36D0FB066E}"/>
              </a:ext>
            </a:extLst>
          </p:cNvPr>
          <p:cNvSpPr>
            <a:spLocks noGrp="1" noChangeArrowheads="1"/>
          </p:cNvSpPr>
          <p:nvPr>
            <p:ph type="sldNum" sz="quarter" idx="12"/>
          </p:nvPr>
        </p:nvSpPr>
        <p:spPr>
          <a:ln/>
        </p:spPr>
        <p:txBody>
          <a:bodyPr/>
          <a:lstStyle>
            <a:lvl1pPr>
              <a:defRPr/>
            </a:lvl1pPr>
          </a:lstStyle>
          <a:p>
            <a:fld id="{B5743555-E68A-5A41-9382-0EEA800E1353}" type="slidenum">
              <a:rPr lang="en-US" altLang="en-US"/>
              <a:pPr/>
              <a:t>‹#›</a:t>
            </a:fld>
            <a:endParaRPr lang="en-US" altLang="en-US"/>
          </a:p>
        </p:txBody>
      </p:sp>
    </p:spTree>
    <p:extLst>
      <p:ext uri="{BB962C8B-B14F-4D97-AF65-F5344CB8AC3E}">
        <p14:creationId xmlns:p14="http://schemas.microsoft.com/office/powerpoint/2010/main" val="3617014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1275"/>
            <a:ext cx="16846550" cy="557688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20019963" y="1311275"/>
            <a:ext cx="28625800" cy="28093988"/>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638" y="6888163"/>
            <a:ext cx="16846550" cy="225171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0A80B014-87E4-74FE-B47D-914A5D418117}"/>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669894A7-187B-6986-9C46-F50B6E49B0AD}"/>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79CE9C82-EE30-9198-9185-BD7ABC532E00}"/>
              </a:ext>
            </a:extLst>
          </p:cNvPr>
          <p:cNvSpPr>
            <a:spLocks noGrp="1" noChangeArrowheads="1"/>
          </p:cNvSpPr>
          <p:nvPr>
            <p:ph type="sldNum" sz="quarter" idx="12"/>
          </p:nvPr>
        </p:nvSpPr>
        <p:spPr>
          <a:ln/>
        </p:spPr>
        <p:txBody>
          <a:bodyPr/>
          <a:lstStyle>
            <a:lvl1pPr>
              <a:defRPr/>
            </a:lvl1pPr>
          </a:lstStyle>
          <a:p>
            <a:fld id="{3C35636F-4C12-694B-9ABC-179D5476D679}" type="slidenum">
              <a:rPr lang="en-US" altLang="en-US"/>
              <a:pPr/>
              <a:t>‹#›</a:t>
            </a:fld>
            <a:endParaRPr lang="en-US" altLang="en-US"/>
          </a:p>
        </p:txBody>
      </p:sp>
    </p:spTree>
    <p:extLst>
      <p:ext uri="{BB962C8B-B14F-4D97-AF65-F5344CB8AC3E}">
        <p14:creationId xmlns:p14="http://schemas.microsoft.com/office/powerpoint/2010/main" val="3707117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36175" y="23042563"/>
            <a:ext cx="30724475" cy="27209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0036175" y="2941638"/>
            <a:ext cx="30724475" cy="1975008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0036175" y="25763538"/>
            <a:ext cx="30724475" cy="38623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1A47890C-E186-0B53-D195-8647D5984814}"/>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8099135D-4E47-B48E-6D8E-A0029C5F883E}"/>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E2188A10-18DE-8F6E-58FA-EBE1706EC107}"/>
              </a:ext>
            </a:extLst>
          </p:cNvPr>
          <p:cNvSpPr>
            <a:spLocks noGrp="1" noChangeArrowheads="1"/>
          </p:cNvSpPr>
          <p:nvPr>
            <p:ph type="sldNum" sz="quarter" idx="12"/>
          </p:nvPr>
        </p:nvSpPr>
        <p:spPr>
          <a:ln/>
        </p:spPr>
        <p:txBody>
          <a:bodyPr/>
          <a:lstStyle>
            <a:lvl1pPr>
              <a:defRPr/>
            </a:lvl1pPr>
          </a:lstStyle>
          <a:p>
            <a:fld id="{5B93C19C-1549-A04D-B837-8C26116D1798}" type="slidenum">
              <a:rPr lang="en-US" altLang="en-US"/>
              <a:pPr/>
              <a:t>‹#›</a:t>
            </a:fld>
            <a:endParaRPr lang="en-US" altLang="en-US"/>
          </a:p>
        </p:txBody>
      </p:sp>
    </p:spTree>
    <p:extLst>
      <p:ext uri="{BB962C8B-B14F-4D97-AF65-F5344CB8AC3E}">
        <p14:creationId xmlns:p14="http://schemas.microsoft.com/office/powerpoint/2010/main" val="35024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F5FC0BA-4096-FB0F-C061-198C43470083}"/>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F2FA91A-F332-9F10-C236-1D5734EF88C1}"/>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14EE1D27-9BCE-F2BC-B8E6-2A53B5ACC237}"/>
              </a:ext>
            </a:extLst>
          </p:cNvPr>
          <p:cNvSpPr>
            <a:spLocks noGrp="1" noChangeArrowheads="1"/>
          </p:cNvSpPr>
          <p:nvPr>
            <p:ph type="sldNum" sz="quarter" idx="12"/>
          </p:nvPr>
        </p:nvSpPr>
        <p:spPr>
          <a:ln/>
        </p:spPr>
        <p:txBody>
          <a:bodyPr/>
          <a:lstStyle>
            <a:lvl1pPr>
              <a:defRPr/>
            </a:lvl1pPr>
          </a:lstStyle>
          <a:p>
            <a:fld id="{DCCEFCC5-019C-494B-A2FB-424A8D175E87}" type="slidenum">
              <a:rPr lang="en-US" altLang="en-US"/>
              <a:pPr/>
              <a:t>‹#›</a:t>
            </a:fld>
            <a:endParaRPr lang="en-US" altLang="en-US"/>
          </a:p>
        </p:txBody>
      </p:sp>
    </p:spTree>
    <p:extLst>
      <p:ext uri="{BB962C8B-B14F-4D97-AF65-F5344CB8AC3E}">
        <p14:creationId xmlns:p14="http://schemas.microsoft.com/office/powerpoint/2010/main" val="1497735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125275" y="1828800"/>
            <a:ext cx="11520488" cy="2743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560638" y="1828800"/>
            <a:ext cx="34412237" cy="2743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6E015A-0DD2-89E9-54F7-6C02BE47F309}"/>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06AF7CD4-F563-0347-90BB-2B612AA1E65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D0643E5F-5391-6CA0-A383-02187B90A98F}"/>
              </a:ext>
            </a:extLst>
          </p:cNvPr>
          <p:cNvSpPr>
            <a:spLocks noGrp="1" noChangeArrowheads="1"/>
          </p:cNvSpPr>
          <p:nvPr>
            <p:ph type="sldNum" sz="quarter" idx="12"/>
          </p:nvPr>
        </p:nvSpPr>
        <p:spPr>
          <a:ln/>
        </p:spPr>
        <p:txBody>
          <a:bodyPr/>
          <a:lstStyle>
            <a:lvl1pPr>
              <a:defRPr/>
            </a:lvl1pPr>
          </a:lstStyle>
          <a:p>
            <a:fld id="{6C473701-BD89-BF49-A6A0-2BAE5214F5C1}" type="slidenum">
              <a:rPr lang="en-US" altLang="en-US"/>
              <a:pPr/>
              <a:t>‹#›</a:t>
            </a:fld>
            <a:endParaRPr lang="en-US" altLang="en-US"/>
          </a:p>
        </p:txBody>
      </p:sp>
    </p:spTree>
    <p:extLst>
      <p:ext uri="{BB962C8B-B14F-4D97-AF65-F5344CB8AC3E}">
        <p14:creationId xmlns:p14="http://schemas.microsoft.com/office/powerpoint/2010/main" val="2747867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F4701B3C-0F6D-A49A-7B7C-6DBCC4776F28}"/>
              </a:ext>
            </a:extLst>
          </p:cNvPr>
          <p:cNvSpPr>
            <a:spLocks noGrp="1" noChangeArrowheads="1"/>
          </p:cNvSpPr>
          <p:nvPr>
            <p:ph type="title"/>
          </p:nvPr>
        </p:nvSpPr>
        <p:spPr bwMode="auto">
          <a:xfrm>
            <a:off x="2560638" y="1828800"/>
            <a:ext cx="46085125" cy="6583363"/>
          </a:xfrm>
          <a:prstGeom prst="rect">
            <a:avLst/>
          </a:prstGeom>
          <a:noFill/>
          <a:ln w="9525">
            <a:noFill/>
            <a:miter lim="800000"/>
            <a:headEnd/>
            <a:tailEnd/>
          </a:ln>
          <a:effectLst/>
        </p:spPr>
        <p:txBody>
          <a:bodyPr vert="horz" wrap="square" lIns="480709" tIns="240355" rIns="480709" bIns="240355" numCol="1" anchor="ctr" anchorCtr="0" compatLnSpc="1">
            <a:prstTxWarp prst="textNoShape">
              <a:avLst/>
            </a:prstTxWarp>
          </a:bodyPr>
          <a:lstStyle/>
          <a:p>
            <a:pPr lvl="0"/>
            <a:r>
              <a:rPr lang="en-US"/>
              <a:t>Click to edit Master title style</a:t>
            </a:r>
          </a:p>
        </p:txBody>
      </p:sp>
      <p:sp>
        <p:nvSpPr>
          <p:cNvPr id="73731" name="Rectangle 3">
            <a:extLst>
              <a:ext uri="{FF2B5EF4-FFF2-40B4-BE49-F238E27FC236}">
                <a16:creationId xmlns:a16="http://schemas.microsoft.com/office/drawing/2014/main" id="{E903474B-E282-47C5-A888-76CE08F1AD86}"/>
              </a:ext>
            </a:extLst>
          </p:cNvPr>
          <p:cNvSpPr>
            <a:spLocks noGrp="1" noChangeArrowheads="1"/>
          </p:cNvSpPr>
          <p:nvPr>
            <p:ph type="body" idx="1"/>
          </p:nvPr>
        </p:nvSpPr>
        <p:spPr bwMode="auto">
          <a:xfrm>
            <a:off x="2560638" y="9509125"/>
            <a:ext cx="46085125" cy="19751675"/>
          </a:xfrm>
          <a:prstGeom prst="rect">
            <a:avLst/>
          </a:prstGeom>
          <a:noFill/>
          <a:ln w="9525">
            <a:noFill/>
            <a:miter lim="800000"/>
            <a:headEnd/>
            <a:tailEnd/>
          </a:ln>
          <a:effectLst/>
        </p:spPr>
        <p:txBody>
          <a:bodyPr vert="horz" wrap="square" lIns="480709" tIns="240355" rIns="480709" bIns="240355"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3732" name="Rectangle 4">
            <a:extLst>
              <a:ext uri="{FF2B5EF4-FFF2-40B4-BE49-F238E27FC236}">
                <a16:creationId xmlns:a16="http://schemas.microsoft.com/office/drawing/2014/main" id="{412EA4A2-A255-8672-5EFB-618772300475}"/>
              </a:ext>
            </a:extLst>
          </p:cNvPr>
          <p:cNvSpPr>
            <a:spLocks noGrp="1" noChangeArrowheads="1"/>
          </p:cNvSpPr>
          <p:nvPr>
            <p:ph type="dt" sz="half" idx="2"/>
          </p:nvPr>
        </p:nvSpPr>
        <p:spPr bwMode="auto">
          <a:xfrm>
            <a:off x="25606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3" name="Rectangle 5">
            <a:extLst>
              <a:ext uri="{FF2B5EF4-FFF2-40B4-BE49-F238E27FC236}">
                <a16:creationId xmlns:a16="http://schemas.microsoft.com/office/drawing/2014/main" id="{1FDBEAAC-3BD6-B42E-B94B-1D0F53271234}"/>
              </a:ext>
            </a:extLst>
          </p:cNvPr>
          <p:cNvSpPr>
            <a:spLocks noGrp="1" noChangeArrowheads="1"/>
          </p:cNvSpPr>
          <p:nvPr>
            <p:ph type="ftr" sz="quarter" idx="3"/>
          </p:nvPr>
        </p:nvSpPr>
        <p:spPr bwMode="auto">
          <a:xfrm>
            <a:off x="17495838" y="29976763"/>
            <a:ext cx="162147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ct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4" name="Rectangle 6">
            <a:extLst>
              <a:ext uri="{FF2B5EF4-FFF2-40B4-BE49-F238E27FC236}">
                <a16:creationId xmlns:a16="http://schemas.microsoft.com/office/drawing/2014/main" id="{5D78CB57-0A90-10A9-913E-183FFCC221AB}"/>
              </a:ext>
            </a:extLst>
          </p:cNvPr>
          <p:cNvSpPr>
            <a:spLocks noGrp="1" noChangeArrowheads="1"/>
          </p:cNvSpPr>
          <p:nvPr>
            <p:ph type="sldNum" sz="quarter" idx="4"/>
          </p:nvPr>
        </p:nvSpPr>
        <p:spPr bwMode="auto">
          <a:xfrm>
            <a:off x="366982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r">
              <a:defRPr sz="7400">
                <a:effectLst>
                  <a:outerShdw blurRad="38100" dist="38100" dir="2700000" algn="tl">
                    <a:srgbClr val="FFFFFF"/>
                  </a:outerShdw>
                </a:effectLst>
                <a:latin typeface="Arial" panose="020B0604020202020204" pitchFamily="34" charset="0"/>
              </a:defRPr>
            </a:lvl1pPr>
          </a:lstStyle>
          <a:p>
            <a:fld id="{980FC53C-7879-7B4E-B96A-5BAC08834F95}"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82" r:id="rId1"/>
    <p:sldLayoutId id="2147483681" r:id="rId2"/>
    <p:sldLayoutId id="2147483680" r:id="rId3"/>
    <p:sldLayoutId id="2147483679" r:id="rId4"/>
    <p:sldLayoutId id="2147483678" r:id="rId5"/>
    <p:sldLayoutId id="2147483677" r:id="rId6"/>
    <p:sldLayoutId id="2147483676" r:id="rId7"/>
    <p:sldLayoutId id="2147483675" r:id="rId8"/>
    <p:sldLayoutId id="2147483674" r:id="rId9"/>
    <p:sldLayoutId id="2147483673" r:id="rId10"/>
    <p:sldLayoutId id="2147483672" r:id="rId11"/>
  </p:sldLayoutIdLst>
  <p:txStyles>
    <p:titleStyle>
      <a:lvl1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mj-lt"/>
          <a:ea typeface="+mj-ea"/>
          <a:cs typeface="+mj-cs"/>
        </a:defRPr>
      </a:lvl1pPr>
      <a:lvl2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2pPr>
      <a:lvl3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3pPr>
      <a:lvl4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4pPr>
      <a:lvl5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5pPr>
      <a:lvl6pPr marL="4572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6pPr>
      <a:lvl7pPr marL="9144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7pPr>
      <a:lvl8pPr marL="13716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8pPr>
      <a:lvl9pPr marL="18288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9pPr>
    </p:titleStyle>
    <p:bodyStyle>
      <a:lvl1pPr marL="1803400" indent="-1803400" algn="l" defTabSz="4806950" rtl="0" eaLnBrk="0" fontAlgn="base" hangingPunct="0">
        <a:spcBef>
          <a:spcPct val="20000"/>
        </a:spcBef>
        <a:spcAft>
          <a:spcPct val="0"/>
        </a:spcAft>
        <a:buClr>
          <a:schemeClr val="hlink"/>
        </a:buClr>
        <a:buSzPct val="65000"/>
        <a:buFont typeface="Wingdings" pitchFamily="2" charset="2"/>
        <a:buChar char="n"/>
        <a:defRPr sz="16800">
          <a:solidFill>
            <a:schemeClr val="tx1"/>
          </a:solidFill>
          <a:effectLst>
            <a:outerShdw blurRad="38100" dist="38100" dir="2700000" algn="tl">
              <a:srgbClr val="FFFFFF"/>
            </a:outerShdw>
          </a:effectLst>
          <a:latin typeface="+mn-lt"/>
          <a:ea typeface="+mn-ea"/>
          <a:cs typeface="+mn-cs"/>
        </a:defRPr>
      </a:lvl1pPr>
      <a:lvl2pPr marL="3905250" indent="-1501775" algn="l" defTabSz="4806950" rtl="0" eaLnBrk="0" fontAlgn="base" hangingPunct="0">
        <a:spcBef>
          <a:spcPct val="20000"/>
        </a:spcBef>
        <a:spcAft>
          <a:spcPct val="0"/>
        </a:spcAft>
        <a:buClr>
          <a:schemeClr val="folHlink"/>
        </a:buClr>
        <a:buSzPct val="65000"/>
        <a:buFont typeface="Wingdings" pitchFamily="2" charset="2"/>
        <a:buChar char="n"/>
        <a:defRPr sz="14700">
          <a:solidFill>
            <a:schemeClr val="tx1"/>
          </a:solidFill>
          <a:effectLst>
            <a:outerShdw blurRad="38100" dist="38100" dir="2700000" algn="tl">
              <a:srgbClr val="FFFFFF"/>
            </a:outerShdw>
          </a:effectLst>
          <a:latin typeface="+mn-lt"/>
          <a:cs typeface="+mn-cs"/>
        </a:defRPr>
      </a:lvl2pPr>
      <a:lvl3pPr marL="6008688" indent="-1201738" algn="l" defTabSz="4806950" rtl="0" eaLnBrk="0" fontAlgn="base" hangingPunct="0">
        <a:spcBef>
          <a:spcPct val="20000"/>
        </a:spcBef>
        <a:spcAft>
          <a:spcPct val="0"/>
        </a:spcAft>
        <a:buClr>
          <a:schemeClr val="hlink"/>
        </a:buClr>
        <a:buSzPct val="65000"/>
        <a:buFont typeface="Wingdings" pitchFamily="2" charset="2"/>
        <a:buChar char="n"/>
        <a:defRPr sz="12600">
          <a:solidFill>
            <a:schemeClr val="tx1"/>
          </a:solidFill>
          <a:effectLst>
            <a:outerShdw blurRad="38100" dist="38100" dir="2700000" algn="tl">
              <a:srgbClr val="FFFFFF"/>
            </a:outerShdw>
          </a:effectLst>
          <a:latin typeface="+mn-lt"/>
          <a:cs typeface="+mn-cs"/>
        </a:defRPr>
      </a:lvl3pPr>
      <a:lvl4pPr marL="8412163" indent="-1201738" algn="l" defTabSz="4806950" rtl="0" eaLnBrk="0" fontAlgn="base" hangingPunct="0">
        <a:spcBef>
          <a:spcPct val="20000"/>
        </a:spcBef>
        <a:spcAft>
          <a:spcPct val="0"/>
        </a:spcAft>
        <a:buClr>
          <a:schemeClr val="fo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4pPr>
      <a:lvl5pPr marL="10815638" indent="-1201738" algn="l" defTabSz="4806950" rtl="0" eaLnBrk="0" fontAlgn="base" hangingPunct="0">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5pPr>
      <a:lvl6pPr marL="112728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6pPr>
      <a:lvl7pPr marL="117300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7pPr>
      <a:lvl8pPr marL="121872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8pPr>
      <a:lvl9pPr marL="126444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chart" Target="../charts/chart4.xml"/><Relationship Id="rId5" Type="http://schemas.openxmlformats.org/officeDocument/2006/relationships/chart" Target="../charts/chart3.xml"/><Relationship Id="rId4" Type="http://schemas.openxmlformats.org/officeDocument/2006/relationships/chart" Target="../charts/char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5BA8372A-058C-7B4A-BD0F-3C9662164421}"/>
              </a:ext>
            </a:extLst>
          </p:cNvPr>
          <p:cNvSpPr>
            <a:spLocks noChangeArrowheads="1"/>
          </p:cNvSpPr>
          <p:nvPr/>
        </p:nvSpPr>
        <p:spPr bwMode="auto">
          <a:xfrm>
            <a:off x="-74055872" y="-846397"/>
            <a:ext cx="136654358"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181818"/>
                </a:solidFill>
                <a:effectLst/>
                <a:latin typeface="Söhne"/>
              </a:rPr>
              <a:t>The results of the study are summarized in the following tables and figures, providing insights into the effects of strength training (ST) and plyometric training (PT) on maximal strength, peak power, total power, and jump height.</a:t>
            </a:r>
            <a:endParaRPr kumimoji="0" lang="en-US" altLang="en-US" sz="44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181818"/>
                </a:solidFill>
                <a:effectLst/>
                <a:latin typeface="Söhne"/>
              </a:rPr>
              <a:t>Table 1: Summary of Pre- and Post-Training Measures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 name="TextBox 11">
            <a:extLst>
              <a:ext uri="{FF2B5EF4-FFF2-40B4-BE49-F238E27FC236}">
                <a16:creationId xmlns:a16="http://schemas.microsoft.com/office/drawing/2014/main" id="{293FE3D7-EF7D-1D41-A932-184F2704EB75}"/>
              </a:ext>
            </a:extLst>
          </p:cNvPr>
          <p:cNvSpPr txBox="1"/>
          <p:nvPr/>
        </p:nvSpPr>
        <p:spPr>
          <a:xfrm>
            <a:off x="19123562" y="3729331"/>
            <a:ext cx="12848714" cy="1569660"/>
          </a:xfrm>
          <a:prstGeom prst="rect">
            <a:avLst/>
          </a:prstGeom>
          <a:noFill/>
        </p:spPr>
        <p:txBody>
          <a:bodyPr wrap="square" rtlCol="0">
            <a:spAutoFit/>
          </a:bodyPr>
          <a:lstStyle/>
          <a:p>
            <a:pPr algn="ctr"/>
            <a:r>
              <a:rPr lang="en-GB" sz="2800" b="0" i="0" u="sng" strike="noStrike" dirty="0">
                <a:solidFill>
                  <a:srgbClr val="181818"/>
                </a:solidFill>
                <a:effectLst/>
                <a:latin typeface="Times New Roman" panose="02020603050405020304" pitchFamily="18" charset="0"/>
                <a:cs typeface="Times New Roman" panose="02020603050405020304" pitchFamily="18" charset="0"/>
              </a:rPr>
              <a:t>Results</a:t>
            </a:r>
          </a:p>
          <a:p>
            <a:pPr algn="ctr"/>
            <a:r>
              <a:rPr lang="en-GB" sz="2800" b="0" i="0" u="sng" strike="noStrike" dirty="0">
                <a:solidFill>
                  <a:srgbClr val="181818"/>
                </a:solidFill>
                <a:effectLst/>
                <a:latin typeface="Times New Roman" panose="02020603050405020304" pitchFamily="18" charset="0"/>
                <a:cs typeface="Times New Roman" panose="02020603050405020304" pitchFamily="18" charset="0"/>
              </a:rPr>
              <a:t> </a:t>
            </a:r>
          </a:p>
          <a:p>
            <a:pPr algn="just"/>
            <a:r>
              <a:rPr lang="en-GB" sz="2000" b="0" i="0" u="none" strike="noStrike" dirty="0">
                <a:solidFill>
                  <a:srgbClr val="181818"/>
                </a:solidFill>
                <a:effectLst/>
                <a:latin typeface="Times New Roman" panose="02020603050405020304" pitchFamily="18" charset="0"/>
                <a:cs typeface="Times New Roman" panose="02020603050405020304" pitchFamily="18" charset="0"/>
              </a:rPr>
              <a:t>The results of the study are summarized in the following tables and figures, providing insights into the effects of strength training (ST) and plyometric training (PT) on maximal strength, peak power, total power, and jump height.</a:t>
            </a:r>
            <a:endParaRPr lang="en-US" sz="2000" dirty="0">
              <a:latin typeface="Times New Roman" panose="02020603050405020304" pitchFamily="18" charset="0"/>
              <a:cs typeface="Times New Roman" panose="02020603050405020304" pitchFamily="18" charset="0"/>
            </a:endParaRPr>
          </a:p>
        </p:txBody>
      </p:sp>
      <p:graphicFrame>
        <p:nvGraphicFramePr>
          <p:cNvPr id="15" name="Table 14">
            <a:extLst>
              <a:ext uri="{FF2B5EF4-FFF2-40B4-BE49-F238E27FC236}">
                <a16:creationId xmlns:a16="http://schemas.microsoft.com/office/drawing/2014/main" id="{C99D770B-3D4C-A643-B61E-F7863C1D5352}"/>
              </a:ext>
            </a:extLst>
          </p:cNvPr>
          <p:cNvGraphicFramePr>
            <a:graphicFrameLocks noGrp="1"/>
          </p:cNvGraphicFramePr>
          <p:nvPr>
            <p:extLst>
              <p:ext uri="{D42A27DB-BD31-4B8C-83A1-F6EECF244321}">
                <p14:modId xmlns:p14="http://schemas.microsoft.com/office/powerpoint/2010/main" val="3660275744"/>
              </p:ext>
            </p:extLst>
          </p:nvPr>
        </p:nvGraphicFramePr>
        <p:xfrm>
          <a:off x="19123562" y="6345432"/>
          <a:ext cx="12848715" cy="1828800"/>
        </p:xfrm>
        <a:graphic>
          <a:graphicData uri="http://schemas.openxmlformats.org/drawingml/2006/table">
            <a:tbl>
              <a:tblPr/>
              <a:tblGrid>
                <a:gridCol w="2569743">
                  <a:extLst>
                    <a:ext uri="{9D8B030D-6E8A-4147-A177-3AD203B41FA5}">
                      <a16:colId xmlns:a16="http://schemas.microsoft.com/office/drawing/2014/main" val="1131097059"/>
                    </a:ext>
                  </a:extLst>
                </a:gridCol>
                <a:gridCol w="2569743">
                  <a:extLst>
                    <a:ext uri="{9D8B030D-6E8A-4147-A177-3AD203B41FA5}">
                      <a16:colId xmlns:a16="http://schemas.microsoft.com/office/drawing/2014/main" val="2052692204"/>
                    </a:ext>
                  </a:extLst>
                </a:gridCol>
                <a:gridCol w="2569743">
                  <a:extLst>
                    <a:ext uri="{9D8B030D-6E8A-4147-A177-3AD203B41FA5}">
                      <a16:colId xmlns:a16="http://schemas.microsoft.com/office/drawing/2014/main" val="2786399437"/>
                    </a:ext>
                  </a:extLst>
                </a:gridCol>
                <a:gridCol w="2569743">
                  <a:extLst>
                    <a:ext uri="{9D8B030D-6E8A-4147-A177-3AD203B41FA5}">
                      <a16:colId xmlns:a16="http://schemas.microsoft.com/office/drawing/2014/main" val="3140556821"/>
                    </a:ext>
                  </a:extLst>
                </a:gridCol>
                <a:gridCol w="2569743">
                  <a:extLst>
                    <a:ext uri="{9D8B030D-6E8A-4147-A177-3AD203B41FA5}">
                      <a16:colId xmlns:a16="http://schemas.microsoft.com/office/drawing/2014/main" val="749298377"/>
                    </a:ext>
                  </a:extLst>
                </a:gridCol>
              </a:tblGrid>
              <a:tr h="0">
                <a:tc>
                  <a:txBody>
                    <a:bodyPr/>
                    <a:lstStyle/>
                    <a:p>
                      <a:pPr fontAlgn="b"/>
                      <a:r>
                        <a:rPr lang="en-GB">
                          <a:effectLst/>
                          <a:latin typeface="Times New Roman" panose="02020603050405020304" pitchFamily="18" charset="0"/>
                          <a:cs typeface="Times New Roman" panose="02020603050405020304" pitchFamily="18" charset="0"/>
                        </a:rPr>
                        <a:t>Measure</a:t>
                      </a:r>
                    </a:p>
                  </a:txBody>
                  <a:tcPr anchor="b">
                    <a:lnL w="9525" cap="flat" cmpd="sng" algn="ctr">
                      <a:solidFill>
                        <a:srgbClr val="90C91C"/>
                      </a:solidFill>
                      <a:prstDash val="solid"/>
                      <a:round/>
                      <a:headEnd type="none" w="med" len="med"/>
                      <a:tailEnd type="none" w="med" len="med"/>
                    </a:lnL>
                    <a:lnR w="9525" cap="flat" cmpd="sng" algn="ctr">
                      <a:solidFill>
                        <a:srgbClr val="30ED1C"/>
                      </a:solidFill>
                      <a:prstDash val="solid"/>
                      <a:round/>
                      <a:headEnd type="none" w="med" len="med"/>
                      <a:tailEnd type="none" w="med" len="med"/>
                    </a:lnR>
                    <a:lnT w="9525" cap="flat" cmpd="sng" algn="ctr">
                      <a:solidFill>
                        <a:srgbClr val="90C91C"/>
                      </a:solidFill>
                      <a:prstDash val="solid"/>
                      <a:round/>
                      <a:headEnd type="none" w="med" len="med"/>
                      <a:tailEnd type="none" w="med" len="med"/>
                    </a:lnT>
                    <a:lnB w="12700" cap="flat" cmpd="sng" algn="ctr">
                      <a:solidFill>
                        <a:srgbClr val="E0CD1C"/>
                      </a:solidFill>
                      <a:prstDash val="solid"/>
                      <a:round/>
                      <a:headEnd type="none" w="med" len="med"/>
                      <a:tailEnd type="none" w="med" len="med"/>
                    </a:lnB>
                  </a:tcPr>
                </a:tc>
                <a:tc>
                  <a:txBody>
                    <a:bodyPr/>
                    <a:lstStyle/>
                    <a:p>
                      <a:pPr fontAlgn="b"/>
                      <a:r>
                        <a:rPr lang="en-GB">
                          <a:effectLst/>
                          <a:latin typeface="Times New Roman" panose="02020603050405020304" pitchFamily="18" charset="0"/>
                          <a:cs typeface="Times New Roman" panose="02020603050405020304" pitchFamily="18" charset="0"/>
                        </a:rPr>
                        <a:t>Mean</a:t>
                      </a:r>
                    </a:p>
                  </a:txBody>
                  <a:tcPr anchor="b">
                    <a:lnL w="9525" cap="flat" cmpd="sng" algn="ctr">
                      <a:solidFill>
                        <a:srgbClr val="30ED1C"/>
                      </a:solidFill>
                      <a:prstDash val="solid"/>
                      <a:round/>
                      <a:headEnd type="none" w="med" len="med"/>
                      <a:tailEnd type="none" w="med" len="med"/>
                    </a:lnL>
                    <a:lnR w="9525" cap="flat" cmpd="sng" algn="ctr">
                      <a:solidFill>
                        <a:srgbClr val="50CA1C"/>
                      </a:solidFill>
                      <a:prstDash val="solid"/>
                      <a:round/>
                      <a:headEnd type="none" w="med" len="med"/>
                      <a:tailEnd type="none" w="med" len="med"/>
                    </a:lnR>
                    <a:lnT w="9525" cap="flat" cmpd="sng" algn="ctr">
                      <a:solidFill>
                        <a:srgbClr val="30ED1C"/>
                      </a:solidFill>
                      <a:prstDash val="solid"/>
                      <a:round/>
                      <a:headEnd type="none" w="med" len="med"/>
                      <a:tailEnd type="none" w="med" len="med"/>
                    </a:lnT>
                    <a:lnB w="12700" cap="flat" cmpd="sng" algn="ctr">
                      <a:solidFill>
                        <a:srgbClr val="40F81C"/>
                      </a:solidFill>
                      <a:prstDash val="solid"/>
                      <a:round/>
                      <a:headEnd type="none" w="med" len="med"/>
                      <a:tailEnd type="none" w="med" len="med"/>
                    </a:lnB>
                  </a:tcPr>
                </a:tc>
                <a:tc>
                  <a:txBody>
                    <a:bodyPr/>
                    <a:lstStyle/>
                    <a:p>
                      <a:pPr fontAlgn="b"/>
                      <a:r>
                        <a:rPr lang="en-GB">
                          <a:effectLst/>
                          <a:latin typeface="Times New Roman" panose="02020603050405020304" pitchFamily="18" charset="0"/>
                          <a:cs typeface="Times New Roman" panose="02020603050405020304" pitchFamily="18" charset="0"/>
                        </a:rPr>
                        <a:t>Standard Deviation</a:t>
                      </a:r>
                    </a:p>
                  </a:txBody>
                  <a:tcPr anchor="b">
                    <a:lnL w="9525" cap="flat" cmpd="sng" algn="ctr">
                      <a:solidFill>
                        <a:srgbClr val="50CA1C"/>
                      </a:solidFill>
                      <a:prstDash val="solid"/>
                      <a:round/>
                      <a:headEnd type="none" w="med" len="med"/>
                      <a:tailEnd type="none" w="med" len="med"/>
                    </a:lnL>
                    <a:lnR w="9525" cap="flat" cmpd="sng" algn="ctr">
                      <a:solidFill>
                        <a:srgbClr val="D0C21C"/>
                      </a:solidFill>
                      <a:prstDash val="solid"/>
                      <a:round/>
                      <a:headEnd type="none" w="med" len="med"/>
                      <a:tailEnd type="none" w="med" len="med"/>
                    </a:lnR>
                    <a:lnT w="9525" cap="flat" cmpd="sng" algn="ctr">
                      <a:solidFill>
                        <a:srgbClr val="50CA1C"/>
                      </a:solidFill>
                      <a:prstDash val="solid"/>
                      <a:round/>
                      <a:headEnd type="none" w="med" len="med"/>
                      <a:tailEnd type="none" w="med" len="med"/>
                    </a:lnT>
                    <a:lnB w="12700" cap="flat" cmpd="sng" algn="ctr">
                      <a:solidFill>
                        <a:srgbClr val="F0E71C"/>
                      </a:solidFill>
                      <a:prstDash val="solid"/>
                      <a:round/>
                      <a:headEnd type="none" w="med" len="med"/>
                      <a:tailEnd type="none" w="med" len="med"/>
                    </a:lnB>
                  </a:tcPr>
                </a:tc>
                <a:tc>
                  <a:txBody>
                    <a:bodyPr/>
                    <a:lstStyle/>
                    <a:p>
                      <a:pPr fontAlgn="b"/>
                      <a:r>
                        <a:rPr lang="en-GB">
                          <a:effectLst/>
                          <a:latin typeface="Times New Roman" panose="02020603050405020304" pitchFamily="18" charset="0"/>
                          <a:cs typeface="Times New Roman" panose="02020603050405020304" pitchFamily="18" charset="0"/>
                        </a:rPr>
                        <a:t>Effect Size</a:t>
                      </a:r>
                    </a:p>
                  </a:txBody>
                  <a:tcPr anchor="b">
                    <a:lnL w="9525" cap="flat" cmpd="sng" algn="ctr">
                      <a:solidFill>
                        <a:srgbClr val="D0C21C"/>
                      </a:solidFill>
                      <a:prstDash val="solid"/>
                      <a:round/>
                      <a:headEnd type="none" w="med" len="med"/>
                      <a:tailEnd type="none" w="med" len="med"/>
                    </a:lnL>
                    <a:lnR w="9525" cap="flat" cmpd="sng" algn="ctr">
                      <a:solidFill>
                        <a:srgbClr val="70EF1C"/>
                      </a:solidFill>
                      <a:prstDash val="solid"/>
                      <a:round/>
                      <a:headEnd type="none" w="med" len="med"/>
                      <a:tailEnd type="none" w="med" len="med"/>
                    </a:lnR>
                    <a:lnT w="9525" cap="flat" cmpd="sng" algn="ctr">
                      <a:solidFill>
                        <a:srgbClr val="D0C21C"/>
                      </a:solidFill>
                      <a:prstDash val="solid"/>
                      <a:round/>
                      <a:headEnd type="none" w="med" len="med"/>
                      <a:tailEnd type="none" w="med" len="med"/>
                    </a:lnT>
                    <a:lnB w="12700" cap="flat" cmpd="sng" algn="ctr">
                      <a:solidFill>
                        <a:srgbClr val="D0D71C"/>
                      </a:solidFill>
                      <a:prstDash val="solid"/>
                      <a:round/>
                      <a:headEnd type="none" w="med" len="med"/>
                      <a:tailEnd type="none" w="med" len="med"/>
                    </a:lnB>
                  </a:tcPr>
                </a:tc>
                <a:tc>
                  <a:txBody>
                    <a:bodyPr/>
                    <a:lstStyle/>
                    <a:p>
                      <a:pPr fontAlgn="b"/>
                      <a:r>
                        <a:rPr lang="en-GB">
                          <a:effectLst/>
                          <a:latin typeface="Times New Roman" panose="02020603050405020304" pitchFamily="18" charset="0"/>
                          <a:cs typeface="Times New Roman" panose="02020603050405020304" pitchFamily="18" charset="0"/>
                        </a:rPr>
                        <a:t>P Value</a:t>
                      </a:r>
                    </a:p>
                  </a:txBody>
                  <a:tcPr anchor="b">
                    <a:lnL w="9525" cap="flat" cmpd="sng" algn="ctr">
                      <a:solidFill>
                        <a:srgbClr val="70EF1C"/>
                      </a:solidFill>
                      <a:prstDash val="solid"/>
                      <a:round/>
                      <a:headEnd type="none" w="med" len="med"/>
                      <a:tailEnd type="none" w="med" len="med"/>
                    </a:lnL>
                    <a:lnR w="9525" cap="flat" cmpd="sng" algn="ctr">
                      <a:solidFill>
                        <a:srgbClr val="70EF1C"/>
                      </a:solidFill>
                      <a:prstDash val="solid"/>
                      <a:round/>
                      <a:headEnd type="none" w="med" len="med"/>
                      <a:tailEnd type="none" w="med" len="med"/>
                    </a:lnR>
                    <a:lnT w="9525" cap="flat" cmpd="sng" algn="ctr">
                      <a:solidFill>
                        <a:srgbClr val="70EF1C"/>
                      </a:solidFill>
                      <a:prstDash val="solid"/>
                      <a:round/>
                      <a:headEnd type="none" w="med" len="med"/>
                      <a:tailEnd type="none" w="med" len="med"/>
                    </a:lnT>
                    <a:lnB w="12700" cap="flat" cmpd="sng" algn="ctr">
                      <a:solidFill>
                        <a:srgbClr val="00DE1C"/>
                      </a:solidFill>
                      <a:prstDash val="solid"/>
                      <a:round/>
                      <a:headEnd type="none" w="med" len="med"/>
                      <a:tailEnd type="none" w="med" len="med"/>
                    </a:lnB>
                  </a:tcPr>
                </a:tc>
                <a:extLst>
                  <a:ext uri="{0D108BD9-81ED-4DB2-BD59-A6C34878D82A}">
                    <a16:rowId xmlns:a16="http://schemas.microsoft.com/office/drawing/2014/main" val="1859129563"/>
                  </a:ext>
                </a:extLst>
              </a:tr>
              <a:tr h="0">
                <a:tc>
                  <a:txBody>
                    <a:bodyPr/>
                    <a:lstStyle/>
                    <a:p>
                      <a:pPr fontAlgn="base"/>
                      <a:r>
                        <a:rPr lang="en-GB">
                          <a:effectLst/>
                          <a:latin typeface="Times New Roman" panose="02020603050405020304" pitchFamily="18" charset="0"/>
                          <a:cs typeface="Times New Roman" panose="02020603050405020304" pitchFamily="18" charset="0"/>
                        </a:rPr>
                        <a:t>Maximal/Strength</a:t>
                      </a:r>
                    </a:p>
                  </a:txBody>
                  <a:tcPr anchor="ctr">
                    <a:lnL w="9525" cap="flat" cmpd="sng" algn="ctr">
                      <a:solidFill>
                        <a:srgbClr val="E0CD1C"/>
                      </a:solidFill>
                      <a:prstDash val="solid"/>
                      <a:round/>
                      <a:headEnd type="none" w="med" len="med"/>
                      <a:tailEnd type="none" w="med" len="med"/>
                    </a:lnL>
                    <a:lnR w="9525" cap="flat" cmpd="sng" algn="ctr">
                      <a:solidFill>
                        <a:srgbClr val="40F81C"/>
                      </a:solidFill>
                      <a:prstDash val="solid"/>
                      <a:round/>
                      <a:headEnd type="none" w="med" len="med"/>
                      <a:tailEnd type="none" w="med" len="med"/>
                    </a:lnR>
                    <a:lnT w="12700" cap="flat" cmpd="sng" algn="ctr">
                      <a:solidFill>
                        <a:srgbClr val="E0CD1C"/>
                      </a:solidFill>
                      <a:prstDash val="solid"/>
                      <a:round/>
                      <a:headEnd type="none" w="med" len="med"/>
                      <a:tailEnd type="none" w="med" len="med"/>
                    </a:lnT>
                    <a:lnB w="12700" cap="flat" cmpd="sng" algn="ctr">
                      <a:solidFill>
                        <a:srgbClr val="E0CD1C"/>
                      </a:solidFill>
                      <a:prstDash val="solid"/>
                      <a:round/>
                      <a:headEnd type="none" w="med" len="med"/>
                      <a:tailEnd type="none" w="med" len="med"/>
                    </a:lnB>
                  </a:tcPr>
                </a:tc>
                <a:tc>
                  <a:txBody>
                    <a:bodyPr/>
                    <a:lstStyle/>
                    <a:p>
                      <a:pPr fontAlgn="base"/>
                      <a:r>
                        <a:rPr lang="en-GB">
                          <a:effectLst/>
                          <a:latin typeface="Times New Roman" panose="02020603050405020304" pitchFamily="18" charset="0"/>
                          <a:cs typeface="Times New Roman" panose="02020603050405020304" pitchFamily="18" charset="0"/>
                        </a:rPr>
                        <a:t>-9.375</a:t>
                      </a:r>
                    </a:p>
                  </a:txBody>
                  <a:tcPr anchor="ctr">
                    <a:lnL w="9525" cap="flat" cmpd="sng" algn="ctr">
                      <a:solidFill>
                        <a:srgbClr val="40F81C"/>
                      </a:solidFill>
                      <a:prstDash val="solid"/>
                      <a:round/>
                      <a:headEnd type="none" w="med" len="med"/>
                      <a:tailEnd type="none" w="med" len="med"/>
                    </a:lnL>
                    <a:lnR w="9525" cap="flat" cmpd="sng" algn="ctr">
                      <a:solidFill>
                        <a:srgbClr val="F0E71C"/>
                      </a:solidFill>
                      <a:prstDash val="solid"/>
                      <a:round/>
                      <a:headEnd type="none" w="med" len="med"/>
                      <a:tailEnd type="none" w="med" len="med"/>
                    </a:lnR>
                    <a:lnT w="12700" cap="flat" cmpd="sng" algn="ctr">
                      <a:solidFill>
                        <a:srgbClr val="40F81C"/>
                      </a:solidFill>
                      <a:prstDash val="solid"/>
                      <a:round/>
                      <a:headEnd type="none" w="med" len="med"/>
                      <a:tailEnd type="none" w="med" len="med"/>
                    </a:lnT>
                    <a:lnB w="12700" cap="flat" cmpd="sng" algn="ctr">
                      <a:solidFill>
                        <a:srgbClr val="C0C31C"/>
                      </a:solidFill>
                      <a:prstDash val="solid"/>
                      <a:round/>
                      <a:headEnd type="none" w="med" len="med"/>
                      <a:tailEnd type="none" w="med" len="med"/>
                    </a:lnB>
                  </a:tcPr>
                </a:tc>
                <a:tc>
                  <a:txBody>
                    <a:bodyPr/>
                    <a:lstStyle/>
                    <a:p>
                      <a:pPr fontAlgn="base"/>
                      <a:r>
                        <a:rPr lang="en-GB">
                          <a:effectLst/>
                          <a:latin typeface="Times New Roman" panose="02020603050405020304" pitchFamily="18" charset="0"/>
                          <a:cs typeface="Times New Roman" panose="02020603050405020304" pitchFamily="18" charset="0"/>
                        </a:rPr>
                        <a:t>12.939</a:t>
                      </a:r>
                    </a:p>
                  </a:txBody>
                  <a:tcPr anchor="ctr">
                    <a:lnL w="9525" cap="flat" cmpd="sng" algn="ctr">
                      <a:solidFill>
                        <a:srgbClr val="F0E71C"/>
                      </a:solidFill>
                      <a:prstDash val="solid"/>
                      <a:round/>
                      <a:headEnd type="none" w="med" len="med"/>
                      <a:tailEnd type="none" w="med" len="med"/>
                    </a:lnL>
                    <a:lnR w="9525" cap="flat" cmpd="sng" algn="ctr">
                      <a:solidFill>
                        <a:srgbClr val="D0D71C"/>
                      </a:solidFill>
                      <a:prstDash val="solid"/>
                      <a:round/>
                      <a:headEnd type="none" w="med" len="med"/>
                      <a:tailEnd type="none" w="med" len="med"/>
                    </a:lnR>
                    <a:lnT w="12700" cap="flat" cmpd="sng" algn="ctr">
                      <a:solidFill>
                        <a:srgbClr val="F0E71C"/>
                      </a:solidFill>
                      <a:prstDash val="solid"/>
                      <a:round/>
                      <a:headEnd type="none" w="med" len="med"/>
                      <a:tailEnd type="none" w="med" len="med"/>
                    </a:lnT>
                    <a:lnB w="12700" cap="flat" cmpd="sng" algn="ctr">
                      <a:solidFill>
                        <a:srgbClr val="30241D"/>
                      </a:solidFill>
                      <a:prstDash val="solid"/>
                      <a:round/>
                      <a:headEnd type="none" w="med" len="med"/>
                      <a:tailEnd type="none" w="med" len="med"/>
                    </a:lnB>
                  </a:tcPr>
                </a:tc>
                <a:tc>
                  <a:txBody>
                    <a:bodyPr/>
                    <a:lstStyle/>
                    <a:p>
                      <a:pPr fontAlgn="base"/>
                      <a:r>
                        <a:rPr lang="en-GB">
                          <a:effectLst/>
                          <a:latin typeface="Times New Roman" panose="02020603050405020304" pitchFamily="18" charset="0"/>
                          <a:cs typeface="Times New Roman" panose="02020603050405020304" pitchFamily="18" charset="0"/>
                        </a:rPr>
                        <a:t>0.725</a:t>
                      </a:r>
                    </a:p>
                  </a:txBody>
                  <a:tcPr anchor="ctr">
                    <a:lnL w="9525" cap="flat" cmpd="sng" algn="ctr">
                      <a:solidFill>
                        <a:srgbClr val="D0D71C"/>
                      </a:solidFill>
                      <a:prstDash val="solid"/>
                      <a:round/>
                      <a:headEnd type="none" w="med" len="med"/>
                      <a:tailEnd type="none" w="med" len="med"/>
                    </a:lnL>
                    <a:lnR w="9525" cap="flat" cmpd="sng" algn="ctr">
                      <a:solidFill>
                        <a:srgbClr val="00DE1C"/>
                      </a:solidFill>
                      <a:prstDash val="solid"/>
                      <a:round/>
                      <a:headEnd type="none" w="med" len="med"/>
                      <a:tailEnd type="none" w="med" len="med"/>
                    </a:lnR>
                    <a:lnT w="12700" cap="flat" cmpd="sng" algn="ctr">
                      <a:solidFill>
                        <a:srgbClr val="D0D71C"/>
                      </a:solidFill>
                      <a:prstDash val="solid"/>
                      <a:round/>
                      <a:headEnd type="none" w="med" len="med"/>
                      <a:tailEnd type="none" w="med" len="med"/>
                    </a:lnT>
                    <a:lnB w="12700" cap="flat" cmpd="sng" algn="ctr">
                      <a:solidFill>
                        <a:srgbClr val="50341D"/>
                      </a:solidFill>
                      <a:prstDash val="solid"/>
                      <a:round/>
                      <a:headEnd type="none" w="med" len="med"/>
                      <a:tailEnd type="none" w="med" len="med"/>
                    </a:lnB>
                  </a:tcPr>
                </a:tc>
                <a:tc>
                  <a:txBody>
                    <a:bodyPr/>
                    <a:lstStyle/>
                    <a:p>
                      <a:pPr fontAlgn="base"/>
                      <a:r>
                        <a:rPr lang="en-GB">
                          <a:effectLst/>
                          <a:latin typeface="Times New Roman" panose="02020603050405020304" pitchFamily="18" charset="0"/>
                          <a:cs typeface="Times New Roman" panose="02020603050405020304" pitchFamily="18" charset="0"/>
                        </a:rPr>
                        <a:t>&gt;P .105</a:t>
                      </a:r>
                    </a:p>
                  </a:txBody>
                  <a:tcPr anchor="ctr">
                    <a:lnL w="9525" cap="flat" cmpd="sng" algn="ctr">
                      <a:solidFill>
                        <a:srgbClr val="00DE1C"/>
                      </a:solidFill>
                      <a:prstDash val="solid"/>
                      <a:round/>
                      <a:headEnd type="none" w="med" len="med"/>
                      <a:tailEnd type="none" w="med" len="med"/>
                    </a:lnL>
                    <a:lnR w="9525" cap="flat" cmpd="sng" algn="ctr">
                      <a:solidFill>
                        <a:srgbClr val="00DE1C"/>
                      </a:solidFill>
                      <a:prstDash val="solid"/>
                      <a:round/>
                      <a:headEnd type="none" w="med" len="med"/>
                      <a:tailEnd type="none" w="med" len="med"/>
                    </a:lnR>
                    <a:lnT w="12700" cap="flat" cmpd="sng" algn="ctr">
                      <a:solidFill>
                        <a:srgbClr val="00DE1C"/>
                      </a:solidFill>
                      <a:prstDash val="solid"/>
                      <a:round/>
                      <a:headEnd type="none" w="med" len="med"/>
                      <a:tailEnd type="none" w="med" len="med"/>
                    </a:lnT>
                    <a:lnB w="12700" cap="flat" cmpd="sng" algn="ctr">
                      <a:solidFill>
                        <a:srgbClr val="B00A1D"/>
                      </a:solidFill>
                      <a:prstDash val="solid"/>
                      <a:round/>
                      <a:headEnd type="none" w="med" len="med"/>
                      <a:tailEnd type="none" w="med" len="med"/>
                    </a:lnB>
                  </a:tcPr>
                </a:tc>
                <a:extLst>
                  <a:ext uri="{0D108BD9-81ED-4DB2-BD59-A6C34878D82A}">
                    <a16:rowId xmlns:a16="http://schemas.microsoft.com/office/drawing/2014/main" val="3075935628"/>
                  </a:ext>
                </a:extLst>
              </a:tr>
              <a:tr h="0">
                <a:tc>
                  <a:txBody>
                    <a:bodyPr/>
                    <a:lstStyle/>
                    <a:p>
                      <a:pPr fontAlgn="base"/>
                      <a:r>
                        <a:rPr lang="en-GB">
                          <a:effectLst/>
                          <a:latin typeface="Times New Roman" panose="02020603050405020304" pitchFamily="18" charset="0"/>
                          <a:cs typeface="Times New Roman" panose="02020603050405020304" pitchFamily="18" charset="0"/>
                        </a:rPr>
                        <a:t>Peak Power</a:t>
                      </a:r>
                    </a:p>
                  </a:txBody>
                  <a:tcPr anchor="ctr">
                    <a:lnL w="9525" cap="flat" cmpd="sng" algn="ctr">
                      <a:solidFill>
                        <a:srgbClr val="E0CD1C"/>
                      </a:solidFill>
                      <a:prstDash val="solid"/>
                      <a:round/>
                      <a:headEnd type="none" w="med" len="med"/>
                      <a:tailEnd type="none" w="med" len="med"/>
                    </a:lnL>
                    <a:lnR w="9525" cap="flat" cmpd="sng" algn="ctr">
                      <a:solidFill>
                        <a:srgbClr val="C0C31C"/>
                      </a:solidFill>
                      <a:prstDash val="solid"/>
                      <a:round/>
                      <a:headEnd type="none" w="med" len="med"/>
                      <a:tailEnd type="none" w="med" len="med"/>
                    </a:lnR>
                    <a:lnT w="12700" cap="flat" cmpd="sng" algn="ctr">
                      <a:solidFill>
                        <a:srgbClr val="E0CD1C"/>
                      </a:solidFill>
                      <a:prstDash val="solid"/>
                      <a:round/>
                      <a:headEnd type="none" w="med" len="med"/>
                      <a:tailEnd type="none" w="med" len="med"/>
                    </a:lnT>
                    <a:lnB w="12700" cap="flat" cmpd="sng" algn="ctr">
                      <a:solidFill>
                        <a:srgbClr val="00181D"/>
                      </a:solidFill>
                      <a:prstDash val="solid"/>
                      <a:round/>
                      <a:headEnd type="none" w="med" len="med"/>
                      <a:tailEnd type="none" w="med" len="med"/>
                    </a:lnB>
                  </a:tcPr>
                </a:tc>
                <a:tc>
                  <a:txBody>
                    <a:bodyPr/>
                    <a:lstStyle/>
                    <a:p>
                      <a:pPr fontAlgn="base"/>
                      <a:r>
                        <a:rPr lang="en-GB">
                          <a:effectLst/>
                          <a:latin typeface="Times New Roman" panose="02020603050405020304" pitchFamily="18" charset="0"/>
                          <a:cs typeface="Times New Roman" panose="02020603050405020304" pitchFamily="18" charset="0"/>
                        </a:rPr>
                        <a:t>-58.428</a:t>
                      </a:r>
                    </a:p>
                  </a:txBody>
                  <a:tcPr anchor="ctr">
                    <a:lnL w="9525" cap="flat" cmpd="sng" algn="ctr">
                      <a:solidFill>
                        <a:srgbClr val="C0C31C"/>
                      </a:solidFill>
                      <a:prstDash val="solid"/>
                      <a:round/>
                      <a:headEnd type="none" w="med" len="med"/>
                      <a:tailEnd type="none" w="med" len="med"/>
                    </a:lnL>
                    <a:lnR w="9525" cap="flat" cmpd="sng" algn="ctr">
                      <a:solidFill>
                        <a:srgbClr val="30241D"/>
                      </a:solidFill>
                      <a:prstDash val="solid"/>
                      <a:round/>
                      <a:headEnd type="none" w="med" len="med"/>
                      <a:tailEnd type="none" w="med" len="med"/>
                    </a:lnR>
                    <a:lnT w="12700" cap="flat" cmpd="sng" algn="ctr">
                      <a:solidFill>
                        <a:srgbClr val="C0C31C"/>
                      </a:solidFill>
                      <a:prstDash val="solid"/>
                      <a:round/>
                      <a:headEnd type="none" w="med" len="med"/>
                      <a:tailEnd type="none" w="med" len="med"/>
                    </a:lnT>
                    <a:lnB w="12700" cap="flat" cmpd="sng" algn="ctr">
                      <a:solidFill>
                        <a:srgbClr val="A01A1D"/>
                      </a:solidFill>
                      <a:prstDash val="solid"/>
                      <a:round/>
                      <a:headEnd type="none" w="med" len="med"/>
                      <a:tailEnd type="none" w="med" len="med"/>
                    </a:lnB>
                  </a:tcPr>
                </a:tc>
                <a:tc>
                  <a:txBody>
                    <a:bodyPr/>
                    <a:lstStyle/>
                    <a:p>
                      <a:pPr fontAlgn="base"/>
                      <a:r>
                        <a:rPr lang="en-GB">
                          <a:effectLst/>
                          <a:latin typeface="Times New Roman" panose="02020603050405020304" pitchFamily="18" charset="0"/>
                          <a:cs typeface="Times New Roman" panose="02020603050405020304" pitchFamily="18" charset="0"/>
                        </a:rPr>
                        <a:t>9.21755</a:t>
                      </a:r>
                    </a:p>
                  </a:txBody>
                  <a:tcPr anchor="ctr">
                    <a:lnL w="9525" cap="flat" cmpd="sng" algn="ctr">
                      <a:solidFill>
                        <a:srgbClr val="30241D"/>
                      </a:solidFill>
                      <a:prstDash val="solid"/>
                      <a:round/>
                      <a:headEnd type="none" w="med" len="med"/>
                      <a:tailEnd type="none" w="med" len="med"/>
                    </a:lnL>
                    <a:lnR w="9525" cap="flat" cmpd="sng" algn="ctr">
                      <a:solidFill>
                        <a:srgbClr val="50341D"/>
                      </a:solidFill>
                      <a:prstDash val="solid"/>
                      <a:round/>
                      <a:headEnd type="none" w="med" len="med"/>
                      <a:tailEnd type="none" w="med" len="med"/>
                    </a:lnR>
                    <a:lnT w="12700" cap="flat" cmpd="sng" algn="ctr">
                      <a:solidFill>
                        <a:srgbClr val="30241D"/>
                      </a:solidFill>
                      <a:prstDash val="solid"/>
                      <a:round/>
                      <a:headEnd type="none" w="med" len="med"/>
                      <a:tailEnd type="none" w="med" len="med"/>
                    </a:lnT>
                    <a:lnB w="12700" cap="flat" cmpd="sng" algn="ctr">
                      <a:solidFill>
                        <a:srgbClr val="00061D"/>
                      </a:solidFill>
                      <a:prstDash val="solid"/>
                      <a:round/>
                      <a:headEnd type="none" w="med" len="med"/>
                      <a:tailEnd type="none" w="med" len="med"/>
                    </a:lnB>
                  </a:tcPr>
                </a:tc>
                <a:tc>
                  <a:txBody>
                    <a:bodyPr/>
                    <a:lstStyle/>
                    <a:p>
                      <a:pPr fontAlgn="base"/>
                      <a:r>
                        <a:rPr lang="en-GB">
                          <a:effectLst/>
                          <a:latin typeface="Times New Roman" panose="02020603050405020304" pitchFamily="18" charset="0"/>
                          <a:cs typeface="Times New Roman" panose="02020603050405020304" pitchFamily="18" charset="0"/>
                        </a:rPr>
                        <a:t>-6.338</a:t>
                      </a:r>
                    </a:p>
                  </a:txBody>
                  <a:tcPr anchor="ctr">
                    <a:lnL w="9525" cap="flat" cmpd="sng" algn="ctr">
                      <a:solidFill>
                        <a:srgbClr val="50341D"/>
                      </a:solidFill>
                      <a:prstDash val="solid"/>
                      <a:round/>
                      <a:headEnd type="none" w="med" len="med"/>
                      <a:tailEnd type="none" w="med" len="med"/>
                    </a:lnL>
                    <a:lnR w="9525" cap="flat" cmpd="sng" algn="ctr">
                      <a:solidFill>
                        <a:srgbClr val="B00A1D"/>
                      </a:solidFill>
                      <a:prstDash val="solid"/>
                      <a:round/>
                      <a:headEnd type="none" w="med" len="med"/>
                      <a:tailEnd type="none" w="med" len="med"/>
                    </a:lnR>
                    <a:lnT w="12700" cap="flat" cmpd="sng" algn="ctr">
                      <a:solidFill>
                        <a:srgbClr val="50341D"/>
                      </a:solidFill>
                      <a:prstDash val="solid"/>
                      <a:round/>
                      <a:headEnd type="none" w="med" len="med"/>
                      <a:tailEnd type="none" w="med" len="med"/>
                    </a:lnT>
                    <a:lnB w="12700" cap="flat" cmpd="sng" algn="ctr">
                      <a:solidFill>
                        <a:srgbClr val="70201D"/>
                      </a:solidFill>
                      <a:prstDash val="solid"/>
                      <a:round/>
                      <a:headEnd type="none" w="med" len="med"/>
                      <a:tailEnd type="none" w="med" len="med"/>
                    </a:lnB>
                  </a:tcPr>
                </a:tc>
                <a:tc>
                  <a:txBody>
                    <a:bodyPr/>
                    <a:lstStyle/>
                    <a:p>
                      <a:pPr fontAlgn="base"/>
                      <a:r>
                        <a:rPr lang="en-GB">
                          <a:effectLst/>
                          <a:latin typeface="Times New Roman" panose="02020603050405020304" pitchFamily="18" charset="0"/>
                          <a:cs typeface="Times New Roman" panose="02020603050405020304" pitchFamily="18" charset="0"/>
                        </a:rPr>
                        <a:t>&gt;P .001</a:t>
                      </a:r>
                    </a:p>
                  </a:txBody>
                  <a:tcPr anchor="ctr">
                    <a:lnL w="9525" cap="flat" cmpd="sng" algn="ctr">
                      <a:solidFill>
                        <a:srgbClr val="B00A1D"/>
                      </a:solidFill>
                      <a:prstDash val="solid"/>
                      <a:round/>
                      <a:headEnd type="none" w="med" len="med"/>
                      <a:tailEnd type="none" w="med" len="med"/>
                    </a:lnL>
                    <a:lnR w="9525" cap="flat" cmpd="sng" algn="ctr">
                      <a:solidFill>
                        <a:srgbClr val="B00A1D"/>
                      </a:solidFill>
                      <a:prstDash val="solid"/>
                      <a:round/>
                      <a:headEnd type="none" w="med" len="med"/>
                      <a:tailEnd type="none" w="med" len="med"/>
                    </a:lnR>
                    <a:lnT w="12700" cap="flat" cmpd="sng" algn="ctr">
                      <a:solidFill>
                        <a:srgbClr val="B00A1D"/>
                      </a:solidFill>
                      <a:prstDash val="solid"/>
                      <a:round/>
                      <a:headEnd type="none" w="med" len="med"/>
                      <a:tailEnd type="none" w="med" len="med"/>
                    </a:lnT>
                    <a:lnB w="12700" cap="flat" cmpd="sng" algn="ctr">
                      <a:solidFill>
                        <a:srgbClr val="D01A1D"/>
                      </a:solidFill>
                      <a:prstDash val="solid"/>
                      <a:round/>
                      <a:headEnd type="none" w="med" len="med"/>
                      <a:tailEnd type="none" w="med" len="med"/>
                    </a:lnB>
                  </a:tcPr>
                </a:tc>
                <a:extLst>
                  <a:ext uri="{0D108BD9-81ED-4DB2-BD59-A6C34878D82A}">
                    <a16:rowId xmlns:a16="http://schemas.microsoft.com/office/drawing/2014/main" val="2876991946"/>
                  </a:ext>
                </a:extLst>
              </a:tr>
              <a:tr h="0">
                <a:tc>
                  <a:txBody>
                    <a:bodyPr/>
                    <a:lstStyle/>
                    <a:p>
                      <a:pPr fontAlgn="base"/>
                      <a:r>
                        <a:rPr lang="en-GB">
                          <a:effectLst/>
                          <a:latin typeface="Times New Roman" panose="02020603050405020304" pitchFamily="18" charset="0"/>
                          <a:cs typeface="Times New Roman" panose="02020603050405020304" pitchFamily="18" charset="0"/>
                        </a:rPr>
                        <a:t>Total Power</a:t>
                      </a:r>
                    </a:p>
                  </a:txBody>
                  <a:tcPr anchor="ctr">
                    <a:lnL w="9525" cap="flat" cmpd="sng" algn="ctr">
                      <a:solidFill>
                        <a:srgbClr val="00181D"/>
                      </a:solidFill>
                      <a:prstDash val="solid"/>
                      <a:round/>
                      <a:headEnd type="none" w="med" len="med"/>
                      <a:tailEnd type="none" w="med" len="med"/>
                    </a:lnL>
                    <a:lnR w="9525" cap="flat" cmpd="sng" algn="ctr">
                      <a:solidFill>
                        <a:srgbClr val="A01A1D"/>
                      </a:solidFill>
                      <a:prstDash val="solid"/>
                      <a:round/>
                      <a:headEnd type="none" w="med" len="med"/>
                      <a:tailEnd type="none" w="med" len="med"/>
                    </a:lnR>
                    <a:lnT w="12700" cap="flat" cmpd="sng" algn="ctr">
                      <a:solidFill>
                        <a:srgbClr val="00181D"/>
                      </a:solidFill>
                      <a:prstDash val="solid"/>
                      <a:round/>
                      <a:headEnd type="none" w="med" len="med"/>
                      <a:tailEnd type="none" w="med" len="med"/>
                    </a:lnT>
                    <a:lnB w="12700" cap="flat" cmpd="sng" algn="ctr">
                      <a:solidFill>
                        <a:srgbClr val="800D1D"/>
                      </a:solidFill>
                      <a:prstDash val="solid"/>
                      <a:round/>
                      <a:headEnd type="none" w="med" len="med"/>
                      <a:tailEnd type="none" w="med" len="med"/>
                    </a:lnB>
                  </a:tcPr>
                </a:tc>
                <a:tc>
                  <a:txBody>
                    <a:bodyPr/>
                    <a:lstStyle/>
                    <a:p>
                      <a:pPr fontAlgn="base"/>
                      <a:r>
                        <a:rPr lang="en-GB">
                          <a:effectLst/>
                          <a:latin typeface="Times New Roman" panose="02020603050405020304" pitchFamily="18" charset="0"/>
                          <a:cs typeface="Times New Roman" panose="02020603050405020304" pitchFamily="18" charset="0"/>
                        </a:rPr>
                        <a:t>-210.95</a:t>
                      </a:r>
                    </a:p>
                  </a:txBody>
                  <a:tcPr anchor="ctr">
                    <a:lnL w="9525" cap="flat" cmpd="sng" algn="ctr">
                      <a:solidFill>
                        <a:srgbClr val="A01A1D"/>
                      </a:solidFill>
                      <a:prstDash val="solid"/>
                      <a:round/>
                      <a:headEnd type="none" w="med" len="med"/>
                      <a:tailEnd type="none" w="med" len="med"/>
                    </a:lnL>
                    <a:lnR w="9525" cap="flat" cmpd="sng" algn="ctr">
                      <a:solidFill>
                        <a:srgbClr val="00061D"/>
                      </a:solidFill>
                      <a:prstDash val="solid"/>
                      <a:round/>
                      <a:headEnd type="none" w="med" len="med"/>
                      <a:tailEnd type="none" w="med" len="med"/>
                    </a:lnR>
                    <a:lnT w="12700" cap="flat" cmpd="sng" algn="ctr">
                      <a:solidFill>
                        <a:srgbClr val="A01A1D"/>
                      </a:solidFill>
                      <a:prstDash val="solid"/>
                      <a:round/>
                      <a:headEnd type="none" w="med" len="med"/>
                      <a:tailEnd type="none" w="med" len="med"/>
                    </a:lnT>
                    <a:lnB w="12700" cap="flat" cmpd="sng" algn="ctr">
                      <a:solidFill>
                        <a:srgbClr val="003C1D"/>
                      </a:solidFill>
                      <a:prstDash val="solid"/>
                      <a:round/>
                      <a:headEnd type="none" w="med" len="med"/>
                      <a:tailEnd type="none" w="med" len="med"/>
                    </a:lnB>
                  </a:tcPr>
                </a:tc>
                <a:tc>
                  <a:txBody>
                    <a:bodyPr/>
                    <a:lstStyle/>
                    <a:p>
                      <a:pPr fontAlgn="base"/>
                      <a:r>
                        <a:rPr lang="en-GB">
                          <a:effectLst/>
                          <a:latin typeface="Times New Roman" panose="02020603050405020304" pitchFamily="18" charset="0"/>
                          <a:cs typeface="Times New Roman" panose="02020603050405020304" pitchFamily="18" charset="0"/>
                        </a:rPr>
                        <a:t>166.43335</a:t>
                      </a:r>
                    </a:p>
                  </a:txBody>
                  <a:tcPr anchor="ctr">
                    <a:lnL w="9525" cap="flat" cmpd="sng" algn="ctr">
                      <a:solidFill>
                        <a:srgbClr val="00061D"/>
                      </a:solidFill>
                      <a:prstDash val="solid"/>
                      <a:round/>
                      <a:headEnd type="none" w="med" len="med"/>
                      <a:tailEnd type="none" w="med" len="med"/>
                    </a:lnL>
                    <a:lnR w="9525" cap="flat" cmpd="sng" algn="ctr">
                      <a:solidFill>
                        <a:srgbClr val="70201D"/>
                      </a:solidFill>
                      <a:prstDash val="solid"/>
                      <a:round/>
                      <a:headEnd type="none" w="med" len="med"/>
                      <a:tailEnd type="none" w="med" len="med"/>
                    </a:lnR>
                    <a:lnT w="12700" cap="flat" cmpd="sng" algn="ctr">
                      <a:solidFill>
                        <a:srgbClr val="00061D"/>
                      </a:solidFill>
                      <a:prstDash val="solid"/>
                      <a:round/>
                      <a:headEnd type="none" w="med" len="med"/>
                      <a:tailEnd type="none" w="med" len="med"/>
                    </a:lnT>
                    <a:lnB w="12700" cap="flat" cmpd="sng" algn="ctr">
                      <a:solidFill>
                        <a:srgbClr val="B0251D"/>
                      </a:solidFill>
                      <a:prstDash val="solid"/>
                      <a:round/>
                      <a:headEnd type="none" w="med" len="med"/>
                      <a:tailEnd type="none" w="med" len="med"/>
                    </a:lnB>
                  </a:tcPr>
                </a:tc>
                <a:tc>
                  <a:txBody>
                    <a:bodyPr/>
                    <a:lstStyle/>
                    <a:p>
                      <a:pPr fontAlgn="base"/>
                      <a:r>
                        <a:rPr lang="en-GB">
                          <a:effectLst/>
                          <a:latin typeface="Times New Roman" panose="02020603050405020304" pitchFamily="18" charset="0"/>
                          <a:cs typeface="Times New Roman" panose="02020603050405020304" pitchFamily="18" charset="0"/>
                        </a:rPr>
                        <a:t>-1.268</a:t>
                      </a:r>
                    </a:p>
                  </a:txBody>
                  <a:tcPr anchor="ctr">
                    <a:lnL w="9525" cap="flat" cmpd="sng" algn="ctr">
                      <a:solidFill>
                        <a:srgbClr val="70201D"/>
                      </a:solidFill>
                      <a:prstDash val="solid"/>
                      <a:round/>
                      <a:headEnd type="none" w="med" len="med"/>
                      <a:tailEnd type="none" w="med" len="med"/>
                    </a:lnL>
                    <a:lnR w="9525" cap="flat" cmpd="sng" algn="ctr">
                      <a:solidFill>
                        <a:srgbClr val="D01A1D"/>
                      </a:solidFill>
                      <a:prstDash val="solid"/>
                      <a:round/>
                      <a:headEnd type="none" w="med" len="med"/>
                      <a:tailEnd type="none" w="med" len="med"/>
                    </a:lnR>
                    <a:lnT w="12700" cap="flat" cmpd="sng" algn="ctr">
                      <a:solidFill>
                        <a:srgbClr val="70201D"/>
                      </a:solidFill>
                      <a:prstDash val="solid"/>
                      <a:round/>
                      <a:headEnd type="none" w="med" len="med"/>
                      <a:tailEnd type="none" w="med" len="med"/>
                    </a:lnT>
                    <a:lnB w="12700" cap="flat" cmpd="sng" algn="ctr">
                      <a:solidFill>
                        <a:srgbClr val="B00D1D"/>
                      </a:solidFill>
                      <a:prstDash val="solid"/>
                      <a:round/>
                      <a:headEnd type="none" w="med" len="med"/>
                      <a:tailEnd type="none" w="med" len="med"/>
                    </a:lnB>
                  </a:tcPr>
                </a:tc>
                <a:tc>
                  <a:txBody>
                    <a:bodyPr/>
                    <a:lstStyle/>
                    <a:p>
                      <a:pPr fontAlgn="base"/>
                      <a:r>
                        <a:rPr lang="en-GB">
                          <a:effectLst/>
                          <a:latin typeface="Times New Roman" panose="02020603050405020304" pitchFamily="18" charset="0"/>
                          <a:cs typeface="Times New Roman" panose="02020603050405020304" pitchFamily="18" charset="0"/>
                        </a:rPr>
                        <a:t>&gt;P .001</a:t>
                      </a:r>
                    </a:p>
                  </a:txBody>
                  <a:tcPr anchor="ctr">
                    <a:lnL w="9525" cap="flat" cmpd="sng" algn="ctr">
                      <a:solidFill>
                        <a:srgbClr val="D01A1D"/>
                      </a:solidFill>
                      <a:prstDash val="solid"/>
                      <a:round/>
                      <a:headEnd type="none" w="med" len="med"/>
                      <a:tailEnd type="none" w="med" len="med"/>
                    </a:lnL>
                    <a:lnR w="9525" cap="flat" cmpd="sng" algn="ctr">
                      <a:solidFill>
                        <a:srgbClr val="D01A1D"/>
                      </a:solidFill>
                      <a:prstDash val="solid"/>
                      <a:round/>
                      <a:headEnd type="none" w="med" len="med"/>
                      <a:tailEnd type="none" w="med" len="med"/>
                    </a:lnR>
                    <a:lnT w="12700" cap="flat" cmpd="sng" algn="ctr">
                      <a:solidFill>
                        <a:srgbClr val="D01A1D"/>
                      </a:solidFill>
                      <a:prstDash val="solid"/>
                      <a:round/>
                      <a:headEnd type="none" w="med" len="med"/>
                      <a:tailEnd type="none" w="med" len="med"/>
                    </a:lnT>
                    <a:lnB w="12700" cap="flat" cmpd="sng" algn="ctr">
                      <a:solidFill>
                        <a:srgbClr val="50281D"/>
                      </a:solidFill>
                      <a:prstDash val="solid"/>
                      <a:round/>
                      <a:headEnd type="none" w="med" len="med"/>
                      <a:tailEnd type="none" w="med" len="med"/>
                    </a:lnB>
                  </a:tcPr>
                </a:tc>
                <a:extLst>
                  <a:ext uri="{0D108BD9-81ED-4DB2-BD59-A6C34878D82A}">
                    <a16:rowId xmlns:a16="http://schemas.microsoft.com/office/drawing/2014/main" val="90711578"/>
                  </a:ext>
                </a:extLst>
              </a:tr>
              <a:tr h="0">
                <a:tc>
                  <a:txBody>
                    <a:bodyPr/>
                    <a:lstStyle/>
                    <a:p>
                      <a:pPr fontAlgn="base"/>
                      <a:r>
                        <a:rPr lang="en-GB">
                          <a:effectLst/>
                          <a:latin typeface="Times New Roman" panose="02020603050405020304" pitchFamily="18" charset="0"/>
                          <a:cs typeface="Times New Roman" panose="02020603050405020304" pitchFamily="18" charset="0"/>
                        </a:rPr>
                        <a:t>Jump Height</a:t>
                      </a:r>
                    </a:p>
                  </a:txBody>
                  <a:tcPr anchor="ctr">
                    <a:lnL w="9525" cap="flat" cmpd="sng" algn="ctr">
                      <a:solidFill>
                        <a:srgbClr val="800D1D"/>
                      </a:solidFill>
                      <a:prstDash val="solid"/>
                      <a:round/>
                      <a:headEnd type="none" w="med" len="med"/>
                      <a:tailEnd type="none" w="med" len="med"/>
                    </a:lnL>
                    <a:lnR w="9525" cap="flat" cmpd="sng" algn="ctr">
                      <a:solidFill>
                        <a:srgbClr val="003C1D"/>
                      </a:solidFill>
                      <a:prstDash val="solid"/>
                      <a:round/>
                      <a:headEnd type="none" w="med" len="med"/>
                      <a:tailEnd type="none" w="med" len="med"/>
                    </a:lnR>
                    <a:lnT w="12700" cap="flat" cmpd="sng" algn="ctr">
                      <a:solidFill>
                        <a:srgbClr val="800D1D"/>
                      </a:solidFill>
                      <a:prstDash val="solid"/>
                      <a:round/>
                      <a:headEnd type="none" w="med" len="med"/>
                      <a:tailEnd type="none" w="med" len="med"/>
                    </a:lnT>
                    <a:lnB w="9525" cap="flat" cmpd="sng" algn="ctr">
                      <a:solidFill>
                        <a:srgbClr val="800D1D"/>
                      </a:solidFill>
                      <a:prstDash val="solid"/>
                      <a:round/>
                      <a:headEnd type="none" w="med" len="med"/>
                      <a:tailEnd type="none" w="med" len="med"/>
                    </a:lnB>
                  </a:tcPr>
                </a:tc>
                <a:tc>
                  <a:txBody>
                    <a:bodyPr/>
                    <a:lstStyle/>
                    <a:p>
                      <a:pPr fontAlgn="base"/>
                      <a:r>
                        <a:rPr lang="en-GB">
                          <a:effectLst/>
                          <a:latin typeface="Times New Roman" panose="02020603050405020304" pitchFamily="18" charset="0"/>
                          <a:cs typeface="Times New Roman" panose="02020603050405020304" pitchFamily="18" charset="0"/>
                        </a:rPr>
                        <a:t>-2.1000</a:t>
                      </a:r>
                    </a:p>
                  </a:txBody>
                  <a:tcPr anchor="ctr">
                    <a:lnL w="9525" cap="flat" cmpd="sng" algn="ctr">
                      <a:solidFill>
                        <a:srgbClr val="003C1D"/>
                      </a:solidFill>
                      <a:prstDash val="solid"/>
                      <a:round/>
                      <a:headEnd type="none" w="med" len="med"/>
                      <a:tailEnd type="none" w="med" len="med"/>
                    </a:lnL>
                    <a:lnR w="9525" cap="flat" cmpd="sng" algn="ctr">
                      <a:solidFill>
                        <a:srgbClr val="B0251D"/>
                      </a:solidFill>
                      <a:prstDash val="solid"/>
                      <a:round/>
                      <a:headEnd type="none" w="med" len="med"/>
                      <a:tailEnd type="none" w="med" len="med"/>
                    </a:lnR>
                    <a:lnT w="12700" cap="flat" cmpd="sng" algn="ctr">
                      <a:solidFill>
                        <a:srgbClr val="003C1D"/>
                      </a:solidFill>
                      <a:prstDash val="solid"/>
                      <a:round/>
                      <a:headEnd type="none" w="med" len="med"/>
                      <a:tailEnd type="none" w="med" len="med"/>
                    </a:lnT>
                    <a:lnB w="9525" cap="flat" cmpd="sng" algn="ctr">
                      <a:solidFill>
                        <a:srgbClr val="003C1D"/>
                      </a:solidFill>
                      <a:prstDash val="solid"/>
                      <a:round/>
                      <a:headEnd type="none" w="med" len="med"/>
                      <a:tailEnd type="none" w="med" len="med"/>
                    </a:lnB>
                  </a:tcPr>
                </a:tc>
                <a:tc>
                  <a:txBody>
                    <a:bodyPr/>
                    <a:lstStyle/>
                    <a:p>
                      <a:pPr fontAlgn="base"/>
                      <a:r>
                        <a:rPr lang="en-GB">
                          <a:effectLst/>
                          <a:latin typeface="Times New Roman" panose="02020603050405020304" pitchFamily="18" charset="0"/>
                          <a:cs typeface="Times New Roman" panose="02020603050405020304" pitchFamily="18" charset="0"/>
                        </a:rPr>
                        <a:t>0.8986</a:t>
                      </a:r>
                    </a:p>
                  </a:txBody>
                  <a:tcPr anchor="ctr">
                    <a:lnL w="9525" cap="flat" cmpd="sng" algn="ctr">
                      <a:solidFill>
                        <a:srgbClr val="B0251D"/>
                      </a:solidFill>
                      <a:prstDash val="solid"/>
                      <a:round/>
                      <a:headEnd type="none" w="med" len="med"/>
                      <a:tailEnd type="none" w="med" len="med"/>
                    </a:lnL>
                    <a:lnR w="9525" cap="flat" cmpd="sng" algn="ctr">
                      <a:solidFill>
                        <a:srgbClr val="B00D1D"/>
                      </a:solidFill>
                      <a:prstDash val="solid"/>
                      <a:round/>
                      <a:headEnd type="none" w="med" len="med"/>
                      <a:tailEnd type="none" w="med" len="med"/>
                    </a:lnR>
                    <a:lnT w="12700" cap="flat" cmpd="sng" algn="ctr">
                      <a:solidFill>
                        <a:srgbClr val="B0251D"/>
                      </a:solidFill>
                      <a:prstDash val="solid"/>
                      <a:round/>
                      <a:headEnd type="none" w="med" len="med"/>
                      <a:tailEnd type="none" w="med" len="med"/>
                    </a:lnT>
                    <a:lnB w="9525" cap="flat" cmpd="sng" algn="ctr">
                      <a:solidFill>
                        <a:srgbClr val="B0251D"/>
                      </a:solidFill>
                      <a:prstDash val="solid"/>
                      <a:round/>
                      <a:headEnd type="none" w="med" len="med"/>
                      <a:tailEnd type="none" w="med" len="med"/>
                    </a:lnB>
                  </a:tcPr>
                </a:tc>
                <a:tc>
                  <a:txBody>
                    <a:bodyPr/>
                    <a:lstStyle/>
                    <a:p>
                      <a:pPr fontAlgn="base"/>
                      <a:r>
                        <a:rPr lang="en-GB">
                          <a:effectLst/>
                          <a:latin typeface="Times New Roman" panose="02020603050405020304" pitchFamily="18" charset="0"/>
                          <a:cs typeface="Times New Roman" panose="02020603050405020304" pitchFamily="18" charset="0"/>
                        </a:rPr>
                        <a:t>-2.337</a:t>
                      </a:r>
                    </a:p>
                  </a:txBody>
                  <a:tcPr anchor="ctr">
                    <a:lnL w="9525" cap="flat" cmpd="sng" algn="ctr">
                      <a:solidFill>
                        <a:srgbClr val="B00D1D"/>
                      </a:solidFill>
                      <a:prstDash val="solid"/>
                      <a:round/>
                      <a:headEnd type="none" w="med" len="med"/>
                      <a:tailEnd type="none" w="med" len="med"/>
                    </a:lnL>
                    <a:lnR w="9525" cap="flat" cmpd="sng" algn="ctr">
                      <a:solidFill>
                        <a:srgbClr val="50281D"/>
                      </a:solidFill>
                      <a:prstDash val="solid"/>
                      <a:round/>
                      <a:headEnd type="none" w="med" len="med"/>
                      <a:tailEnd type="none" w="med" len="med"/>
                    </a:lnR>
                    <a:lnT w="12700" cap="flat" cmpd="sng" algn="ctr">
                      <a:solidFill>
                        <a:srgbClr val="B00D1D"/>
                      </a:solidFill>
                      <a:prstDash val="solid"/>
                      <a:round/>
                      <a:headEnd type="none" w="med" len="med"/>
                      <a:tailEnd type="none" w="med" len="med"/>
                    </a:lnT>
                    <a:lnB w="9525" cap="flat" cmpd="sng" algn="ctr">
                      <a:solidFill>
                        <a:srgbClr val="B00D1D"/>
                      </a:solidFill>
                      <a:prstDash val="solid"/>
                      <a:round/>
                      <a:headEnd type="none" w="med" len="med"/>
                      <a:tailEnd type="none" w="med" len="med"/>
                    </a:lnB>
                  </a:tcPr>
                </a:tc>
                <a:tc>
                  <a:txBody>
                    <a:bodyPr/>
                    <a:lstStyle/>
                    <a:p>
                      <a:pPr fontAlgn="base"/>
                      <a:r>
                        <a:rPr lang="en-GB" dirty="0">
                          <a:effectLst/>
                          <a:latin typeface="Times New Roman" panose="02020603050405020304" pitchFamily="18" charset="0"/>
                          <a:cs typeface="Times New Roman" panose="02020603050405020304" pitchFamily="18" charset="0"/>
                        </a:rPr>
                        <a:t>&gt;P .001</a:t>
                      </a:r>
                    </a:p>
                  </a:txBody>
                  <a:tcPr anchor="ctr">
                    <a:lnL w="9525" cap="flat" cmpd="sng" algn="ctr">
                      <a:solidFill>
                        <a:srgbClr val="50281D"/>
                      </a:solidFill>
                      <a:prstDash val="solid"/>
                      <a:round/>
                      <a:headEnd type="none" w="med" len="med"/>
                      <a:tailEnd type="none" w="med" len="med"/>
                    </a:lnL>
                    <a:lnR w="9525" cap="flat" cmpd="sng" algn="ctr">
                      <a:solidFill>
                        <a:srgbClr val="50281D"/>
                      </a:solidFill>
                      <a:prstDash val="solid"/>
                      <a:round/>
                      <a:headEnd type="none" w="med" len="med"/>
                      <a:tailEnd type="none" w="med" len="med"/>
                    </a:lnR>
                    <a:lnT w="12700" cap="flat" cmpd="sng" algn="ctr">
                      <a:solidFill>
                        <a:srgbClr val="50281D"/>
                      </a:solidFill>
                      <a:prstDash val="solid"/>
                      <a:round/>
                      <a:headEnd type="none" w="med" len="med"/>
                      <a:tailEnd type="none" w="med" len="med"/>
                    </a:lnT>
                    <a:lnB w="9525" cap="flat" cmpd="sng" algn="ctr">
                      <a:solidFill>
                        <a:srgbClr val="50281D"/>
                      </a:solidFill>
                      <a:prstDash val="solid"/>
                      <a:round/>
                      <a:headEnd type="none" w="med" len="med"/>
                      <a:tailEnd type="none" w="med" len="med"/>
                    </a:lnB>
                  </a:tcPr>
                </a:tc>
                <a:extLst>
                  <a:ext uri="{0D108BD9-81ED-4DB2-BD59-A6C34878D82A}">
                    <a16:rowId xmlns:a16="http://schemas.microsoft.com/office/drawing/2014/main" val="1504224815"/>
                  </a:ext>
                </a:extLst>
              </a:tr>
            </a:tbl>
          </a:graphicData>
        </a:graphic>
      </p:graphicFrame>
      <p:sp>
        <p:nvSpPr>
          <p:cNvPr id="16" name="Rectangle 8">
            <a:extLst>
              <a:ext uri="{FF2B5EF4-FFF2-40B4-BE49-F238E27FC236}">
                <a16:creationId xmlns:a16="http://schemas.microsoft.com/office/drawing/2014/main" id="{85262F1C-DF57-0944-A371-77B5B0F01470}"/>
              </a:ext>
            </a:extLst>
          </p:cNvPr>
          <p:cNvSpPr>
            <a:spLocks noChangeArrowheads="1"/>
          </p:cNvSpPr>
          <p:nvPr/>
        </p:nvSpPr>
        <p:spPr bwMode="auto">
          <a:xfrm>
            <a:off x="19252645" y="5467938"/>
            <a:ext cx="5616624" cy="16927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1" i="0" u="sng" strike="noStrike" cap="none" normalizeH="0" baseline="0" dirty="0">
                <a:ln>
                  <a:noFill/>
                </a:ln>
                <a:solidFill>
                  <a:srgbClr val="181818"/>
                </a:solidFill>
                <a:effectLst/>
                <a:latin typeface="Times New Roman" panose="02020603050405020304" pitchFamily="18" charset="0"/>
                <a:cs typeface="Times New Roman" panose="02020603050405020304" pitchFamily="18" charset="0"/>
              </a:rPr>
              <a:t>Table 1: Summary of Pre- and Post-Training Measures</a:t>
            </a:r>
            <a:endParaRPr kumimoji="0" lang="en-US" altLang="en-US" sz="6600" b="0" i="0" u="sng"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3200" b="0" i="0" u="none" strike="noStrike" cap="none" normalizeH="0" baseline="0" dirty="0">
                <a:ln>
                  <a:noFill/>
                </a:ln>
                <a:solidFill>
                  <a:schemeClr val="tx1"/>
                </a:solidFill>
                <a:effectLst/>
                <a:latin typeface="Arial" panose="020B0604020202020204" pitchFamily="34" charset="0"/>
              </a:rPr>
            </a:b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graphicFrame>
        <p:nvGraphicFramePr>
          <p:cNvPr id="34" name="Chart 33">
            <a:extLst>
              <a:ext uri="{FF2B5EF4-FFF2-40B4-BE49-F238E27FC236}">
                <a16:creationId xmlns:a16="http://schemas.microsoft.com/office/drawing/2014/main" id="{78D918DF-7FAA-2249-BCCA-07D70FEB4E86}"/>
              </a:ext>
            </a:extLst>
          </p:cNvPr>
          <p:cNvGraphicFramePr/>
          <p:nvPr>
            <p:extLst>
              <p:ext uri="{D42A27DB-BD31-4B8C-83A1-F6EECF244321}">
                <p14:modId xmlns:p14="http://schemas.microsoft.com/office/powerpoint/2010/main" val="3096887202"/>
              </p:ext>
            </p:extLst>
          </p:nvPr>
        </p:nvGraphicFramePr>
        <p:xfrm>
          <a:off x="21619430" y="8411182"/>
          <a:ext cx="6499678" cy="3599363"/>
        </p:xfrm>
        <a:graphic>
          <a:graphicData uri="http://schemas.openxmlformats.org/drawingml/2006/chart">
            <c:chart xmlns:c="http://schemas.openxmlformats.org/drawingml/2006/chart" xmlns:r="http://schemas.openxmlformats.org/officeDocument/2006/relationships" r:id="rId3"/>
          </a:graphicData>
        </a:graphic>
      </p:graphicFrame>
      <p:sp>
        <p:nvSpPr>
          <p:cNvPr id="26" name="TextBox 25">
            <a:extLst>
              <a:ext uri="{FF2B5EF4-FFF2-40B4-BE49-F238E27FC236}">
                <a16:creationId xmlns:a16="http://schemas.microsoft.com/office/drawing/2014/main" id="{46BDE825-5A4B-FA46-99FF-885E5F4088EB}"/>
              </a:ext>
            </a:extLst>
          </p:cNvPr>
          <p:cNvSpPr txBox="1"/>
          <p:nvPr/>
        </p:nvSpPr>
        <p:spPr>
          <a:xfrm>
            <a:off x="19178839" y="11783611"/>
            <a:ext cx="12848715" cy="1600438"/>
          </a:xfrm>
          <a:prstGeom prst="rect">
            <a:avLst/>
          </a:prstGeom>
          <a:noFill/>
        </p:spPr>
        <p:txBody>
          <a:bodyPr wrap="square" rtlCol="0">
            <a:spAutoFit/>
          </a:bodyPr>
          <a:lstStyle/>
          <a:p>
            <a:r>
              <a:rPr lang="en-GB" sz="2000" u="sng" dirty="0">
                <a:effectLst/>
                <a:latin typeface="Calibri" panose="020F0502020204030204" pitchFamily="34" charset="0"/>
                <a:ea typeface="Calibri" panose="020F0502020204030204" pitchFamily="34" charset="0"/>
                <a:cs typeface="Calibri" panose="020F0502020204030204" pitchFamily="34" charset="0"/>
              </a:rPr>
              <a:t>Fi</a:t>
            </a:r>
            <a:r>
              <a:rPr lang="en-GB" sz="2000" u="sng" dirty="0">
                <a:effectLst/>
                <a:latin typeface="Times New Roman" panose="02020603050405020304" pitchFamily="18" charset="0"/>
                <a:ea typeface="Calibri" panose="020F0502020204030204" pitchFamily="34" charset="0"/>
                <a:cs typeface="Times New Roman" panose="02020603050405020304" pitchFamily="18" charset="0"/>
              </a:rPr>
              <a:t>gure 1. Maximal strength development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2000" dirty="0">
                <a:solidFill>
                  <a:srgbClr val="181818"/>
                </a:solidFill>
                <a:effectLst/>
                <a:latin typeface="Times New Roman" panose="02020603050405020304" pitchFamily="18" charset="0"/>
                <a:ea typeface="Times New Roman" panose="02020603050405020304" pitchFamily="18" charset="0"/>
                <a:cs typeface="Times New Roman" panose="02020603050405020304" pitchFamily="18" charset="0"/>
              </a:rPr>
              <a:t>The comparison of pre- and post-training measures of maximal strength reveals significant improvements in both the ST and PT groups. The ST group showed a 12.2% increase in maximal strength, while the PT group exhibited a 7.4% improvement. Notably, the ST group demonstrated a 4.8% greater improvement in maximal strength compared to the PT group.</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graphicFrame>
        <p:nvGraphicFramePr>
          <p:cNvPr id="36" name="Chart 35">
            <a:extLst>
              <a:ext uri="{FF2B5EF4-FFF2-40B4-BE49-F238E27FC236}">
                <a16:creationId xmlns:a16="http://schemas.microsoft.com/office/drawing/2014/main" id="{D1ED1F33-E620-8C4A-8538-3EC785356905}"/>
              </a:ext>
            </a:extLst>
          </p:cNvPr>
          <p:cNvGraphicFramePr/>
          <p:nvPr>
            <p:extLst>
              <p:ext uri="{D42A27DB-BD31-4B8C-83A1-F6EECF244321}">
                <p14:modId xmlns:p14="http://schemas.microsoft.com/office/powerpoint/2010/main" val="1268561388"/>
              </p:ext>
            </p:extLst>
          </p:nvPr>
        </p:nvGraphicFramePr>
        <p:xfrm>
          <a:off x="21629369" y="12986424"/>
          <a:ext cx="6511260" cy="3732065"/>
        </p:xfrm>
        <a:graphic>
          <a:graphicData uri="http://schemas.openxmlformats.org/drawingml/2006/chart">
            <c:chart xmlns:c="http://schemas.openxmlformats.org/drawingml/2006/chart" xmlns:r="http://schemas.openxmlformats.org/officeDocument/2006/relationships" r:id="rId4"/>
          </a:graphicData>
        </a:graphic>
      </p:graphicFrame>
      <p:sp>
        <p:nvSpPr>
          <p:cNvPr id="27" name="TextBox 26">
            <a:extLst>
              <a:ext uri="{FF2B5EF4-FFF2-40B4-BE49-F238E27FC236}">
                <a16:creationId xmlns:a16="http://schemas.microsoft.com/office/drawing/2014/main" id="{79F3D06A-373A-BC4E-9892-7AEBE3542182}"/>
              </a:ext>
            </a:extLst>
          </p:cNvPr>
          <p:cNvSpPr txBox="1"/>
          <p:nvPr/>
        </p:nvSpPr>
        <p:spPr>
          <a:xfrm>
            <a:off x="19312676" y="16455891"/>
            <a:ext cx="12581043" cy="1600438"/>
          </a:xfrm>
          <a:prstGeom prst="rect">
            <a:avLst/>
          </a:prstGeom>
          <a:noFill/>
        </p:spPr>
        <p:txBody>
          <a:bodyPr wrap="square" rtlCol="0">
            <a:spAutoFit/>
          </a:bodyPr>
          <a:lstStyle/>
          <a:p>
            <a:r>
              <a:rPr lang="en-GB" sz="2000" u="sng" dirty="0">
                <a:effectLst/>
                <a:latin typeface="Times New Roman" panose="02020603050405020304" pitchFamily="18" charset="0"/>
                <a:ea typeface="Calibri" panose="020F0502020204030204" pitchFamily="34" charset="0"/>
                <a:cs typeface="Times New Roman" panose="02020603050405020304" pitchFamily="18" charset="0"/>
              </a:rPr>
              <a:t>Figure 2. Peak power development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2000" dirty="0">
                <a:solidFill>
                  <a:srgbClr val="181818"/>
                </a:solidFill>
                <a:effectLst/>
                <a:latin typeface="Times New Roman" panose="02020603050405020304" pitchFamily="18" charset="0"/>
                <a:ea typeface="Times New Roman" panose="02020603050405020304" pitchFamily="18" charset="0"/>
                <a:cs typeface="Times New Roman" panose="02020603050405020304" pitchFamily="18" charset="0"/>
              </a:rPr>
              <a:t>Both the ST and PT groups experienced enhancements in peak power following their respective training interventions. The ST group demonstrated a 7.3% improvement, while the PT group showed a 9.4% increase. Interestingly, the PT group exhibited a 2.1% greater improvement in peak power compared to the ST group.</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graphicFrame>
        <p:nvGraphicFramePr>
          <p:cNvPr id="38" name="Chart 37">
            <a:extLst>
              <a:ext uri="{FF2B5EF4-FFF2-40B4-BE49-F238E27FC236}">
                <a16:creationId xmlns:a16="http://schemas.microsoft.com/office/drawing/2014/main" id="{D8AC95B2-D51A-1646-90F3-9B9166859DF7}"/>
              </a:ext>
            </a:extLst>
          </p:cNvPr>
          <p:cNvGraphicFramePr/>
          <p:nvPr>
            <p:extLst>
              <p:ext uri="{D42A27DB-BD31-4B8C-83A1-F6EECF244321}">
                <p14:modId xmlns:p14="http://schemas.microsoft.com/office/powerpoint/2010/main" val="2438682670"/>
              </p:ext>
            </p:extLst>
          </p:nvPr>
        </p:nvGraphicFramePr>
        <p:xfrm>
          <a:off x="21711154" y="17808912"/>
          <a:ext cx="6101404" cy="3319259"/>
        </p:xfrm>
        <a:graphic>
          <a:graphicData uri="http://schemas.openxmlformats.org/drawingml/2006/chart">
            <c:chart xmlns:c="http://schemas.openxmlformats.org/drawingml/2006/chart" xmlns:r="http://schemas.openxmlformats.org/officeDocument/2006/relationships" r:id="rId5"/>
          </a:graphicData>
        </a:graphic>
      </p:graphicFrame>
      <p:sp>
        <p:nvSpPr>
          <p:cNvPr id="29" name="TextBox 28">
            <a:extLst>
              <a:ext uri="{FF2B5EF4-FFF2-40B4-BE49-F238E27FC236}">
                <a16:creationId xmlns:a16="http://schemas.microsoft.com/office/drawing/2014/main" id="{92603825-C775-484D-A38A-37DFAD5AADEC}"/>
              </a:ext>
            </a:extLst>
          </p:cNvPr>
          <p:cNvSpPr txBox="1"/>
          <p:nvPr/>
        </p:nvSpPr>
        <p:spPr>
          <a:xfrm>
            <a:off x="19391236" y="21128171"/>
            <a:ext cx="12313368" cy="1600438"/>
          </a:xfrm>
          <a:prstGeom prst="rect">
            <a:avLst/>
          </a:prstGeom>
          <a:noFill/>
        </p:spPr>
        <p:txBody>
          <a:bodyPr wrap="square" rtlCol="0">
            <a:spAutoFit/>
          </a:bodyPr>
          <a:lstStyle/>
          <a:p>
            <a:r>
              <a:rPr lang="en-GB" sz="2000" u="sng" dirty="0">
                <a:effectLst/>
                <a:latin typeface="Calibri" panose="020F0502020204030204" pitchFamily="34" charset="0"/>
                <a:ea typeface="Calibri" panose="020F0502020204030204" pitchFamily="34" charset="0"/>
                <a:cs typeface="Times New Roman" panose="02020603050405020304" pitchFamily="18" charset="0"/>
              </a:rPr>
              <a:t>Figu</a:t>
            </a:r>
            <a:r>
              <a:rPr lang="en-GB" sz="2000" u="sng" dirty="0">
                <a:effectLst/>
                <a:latin typeface="Times New Roman" panose="02020603050405020304" pitchFamily="18" charset="0"/>
                <a:ea typeface="Calibri" panose="020F0502020204030204" pitchFamily="34" charset="0"/>
                <a:cs typeface="Times New Roman" panose="02020603050405020304" pitchFamily="18" charset="0"/>
              </a:rPr>
              <a:t>re 3. Total power development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2000" dirty="0">
                <a:solidFill>
                  <a:srgbClr val="181818"/>
                </a:solidFill>
                <a:effectLst/>
                <a:latin typeface="Times New Roman" panose="02020603050405020304" pitchFamily="18" charset="0"/>
                <a:ea typeface="Times New Roman" panose="02020603050405020304" pitchFamily="18" charset="0"/>
                <a:cs typeface="Times New Roman" panose="02020603050405020304" pitchFamily="18" charset="0"/>
              </a:rPr>
              <a:t>Improvements in total power were observed in both the ST and PT groups post-training. The ST group displayed a 3.4% increase, whereas the PT group exhibited a 5.7% improvement. Notably, the PT group demonstrated a 2.3% greater enhancement in total power compared to the ST group.</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graphicFrame>
        <p:nvGraphicFramePr>
          <p:cNvPr id="42" name="Chart 41">
            <a:extLst>
              <a:ext uri="{FF2B5EF4-FFF2-40B4-BE49-F238E27FC236}">
                <a16:creationId xmlns:a16="http://schemas.microsoft.com/office/drawing/2014/main" id="{9788BC9F-55E5-B94D-ABD2-687D7585F7AA}"/>
              </a:ext>
            </a:extLst>
          </p:cNvPr>
          <p:cNvGraphicFramePr/>
          <p:nvPr>
            <p:extLst>
              <p:ext uri="{D42A27DB-BD31-4B8C-83A1-F6EECF244321}">
                <p14:modId xmlns:p14="http://schemas.microsoft.com/office/powerpoint/2010/main" val="3822514703"/>
              </p:ext>
            </p:extLst>
          </p:nvPr>
        </p:nvGraphicFramePr>
        <p:xfrm>
          <a:off x="22060958" y="22605499"/>
          <a:ext cx="5629510" cy="3194952"/>
        </p:xfrm>
        <a:graphic>
          <a:graphicData uri="http://schemas.openxmlformats.org/drawingml/2006/chart">
            <c:chart xmlns:c="http://schemas.openxmlformats.org/drawingml/2006/chart" xmlns:r="http://schemas.openxmlformats.org/officeDocument/2006/relationships" r:id="rId6"/>
          </a:graphicData>
        </a:graphic>
      </p:graphicFrame>
      <p:sp>
        <p:nvSpPr>
          <p:cNvPr id="30" name="TextBox 29">
            <a:extLst>
              <a:ext uri="{FF2B5EF4-FFF2-40B4-BE49-F238E27FC236}">
                <a16:creationId xmlns:a16="http://schemas.microsoft.com/office/drawing/2014/main" id="{3107E86B-D641-B24A-BF7B-F1679606CD19}"/>
              </a:ext>
            </a:extLst>
          </p:cNvPr>
          <p:cNvSpPr txBox="1"/>
          <p:nvPr/>
        </p:nvSpPr>
        <p:spPr>
          <a:xfrm>
            <a:off x="19391236" y="25790505"/>
            <a:ext cx="12313368" cy="1600438"/>
          </a:xfrm>
          <a:prstGeom prst="rect">
            <a:avLst/>
          </a:prstGeom>
          <a:noFill/>
        </p:spPr>
        <p:txBody>
          <a:bodyPr wrap="square" rtlCol="0">
            <a:spAutoFit/>
          </a:bodyPr>
          <a:lstStyle/>
          <a:p>
            <a:r>
              <a:rPr lang="en-GB" sz="2000" u="sng" dirty="0">
                <a:effectLst/>
                <a:latin typeface="Times New Roman" panose="02020603050405020304" pitchFamily="18" charset="0"/>
                <a:ea typeface="Calibri" panose="020F0502020204030204" pitchFamily="34" charset="0"/>
                <a:cs typeface="Times New Roman" panose="02020603050405020304" pitchFamily="18" charset="0"/>
              </a:rPr>
              <a:t>Figure 4. Jump height development</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2000" dirty="0">
                <a:solidFill>
                  <a:srgbClr val="181818"/>
                </a:solidFill>
                <a:effectLst/>
                <a:latin typeface="Times New Roman" panose="02020603050405020304" pitchFamily="18" charset="0"/>
                <a:ea typeface="Times New Roman" panose="02020603050405020304" pitchFamily="18" charset="0"/>
                <a:cs typeface="Times New Roman" panose="02020603050405020304" pitchFamily="18" charset="0"/>
              </a:rPr>
              <a:t>Both the ST and PT groups demonstrated increases in jump height following the training interventions. The ST group showed a 2.9% improvement, while the PT group exhibited a 5.7% increase. Remarkably, the PT group displayed a 2.8% greater improvement in jump height compared to the ST group.</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32" name="TextBox 31">
            <a:extLst>
              <a:ext uri="{FF2B5EF4-FFF2-40B4-BE49-F238E27FC236}">
                <a16:creationId xmlns:a16="http://schemas.microsoft.com/office/drawing/2014/main" id="{212CB846-4B99-C54E-A7BA-C1FE0885DBEB}"/>
              </a:ext>
            </a:extLst>
          </p:cNvPr>
          <p:cNvSpPr txBox="1"/>
          <p:nvPr/>
        </p:nvSpPr>
        <p:spPr>
          <a:xfrm>
            <a:off x="19391234" y="27542869"/>
            <a:ext cx="12581043" cy="1292662"/>
          </a:xfrm>
          <a:prstGeom prst="rect">
            <a:avLst/>
          </a:prstGeom>
          <a:noFill/>
        </p:spPr>
        <p:txBody>
          <a:bodyPr wrap="square" rtlCol="0">
            <a:spAutoFit/>
          </a:bodyPr>
          <a:lstStyle/>
          <a:p>
            <a:r>
              <a:rPr lang="en-GB" sz="2000" dirty="0">
                <a:solidFill>
                  <a:srgbClr val="181818"/>
                </a:solidFill>
                <a:effectLst/>
                <a:latin typeface="Times New Roman" panose="02020603050405020304" pitchFamily="18" charset="0"/>
                <a:ea typeface="Times New Roman" panose="02020603050405020304" pitchFamily="18" charset="0"/>
                <a:cs typeface="Times New Roman" panose="02020603050405020304" pitchFamily="18" charset="0"/>
              </a:rPr>
              <a:t>Overall, the findings highlight the effectiveness of both strength training and plyometric training in enhancing maximal strength, power, and jump height. While both modalities yielded significant improvements, plyometric training appeared to elicit slightly greater enhancements in peak power, total power, and jump height compared to strength training.</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50" name="TextBox 49">
            <a:extLst>
              <a:ext uri="{FF2B5EF4-FFF2-40B4-BE49-F238E27FC236}">
                <a16:creationId xmlns:a16="http://schemas.microsoft.com/office/drawing/2014/main" id="{12500F1B-332D-3D4A-8E6F-699018BA70EE}"/>
              </a:ext>
            </a:extLst>
          </p:cNvPr>
          <p:cNvSpPr txBox="1"/>
          <p:nvPr/>
        </p:nvSpPr>
        <p:spPr>
          <a:xfrm>
            <a:off x="34024522" y="20050472"/>
            <a:ext cx="16257211" cy="11480066"/>
          </a:xfrm>
          <a:prstGeom prst="rect">
            <a:avLst/>
          </a:prstGeom>
          <a:noFill/>
        </p:spPr>
        <p:txBody>
          <a:bodyPr wrap="square" rtlCol="0">
            <a:spAutoFit/>
          </a:bodyPr>
          <a:lstStyle/>
          <a:p>
            <a:pPr algn="just"/>
            <a:r>
              <a:rPr lang="en-GB" altLang="en-US" sz="2000" b="1" u="sng" dirty="0" err="1">
                <a:latin typeface="Times New Roman" panose="02020603050405020304" pitchFamily="18" charset="0"/>
                <a:cs typeface="Times New Roman" panose="02020603050405020304" pitchFamily="18" charset="0"/>
              </a:rPr>
              <a:t>Refrences</a:t>
            </a:r>
            <a:r>
              <a:rPr lang="en-GB" altLang="en-US" sz="2000" b="1" u="sng" dirty="0">
                <a:latin typeface="Times New Roman" panose="02020603050405020304" pitchFamily="18" charset="0"/>
                <a:cs typeface="Times New Roman" panose="02020603050405020304" pitchFamily="18" charset="0"/>
              </a:rPr>
              <a:t> </a:t>
            </a:r>
            <a:endParaRPr lang="en-GB" altLang="en-US" sz="4400" b="1" u="sng" dirty="0">
              <a:latin typeface="Times New Roman" panose="02020603050405020304" pitchFamily="18" charset="0"/>
              <a:cs typeface="Times New Roman" panose="02020603050405020304" pitchFamily="18" charset="0"/>
            </a:endParaRPr>
          </a:p>
          <a:p>
            <a:pPr algn="just"/>
            <a:r>
              <a:rPr lang="en-GB" sz="2000" u="sng"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2400" dirty="0" err="1">
                <a:effectLst/>
                <a:latin typeface="Times New Roman" panose="02020603050405020304" pitchFamily="18" charset="0"/>
                <a:ea typeface="Times New Roman" panose="02020603050405020304" pitchFamily="18" charset="0"/>
                <a:cs typeface="Times New Roman" panose="02020603050405020304" pitchFamily="18" charset="0"/>
              </a:rPr>
              <a:t>Aminaei</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 A., Yazdani, M. A., &amp; </a:t>
            </a:r>
            <a:r>
              <a:rPr lang="en-GB" sz="2400" dirty="0" err="1">
                <a:effectLst/>
                <a:latin typeface="Times New Roman" panose="02020603050405020304" pitchFamily="18" charset="0"/>
                <a:ea typeface="Times New Roman" panose="02020603050405020304" pitchFamily="18" charset="0"/>
                <a:cs typeface="Times New Roman" panose="02020603050405020304" pitchFamily="18" charset="0"/>
              </a:rPr>
              <a:t>Amirseifadini</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 M. (2017). The effects of plyometric and cluster resistance training on muscular strength and power in karate instructors. </a:t>
            </a:r>
            <a:r>
              <a:rPr lang="en-GB" sz="2400" i="1"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Academic Research in Progressive Education and Development, 6</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(3), 204-217.</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-Drinkwater, E. J., Lane, D., &amp; Cannon, J. (2009). Combination training leads to the greatest gains in jump performance compared with strength or plyometric training alone in 9–11-year-old girls. </a:t>
            </a:r>
            <a:r>
              <a:rPr lang="en-GB" sz="2400" i="1" dirty="0">
                <a:effectLst/>
                <a:latin typeface="Times New Roman" panose="02020603050405020304" pitchFamily="18" charset="0"/>
                <a:ea typeface="Times New Roman" panose="02020603050405020304" pitchFamily="18" charset="0"/>
                <a:cs typeface="Times New Roman" panose="02020603050405020304" pitchFamily="18" charset="0"/>
              </a:rPr>
              <a:t>Applied Physiology, Nutrition, and Metabolism, 34</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(3), 577-583.</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2400" dirty="0" err="1">
                <a:effectLst/>
                <a:latin typeface="Times New Roman" panose="02020603050405020304" pitchFamily="18" charset="0"/>
                <a:ea typeface="Times New Roman" panose="02020603050405020304" pitchFamily="18" charset="0"/>
                <a:cs typeface="Times New Roman" panose="02020603050405020304" pitchFamily="18" charset="0"/>
              </a:rPr>
              <a:t>Hagstrom</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 A. D., Marshall, P. W., &amp; </a:t>
            </a:r>
            <a:r>
              <a:rPr lang="en-GB" sz="2400" dirty="0" err="1">
                <a:effectLst/>
                <a:latin typeface="Times New Roman" panose="02020603050405020304" pitchFamily="18" charset="0"/>
                <a:ea typeface="Times New Roman" panose="02020603050405020304" pitchFamily="18" charset="0"/>
                <a:cs typeface="Times New Roman" panose="02020603050405020304" pitchFamily="18" charset="0"/>
              </a:rPr>
              <a:t>Halaki</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 M. (2019). The effect of resistance training interventions on the rate of force development in humans: a systematic review and meta-analysis. </a:t>
            </a:r>
            <a:r>
              <a:rPr lang="en-GB" sz="2400" i="1" dirty="0">
                <a:effectLst/>
                <a:latin typeface="Times New Roman" panose="02020603050405020304" pitchFamily="18" charset="0"/>
                <a:ea typeface="Times New Roman" panose="02020603050405020304" pitchFamily="18" charset="0"/>
                <a:cs typeface="Times New Roman" panose="02020603050405020304" pitchFamily="18" charset="0"/>
              </a:rPr>
              <a:t>Sports Medicine, 49</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(5), 751-765.</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2400" dirty="0" err="1">
                <a:effectLst/>
                <a:latin typeface="Times New Roman" panose="02020603050405020304" pitchFamily="18" charset="0"/>
                <a:ea typeface="Times New Roman" panose="02020603050405020304" pitchFamily="18" charset="0"/>
                <a:cs typeface="Times New Roman" panose="02020603050405020304" pitchFamily="18" charset="0"/>
              </a:rPr>
              <a:t>Kobal</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 R., Pereira, L. A., Kitamura, K., Paulo, A. C., Ramos, H. A., </a:t>
            </a:r>
            <a:r>
              <a:rPr lang="en-GB" sz="2400" dirty="0" err="1">
                <a:effectLst/>
                <a:latin typeface="Times New Roman" panose="02020603050405020304" pitchFamily="18" charset="0"/>
                <a:ea typeface="Times New Roman" panose="02020603050405020304" pitchFamily="18" charset="0"/>
                <a:cs typeface="Times New Roman" panose="02020603050405020304" pitchFamily="18" charset="0"/>
              </a:rPr>
              <a:t>Carmo</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 J. M., ... &amp; </a:t>
            </a:r>
            <a:r>
              <a:rPr lang="en-GB" sz="2400" dirty="0" err="1">
                <a:effectLst/>
                <a:latin typeface="Times New Roman" panose="02020603050405020304" pitchFamily="18" charset="0"/>
                <a:ea typeface="Times New Roman" panose="02020603050405020304" pitchFamily="18" charset="0"/>
                <a:cs typeface="Times New Roman" panose="02020603050405020304" pitchFamily="18" charset="0"/>
              </a:rPr>
              <a:t>Loturco</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 I. (2017). Time course of changes in vertical-jump height and heart rate after power-vs. strength-oriented resistance training. </a:t>
            </a:r>
            <a:r>
              <a:rPr lang="en-GB" sz="2400" i="1" dirty="0">
                <a:effectLst/>
                <a:latin typeface="Times New Roman" panose="02020603050405020304" pitchFamily="18" charset="0"/>
                <a:ea typeface="Times New Roman" panose="02020603050405020304" pitchFamily="18" charset="0"/>
                <a:cs typeface="Times New Roman" panose="02020603050405020304" pitchFamily="18" charset="0"/>
              </a:rPr>
              <a:t>Journal of Strength and Conditioning Research, 31</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(7), 1823-1830.</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-Komi, P. V. (1992). Strength and power in sport. </a:t>
            </a:r>
            <a:r>
              <a:rPr lang="en-GB" sz="2400" i="1" dirty="0">
                <a:effectLst/>
                <a:latin typeface="Times New Roman" panose="02020603050405020304" pitchFamily="18" charset="0"/>
                <a:ea typeface="Times New Roman" panose="02020603050405020304" pitchFamily="18" charset="0"/>
                <a:cs typeface="Times New Roman" panose="02020603050405020304" pitchFamily="18" charset="0"/>
              </a:rPr>
              <a:t>Blackwell Scientific Publications</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-Markovic, G., </a:t>
            </a:r>
            <a:r>
              <a:rPr lang="en-GB" sz="2400" dirty="0" err="1">
                <a:effectLst/>
                <a:latin typeface="Times New Roman" panose="02020603050405020304" pitchFamily="18" charset="0"/>
                <a:ea typeface="Times New Roman" panose="02020603050405020304" pitchFamily="18" charset="0"/>
                <a:cs typeface="Times New Roman" panose="02020603050405020304" pitchFamily="18" charset="0"/>
              </a:rPr>
              <a:t>Jukic</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 I., Milanovic, D., &amp; </a:t>
            </a:r>
            <a:r>
              <a:rPr lang="en-GB" sz="2400" dirty="0" err="1">
                <a:effectLst/>
                <a:latin typeface="Times New Roman" panose="02020603050405020304" pitchFamily="18" charset="0"/>
                <a:ea typeface="Times New Roman" panose="02020603050405020304" pitchFamily="18" charset="0"/>
                <a:cs typeface="Times New Roman" panose="02020603050405020304" pitchFamily="18" charset="0"/>
              </a:rPr>
              <a:t>Metikos</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 D. (2005). Effects of sprint and plyometric training on muscle function and athletic performance. </a:t>
            </a:r>
            <a:r>
              <a:rPr lang="en-GB" sz="2400" i="1" dirty="0">
                <a:effectLst/>
                <a:latin typeface="Times New Roman" panose="02020603050405020304" pitchFamily="18" charset="0"/>
                <a:ea typeface="Times New Roman" panose="02020603050405020304" pitchFamily="18" charset="0"/>
                <a:cs typeface="Times New Roman" panose="02020603050405020304" pitchFamily="18" charset="0"/>
              </a:rPr>
              <a:t>Journal of Strength and Conditioning Research, 19</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(4), 669-675.</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2400" dirty="0" err="1">
                <a:effectLst/>
                <a:latin typeface="Times New Roman" panose="02020603050405020304" pitchFamily="18" charset="0"/>
                <a:ea typeface="Times New Roman" panose="02020603050405020304" pitchFamily="18" charset="0"/>
                <a:cs typeface="Times New Roman" panose="02020603050405020304" pitchFamily="18" charset="0"/>
              </a:rPr>
              <a:t>Maestroni</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 L., Read, P., Bishop, C., Papadopoulos, K., </a:t>
            </a:r>
            <a:r>
              <a:rPr lang="en-GB" sz="2400" dirty="0" err="1">
                <a:effectLst/>
                <a:latin typeface="Times New Roman" panose="02020603050405020304" pitchFamily="18" charset="0"/>
                <a:ea typeface="Times New Roman" panose="02020603050405020304" pitchFamily="18" charset="0"/>
                <a:cs typeface="Times New Roman" panose="02020603050405020304" pitchFamily="18" charset="0"/>
              </a:rPr>
              <a:t>Suchomel</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 T. J., Comfort, P., &amp; Turner, A. N. (2020). The benefits of strength training on musculoskeletal system health: practical applications for interdisciplinary care. </a:t>
            </a:r>
            <a:r>
              <a:rPr lang="en-GB" sz="2400" i="1" dirty="0">
                <a:effectLst/>
                <a:latin typeface="Times New Roman" panose="02020603050405020304" pitchFamily="18" charset="0"/>
                <a:ea typeface="Times New Roman" panose="02020603050405020304" pitchFamily="18" charset="0"/>
                <a:cs typeface="Times New Roman" panose="02020603050405020304" pitchFamily="18" charset="0"/>
              </a:rPr>
              <a:t>Sports Medicine-Open, 6</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(1), 13.</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-Turner, A. N. (n.d.). Personalized Strength Training. </a:t>
            </a:r>
            <a:r>
              <a:rPr lang="en-GB" sz="2400" i="1" dirty="0">
                <a:effectLst/>
                <a:latin typeface="Times New Roman" panose="02020603050405020304" pitchFamily="18" charset="0"/>
                <a:ea typeface="Times New Roman" panose="02020603050405020304" pitchFamily="18" charset="0"/>
                <a:cs typeface="Times New Roman" panose="02020603050405020304" pitchFamily="18" charset="0"/>
              </a:rPr>
              <a:t>Human Kinetics</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-Whitehead, P. N., Schilling, B. K., Stone, M. H., &amp; Kilgore, J. L. (2018). Plyometric vs. isometric training influences on power, speed, and change of direction abilities in collegiate soccer players. </a:t>
            </a:r>
            <a:r>
              <a:rPr lang="en-GB" sz="2400" i="1" dirty="0">
                <a:effectLst/>
                <a:latin typeface="Times New Roman" panose="02020603050405020304" pitchFamily="18" charset="0"/>
                <a:ea typeface="Times New Roman" panose="02020603050405020304" pitchFamily="18" charset="0"/>
                <a:cs typeface="Times New Roman" panose="02020603050405020304" pitchFamily="18" charset="0"/>
              </a:rPr>
              <a:t>Journal of Strength and Conditioning Research, 32</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(10), 2801-2809.</a:t>
            </a:r>
          </a:p>
          <a:p>
            <a:pPr algn="just"/>
            <a:r>
              <a:rPr lang="en-GB" altLang="en-US" sz="2400" dirty="0">
                <a:latin typeface="Times New Roman" panose="02020603050405020304" pitchFamily="18" charset="0"/>
                <a:cs typeface="Times New Roman" panose="02020603050405020304" pitchFamily="18" charset="0"/>
              </a:rPr>
              <a:t>-</a:t>
            </a:r>
            <a:r>
              <a:rPr lang="en-GB" sz="2400" dirty="0">
                <a:effectLst/>
                <a:latin typeface="Times New Roman" panose="02020603050405020304" pitchFamily="18" charset="0"/>
                <a:ea typeface="Times New Roman" panose="02020603050405020304" pitchFamily="18" charset="0"/>
              </a:rPr>
              <a:t>KRAEMER, W.J. and RATAMESS, N.A. (2004). Fundamentals of Resistance Training: Progression and Exercise Prescription. </a:t>
            </a:r>
            <a:r>
              <a:rPr lang="en-GB" sz="2400" i="1" dirty="0">
                <a:effectLst/>
                <a:latin typeface="Times New Roman" panose="02020603050405020304" pitchFamily="18" charset="0"/>
                <a:ea typeface="Times New Roman" panose="02020603050405020304" pitchFamily="18" charset="0"/>
              </a:rPr>
              <a:t>Medicine &amp; Science in Sports &amp; Exercise</a:t>
            </a:r>
            <a:r>
              <a:rPr lang="en-GB" sz="2400" dirty="0">
                <a:effectLst/>
                <a:latin typeface="Times New Roman" panose="02020603050405020304" pitchFamily="18" charset="0"/>
                <a:ea typeface="Times New Roman" panose="02020603050405020304" pitchFamily="18" charset="0"/>
              </a:rPr>
              <a:t>, [online] 36(4), pp.674–688. </a:t>
            </a:r>
            <a:endParaRPr lang="en-GB" sz="24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r>
              <a:rPr lang="en-GB" altLang="en-US" sz="2400" dirty="0">
                <a:latin typeface="Times New Roman" panose="02020603050405020304" pitchFamily="18" charset="0"/>
                <a:cs typeface="Times New Roman" panose="02020603050405020304" pitchFamily="18" charset="0"/>
              </a:rPr>
              <a:t>-</a:t>
            </a:r>
            <a:r>
              <a:rPr lang="en-GB" sz="2400" dirty="0" err="1">
                <a:effectLst/>
                <a:latin typeface="Times New Roman" panose="02020603050405020304" pitchFamily="18" charset="0"/>
                <a:ea typeface="Times New Roman" panose="02020603050405020304" pitchFamily="18" charset="0"/>
              </a:rPr>
              <a:t>Naclerio</a:t>
            </a:r>
            <a:r>
              <a:rPr lang="en-GB" sz="2400" dirty="0">
                <a:effectLst/>
                <a:latin typeface="Times New Roman" panose="02020603050405020304" pitchFamily="18" charset="0"/>
                <a:ea typeface="Times New Roman" panose="02020603050405020304" pitchFamily="18" charset="0"/>
              </a:rPr>
              <a:t>, F., </a:t>
            </a:r>
            <a:r>
              <a:rPr lang="en-GB" sz="2400" dirty="0" err="1">
                <a:effectLst/>
                <a:latin typeface="Times New Roman" panose="02020603050405020304" pitchFamily="18" charset="0"/>
                <a:ea typeface="Times New Roman" panose="02020603050405020304" pitchFamily="18" charset="0"/>
              </a:rPr>
              <a:t>Faigenbaum</a:t>
            </a:r>
            <a:r>
              <a:rPr lang="en-GB" sz="2400" dirty="0">
                <a:effectLst/>
                <a:latin typeface="Times New Roman" panose="02020603050405020304" pitchFamily="18" charset="0"/>
                <a:ea typeface="Times New Roman" panose="02020603050405020304" pitchFamily="18" charset="0"/>
              </a:rPr>
              <a:t>, A.D., </a:t>
            </a:r>
            <a:r>
              <a:rPr lang="en-GB" sz="2400" dirty="0" err="1">
                <a:effectLst/>
                <a:latin typeface="Times New Roman" panose="02020603050405020304" pitchFamily="18" charset="0"/>
                <a:ea typeface="Times New Roman" panose="02020603050405020304" pitchFamily="18" charset="0"/>
              </a:rPr>
              <a:t>Larumbe-Zabala</a:t>
            </a:r>
            <a:r>
              <a:rPr lang="en-GB" sz="2400" dirty="0">
                <a:effectLst/>
                <a:latin typeface="Times New Roman" panose="02020603050405020304" pitchFamily="18" charset="0"/>
                <a:ea typeface="Times New Roman" panose="02020603050405020304" pitchFamily="18" charset="0"/>
              </a:rPr>
              <a:t>, E., Perez-</a:t>
            </a:r>
            <a:r>
              <a:rPr lang="en-GB" sz="2400" dirty="0" err="1">
                <a:effectLst/>
                <a:latin typeface="Times New Roman" panose="02020603050405020304" pitchFamily="18" charset="0"/>
                <a:ea typeface="Times New Roman" panose="02020603050405020304" pitchFamily="18" charset="0"/>
              </a:rPr>
              <a:t>Bibao</a:t>
            </a:r>
            <a:r>
              <a:rPr lang="en-GB" sz="2400" dirty="0">
                <a:effectLst/>
                <a:latin typeface="Times New Roman" panose="02020603050405020304" pitchFamily="18" charset="0"/>
                <a:ea typeface="Times New Roman" panose="02020603050405020304" pitchFamily="18" charset="0"/>
              </a:rPr>
              <a:t>, T., Kang, J., </a:t>
            </a:r>
            <a:r>
              <a:rPr lang="en-GB" sz="2400" dirty="0" err="1">
                <a:effectLst/>
                <a:latin typeface="Times New Roman" panose="02020603050405020304" pitchFamily="18" charset="0"/>
                <a:ea typeface="Times New Roman" panose="02020603050405020304" pitchFamily="18" charset="0"/>
              </a:rPr>
              <a:t>Ratamess</a:t>
            </a:r>
            <a:r>
              <a:rPr lang="en-GB" sz="2400" dirty="0">
                <a:effectLst/>
                <a:latin typeface="Times New Roman" panose="02020603050405020304" pitchFamily="18" charset="0"/>
                <a:ea typeface="Times New Roman" panose="02020603050405020304" pitchFamily="18" charset="0"/>
              </a:rPr>
              <a:t>, N.A. and Triplett, N.T. (2013). Effects of Different Resistance Training Volumes on Strength and Power in Team Sport Athletes. </a:t>
            </a:r>
            <a:r>
              <a:rPr lang="en-GB" sz="2400" i="1" dirty="0">
                <a:effectLst/>
                <a:latin typeface="Times New Roman" panose="02020603050405020304" pitchFamily="18" charset="0"/>
                <a:ea typeface="Times New Roman" panose="02020603050405020304" pitchFamily="18" charset="0"/>
              </a:rPr>
              <a:t>Journal of Strength and Conditioning Research</a:t>
            </a:r>
            <a:r>
              <a:rPr lang="en-GB" sz="2400" dirty="0">
                <a:effectLst/>
                <a:latin typeface="Times New Roman" panose="02020603050405020304" pitchFamily="18" charset="0"/>
                <a:ea typeface="Times New Roman" panose="02020603050405020304" pitchFamily="18" charset="0"/>
              </a:rPr>
              <a:t>, 27(7), pp.1832–1840. </a:t>
            </a:r>
          </a:p>
          <a:p>
            <a:pPr algn="just"/>
            <a:r>
              <a:rPr lang="en-GB" altLang="en-US" sz="2400" dirty="0">
                <a:latin typeface="Times New Roman" panose="02020603050405020304" pitchFamily="18" charset="0"/>
                <a:cs typeface="Times New Roman" panose="02020603050405020304" pitchFamily="18" charset="0"/>
              </a:rPr>
              <a:t>-Thomas R. </a:t>
            </a:r>
            <a:r>
              <a:rPr lang="en-GB" altLang="en-US" sz="2400" dirty="0" err="1">
                <a:latin typeface="Times New Roman" panose="02020603050405020304" pitchFamily="18" charset="0"/>
                <a:cs typeface="Times New Roman" panose="02020603050405020304" pitchFamily="18" charset="0"/>
              </a:rPr>
              <a:t>Baechle</a:t>
            </a:r>
            <a:r>
              <a:rPr lang="en-GB" altLang="en-US" sz="2400" dirty="0">
                <a:latin typeface="Times New Roman" panose="02020603050405020304" pitchFamily="18" charset="0"/>
                <a:cs typeface="Times New Roman" panose="02020603050405020304" pitchFamily="18" charset="0"/>
              </a:rPr>
              <a:t>, Roger W. Earle, National Strength &amp; Conditioning Association (U.S.) Human Kinetics, 2000), Essentials of Strength Training and Conditioning. </a:t>
            </a:r>
          </a:p>
          <a:p>
            <a:pPr algn="just"/>
            <a:r>
              <a:rPr lang="en-GB" altLang="en-US" sz="2400" dirty="0">
                <a:latin typeface="Times New Roman" panose="02020603050405020304" pitchFamily="18" charset="0"/>
                <a:cs typeface="Times New Roman" panose="02020603050405020304" pitchFamily="18" charset="0"/>
              </a:rPr>
              <a:t>-</a:t>
            </a:r>
            <a:r>
              <a:rPr lang="en-GB" sz="2400" dirty="0">
                <a:effectLst/>
                <a:latin typeface="Times New Roman" panose="02020603050405020304" pitchFamily="18" charset="0"/>
                <a:ea typeface="Times New Roman" panose="02020603050405020304" pitchFamily="18" charset="0"/>
              </a:rPr>
              <a:t> </a:t>
            </a:r>
            <a:r>
              <a:rPr lang="en-GB" sz="2400" dirty="0" err="1">
                <a:effectLst/>
                <a:latin typeface="Times New Roman" panose="02020603050405020304" pitchFamily="18" charset="0"/>
                <a:ea typeface="Times New Roman" panose="02020603050405020304" pitchFamily="18" charset="0"/>
              </a:rPr>
              <a:t>Kijowksi</a:t>
            </a:r>
            <a:r>
              <a:rPr lang="en-GB" sz="2400" dirty="0">
                <a:effectLst/>
                <a:latin typeface="Times New Roman" panose="02020603050405020304" pitchFamily="18" charset="0"/>
                <a:ea typeface="Times New Roman" panose="02020603050405020304" pitchFamily="18" charset="0"/>
              </a:rPr>
              <a:t>, K.N., Capps, C.R., Goodman, C.L., Erickson, T.M., Knorr, D.P., Triplett, N.T., </a:t>
            </a:r>
            <a:r>
              <a:rPr lang="en-GB" sz="2400" dirty="0" err="1">
                <a:effectLst/>
                <a:latin typeface="Times New Roman" panose="02020603050405020304" pitchFamily="18" charset="0"/>
                <a:ea typeface="Times New Roman" panose="02020603050405020304" pitchFamily="18" charset="0"/>
              </a:rPr>
              <a:t>Awelewa</a:t>
            </a:r>
            <a:r>
              <a:rPr lang="en-GB" sz="2400" dirty="0">
                <a:effectLst/>
                <a:latin typeface="Times New Roman" panose="02020603050405020304" pitchFamily="18" charset="0"/>
                <a:ea typeface="Times New Roman" panose="02020603050405020304" pitchFamily="18" charset="0"/>
              </a:rPr>
              <a:t>, O.O. and McBride, J.M. (2015). Short-term Resistance and Plyometric Training Improves Eccentric Phase Kinetics in Jumping. </a:t>
            </a:r>
            <a:r>
              <a:rPr lang="en-GB" sz="2400" i="1" dirty="0">
                <a:effectLst/>
                <a:latin typeface="Times New Roman" panose="02020603050405020304" pitchFamily="18" charset="0"/>
                <a:ea typeface="Times New Roman" panose="02020603050405020304" pitchFamily="18" charset="0"/>
              </a:rPr>
              <a:t>Journal of Strength and Conditioning Research</a:t>
            </a:r>
            <a:r>
              <a:rPr lang="en-GB" sz="2400" dirty="0">
                <a:effectLst/>
                <a:latin typeface="Times New Roman" panose="02020603050405020304" pitchFamily="18" charset="0"/>
                <a:ea typeface="Times New Roman" panose="02020603050405020304" pitchFamily="18" charset="0"/>
              </a:rPr>
              <a:t>, 29(8), pp.2186–2196. </a:t>
            </a:r>
          </a:p>
        </p:txBody>
      </p:sp>
      <p:sp>
        <p:nvSpPr>
          <p:cNvPr id="51" name="TextBox 50">
            <a:extLst>
              <a:ext uri="{FF2B5EF4-FFF2-40B4-BE49-F238E27FC236}">
                <a16:creationId xmlns:a16="http://schemas.microsoft.com/office/drawing/2014/main" id="{C0A8EADF-912D-2543-9B5D-BD6C26362F73}"/>
              </a:ext>
            </a:extLst>
          </p:cNvPr>
          <p:cNvSpPr txBox="1"/>
          <p:nvPr/>
        </p:nvSpPr>
        <p:spPr>
          <a:xfrm>
            <a:off x="34145195" y="743856"/>
            <a:ext cx="15619339" cy="18897481"/>
          </a:xfrm>
          <a:prstGeom prst="rect">
            <a:avLst/>
          </a:prstGeom>
          <a:noFill/>
        </p:spPr>
        <p:txBody>
          <a:bodyPr wrap="square" rtlCol="0">
            <a:spAutoFit/>
          </a:bodyPr>
          <a:lstStyle/>
          <a:p>
            <a:pPr algn="just"/>
            <a:r>
              <a:rPr lang="en-GB" sz="2400" u="sng" dirty="0">
                <a:effectLst/>
                <a:latin typeface="Times New Roman" panose="02020603050405020304" pitchFamily="18" charset="0"/>
                <a:ea typeface="Calibri" panose="020F0502020204030204" pitchFamily="34" charset="0"/>
                <a:cs typeface="Times New Roman" panose="02020603050405020304" pitchFamily="18" charset="0"/>
              </a:rPr>
              <a:t>Discussion</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2000" b="0" i="0" u="none" strike="noStrike" dirty="0">
                <a:effectLst/>
                <a:latin typeface="Times New Roman" panose="02020603050405020304" pitchFamily="18" charset="0"/>
                <a:cs typeface="Times New Roman" panose="02020603050405020304" pitchFamily="18" charset="0"/>
              </a:rPr>
              <a:t>The comparison between strength training (ST) and plyometric training (PT) in this study sheds light on their relative effectiveness for enhancing strength and power development in recreational athletes (</a:t>
            </a:r>
            <a:r>
              <a:rPr lang="en-GB" sz="2000" b="0" i="0" u="none" strike="noStrike" dirty="0" err="1">
                <a:effectLst/>
                <a:latin typeface="Times New Roman" panose="02020603050405020304" pitchFamily="18" charset="0"/>
                <a:cs typeface="Times New Roman" panose="02020603050405020304" pitchFamily="18" charset="0"/>
              </a:rPr>
              <a:t>Kobal</a:t>
            </a:r>
            <a:r>
              <a:rPr lang="en-GB" sz="2000" b="0" i="0" u="none" strike="noStrike" dirty="0">
                <a:effectLst/>
                <a:latin typeface="Times New Roman" panose="02020603050405020304" pitchFamily="18" charset="0"/>
                <a:cs typeface="Times New Roman" panose="02020603050405020304" pitchFamily="18" charset="0"/>
              </a:rPr>
              <a:t> et al., 2017). While both modalities resulted in improvements over the four-week training period, noticeable differences emerged between the two methods.</a:t>
            </a:r>
          </a:p>
          <a:p>
            <a:pPr algn="just"/>
            <a:endParaRPr lang="en-GB" sz="2000" b="0" i="0" u="none" strike="noStrike" dirty="0">
              <a:effectLst/>
              <a:latin typeface="Times New Roman" panose="02020603050405020304" pitchFamily="18" charset="0"/>
              <a:cs typeface="Times New Roman" panose="02020603050405020304" pitchFamily="18" charset="0"/>
            </a:endParaRPr>
          </a:p>
          <a:p>
            <a:pPr algn="just"/>
            <a:r>
              <a:rPr lang="en-GB" sz="2000" b="0" i="0" u="none" strike="noStrike" dirty="0">
                <a:effectLst/>
                <a:latin typeface="Times New Roman" panose="02020603050405020304" pitchFamily="18" charset="0"/>
                <a:cs typeface="Times New Roman" panose="02020603050405020304" pitchFamily="18" charset="0"/>
              </a:rPr>
              <a:t>Strength training demonstrated significant gains in maximal strength, with the (ST) group exhibiting a 12.2% improvement, compared to a 7.4% increase in the (PT) group (</a:t>
            </a:r>
            <a:r>
              <a:rPr lang="en-GB" sz="2000" b="0" i="0" u="none" strike="noStrike" dirty="0" err="1">
                <a:effectLst/>
                <a:latin typeface="Times New Roman" panose="02020603050405020304" pitchFamily="18" charset="0"/>
                <a:cs typeface="Times New Roman" panose="02020603050405020304" pitchFamily="18" charset="0"/>
              </a:rPr>
              <a:t>Hagstrom</a:t>
            </a:r>
            <a:r>
              <a:rPr lang="en-GB" sz="2000" b="0" i="0" u="none" strike="noStrike" dirty="0">
                <a:effectLst/>
                <a:latin typeface="Times New Roman" panose="02020603050405020304" pitchFamily="18" charset="0"/>
                <a:cs typeface="Times New Roman" panose="02020603050405020304" pitchFamily="18" charset="0"/>
              </a:rPr>
              <a:t> et al., 2019). However, plyometric training showed superior gains in power-related parameters, including overall power, peak power, and jump height. The (PT) group consistently outperformed the (ST) group in these metrics, with statistically significant differences observed in peak power (9.4% vs. 7.3%) and total power (5.7% vs. 3.4%) (Whitehead et al., 2018).</a:t>
            </a:r>
          </a:p>
          <a:p>
            <a:pPr algn="just"/>
            <a:endParaRPr lang="en-GB" sz="2000" b="0" i="0" u="none" strike="noStrike" dirty="0">
              <a:effectLst/>
              <a:latin typeface="Times New Roman" panose="02020603050405020304" pitchFamily="18" charset="0"/>
              <a:cs typeface="Times New Roman" panose="02020603050405020304" pitchFamily="18" charset="0"/>
            </a:endParaRPr>
          </a:p>
          <a:p>
            <a:pPr algn="just"/>
            <a:r>
              <a:rPr lang="en-GB" sz="2000" b="0" i="0" u="none" strike="noStrike" dirty="0">
                <a:effectLst/>
                <a:latin typeface="Times New Roman" panose="02020603050405020304" pitchFamily="18" charset="0"/>
                <a:cs typeface="Times New Roman" panose="02020603050405020304" pitchFamily="18" charset="0"/>
              </a:rPr>
              <a:t>The results are consistent with previous research, supporting the advantages of strength training in fostering muscle hypertrophy and strength, and emphasising the effectiveness of plyometric exercise in augmenting power generation and neuromuscular efficiency (</a:t>
            </a:r>
            <a:r>
              <a:rPr lang="en-GB" sz="2000" b="0" i="0" u="none" strike="noStrike" dirty="0" err="1">
                <a:effectLst/>
                <a:latin typeface="Times New Roman" panose="02020603050405020304" pitchFamily="18" charset="0"/>
                <a:cs typeface="Times New Roman" panose="02020603050405020304" pitchFamily="18" charset="0"/>
              </a:rPr>
              <a:t>Maestroni</a:t>
            </a:r>
            <a:r>
              <a:rPr lang="en-GB" sz="2000" b="0" i="0" u="none" strike="noStrike" dirty="0">
                <a:effectLst/>
                <a:latin typeface="Times New Roman" panose="02020603050405020304" pitchFamily="18" charset="0"/>
                <a:cs typeface="Times New Roman" panose="02020603050405020304" pitchFamily="18" charset="0"/>
              </a:rPr>
              <a:t> et al., 2020). This shows that plyometric training provides greater improvements in power-related parameters, even while strength training may be more beneficial for maximum strength growth.</a:t>
            </a:r>
          </a:p>
          <a:p>
            <a:pPr algn="just"/>
            <a:endParaRPr lang="en-GB" sz="2000" b="0" i="0" u="none" strike="noStrike" dirty="0">
              <a:effectLst/>
              <a:latin typeface="Times New Roman" panose="02020603050405020304" pitchFamily="18" charset="0"/>
              <a:cs typeface="Times New Roman" panose="02020603050405020304" pitchFamily="18" charset="0"/>
            </a:endParaRPr>
          </a:p>
          <a:p>
            <a:pPr algn="just"/>
            <a:r>
              <a:rPr lang="en-GB" sz="2000" b="0" i="0" u="none" strike="noStrike" dirty="0">
                <a:effectLst/>
                <a:latin typeface="Times New Roman" panose="02020603050405020304" pitchFamily="18" charset="0"/>
                <a:cs typeface="Times New Roman" panose="02020603050405020304" pitchFamily="18" charset="0"/>
              </a:rPr>
              <a:t>These results might have been impacted by a number of variables, such as the type of training stimuli that each modality produced (Komi, 1992). Plyometric training stresses the stretch-shortening cycle to improve force output and neuromuscular coordination, whereas strength training largely concentrates on progressive loading to support muscle development and maximum strength (Turner, n.d.). These stimuli's specificity most certainly had a role in the study's observed differential adaptations.</a:t>
            </a:r>
          </a:p>
          <a:p>
            <a:pPr algn="just"/>
            <a:endParaRPr lang="en-GB" sz="2000" b="0" i="0" u="none" strike="noStrike" dirty="0">
              <a:effectLst/>
              <a:latin typeface="Times New Roman" panose="02020603050405020304" pitchFamily="18" charset="0"/>
              <a:cs typeface="Times New Roman" panose="02020603050405020304" pitchFamily="18" charset="0"/>
            </a:endParaRPr>
          </a:p>
          <a:p>
            <a:pPr algn="just"/>
            <a:r>
              <a:rPr lang="en-GB" sz="2000" b="0" i="0" u="none" strike="noStrike" dirty="0">
                <a:effectLst/>
                <a:latin typeface="Times New Roman" panose="02020603050405020304" pitchFamily="18" charset="0"/>
                <a:cs typeface="Times New Roman" panose="02020603050405020304" pitchFamily="18" charset="0"/>
              </a:rPr>
              <a:t>Furthermore, the results of participants may have been impacted by individual variances in training responses, including genetics, muscle fibre composition, and biomechanics (Turner, n.d.). Training outcomes are also significantly influenced by the choice of training sessions and the specificity of training stimulation.</a:t>
            </a:r>
          </a:p>
          <a:p>
            <a:pPr algn="just"/>
            <a:endParaRPr lang="en-GB" sz="2000" b="0" i="0" u="none" strike="noStrike" dirty="0">
              <a:effectLst/>
              <a:latin typeface="Times New Roman" panose="02020603050405020304" pitchFamily="18" charset="0"/>
              <a:cs typeface="Times New Roman" panose="02020603050405020304" pitchFamily="18" charset="0"/>
            </a:endParaRPr>
          </a:p>
          <a:p>
            <a:pPr algn="just"/>
            <a:r>
              <a:rPr lang="en-GB" sz="2000" b="0" i="0" u="none" strike="noStrike" dirty="0">
                <a:effectLst/>
                <a:latin typeface="Times New Roman" panose="02020603050405020304" pitchFamily="18" charset="0"/>
                <a:cs typeface="Times New Roman" panose="02020603050405020304" pitchFamily="18" charset="0"/>
              </a:rPr>
              <a:t>The results highlight how beneficial it is for athletes to include both plyometric and strength training in their regimens in order to maximise athletic performance (Markovic et al., 2005). Plyometric training can be used to increase power generation, particularly in sports demanding quick reflexes and explosive movements, whereas strength training can be given priority for increasing maximum strength (Drinkwater et al., 2009). These findings may be utilised by fitness experts and coaches to create all-encompassing training plans that maximise the advantages of both modalities (</a:t>
            </a:r>
            <a:r>
              <a:rPr lang="en-GB" sz="2000" b="0" i="0" u="none" strike="noStrike" dirty="0" err="1">
                <a:effectLst/>
                <a:latin typeface="Times New Roman" panose="02020603050405020304" pitchFamily="18" charset="0"/>
                <a:cs typeface="Times New Roman" panose="02020603050405020304" pitchFamily="18" charset="0"/>
              </a:rPr>
              <a:t>Aminaei</a:t>
            </a:r>
            <a:r>
              <a:rPr lang="en-GB" sz="2000" b="0" i="0" u="none" strike="noStrike" dirty="0">
                <a:effectLst/>
                <a:latin typeface="Times New Roman" panose="02020603050405020304" pitchFamily="18" charset="0"/>
                <a:cs typeface="Times New Roman" panose="02020603050405020304" pitchFamily="18" charset="0"/>
              </a:rPr>
              <a:t>, Yazdani, &amp; </a:t>
            </a:r>
            <a:r>
              <a:rPr lang="en-GB" sz="2000" b="0" i="0" u="none" strike="noStrike" dirty="0" err="1">
                <a:effectLst/>
                <a:latin typeface="Times New Roman" panose="02020603050405020304" pitchFamily="18" charset="0"/>
                <a:cs typeface="Times New Roman" panose="02020603050405020304" pitchFamily="18" charset="0"/>
              </a:rPr>
              <a:t>Amirseifadini</a:t>
            </a:r>
            <a:r>
              <a:rPr lang="en-GB" sz="2000" b="0" i="0" u="none" strike="noStrike" dirty="0">
                <a:effectLst/>
                <a:latin typeface="Times New Roman" panose="02020603050405020304" pitchFamily="18" charset="0"/>
                <a:cs typeface="Times New Roman" panose="02020603050405020304" pitchFamily="18" charset="0"/>
              </a:rPr>
              <a:t>, 2017). Coaches can maximise performance gains while minimising injury risks by applying periodization strategies and customising sessions depending on the demands and goals of individual athletes (</a:t>
            </a:r>
            <a:r>
              <a:rPr lang="en-GB" sz="2000" b="0" i="0" u="none" strike="noStrike" dirty="0" err="1">
                <a:effectLst/>
                <a:latin typeface="Times New Roman" panose="02020603050405020304" pitchFamily="18" charset="0"/>
                <a:cs typeface="Times New Roman" panose="02020603050405020304" pitchFamily="18" charset="0"/>
              </a:rPr>
              <a:t>Kobal</a:t>
            </a:r>
            <a:r>
              <a:rPr lang="en-GB" sz="2000" b="0" i="0" u="none" strike="noStrike" dirty="0">
                <a:effectLst/>
                <a:latin typeface="Times New Roman" panose="02020603050405020304" pitchFamily="18" charset="0"/>
                <a:cs typeface="Times New Roman" panose="02020603050405020304" pitchFamily="18" charset="0"/>
              </a:rPr>
              <a:t> et al., 2017).</a:t>
            </a:r>
          </a:p>
          <a:p>
            <a:pPr algn="just"/>
            <a:endParaRPr lang="en-GB" sz="2000" b="0" i="0" u="none" strike="noStrike" dirty="0">
              <a:effectLst/>
              <a:latin typeface="Times New Roman" panose="02020603050405020304" pitchFamily="18" charset="0"/>
              <a:cs typeface="Times New Roman" panose="02020603050405020304" pitchFamily="18" charset="0"/>
            </a:endParaRPr>
          </a:p>
          <a:p>
            <a:pPr algn="just"/>
            <a:r>
              <a:rPr lang="en-GB" sz="2000" b="0" i="0" u="none" strike="noStrike" dirty="0">
                <a:effectLst/>
                <a:latin typeface="Times New Roman" panose="02020603050405020304" pitchFamily="18" charset="0"/>
                <a:cs typeface="Times New Roman" panose="02020603050405020304" pitchFamily="18" charset="0"/>
              </a:rPr>
              <a:t>Limitations of the study, including a small sample size, short intervention period, and homogeneity of the participant population, warrant consideration in future research (</a:t>
            </a:r>
            <a:r>
              <a:rPr lang="en-GB" sz="2000" b="0" i="0" u="none" strike="noStrike" dirty="0" err="1">
                <a:effectLst/>
                <a:latin typeface="Times New Roman" panose="02020603050405020304" pitchFamily="18" charset="0"/>
                <a:cs typeface="Times New Roman" panose="02020603050405020304" pitchFamily="18" charset="0"/>
              </a:rPr>
              <a:t>Hagstrom</a:t>
            </a:r>
            <a:r>
              <a:rPr lang="en-GB" sz="2000" b="0" i="0" u="none" strike="noStrike" dirty="0">
                <a:effectLst/>
                <a:latin typeface="Times New Roman" panose="02020603050405020304" pitchFamily="18" charset="0"/>
                <a:cs typeface="Times New Roman" panose="02020603050405020304" pitchFamily="18" charset="0"/>
              </a:rPr>
              <a:t> et al., 2019). Prospective longitudinal studies with larger and more diverse samples, along with integrated training regimens, may provide deeper insights into long-term training adaptations and their impact on athletic performance (</a:t>
            </a:r>
            <a:r>
              <a:rPr lang="en-GB" sz="2000" b="0" i="0" u="none" strike="noStrike" dirty="0" err="1">
                <a:effectLst/>
                <a:latin typeface="Times New Roman" panose="02020603050405020304" pitchFamily="18" charset="0"/>
                <a:cs typeface="Times New Roman" panose="02020603050405020304" pitchFamily="18" charset="0"/>
              </a:rPr>
              <a:t>Maestroni</a:t>
            </a:r>
            <a:r>
              <a:rPr lang="en-GB" sz="2000" b="0" i="0" u="none" strike="noStrike" dirty="0">
                <a:effectLst/>
                <a:latin typeface="Times New Roman" panose="02020603050405020304" pitchFamily="18" charset="0"/>
                <a:cs typeface="Times New Roman" panose="02020603050405020304" pitchFamily="18" charset="0"/>
              </a:rPr>
              <a:t> et al., 2020).</a:t>
            </a:r>
          </a:p>
          <a:p>
            <a:pPr algn="just"/>
            <a:endParaRPr lang="en-GB" sz="2000" b="0" i="0" u="none" strike="noStrike" dirty="0">
              <a:effectLst/>
              <a:latin typeface="Times New Roman" panose="02020603050405020304" pitchFamily="18" charset="0"/>
              <a:cs typeface="Times New Roman" panose="02020603050405020304" pitchFamily="18" charset="0"/>
            </a:endParaRPr>
          </a:p>
          <a:p>
            <a:pPr algn="just"/>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To further clarify the relative advantages of various training techniques, future research initiatives can compare them to other favoured training modalities like functional training or high-intensity interval training (HIIT) (Whitehead et al., 2018). Furthermore, examining individual variations in training reactions and examining the best mixes of strength and plyometric training regimens could improve our knowledge on how to maximise the results of athletic performance (</a:t>
            </a: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Kobal</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et al., 2017).</a:t>
            </a:r>
          </a:p>
          <a:p>
            <a:pPr algn="just"/>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2000" u="sng" dirty="0">
                <a:effectLst/>
                <a:latin typeface="Times New Roman" panose="02020603050405020304" pitchFamily="18" charset="0"/>
                <a:ea typeface="Calibri" panose="020F0502020204030204" pitchFamily="34" charset="0"/>
                <a:cs typeface="Times New Roman" panose="02020603050405020304" pitchFamily="18" charset="0"/>
              </a:rPr>
              <a:t>Reflection</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This study has provided valuable insights into the effectiveness of strength training (ST) and plyometric training (PT) in improving strength and power among recreational athletes. The conclusion drawn from this study underscores the importance of understanding how these training modalities compare and their respective impacts on athletic performance. One of the key findings of this study is the notable differences observed between (ST) and (PT) in enhancing power-related parameters. While both modalities contributed to increases in strength and power over the four-week training period, (PT) demonstrated greater gains in metrics such as peak power, overall power, and jump height. These results align with previous research, highlighting the unique benefits of plyometric training in enhancing power production through rapid, explosive movements. </a:t>
            </a:r>
          </a:p>
          <a:p>
            <a:pPr algn="just"/>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distinct physiological reactions induced by (ST) and (PT) underscore the importance of tailoring training programs to individual needs and goals. By incorporating both modalities into training regimens, coaches, athletes, and sports scientists can optimize athletic performance outcomes. Additionally, alternating between (ST) and (PT) phases within training programs has been shown to enhance resistance and promote sustained adaptation, further emphasizing the importance of periodization in training. Despite the valuable insights gained from this study, it's essential to acknowledge its limitations, such as the short intervention duration and small sample size. Future research endeavours should aim to address these limitations by conducting longitudinal studies with larger and more diverse populations. Additionally, comparative studies with other training modalities and investigations into individual differences in training responses will further enhance our understanding of effective training program design.</a:t>
            </a:r>
          </a:p>
          <a:p>
            <a:pPr algn="just"/>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2000" dirty="0">
                <a:effectLst/>
                <a:latin typeface="Times New Roman" panose="02020603050405020304" pitchFamily="18" charset="0"/>
                <a:ea typeface="Calibri" panose="020F0502020204030204" pitchFamily="34" charset="0"/>
                <a:cs typeface="Times New Roman" panose="02020603050405020304" pitchFamily="18" charset="0"/>
              </a:rPr>
              <a:t>In conclusion, this dissertation highlights the importance of evidence-based training programs that integrate theoretical frameworks, research findings, and practical considerations. By continuing to explore and refine our understanding of strength and plyometric training, we can develop more effective strategies for enhancing athletic performance and promoting athlete well-being.</a:t>
            </a:r>
          </a:p>
          <a:p>
            <a:endParaRPr lang="en-US" dirty="0"/>
          </a:p>
        </p:txBody>
      </p:sp>
      <p:sp>
        <p:nvSpPr>
          <p:cNvPr id="52" name="TextBox 51">
            <a:extLst>
              <a:ext uri="{FF2B5EF4-FFF2-40B4-BE49-F238E27FC236}">
                <a16:creationId xmlns:a16="http://schemas.microsoft.com/office/drawing/2014/main" id="{2DAE3FE7-F139-4C45-B4E7-C298EDBE41A2}"/>
              </a:ext>
            </a:extLst>
          </p:cNvPr>
          <p:cNvSpPr txBox="1"/>
          <p:nvPr/>
        </p:nvSpPr>
        <p:spPr>
          <a:xfrm>
            <a:off x="1518582" y="743856"/>
            <a:ext cx="14616112" cy="10372070"/>
          </a:xfrm>
          <a:prstGeom prst="rect">
            <a:avLst/>
          </a:prstGeom>
          <a:noFill/>
        </p:spPr>
        <p:txBody>
          <a:bodyPr wrap="square" rtlCol="0">
            <a:spAutoFit/>
          </a:bodyPr>
          <a:lstStyle/>
          <a:p>
            <a:pPr>
              <a:lnSpc>
                <a:spcPct val="150000"/>
              </a:lnSpc>
            </a:pPr>
            <a:r>
              <a:rPr lang="en-GB" sz="20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Introduction</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2000" dirty="0">
                <a:solidFill>
                  <a:srgbClr val="181818"/>
                </a:solidFill>
                <a:latin typeface="Times New Roman" panose="02020603050405020304" pitchFamily="18" charset="0"/>
                <a:ea typeface="Calibri" panose="020F0502020204030204" pitchFamily="34" charset="0"/>
                <a:cs typeface="Times New Roman" panose="02020603050405020304" pitchFamily="18" charset="0"/>
              </a:rPr>
              <a:t>The effectiveness of strength training (ST) against plyometric training (PT) remains under question in the fields of sports science on improving athletic performance. Both techniques are vital to strength and conditioning regimens because they optimise muscular strength and power, which are necessary for success in a variety of sports. However, there is ongoing debate on the relative benefits of ST and PT for building strength and power. This has ramifications for designing exercise programmes, preparing athletes, and improving performance. </a:t>
            </a:r>
          </a:p>
          <a:p>
            <a:pPr algn="just"/>
            <a:endParaRPr lang="en-GB" sz="2000" dirty="0">
              <a:solidFill>
                <a:srgbClr val="181818"/>
              </a:solidFill>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2000" dirty="0">
                <a:solidFill>
                  <a:srgbClr val="181818"/>
                </a:solidFill>
                <a:latin typeface="Times New Roman" panose="02020603050405020304" pitchFamily="18" charset="0"/>
                <a:ea typeface="Calibri" panose="020F0502020204030204" pitchFamily="34" charset="0"/>
                <a:cs typeface="Times New Roman" panose="02020603050405020304" pitchFamily="18" charset="0"/>
              </a:rPr>
              <a:t>Athletic training programmes now include strength training as a core component. Strength training is the process of utilising external resistance to cause muscle contractions. Numerous studies conducted in the last several years have emphasised the many advantages of stem cells, such as enhanced muscle strength, hypertrophy, endurance, and motor function (KRAEMER and RATAMESS, 2004). The significance of programme design components including intensity, volume, and frequency is shown by the effectiveness of multi-set ST programmes in producing superior physiological adaptations (</a:t>
            </a:r>
            <a:r>
              <a:rPr lang="en-GB" sz="2000" dirty="0" err="1">
                <a:solidFill>
                  <a:srgbClr val="181818"/>
                </a:solidFill>
                <a:latin typeface="Times New Roman" panose="02020603050405020304" pitchFamily="18" charset="0"/>
                <a:ea typeface="Calibri" panose="020F0502020204030204" pitchFamily="34" charset="0"/>
                <a:cs typeface="Times New Roman" panose="02020603050405020304" pitchFamily="18" charset="0"/>
              </a:rPr>
              <a:t>Naclerio</a:t>
            </a:r>
            <a:r>
              <a:rPr lang="en-GB" sz="2000" dirty="0">
                <a:solidFill>
                  <a:srgbClr val="181818"/>
                </a:solidFill>
                <a:latin typeface="Times New Roman" panose="02020603050405020304" pitchFamily="18" charset="0"/>
                <a:ea typeface="Calibri" panose="020F0502020204030204" pitchFamily="34" charset="0"/>
                <a:cs typeface="Times New Roman" panose="02020603050405020304" pitchFamily="18" charset="0"/>
              </a:rPr>
              <a:t> et al., 2013). Strength and conditioning professionals understand the importance of ST in improving athletic performance, which is why they often incorporate it into seasonal training routines. </a:t>
            </a:r>
          </a:p>
          <a:p>
            <a:pPr algn="just"/>
            <a:endParaRPr lang="en-GB" sz="2000" dirty="0">
              <a:solidFill>
                <a:srgbClr val="181818"/>
              </a:solidFill>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2000" dirty="0">
                <a:solidFill>
                  <a:srgbClr val="181818"/>
                </a:solidFill>
                <a:latin typeface="Times New Roman" panose="02020603050405020304" pitchFamily="18" charset="0"/>
                <a:ea typeface="Calibri" panose="020F0502020204030204" pitchFamily="34" charset="0"/>
                <a:cs typeface="Times New Roman" panose="02020603050405020304" pitchFamily="18" charset="0"/>
              </a:rPr>
              <a:t>However, plyometric training, which is defined as fast, explosive movements, uses the stretch-shortening cycle to improve power output and athletic performance (Whitehead et al., 2018). With an emphasis on the leg extensor muscles, these exercises take use of the body's inherent ability to quickly extend and shorten muscles in order to increase force production and neuromuscular efficiency (</a:t>
            </a:r>
            <a:r>
              <a:rPr lang="en-GB" sz="2000" dirty="0" err="1">
                <a:solidFill>
                  <a:srgbClr val="181818"/>
                </a:solidFill>
                <a:latin typeface="Times New Roman" panose="02020603050405020304" pitchFamily="18" charset="0"/>
                <a:ea typeface="Calibri" panose="020F0502020204030204" pitchFamily="34" charset="0"/>
                <a:cs typeface="Times New Roman" panose="02020603050405020304" pitchFamily="18" charset="0"/>
              </a:rPr>
              <a:t>Baechle</a:t>
            </a:r>
            <a:r>
              <a:rPr lang="en-GB" sz="2000" dirty="0">
                <a:solidFill>
                  <a:srgbClr val="181818"/>
                </a:solidFill>
                <a:latin typeface="Times New Roman" panose="02020603050405020304" pitchFamily="18" charset="0"/>
                <a:ea typeface="Calibri" panose="020F0502020204030204" pitchFamily="34" charset="0"/>
                <a:cs typeface="Times New Roman" panose="02020603050405020304" pitchFamily="18" charset="0"/>
              </a:rPr>
              <a:t> and Earle, 2000). Although plyometric exercises were first used in athletic training, its usefulness in increasing speed, power, and agility has led to their widespread use in many sports disciplines today. </a:t>
            </a:r>
          </a:p>
          <a:p>
            <a:pPr algn="just"/>
            <a:endParaRPr lang="en-GB" sz="2000" dirty="0">
              <a:solidFill>
                <a:srgbClr val="181818"/>
              </a:solidFill>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2000" dirty="0">
                <a:latin typeface="Times New Roman" panose="02020603050405020304" pitchFamily="18" charset="0"/>
                <a:ea typeface="Calibri" panose="020F0502020204030204" pitchFamily="34" charset="0"/>
                <a:cs typeface="Times New Roman" panose="02020603050405020304" pitchFamily="18" charset="0"/>
              </a:rPr>
              <a:t>T</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he research of </a:t>
            </a: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Kijowksi</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et al. (2015), strength and power are essential for sports performance since they affect measures like acceleration, leaping capacity, and motions unique to a certain activity. Building strength and power is a top priority for athletes who want to succeed since it affects both competitive performance and injury prevention. Though research on the relative advantages of each modality in improving athletic performance is still underway, both ST and PT have been shown to be helpful in boosting strength and power.</a:t>
            </a:r>
          </a:p>
          <a:p>
            <a:pPr algn="just"/>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2000" dirty="0">
                <a:solidFill>
                  <a:srgbClr val="181818"/>
                </a:solidFill>
                <a:effectLst/>
                <a:latin typeface="Times New Roman" panose="02020603050405020304" pitchFamily="18" charset="0"/>
                <a:ea typeface="Calibri" panose="020F0502020204030204" pitchFamily="34" charset="0"/>
                <a:cs typeface="Times New Roman" panose="02020603050405020304" pitchFamily="18" charset="0"/>
              </a:rPr>
              <a:t>The study aimed to address the question: How do strength and plyometric training compare in terms of their impact on the development of strength and power? Employing a mixed methods approach, combining quantitative analysis of physiological data with qualitative insights from training observations and athlete experiences, this study seeks to elucidate the differential effects of ST and PT on strength and power adaptations.</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60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sp>
        <p:nvSpPr>
          <p:cNvPr id="53" name="TextBox 52">
            <a:extLst>
              <a:ext uri="{FF2B5EF4-FFF2-40B4-BE49-F238E27FC236}">
                <a16:creationId xmlns:a16="http://schemas.microsoft.com/office/drawing/2014/main" id="{CAB82FAB-0B5D-2442-9651-9343F5CBEC14}"/>
              </a:ext>
            </a:extLst>
          </p:cNvPr>
          <p:cNvSpPr txBox="1"/>
          <p:nvPr/>
        </p:nvSpPr>
        <p:spPr>
          <a:xfrm>
            <a:off x="1579627" y="11281684"/>
            <a:ext cx="14616111" cy="16681490"/>
          </a:xfrm>
          <a:prstGeom prst="rect">
            <a:avLst/>
          </a:prstGeom>
          <a:noFill/>
        </p:spPr>
        <p:txBody>
          <a:bodyPr wrap="square" rtlCol="0">
            <a:spAutoFit/>
          </a:bodyPr>
          <a:lstStyle/>
          <a:p>
            <a:pPr algn="just"/>
            <a:r>
              <a:rPr lang="en-GB" sz="1800" u="sng" dirty="0">
                <a:latin typeface="Times New Roman" panose="02020603050405020304" pitchFamily="18" charset="0"/>
                <a:ea typeface="Calibri" panose="020F0502020204030204" pitchFamily="34" charset="0"/>
                <a:cs typeface="Times New Roman" panose="02020603050405020304" pitchFamily="18" charset="0"/>
              </a:rPr>
              <a:t>Aims </a:t>
            </a:r>
            <a:endParaRPr lang="en-GB" sz="2000" u="sng" dirty="0">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study's objectives are broad: it attempts to understand the physiological mechanisms that underpin plyometric training (PT) and strength training (ST) in order to identify how differently each type of training affects the development of strength and power. Through an analysis of the distinct modifications in muscle structure, neuromuscular coordination, and metabolic pathways linked to both ST and PT, the research aims to shed light on the complex mechanisms behind both training approaches. Understanding athletes' opinions on the usefulness and applicability of ST and PT in improving sports performance and accomplishing training objectives is another area of inquiry. The study concludes by exploring the possible complimentary or synergistic advantages that result from combining ST and PT into a comprehensive training programme.</a:t>
            </a:r>
          </a:p>
          <a:p>
            <a:pPr algn="just"/>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2000" dirty="0">
                <a:effectLst/>
                <a:latin typeface="Times New Roman" panose="02020603050405020304" pitchFamily="18" charset="0"/>
                <a:ea typeface="Calibri" panose="020F0502020204030204" pitchFamily="34" charset="0"/>
                <a:cs typeface="Times New Roman" panose="02020603050405020304" pitchFamily="18" charset="0"/>
              </a:rPr>
              <a:t>-What are the differences between the physiological mechanisms governing the development of strength and power in plyometric training (PT) and strength training (ST)?</a:t>
            </a:r>
          </a:p>
          <a:p>
            <a:pPr algn="just"/>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How do athletes view the usefulness and suitability of strength training and conditioning in improving athletic performance and reaching training goals? </a:t>
            </a:r>
            <a:endParaRPr lang="en-GB" sz="2000" dirty="0">
              <a:solidFill>
                <a:srgbClr val="181818"/>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2000" dirty="0">
                <a:solidFill>
                  <a:srgbClr val="181818"/>
                </a:solidFill>
                <a:effectLst/>
                <a:latin typeface="Times New Roman" panose="02020603050405020304" pitchFamily="18" charset="0"/>
                <a:ea typeface="Times New Roman" panose="02020603050405020304" pitchFamily="18" charset="0"/>
                <a:cs typeface="Times New Roman" panose="02020603050405020304" pitchFamily="18" charset="0"/>
              </a:rPr>
              <a:t>-Can the integration of ST and PT into a comprehensive training routine provide any complimentary or synergistic effects?</a:t>
            </a:r>
          </a:p>
          <a:p>
            <a:pPr algn="just"/>
            <a:endParaRPr lang="en-GB" sz="2000" dirty="0">
              <a:solidFill>
                <a:srgbClr val="181818"/>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r>
              <a:rPr lang="en-GB" sz="2000" dirty="0">
                <a:solidFill>
                  <a:srgbClr val="181818"/>
                </a:solidFill>
                <a:effectLst/>
                <a:latin typeface="Times New Roman" panose="02020603050405020304" pitchFamily="18" charset="0"/>
                <a:ea typeface="Times New Roman" panose="02020603050405020304" pitchFamily="18" charset="0"/>
                <a:cs typeface="Times New Roman" panose="02020603050405020304" pitchFamily="18" charset="0"/>
              </a:rPr>
              <a:t>-This study is to give a thorough knowledge of the unique contributions and possible synergies between plyometric training and strength training by addressing these research topics. This understanding will help to influence evidence-based approaches in athletic training and performance enhancement.</a:t>
            </a:r>
          </a:p>
          <a:p>
            <a:pPr algn="just"/>
            <a:endParaRPr lang="en-GB" sz="2000" dirty="0">
              <a:solidFill>
                <a:srgbClr val="181818"/>
              </a:solidFill>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2000" b="0" i="0" u="sng" strike="noStrike" dirty="0">
                <a:solidFill>
                  <a:srgbClr val="000000"/>
                </a:solidFill>
                <a:effectLst/>
                <a:latin typeface="Times New Roman" panose="02020603050405020304" pitchFamily="18" charset="0"/>
                <a:cs typeface="Times New Roman" panose="02020603050405020304" pitchFamily="18" charset="0"/>
              </a:rPr>
              <a:t>Methods and Analysis </a:t>
            </a:r>
          </a:p>
          <a:p>
            <a:pPr algn="just"/>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a:r>
              <a:rPr lang="en-GB" sz="2000" b="0" i="0" u="sng" strike="noStrike" dirty="0">
                <a:solidFill>
                  <a:srgbClr val="000000"/>
                </a:solidFill>
                <a:effectLst/>
                <a:latin typeface="Times New Roman" panose="02020603050405020304" pitchFamily="18" charset="0"/>
                <a:cs typeface="Times New Roman" panose="02020603050405020304" pitchFamily="18" charset="0"/>
              </a:rPr>
              <a:t>Research design </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a:r>
              <a:rPr lang="en-GB" sz="2000" b="0" i="0" u="sng" strike="noStrike" dirty="0">
                <a:solidFill>
                  <a:srgbClr val="000000"/>
                </a:solidFill>
                <a:effectLst/>
                <a:latin typeface="Times New Roman" panose="02020603050405020304" pitchFamily="18" charset="0"/>
                <a:cs typeface="Times New Roman" panose="02020603050405020304" pitchFamily="18" charset="0"/>
              </a:rPr>
              <a:t>-</a:t>
            </a:r>
            <a:r>
              <a:rPr lang="en-GB" sz="2000" b="0" i="0" u="none" strike="noStrike" dirty="0">
                <a:solidFill>
                  <a:srgbClr val="181818"/>
                </a:solidFill>
                <a:effectLst/>
                <a:latin typeface="Times New Roman" panose="02020603050405020304" pitchFamily="18" charset="0"/>
                <a:cs typeface="Times New Roman" panose="02020603050405020304" pitchFamily="18" charset="0"/>
              </a:rPr>
              <a:t>Participants: Sixteen young women with prior recreational training experience were randomly assigned to two groups: strength training (ST) and plyometrics (PT).</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a:r>
              <a:rPr lang="en-GB" sz="2000" b="0" i="0" u="sng" strike="noStrike" dirty="0">
                <a:solidFill>
                  <a:srgbClr val="000000"/>
                </a:solidFill>
                <a:effectLst/>
                <a:latin typeface="Times New Roman" panose="02020603050405020304" pitchFamily="18" charset="0"/>
                <a:cs typeface="Times New Roman" panose="02020603050405020304" pitchFamily="18" charset="0"/>
              </a:rPr>
              <a:t>-</a:t>
            </a:r>
            <a:r>
              <a:rPr lang="en-GB" sz="2000" b="0" i="0" u="none" strike="noStrike" dirty="0">
                <a:solidFill>
                  <a:srgbClr val="181818"/>
                </a:solidFill>
                <a:effectLst/>
                <a:latin typeface="Times New Roman" panose="02020603050405020304" pitchFamily="18" charset="0"/>
                <a:cs typeface="Times New Roman" panose="02020603050405020304" pitchFamily="18" charset="0"/>
              </a:rPr>
              <a:t>Participant Characteristics: The average age of participants was 22.5 ± 2.5 years, with an average weight of 72.5 ± 7.5 kg and height of 166.5 ± 5.5 cm.</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a:r>
              <a:rPr lang="en-GB" sz="2000" b="0" i="0" u="sng" strike="noStrike" dirty="0">
                <a:solidFill>
                  <a:srgbClr val="000000"/>
                </a:solidFill>
                <a:effectLst/>
                <a:latin typeface="Times New Roman" panose="02020603050405020304" pitchFamily="18" charset="0"/>
                <a:cs typeface="Times New Roman" panose="02020603050405020304" pitchFamily="18" charset="0"/>
              </a:rPr>
              <a:t>-</a:t>
            </a:r>
            <a:r>
              <a:rPr lang="en-GB" sz="2000" b="0" i="0" u="none" strike="noStrike" dirty="0">
                <a:solidFill>
                  <a:srgbClr val="181818"/>
                </a:solidFill>
                <a:effectLst/>
                <a:latin typeface="Times New Roman" panose="02020603050405020304" pitchFamily="18" charset="0"/>
                <a:cs typeface="Times New Roman" panose="02020603050405020304" pitchFamily="18" charset="0"/>
              </a:rPr>
              <a:t>Informed Consent: Participants provided written consent and completed a Physical Activity Readiness Questionnaire (PAR-Q) before participating in the study.</a:t>
            </a:r>
          </a:p>
          <a:p>
            <a:pPr algn="just"/>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a:r>
              <a:rPr lang="en-GB" sz="2000" b="0" i="0" u="sng" strike="noStrike" dirty="0">
                <a:solidFill>
                  <a:srgbClr val="181818"/>
                </a:solidFill>
                <a:effectLst/>
                <a:latin typeface="Times New Roman" panose="02020603050405020304" pitchFamily="18" charset="0"/>
                <a:cs typeface="Times New Roman" panose="02020603050405020304" pitchFamily="18" charset="0"/>
              </a:rPr>
              <a:t>Training protocols</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a:r>
              <a:rPr lang="en-GB" sz="2000" b="0" i="0" u="none" strike="noStrike" dirty="0">
                <a:solidFill>
                  <a:srgbClr val="181818"/>
                </a:solidFill>
                <a:effectLst/>
                <a:latin typeface="Times New Roman" panose="02020603050405020304" pitchFamily="18" charset="0"/>
                <a:cs typeface="Times New Roman" panose="02020603050405020304" pitchFamily="18" charset="0"/>
              </a:rPr>
              <a:t>Supervised Sessions: Both groups attended supervised training sessions twice a week for four weeks in a controlled laboratory environment.</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a:r>
              <a:rPr lang="en-GB" sz="2000" b="0" i="0" u="none" strike="noStrike" dirty="0">
                <a:solidFill>
                  <a:srgbClr val="181818"/>
                </a:solidFill>
                <a:effectLst/>
                <a:latin typeface="Times New Roman" panose="02020603050405020304" pitchFamily="18" charset="0"/>
                <a:cs typeface="Times New Roman" panose="02020603050405020304" pitchFamily="18" charset="0"/>
              </a:rPr>
              <a:t>-Warm-up Routine: Each session began with a 5–10-minute warm-up comprising dynamic movements tailored to the specific training modality.</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a:r>
              <a:rPr lang="en-GB" sz="2000" b="0" i="0" u="none" strike="noStrike" dirty="0">
                <a:solidFill>
                  <a:srgbClr val="181818"/>
                </a:solidFill>
                <a:effectLst/>
                <a:latin typeface="Times New Roman" panose="02020603050405020304" pitchFamily="18" charset="0"/>
                <a:cs typeface="Times New Roman" panose="02020603050405020304" pitchFamily="18" charset="0"/>
              </a:rPr>
              <a:t>-Strength Training (ST) Protocol: The ST group performed exercises including barbell back squats, Romanian deadlifts, weighted lunges, leg extensions, and seated hamstring curls, with two sets of ten repetitions for each exercise.</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a:r>
              <a:rPr lang="en-GB" sz="2000" b="0" i="0" u="none" strike="noStrike" dirty="0">
                <a:solidFill>
                  <a:srgbClr val="181818"/>
                </a:solidFill>
                <a:effectLst/>
                <a:latin typeface="Times New Roman" panose="02020603050405020304" pitchFamily="18" charset="0"/>
                <a:cs typeface="Times New Roman" panose="02020603050405020304" pitchFamily="18" charset="0"/>
              </a:rPr>
              <a:t>-Plyometrics (PT) Protocol: The PT group completed five body-weight plyometric exercises, such as split squat jumps and squat jumps, also with two sets of ten repetitions each.</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a:r>
              <a:rPr lang="en-GB" sz="2000" b="0" i="0" u="none" strike="noStrike" dirty="0">
                <a:solidFill>
                  <a:srgbClr val="181818"/>
                </a:solidFill>
                <a:effectLst/>
                <a:latin typeface="Times New Roman" panose="02020603050405020304" pitchFamily="18" charset="0"/>
                <a:cs typeface="Times New Roman" panose="02020603050405020304" pitchFamily="18" charset="0"/>
              </a:rPr>
              <a:t>-Structured Training: Training sessions were structured to ensure proper execution of exercises and adequate rest intervals between sets to optimize training outcomes.</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a:r>
              <a:rPr lang="en-GB" sz="2000" b="0" i="0" u="sng" strike="noStrike" dirty="0">
                <a:solidFill>
                  <a:srgbClr val="181818"/>
                </a:solidFill>
                <a:effectLst/>
                <a:latin typeface="Times New Roman" panose="02020603050405020304" pitchFamily="18" charset="0"/>
                <a:cs typeface="Times New Roman" panose="02020603050405020304" pitchFamily="18" charset="0"/>
              </a:rPr>
              <a:t>Testing measures</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a:r>
              <a:rPr lang="en-GB" sz="2000" b="0" i="0" u="sng" strike="noStrike" dirty="0">
                <a:solidFill>
                  <a:srgbClr val="181818"/>
                </a:solidFill>
                <a:effectLst/>
                <a:latin typeface="Times New Roman" panose="02020603050405020304" pitchFamily="18" charset="0"/>
                <a:cs typeface="Times New Roman" panose="02020603050405020304" pitchFamily="18" charset="0"/>
              </a:rPr>
              <a:t>-</a:t>
            </a:r>
            <a:r>
              <a:rPr lang="en-GB" sz="2000" b="0" i="0" u="none" strike="noStrike" dirty="0">
                <a:solidFill>
                  <a:srgbClr val="181818"/>
                </a:solidFill>
                <a:effectLst/>
                <a:latin typeface="Times New Roman" panose="02020603050405020304" pitchFamily="18" charset="0"/>
                <a:cs typeface="Times New Roman" panose="02020603050405020304" pitchFamily="18" charset="0"/>
              </a:rPr>
              <a:t>Baseline and Post-intervention Testing: Muscle power and strength were assessed at baseline and after four weeks of training.</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a:r>
              <a:rPr lang="en-GB" sz="2000" b="0" i="0" u="sng" strike="noStrike" dirty="0">
                <a:solidFill>
                  <a:srgbClr val="181818"/>
                </a:solidFill>
                <a:effectLst/>
                <a:latin typeface="Times New Roman" panose="02020603050405020304" pitchFamily="18" charset="0"/>
                <a:cs typeface="Times New Roman" panose="02020603050405020304" pitchFamily="18" charset="0"/>
              </a:rPr>
              <a:t>-</a:t>
            </a:r>
            <a:r>
              <a:rPr lang="en-GB" sz="2000" b="0" i="0" u="none" strike="noStrike" dirty="0">
                <a:solidFill>
                  <a:srgbClr val="181818"/>
                </a:solidFill>
                <a:effectLst/>
                <a:latin typeface="Times New Roman" panose="02020603050405020304" pitchFamily="18" charset="0"/>
                <a:cs typeface="Times New Roman" panose="02020603050405020304" pitchFamily="18" charset="0"/>
              </a:rPr>
              <a:t>Measurement Tools: Assessment measures included Keiser leg press, six-second peak power test on the Watt-Bike, and vertical jump on a force platform.</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a:r>
              <a:rPr lang="en-GB" sz="2000" b="0" i="0" u="sng" strike="noStrike" dirty="0">
                <a:solidFill>
                  <a:srgbClr val="181818"/>
                </a:solidFill>
                <a:effectLst/>
                <a:latin typeface="Times New Roman" panose="02020603050405020304" pitchFamily="18" charset="0"/>
                <a:cs typeface="Times New Roman" panose="02020603050405020304" pitchFamily="18" charset="0"/>
              </a:rPr>
              <a:t>-</a:t>
            </a:r>
            <a:r>
              <a:rPr lang="en-GB" sz="2000" b="0" i="0" u="none" strike="noStrike" dirty="0">
                <a:solidFill>
                  <a:srgbClr val="181818"/>
                </a:solidFill>
                <a:effectLst/>
                <a:latin typeface="Times New Roman" panose="02020603050405020304" pitchFamily="18" charset="0"/>
                <a:cs typeface="Times New Roman" panose="02020603050405020304" pitchFamily="18" charset="0"/>
              </a:rPr>
              <a:t>Data Collection: Data were collected using Microsoft Excel and analysed using SPSS version 29 for comprehensive statistical analysis.</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a:r>
              <a:rPr lang="en-GB" sz="2000" b="0" i="0" u="sng" strike="noStrike" dirty="0">
                <a:solidFill>
                  <a:srgbClr val="181818"/>
                </a:solidFill>
                <a:effectLst/>
                <a:latin typeface="Times New Roman" panose="02020603050405020304" pitchFamily="18" charset="0"/>
                <a:cs typeface="Times New Roman" panose="02020603050405020304" pitchFamily="18" charset="0"/>
              </a:rPr>
              <a:t>Data analysis</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a:r>
              <a:rPr lang="en-GB" sz="2000" b="0" i="0" u="sng" strike="noStrike" dirty="0">
                <a:solidFill>
                  <a:srgbClr val="181818"/>
                </a:solidFill>
                <a:effectLst/>
                <a:latin typeface="Times New Roman" panose="02020603050405020304" pitchFamily="18" charset="0"/>
                <a:cs typeface="Times New Roman" panose="02020603050405020304" pitchFamily="18" charset="0"/>
              </a:rPr>
              <a:t>-</a:t>
            </a:r>
            <a:r>
              <a:rPr lang="en-GB" sz="2000" b="0" i="0" u="none" strike="noStrike" dirty="0">
                <a:solidFill>
                  <a:srgbClr val="181818"/>
                </a:solidFill>
                <a:effectLst/>
                <a:latin typeface="Times New Roman" panose="02020603050405020304" pitchFamily="18" charset="0"/>
                <a:cs typeface="Times New Roman" panose="02020603050405020304" pitchFamily="18" charset="0"/>
              </a:rPr>
              <a:t>Comparative Analysis: Paired sample T-tests were conducted within each group to compare pre- and post-intervention strength and power measures, providing insight into individual training effects.</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a:r>
              <a:rPr lang="en-GB" sz="2000" b="0" i="0" u="sng" strike="noStrike" dirty="0">
                <a:solidFill>
                  <a:srgbClr val="181818"/>
                </a:solidFill>
                <a:effectLst/>
                <a:latin typeface="Times New Roman" panose="02020603050405020304" pitchFamily="18" charset="0"/>
                <a:cs typeface="Times New Roman" panose="02020603050405020304" pitchFamily="18" charset="0"/>
              </a:rPr>
              <a:t>-</a:t>
            </a:r>
            <a:r>
              <a:rPr lang="en-GB" sz="2000" b="0" i="0" u="none" strike="noStrike" dirty="0">
                <a:solidFill>
                  <a:srgbClr val="181818"/>
                </a:solidFill>
                <a:effectLst/>
                <a:latin typeface="Times New Roman" panose="02020603050405020304" pitchFamily="18" charset="0"/>
                <a:cs typeface="Times New Roman" panose="02020603050405020304" pitchFamily="18" charset="0"/>
              </a:rPr>
              <a:t>Inter-group Comparison: Independent T-tests were utilized to compare strength and power gains between the ST and PT groups, identifying potential differences in training outcomes.</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a:r>
              <a:rPr lang="en-GB" sz="2000" b="0" i="0" u="sng" strike="noStrike" dirty="0">
                <a:solidFill>
                  <a:srgbClr val="181818"/>
                </a:solidFill>
                <a:effectLst/>
                <a:latin typeface="Times New Roman" panose="02020603050405020304" pitchFamily="18" charset="0"/>
                <a:cs typeface="Times New Roman" panose="02020603050405020304" pitchFamily="18" charset="0"/>
              </a:rPr>
              <a:t>-</a:t>
            </a:r>
            <a:r>
              <a:rPr lang="en-GB" sz="2000" b="0" i="0" u="none" strike="noStrike" dirty="0">
                <a:solidFill>
                  <a:srgbClr val="181818"/>
                </a:solidFill>
                <a:effectLst/>
                <a:latin typeface="Times New Roman" panose="02020603050405020304" pitchFamily="18" charset="0"/>
                <a:cs typeface="Times New Roman" panose="02020603050405020304" pitchFamily="18" charset="0"/>
              </a:rPr>
              <a:t>Correlation Analysis: Correlation analysis was performed to explore relationships between strength and power variables, offering further insight into the effectiveness of each training modality.</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a:r>
              <a:rPr lang="en-GB" sz="2000" b="0" i="0" u="sng" strike="noStrike" dirty="0">
                <a:solidFill>
                  <a:srgbClr val="181818"/>
                </a:solidFill>
                <a:effectLst/>
                <a:latin typeface="Times New Roman" panose="02020603050405020304" pitchFamily="18" charset="0"/>
                <a:cs typeface="Times New Roman" panose="02020603050405020304" pitchFamily="18" charset="0"/>
              </a:rPr>
              <a:t>-</a:t>
            </a:r>
            <a:r>
              <a:rPr lang="en-GB" sz="2000" b="0" i="0" u="none" strike="noStrike" dirty="0">
                <a:solidFill>
                  <a:srgbClr val="181818"/>
                </a:solidFill>
                <a:effectLst/>
                <a:latin typeface="Times New Roman" panose="02020603050405020304" pitchFamily="18" charset="0"/>
                <a:cs typeface="Times New Roman" panose="02020603050405020304" pitchFamily="18" charset="0"/>
              </a:rPr>
              <a:t>Visual Representation: Graphs  were created to facilitate data interpretation, enhancing the clarity and comprehensibility of study findings.</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p:txBody>
      </p:sp>
      <p:sp>
        <p:nvSpPr>
          <p:cNvPr id="54" name="TextBox 53">
            <a:extLst>
              <a:ext uri="{FF2B5EF4-FFF2-40B4-BE49-F238E27FC236}">
                <a16:creationId xmlns:a16="http://schemas.microsoft.com/office/drawing/2014/main" id="{2E0B7BC8-B8CF-214D-ACB2-D2E6CD00B802}"/>
              </a:ext>
            </a:extLst>
          </p:cNvPr>
          <p:cNvSpPr txBox="1"/>
          <p:nvPr/>
        </p:nvSpPr>
        <p:spPr>
          <a:xfrm>
            <a:off x="18908657" y="1183273"/>
            <a:ext cx="11952246" cy="1255728"/>
          </a:xfrm>
          <a:prstGeom prst="rect">
            <a:avLst/>
          </a:prstGeom>
          <a:noFill/>
        </p:spPr>
        <p:txBody>
          <a:bodyPr wrap="square" rtlCol="0">
            <a:spAutoFit/>
          </a:bodyPr>
          <a:lstStyle/>
          <a:p>
            <a:pPr algn="ctr">
              <a:lnSpc>
                <a:spcPct val="80000"/>
              </a:lnSpc>
              <a:spcBef>
                <a:spcPct val="50000"/>
              </a:spcBef>
            </a:pPr>
            <a:r>
              <a:rPr lang="en-GB" sz="3600" u="sng"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 COMPARISON OF STRENGTH TRAINING AND PLYOMETRIC TRAINING FOR THE DEVELOPMENT STRENGTH AND POWER</a:t>
            </a:r>
            <a:endParaRPr lang="en-GB" sz="3600" u="sng"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cSld>
  <p:clrMapOvr>
    <a:masterClrMapping/>
  </p:clrMapOvr>
  <p:transition/>
</p:sld>
</file>

<file path=ppt/theme/theme1.xml><?xml version="1.0" encoding="utf-8"?>
<a:theme xmlns:a="http://schemas.openxmlformats.org/drawingml/2006/main" name="Textured">
  <a:themeElements>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fontScheme name="Textured">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lnDef>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Textured</Template>
  <TotalTime>4984</TotalTime>
  <Pages>1</Pages>
  <Words>3278</Words>
  <Application>Microsoft Macintosh PowerPoint</Application>
  <PresentationFormat>Custom</PresentationFormat>
  <Paragraphs>124</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Söhne</vt:lpstr>
      <vt:lpstr>Tahoma</vt:lpstr>
      <vt:lpstr>Times New Roman</vt:lpstr>
      <vt:lpstr>Wingdings</vt:lpstr>
      <vt:lpstr>Textured</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
  <cp:keywords/>
  <dc:description/>
  <cp:lastModifiedBy>Ffion Rees</cp:lastModifiedBy>
  <cp:revision>158</cp:revision>
  <cp:lastPrinted>2002-10-23T01:36:31Z</cp:lastPrinted>
  <dcterms:created xsi:type="dcterms:W3CDTF">1997-03-12T11:49:38Z</dcterms:created>
  <dcterms:modified xsi:type="dcterms:W3CDTF">2024-05-08T19:08:05Z</dcterms:modified>
  <cp:category/>
</cp:coreProperties>
</file>