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 id="2147483690" r:id="rId2"/>
    <p:sldMasterId id="2147483696" r:id="rId3"/>
    <p:sldMasterId id="2147483704" r:id="rId4"/>
    <p:sldMasterId id="2147483707" r:id="rId5"/>
    <p:sldMasterId id="2147483711" r:id="rId6"/>
    <p:sldMasterId id="2147483715" r:id="rId7"/>
  </p:sldMasterIdLst>
  <p:notesMasterIdLst>
    <p:notesMasterId r:id="rId42"/>
  </p:notesMasterIdLst>
  <p:sldIdLst>
    <p:sldId id="404" r:id="rId8"/>
    <p:sldId id="263" r:id="rId9"/>
    <p:sldId id="264" r:id="rId10"/>
    <p:sldId id="271" r:id="rId11"/>
    <p:sldId id="323" r:id="rId12"/>
    <p:sldId id="405" r:id="rId13"/>
    <p:sldId id="406" r:id="rId14"/>
    <p:sldId id="258" r:id="rId15"/>
    <p:sldId id="265" r:id="rId16"/>
    <p:sldId id="414" r:id="rId17"/>
    <p:sldId id="266" r:id="rId18"/>
    <p:sldId id="268" r:id="rId19"/>
    <p:sldId id="270" r:id="rId20"/>
    <p:sldId id="273" r:id="rId21"/>
    <p:sldId id="407" r:id="rId22"/>
    <p:sldId id="269" r:id="rId23"/>
    <p:sldId id="280" r:id="rId24"/>
    <p:sldId id="281" r:id="rId25"/>
    <p:sldId id="282" r:id="rId26"/>
    <p:sldId id="408" r:id="rId27"/>
    <p:sldId id="274" r:id="rId28"/>
    <p:sldId id="409" r:id="rId29"/>
    <p:sldId id="411" r:id="rId30"/>
    <p:sldId id="412" r:id="rId31"/>
    <p:sldId id="410" r:id="rId32"/>
    <p:sldId id="278" r:id="rId33"/>
    <p:sldId id="350" r:id="rId34"/>
    <p:sldId id="417" r:id="rId35"/>
    <p:sldId id="401" r:id="rId36"/>
    <p:sldId id="402" r:id="rId37"/>
    <p:sldId id="325" r:id="rId38"/>
    <p:sldId id="357" r:id="rId39"/>
    <p:sldId id="413" r:id="rId40"/>
    <p:sldId id="415" r:id="rId4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3ECAB6-0E83-4B10-8DBD-97F4377F2F4B}" v="6" dt="2025-02-16T17:20:29.4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68889" autoAdjust="0"/>
  </p:normalViewPr>
  <p:slideViewPr>
    <p:cSldViewPr snapToGrid="0">
      <p:cViewPr varScale="1">
        <p:scale>
          <a:sx n="48" d="100"/>
          <a:sy n="48" d="100"/>
        </p:scale>
        <p:origin x="2117" y="2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tableStyles" Target="tableStyles.xml"/><Relationship Id="rId20" Type="http://schemas.openxmlformats.org/officeDocument/2006/relationships/slide" Target="slides/slide13.xml"/><Relationship Id="rId41"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4E3ECAB6-0E83-4B10-8DBD-97F4377F2F4B}"/>
    <pc:docChg chg="undo custSel delSld modSld">
      <pc:chgData name="Bee B" userId="8940502075193e3a" providerId="LiveId" clId="{4E3ECAB6-0E83-4B10-8DBD-97F4377F2F4B}" dt="2025-02-18T13:21:23.492" v="2191"/>
      <pc:docMkLst>
        <pc:docMk/>
      </pc:docMkLst>
      <pc:sldChg chg="del">
        <pc:chgData name="Bee B" userId="8940502075193e3a" providerId="LiveId" clId="{4E3ECAB6-0E83-4B10-8DBD-97F4377F2F4B}" dt="2025-02-16T16:36:50.301" v="157" actId="47"/>
        <pc:sldMkLst>
          <pc:docMk/>
          <pc:sldMk cId="1569707516" sldId="257"/>
        </pc:sldMkLst>
      </pc:sldChg>
      <pc:sldChg chg="addSp delSp modSp mod">
        <pc:chgData name="Bee B" userId="8940502075193e3a" providerId="LiveId" clId="{4E3ECAB6-0E83-4B10-8DBD-97F4377F2F4B}" dt="2025-02-18T13:21:02.920" v="2182" actId="20577"/>
        <pc:sldMkLst>
          <pc:docMk/>
          <pc:sldMk cId="1382256705" sldId="258"/>
        </pc:sldMkLst>
        <pc:spChg chg="mod">
          <ac:chgData name="Bee B" userId="8940502075193e3a" providerId="LiveId" clId="{4E3ECAB6-0E83-4B10-8DBD-97F4377F2F4B}" dt="2025-02-16T16:37:18.897" v="176" actId="20577"/>
          <ac:spMkLst>
            <pc:docMk/>
            <pc:sldMk cId="1382256705" sldId="258"/>
            <ac:spMk id="17410" creationId="{00000000-0000-0000-0000-000000000000}"/>
          </ac:spMkLst>
        </pc:spChg>
        <pc:spChg chg="mod">
          <ac:chgData name="Bee B" userId="8940502075193e3a" providerId="LiveId" clId="{4E3ECAB6-0E83-4B10-8DBD-97F4377F2F4B}" dt="2025-02-18T13:21:02.920" v="2182" actId="20577"/>
          <ac:spMkLst>
            <pc:docMk/>
            <pc:sldMk cId="1382256705" sldId="258"/>
            <ac:spMk id="17412" creationId="{00000000-0000-0000-0000-000000000000}"/>
          </ac:spMkLst>
        </pc:spChg>
      </pc:sldChg>
      <pc:sldChg chg="modSp mod">
        <pc:chgData name="Bee B" userId="8940502075193e3a" providerId="LiveId" clId="{4E3ECAB6-0E83-4B10-8DBD-97F4377F2F4B}" dt="2025-02-16T16:33:37.049" v="30" actId="20577"/>
        <pc:sldMkLst>
          <pc:docMk/>
          <pc:sldMk cId="291028343" sldId="263"/>
        </pc:sldMkLst>
        <pc:spChg chg="mod">
          <ac:chgData name="Bee B" userId="8940502075193e3a" providerId="LiveId" clId="{4E3ECAB6-0E83-4B10-8DBD-97F4377F2F4B}" dt="2025-02-16T16:33:37.049" v="30" actId="20577"/>
          <ac:spMkLst>
            <pc:docMk/>
            <pc:sldMk cId="291028343" sldId="263"/>
            <ac:spMk id="2" creationId="{00000000-0000-0000-0000-000000000000}"/>
          </ac:spMkLst>
        </pc:spChg>
      </pc:sldChg>
      <pc:sldChg chg="modSp mod">
        <pc:chgData name="Bee B" userId="8940502075193e3a" providerId="LiveId" clId="{4E3ECAB6-0E83-4B10-8DBD-97F4377F2F4B}" dt="2025-02-16T16:34:25.871" v="133" actId="20577"/>
        <pc:sldMkLst>
          <pc:docMk/>
          <pc:sldMk cId="3909716684" sldId="264"/>
        </pc:sldMkLst>
        <pc:spChg chg="mod">
          <ac:chgData name="Bee B" userId="8940502075193e3a" providerId="LiveId" clId="{4E3ECAB6-0E83-4B10-8DBD-97F4377F2F4B}" dt="2025-02-16T16:33:41.558" v="31" actId="20577"/>
          <ac:spMkLst>
            <pc:docMk/>
            <pc:sldMk cId="3909716684" sldId="264"/>
            <ac:spMk id="4" creationId="{00000000-0000-0000-0000-000000000000}"/>
          </ac:spMkLst>
        </pc:spChg>
        <pc:spChg chg="mod">
          <ac:chgData name="Bee B" userId="8940502075193e3a" providerId="LiveId" clId="{4E3ECAB6-0E83-4B10-8DBD-97F4377F2F4B}" dt="2025-02-16T16:34:25.871" v="133" actId="20577"/>
          <ac:spMkLst>
            <pc:docMk/>
            <pc:sldMk cId="3909716684" sldId="264"/>
            <ac:spMk id="5" creationId="{00000000-0000-0000-0000-000000000000}"/>
          </ac:spMkLst>
        </pc:spChg>
      </pc:sldChg>
      <pc:sldChg chg="addSp delSp modSp mod modNotesTx">
        <pc:chgData name="Bee B" userId="8940502075193e3a" providerId="LiveId" clId="{4E3ECAB6-0E83-4B10-8DBD-97F4377F2F4B}" dt="2025-02-18T13:21:23.492" v="2191"/>
        <pc:sldMkLst>
          <pc:docMk/>
          <pc:sldMk cId="1694629230" sldId="265"/>
        </pc:sldMkLst>
        <pc:spChg chg="mod">
          <ac:chgData name="Bee B" userId="8940502075193e3a" providerId="LiveId" clId="{4E3ECAB6-0E83-4B10-8DBD-97F4377F2F4B}" dt="2025-02-16T16:37:44.419" v="183" actId="20577"/>
          <ac:spMkLst>
            <pc:docMk/>
            <pc:sldMk cId="1694629230" sldId="265"/>
            <ac:spMk id="2" creationId="{00000000-0000-0000-0000-000000000000}"/>
          </ac:spMkLst>
        </pc:spChg>
        <pc:spChg chg="mod">
          <ac:chgData name="Bee B" userId="8940502075193e3a" providerId="LiveId" clId="{4E3ECAB6-0E83-4B10-8DBD-97F4377F2F4B}" dt="2025-02-18T13:21:15.639" v="2188" actId="27636"/>
          <ac:spMkLst>
            <pc:docMk/>
            <pc:sldMk cId="1694629230" sldId="265"/>
            <ac:spMk id="4" creationId="{00000000-0000-0000-0000-000000000000}"/>
          </ac:spMkLst>
        </pc:spChg>
      </pc:sldChg>
      <pc:sldChg chg="addSp delSp modSp mod modNotesTx">
        <pc:chgData name="Bee B" userId="8940502075193e3a" providerId="LiveId" clId="{4E3ECAB6-0E83-4B10-8DBD-97F4377F2F4B}" dt="2025-02-18T12:39:44.667" v="2094"/>
        <pc:sldMkLst>
          <pc:docMk/>
          <pc:sldMk cId="3294695076" sldId="266"/>
        </pc:sldMkLst>
        <pc:spChg chg="mod">
          <ac:chgData name="Bee B" userId="8940502075193e3a" providerId="LiveId" clId="{4E3ECAB6-0E83-4B10-8DBD-97F4377F2F4B}" dt="2025-02-16T16:42:29.994" v="561" actId="20577"/>
          <ac:spMkLst>
            <pc:docMk/>
            <pc:sldMk cId="3294695076" sldId="266"/>
            <ac:spMk id="2" creationId="{00000000-0000-0000-0000-000000000000}"/>
          </ac:spMkLst>
        </pc:spChg>
        <pc:spChg chg="mod">
          <ac:chgData name="Bee B" userId="8940502075193e3a" providerId="LiveId" clId="{4E3ECAB6-0E83-4B10-8DBD-97F4377F2F4B}" dt="2025-02-18T12:39:28.941" v="2092" actId="20577"/>
          <ac:spMkLst>
            <pc:docMk/>
            <pc:sldMk cId="3294695076" sldId="266"/>
            <ac:spMk id="4" creationId="{00000000-0000-0000-0000-000000000000}"/>
          </ac:spMkLst>
        </pc:spChg>
      </pc:sldChg>
      <pc:sldChg chg="del">
        <pc:chgData name="Bee B" userId="8940502075193e3a" providerId="LiveId" clId="{4E3ECAB6-0E83-4B10-8DBD-97F4377F2F4B}" dt="2025-02-16T16:43:02.986" v="643" actId="47"/>
        <pc:sldMkLst>
          <pc:docMk/>
          <pc:sldMk cId="2840273693" sldId="267"/>
        </pc:sldMkLst>
      </pc:sldChg>
      <pc:sldChg chg="addSp delSp modSp mod">
        <pc:chgData name="Bee B" userId="8940502075193e3a" providerId="LiveId" clId="{4E3ECAB6-0E83-4B10-8DBD-97F4377F2F4B}" dt="2025-02-18T12:40:03.936" v="2098" actId="20577"/>
        <pc:sldMkLst>
          <pc:docMk/>
          <pc:sldMk cId="653190562" sldId="268"/>
        </pc:sldMkLst>
        <pc:spChg chg="add mod">
          <ac:chgData name="Bee B" userId="8940502075193e3a" providerId="LiveId" clId="{4E3ECAB6-0E83-4B10-8DBD-97F4377F2F4B}" dt="2025-02-18T12:40:03.936" v="2098" actId="20577"/>
          <ac:spMkLst>
            <pc:docMk/>
            <pc:sldMk cId="653190562" sldId="268"/>
            <ac:spMk id="4" creationId="{E07A8FFC-FF9D-EE65-CE5A-EE1473C30406}"/>
          </ac:spMkLst>
        </pc:spChg>
      </pc:sldChg>
      <pc:sldChg chg="addSp delSp modSp mod modNotesTx">
        <pc:chgData name="Bee B" userId="8940502075193e3a" providerId="LiveId" clId="{4E3ECAB6-0E83-4B10-8DBD-97F4377F2F4B}" dt="2025-02-18T12:41:18.429" v="2102"/>
        <pc:sldMkLst>
          <pc:docMk/>
          <pc:sldMk cId="1291672607" sldId="269"/>
        </pc:sldMkLst>
        <pc:spChg chg="mod">
          <ac:chgData name="Bee B" userId="8940502075193e3a" providerId="LiveId" clId="{4E3ECAB6-0E83-4B10-8DBD-97F4377F2F4B}" dt="2025-02-16T17:00:31.636" v="1341" actId="6549"/>
          <ac:spMkLst>
            <pc:docMk/>
            <pc:sldMk cId="1291672607" sldId="269"/>
            <ac:spMk id="2" creationId="{00000000-0000-0000-0000-000000000000}"/>
          </ac:spMkLst>
        </pc:spChg>
        <pc:spChg chg="mod">
          <ac:chgData name="Bee B" userId="8940502075193e3a" providerId="LiveId" clId="{4E3ECAB6-0E83-4B10-8DBD-97F4377F2F4B}" dt="2025-02-16T17:02:03.054" v="1496" actId="1076"/>
          <ac:spMkLst>
            <pc:docMk/>
            <pc:sldMk cId="1291672607" sldId="269"/>
            <ac:spMk id="4" creationId="{00000000-0000-0000-0000-000000000000}"/>
          </ac:spMkLst>
        </pc:spChg>
      </pc:sldChg>
      <pc:sldChg chg="addSp delSp modSp mod modNotesTx">
        <pc:chgData name="Bee B" userId="8940502075193e3a" providerId="LiveId" clId="{4E3ECAB6-0E83-4B10-8DBD-97F4377F2F4B}" dt="2025-02-18T12:40:21.983" v="2099"/>
        <pc:sldMkLst>
          <pc:docMk/>
          <pc:sldMk cId="2985744878" sldId="270"/>
        </pc:sldMkLst>
        <pc:spChg chg="mod">
          <ac:chgData name="Bee B" userId="8940502075193e3a" providerId="LiveId" clId="{4E3ECAB6-0E83-4B10-8DBD-97F4377F2F4B}" dt="2025-02-16T16:44:42.499" v="653" actId="20577"/>
          <ac:spMkLst>
            <pc:docMk/>
            <pc:sldMk cId="2985744878" sldId="270"/>
            <ac:spMk id="2" creationId="{00000000-0000-0000-0000-000000000000}"/>
          </ac:spMkLst>
        </pc:spChg>
        <pc:spChg chg="mod">
          <ac:chgData name="Bee B" userId="8940502075193e3a" providerId="LiveId" clId="{4E3ECAB6-0E83-4B10-8DBD-97F4377F2F4B}" dt="2025-02-18T12:40:21.983" v="2099"/>
          <ac:spMkLst>
            <pc:docMk/>
            <pc:sldMk cId="2985744878" sldId="270"/>
            <ac:spMk id="4" creationId="{00000000-0000-0000-0000-000000000000}"/>
          </ac:spMkLst>
        </pc:spChg>
      </pc:sldChg>
      <pc:sldChg chg="delSp modSp mod">
        <pc:chgData name="Bee B" userId="8940502075193e3a" providerId="LiveId" clId="{4E3ECAB6-0E83-4B10-8DBD-97F4377F2F4B}" dt="2025-02-16T16:35:24.418" v="144" actId="6549"/>
        <pc:sldMkLst>
          <pc:docMk/>
          <pc:sldMk cId="3932383785" sldId="271"/>
        </pc:sldMkLst>
        <pc:spChg chg="mod">
          <ac:chgData name="Bee B" userId="8940502075193e3a" providerId="LiveId" clId="{4E3ECAB6-0E83-4B10-8DBD-97F4377F2F4B}" dt="2025-02-16T16:35:24.418" v="144" actId="6549"/>
          <ac:spMkLst>
            <pc:docMk/>
            <pc:sldMk cId="3932383785" sldId="271"/>
            <ac:spMk id="15362" creationId="{00000000-0000-0000-0000-000000000000}"/>
          </ac:spMkLst>
        </pc:spChg>
        <pc:spChg chg="mod">
          <ac:chgData name="Bee B" userId="8940502075193e3a" providerId="LiveId" clId="{4E3ECAB6-0E83-4B10-8DBD-97F4377F2F4B}" dt="2025-02-16T16:34:52.839" v="138" actId="122"/>
          <ac:spMkLst>
            <pc:docMk/>
            <pc:sldMk cId="3932383785" sldId="271"/>
            <ac:spMk id="15364" creationId="{00000000-0000-0000-0000-000000000000}"/>
          </ac:spMkLst>
        </pc:spChg>
      </pc:sldChg>
      <pc:sldChg chg="addSp delSp modSp mod modNotesTx">
        <pc:chgData name="Bee B" userId="8940502075193e3a" providerId="LiveId" clId="{4E3ECAB6-0E83-4B10-8DBD-97F4377F2F4B}" dt="2025-02-18T12:40:52.073" v="2101"/>
        <pc:sldMkLst>
          <pc:docMk/>
          <pc:sldMk cId="971041574" sldId="273"/>
        </pc:sldMkLst>
        <pc:spChg chg="mod">
          <ac:chgData name="Bee B" userId="8940502075193e3a" providerId="LiveId" clId="{4E3ECAB6-0E83-4B10-8DBD-97F4377F2F4B}" dt="2025-02-16T16:58:56.336" v="1211" actId="1076"/>
          <ac:spMkLst>
            <pc:docMk/>
            <pc:sldMk cId="971041574" sldId="273"/>
            <ac:spMk id="2" creationId="{00000000-0000-0000-0000-000000000000}"/>
          </ac:spMkLst>
        </pc:spChg>
        <pc:spChg chg="mod">
          <ac:chgData name="Bee B" userId="8940502075193e3a" providerId="LiveId" clId="{4E3ECAB6-0E83-4B10-8DBD-97F4377F2F4B}" dt="2025-02-16T17:00:25.163" v="1339" actId="207"/>
          <ac:spMkLst>
            <pc:docMk/>
            <pc:sldMk cId="971041574" sldId="273"/>
            <ac:spMk id="4" creationId="{00000000-0000-0000-0000-000000000000}"/>
          </ac:spMkLst>
        </pc:spChg>
      </pc:sldChg>
      <pc:sldChg chg="delSp modSp mod">
        <pc:chgData name="Bee B" userId="8940502075193e3a" providerId="LiveId" clId="{4E3ECAB6-0E83-4B10-8DBD-97F4377F2F4B}" dt="2025-02-16T17:07:25.444" v="1840" actId="255"/>
        <pc:sldMkLst>
          <pc:docMk/>
          <pc:sldMk cId="4040636369" sldId="274"/>
        </pc:sldMkLst>
        <pc:spChg chg="mod">
          <ac:chgData name="Bee B" userId="8940502075193e3a" providerId="LiveId" clId="{4E3ECAB6-0E83-4B10-8DBD-97F4377F2F4B}" dt="2025-02-16T17:07:03.866" v="1835" actId="1076"/>
          <ac:spMkLst>
            <pc:docMk/>
            <pc:sldMk cId="4040636369" sldId="274"/>
            <ac:spMk id="2" creationId="{00000000-0000-0000-0000-000000000000}"/>
          </ac:spMkLst>
        </pc:spChg>
        <pc:spChg chg="mod">
          <ac:chgData name="Bee B" userId="8940502075193e3a" providerId="LiveId" clId="{4E3ECAB6-0E83-4B10-8DBD-97F4377F2F4B}" dt="2025-02-16T17:07:25.444" v="1840" actId="255"/>
          <ac:spMkLst>
            <pc:docMk/>
            <pc:sldMk cId="4040636369" sldId="274"/>
            <ac:spMk id="4" creationId="{00000000-0000-0000-0000-000000000000}"/>
          </ac:spMkLst>
        </pc:spChg>
      </pc:sldChg>
      <pc:sldChg chg="modSp mod">
        <pc:chgData name="Bee B" userId="8940502075193e3a" providerId="LiveId" clId="{4E3ECAB6-0E83-4B10-8DBD-97F4377F2F4B}" dt="2025-02-16T17:20:29.406" v="2046" actId="20577"/>
        <pc:sldMkLst>
          <pc:docMk/>
          <pc:sldMk cId="3486319222" sldId="278"/>
        </pc:sldMkLst>
        <pc:spChg chg="mod">
          <ac:chgData name="Bee B" userId="8940502075193e3a" providerId="LiveId" clId="{4E3ECAB6-0E83-4B10-8DBD-97F4377F2F4B}" dt="2025-02-16T17:18:15.301" v="2041" actId="20577"/>
          <ac:spMkLst>
            <pc:docMk/>
            <pc:sldMk cId="3486319222" sldId="278"/>
            <ac:spMk id="2" creationId="{00000000-0000-0000-0000-000000000000}"/>
          </ac:spMkLst>
        </pc:spChg>
        <pc:spChg chg="mod">
          <ac:chgData name="Bee B" userId="8940502075193e3a" providerId="LiveId" clId="{4E3ECAB6-0E83-4B10-8DBD-97F4377F2F4B}" dt="2025-02-16T17:20:29.406" v="2046" actId="20577"/>
          <ac:spMkLst>
            <pc:docMk/>
            <pc:sldMk cId="3486319222" sldId="278"/>
            <ac:spMk id="3" creationId="{00000000-0000-0000-0000-000000000000}"/>
          </ac:spMkLst>
        </pc:spChg>
      </pc:sldChg>
      <pc:sldChg chg="addSp delSp modSp mod">
        <pc:chgData name="Bee B" userId="8940502075193e3a" providerId="LiveId" clId="{4E3ECAB6-0E83-4B10-8DBD-97F4377F2F4B}" dt="2025-02-16T17:02:33.079" v="1564" actId="20577"/>
        <pc:sldMkLst>
          <pc:docMk/>
          <pc:sldMk cId="3956509797" sldId="280"/>
        </pc:sldMkLst>
        <pc:spChg chg="mod">
          <ac:chgData name="Bee B" userId="8940502075193e3a" providerId="LiveId" clId="{4E3ECAB6-0E83-4B10-8DBD-97F4377F2F4B}" dt="2025-02-16T17:02:07.019" v="1497" actId="20577"/>
          <ac:spMkLst>
            <pc:docMk/>
            <pc:sldMk cId="3956509797" sldId="280"/>
            <ac:spMk id="4" creationId="{00000000-0000-0000-0000-000000000000}"/>
          </ac:spMkLst>
        </pc:spChg>
        <pc:spChg chg="mod">
          <ac:chgData name="Bee B" userId="8940502075193e3a" providerId="LiveId" clId="{4E3ECAB6-0E83-4B10-8DBD-97F4377F2F4B}" dt="2025-02-16T17:02:33.079" v="1564" actId="20577"/>
          <ac:spMkLst>
            <pc:docMk/>
            <pc:sldMk cId="3956509797" sldId="280"/>
            <ac:spMk id="6" creationId="{00000000-0000-0000-0000-000000000000}"/>
          </ac:spMkLst>
        </pc:spChg>
      </pc:sldChg>
      <pc:sldChg chg="addSp delSp modSp mod modNotesTx">
        <pc:chgData name="Bee B" userId="8940502075193e3a" providerId="LiveId" clId="{4E3ECAB6-0E83-4B10-8DBD-97F4377F2F4B}" dt="2025-02-16T17:03:55.964" v="1651" actId="207"/>
        <pc:sldMkLst>
          <pc:docMk/>
          <pc:sldMk cId="2843619243" sldId="281"/>
        </pc:sldMkLst>
        <pc:spChg chg="mod">
          <ac:chgData name="Bee B" userId="8940502075193e3a" providerId="LiveId" clId="{4E3ECAB6-0E83-4B10-8DBD-97F4377F2F4B}" dt="2025-02-16T17:03:00.227" v="1577" actId="20577"/>
          <ac:spMkLst>
            <pc:docMk/>
            <pc:sldMk cId="2843619243" sldId="281"/>
            <ac:spMk id="2" creationId="{00000000-0000-0000-0000-000000000000}"/>
          </ac:spMkLst>
        </pc:spChg>
        <pc:spChg chg="mod">
          <ac:chgData name="Bee B" userId="8940502075193e3a" providerId="LiveId" clId="{4E3ECAB6-0E83-4B10-8DBD-97F4377F2F4B}" dt="2025-02-16T17:03:55.964" v="1651" actId="207"/>
          <ac:spMkLst>
            <pc:docMk/>
            <pc:sldMk cId="2843619243" sldId="281"/>
            <ac:spMk id="4" creationId="{00000000-0000-0000-0000-000000000000}"/>
          </ac:spMkLst>
        </pc:spChg>
      </pc:sldChg>
      <pc:sldChg chg="addSp delSp modSp mod modNotesTx">
        <pc:chgData name="Bee B" userId="8940502075193e3a" providerId="LiveId" clId="{4E3ECAB6-0E83-4B10-8DBD-97F4377F2F4B}" dt="2025-02-18T12:55:37.112" v="2180" actId="1076"/>
        <pc:sldMkLst>
          <pc:docMk/>
          <pc:sldMk cId="394723429" sldId="282"/>
        </pc:sldMkLst>
        <pc:spChg chg="mod">
          <ac:chgData name="Bee B" userId="8940502075193e3a" providerId="LiveId" clId="{4E3ECAB6-0E83-4B10-8DBD-97F4377F2F4B}" dt="2025-02-18T12:55:34.709" v="2179" actId="1076"/>
          <ac:spMkLst>
            <pc:docMk/>
            <pc:sldMk cId="394723429" sldId="282"/>
            <ac:spMk id="2" creationId="{00000000-0000-0000-0000-000000000000}"/>
          </ac:spMkLst>
        </pc:spChg>
        <pc:spChg chg="mod">
          <ac:chgData name="Bee B" userId="8940502075193e3a" providerId="LiveId" clId="{4E3ECAB6-0E83-4B10-8DBD-97F4377F2F4B}" dt="2025-02-18T12:55:37.112" v="2180" actId="1076"/>
          <ac:spMkLst>
            <pc:docMk/>
            <pc:sldMk cId="394723429" sldId="282"/>
            <ac:spMk id="4" creationId="{00000000-0000-0000-0000-000000000000}"/>
          </ac:spMkLst>
        </pc:spChg>
      </pc:sldChg>
      <pc:sldChg chg="addSp delSp modSp mod">
        <pc:chgData name="Bee B" userId="8940502075193e3a" providerId="LiveId" clId="{4E3ECAB6-0E83-4B10-8DBD-97F4377F2F4B}" dt="2025-02-16T16:36:13.883" v="150"/>
        <pc:sldMkLst>
          <pc:docMk/>
          <pc:sldMk cId="2929722663" sldId="323"/>
        </pc:sldMkLst>
        <pc:spChg chg="mod">
          <ac:chgData name="Bee B" userId="8940502075193e3a" providerId="LiveId" clId="{4E3ECAB6-0E83-4B10-8DBD-97F4377F2F4B}" dt="2025-02-16T16:35:33.371" v="146" actId="6549"/>
          <ac:spMkLst>
            <pc:docMk/>
            <pc:sldMk cId="2929722663" sldId="323"/>
            <ac:spMk id="2" creationId="{1A0B18DF-E2B8-4B92-AA53-6CD91BB80869}"/>
          </ac:spMkLst>
        </pc:spChg>
        <pc:spChg chg="mod">
          <ac:chgData name="Bee B" userId="8940502075193e3a" providerId="LiveId" clId="{4E3ECAB6-0E83-4B10-8DBD-97F4377F2F4B}" dt="2025-02-16T16:36:12.639" v="149" actId="1076"/>
          <ac:spMkLst>
            <pc:docMk/>
            <pc:sldMk cId="2929722663" sldId="323"/>
            <ac:spMk id="6" creationId="{633583EF-79AA-8D90-341D-ECC9483D33E9}"/>
          </ac:spMkLst>
        </pc:spChg>
        <pc:picChg chg="add mod">
          <ac:chgData name="Bee B" userId="8940502075193e3a" providerId="LiveId" clId="{4E3ECAB6-0E83-4B10-8DBD-97F4377F2F4B}" dt="2025-02-16T16:36:13.883" v="150"/>
          <ac:picMkLst>
            <pc:docMk/>
            <pc:sldMk cId="2929722663" sldId="323"/>
            <ac:picMk id="3" creationId="{221E1D6A-E84A-6217-D268-83835AE2E131}"/>
          </ac:picMkLst>
        </pc:picChg>
      </pc:sldChg>
      <pc:sldChg chg="addSp delSp modSp mod">
        <pc:chgData name="Bee B" userId="8940502075193e3a" providerId="LiveId" clId="{4E3ECAB6-0E83-4B10-8DBD-97F4377F2F4B}" dt="2025-02-16T17:22:08.813" v="2082" actId="403"/>
        <pc:sldMkLst>
          <pc:docMk/>
          <pc:sldMk cId="2171936422" sldId="325"/>
        </pc:sldMkLst>
        <pc:spChg chg="mod">
          <ac:chgData name="Bee B" userId="8940502075193e3a" providerId="LiveId" clId="{4E3ECAB6-0E83-4B10-8DBD-97F4377F2F4B}" dt="2025-02-16T17:21:56.801" v="2074" actId="1076"/>
          <ac:spMkLst>
            <pc:docMk/>
            <pc:sldMk cId="2171936422" sldId="325"/>
            <ac:spMk id="3" creationId="{00000000-0000-0000-0000-000000000000}"/>
          </ac:spMkLst>
        </pc:spChg>
        <pc:spChg chg="mod">
          <ac:chgData name="Bee B" userId="8940502075193e3a" providerId="LiveId" clId="{4E3ECAB6-0E83-4B10-8DBD-97F4377F2F4B}" dt="2025-02-16T17:22:08.813" v="2082" actId="403"/>
          <ac:spMkLst>
            <pc:docMk/>
            <pc:sldMk cId="2171936422" sldId="325"/>
            <ac:spMk id="5" creationId="{00000000-0000-0000-0000-000000000000}"/>
          </ac:spMkLst>
        </pc:spChg>
      </pc:sldChg>
      <pc:sldChg chg="delSp modSp mod">
        <pc:chgData name="Bee B" userId="8940502075193e3a" providerId="LiveId" clId="{4E3ECAB6-0E83-4B10-8DBD-97F4377F2F4B}" dt="2025-02-16T17:21:01.552" v="2057" actId="403"/>
        <pc:sldMkLst>
          <pc:docMk/>
          <pc:sldMk cId="320723770" sldId="350"/>
        </pc:sldMkLst>
        <pc:spChg chg="mod">
          <ac:chgData name="Bee B" userId="8940502075193e3a" providerId="LiveId" clId="{4E3ECAB6-0E83-4B10-8DBD-97F4377F2F4B}" dt="2025-02-16T17:20:37.911" v="2048" actId="6549"/>
          <ac:spMkLst>
            <pc:docMk/>
            <pc:sldMk cId="320723770" sldId="350"/>
            <ac:spMk id="2" creationId="{769FDB8D-F809-DB8E-1479-EADD02AB0EC5}"/>
          </ac:spMkLst>
        </pc:spChg>
        <pc:graphicFrameChg chg="mod modGraphic">
          <ac:chgData name="Bee B" userId="8940502075193e3a" providerId="LiveId" clId="{4E3ECAB6-0E83-4B10-8DBD-97F4377F2F4B}" dt="2025-02-16T17:21:01.552" v="2057" actId="403"/>
          <ac:graphicFrameMkLst>
            <pc:docMk/>
            <pc:sldMk cId="320723770" sldId="350"/>
            <ac:graphicFrameMk id="5" creationId="{7487D7D3-A96B-E16B-1033-B8B88C94D9C7}"/>
          </ac:graphicFrameMkLst>
        </pc:graphicFrameChg>
      </pc:sldChg>
      <pc:sldChg chg="modSp mod">
        <pc:chgData name="Bee B" userId="8940502075193e3a" providerId="LiveId" clId="{4E3ECAB6-0E83-4B10-8DBD-97F4377F2F4B}" dt="2025-02-16T17:22:16.329" v="2083" actId="20577"/>
        <pc:sldMkLst>
          <pc:docMk/>
          <pc:sldMk cId="425205801" sldId="357"/>
        </pc:sldMkLst>
        <pc:spChg chg="mod">
          <ac:chgData name="Bee B" userId="8940502075193e3a" providerId="LiveId" clId="{4E3ECAB6-0E83-4B10-8DBD-97F4377F2F4B}" dt="2025-02-16T17:22:16.329" v="2083" actId="20577"/>
          <ac:spMkLst>
            <pc:docMk/>
            <pc:sldMk cId="425205801" sldId="357"/>
            <ac:spMk id="2" creationId="{975EB144-F6DC-B2CB-FB56-78E43DE82A32}"/>
          </ac:spMkLst>
        </pc:spChg>
      </pc:sldChg>
      <pc:sldChg chg="addSp delSp modSp mod">
        <pc:chgData name="Bee B" userId="8940502075193e3a" providerId="LiveId" clId="{4E3ECAB6-0E83-4B10-8DBD-97F4377F2F4B}" dt="2025-02-16T17:21:23.319" v="2064" actId="2710"/>
        <pc:sldMkLst>
          <pc:docMk/>
          <pc:sldMk cId="1262915466" sldId="401"/>
        </pc:sldMkLst>
        <pc:spChg chg="mod">
          <ac:chgData name="Bee B" userId="8940502075193e3a" providerId="LiveId" clId="{4E3ECAB6-0E83-4B10-8DBD-97F4377F2F4B}" dt="2025-02-16T17:21:13.110" v="2060" actId="6549"/>
          <ac:spMkLst>
            <pc:docMk/>
            <pc:sldMk cId="1262915466" sldId="401"/>
            <ac:spMk id="2" creationId="{00000000-0000-0000-0000-000000000000}"/>
          </ac:spMkLst>
        </pc:spChg>
        <pc:spChg chg="mod">
          <ac:chgData name="Bee B" userId="8940502075193e3a" providerId="LiveId" clId="{4E3ECAB6-0E83-4B10-8DBD-97F4377F2F4B}" dt="2025-02-16T17:21:23.319" v="2064" actId="2710"/>
          <ac:spMkLst>
            <pc:docMk/>
            <pc:sldMk cId="1262915466" sldId="401"/>
            <ac:spMk id="4" creationId="{00000000-0000-0000-0000-000000000000}"/>
          </ac:spMkLst>
        </pc:spChg>
      </pc:sldChg>
      <pc:sldChg chg="addSp delSp modSp mod">
        <pc:chgData name="Bee B" userId="8940502075193e3a" providerId="LiveId" clId="{4E3ECAB6-0E83-4B10-8DBD-97F4377F2F4B}" dt="2025-02-16T17:21:43.064" v="2071" actId="14100"/>
        <pc:sldMkLst>
          <pc:docMk/>
          <pc:sldMk cId="3409703266" sldId="402"/>
        </pc:sldMkLst>
        <pc:spChg chg="mod">
          <ac:chgData name="Bee B" userId="8940502075193e3a" providerId="LiveId" clId="{4E3ECAB6-0E83-4B10-8DBD-97F4377F2F4B}" dt="2025-02-16T17:21:27.216" v="2066" actId="6549"/>
          <ac:spMkLst>
            <pc:docMk/>
            <pc:sldMk cId="3409703266" sldId="402"/>
            <ac:spMk id="2" creationId="{00000000-0000-0000-0000-000000000000}"/>
          </ac:spMkLst>
        </pc:spChg>
        <pc:spChg chg="mod">
          <ac:chgData name="Bee B" userId="8940502075193e3a" providerId="LiveId" clId="{4E3ECAB6-0E83-4B10-8DBD-97F4377F2F4B}" dt="2025-02-16T17:21:43.064" v="2071" actId="14100"/>
          <ac:spMkLst>
            <pc:docMk/>
            <pc:sldMk cId="3409703266" sldId="402"/>
            <ac:spMk id="4" creationId="{00000000-0000-0000-0000-000000000000}"/>
          </ac:spMkLst>
        </pc:spChg>
      </pc:sldChg>
      <pc:sldChg chg="delSp modSp mod">
        <pc:chgData name="Bee B" userId="8940502075193e3a" providerId="LiveId" clId="{4E3ECAB6-0E83-4B10-8DBD-97F4377F2F4B}" dt="2025-02-16T16:36:45.649" v="156" actId="14100"/>
        <pc:sldMkLst>
          <pc:docMk/>
          <pc:sldMk cId="1121197385" sldId="405"/>
        </pc:sldMkLst>
        <pc:spChg chg="mod">
          <ac:chgData name="Bee B" userId="8940502075193e3a" providerId="LiveId" clId="{4E3ECAB6-0E83-4B10-8DBD-97F4377F2F4B}" dt="2025-02-16T16:36:22.816" v="151" actId="20577"/>
          <ac:spMkLst>
            <pc:docMk/>
            <pc:sldMk cId="1121197385" sldId="405"/>
            <ac:spMk id="2" creationId="{1AF7DAFB-2F03-41A0-7F78-A6E622245294}"/>
          </ac:spMkLst>
        </pc:spChg>
        <pc:spChg chg="mod">
          <ac:chgData name="Bee B" userId="8940502075193e3a" providerId="LiveId" clId="{4E3ECAB6-0E83-4B10-8DBD-97F4377F2F4B}" dt="2025-02-16T16:36:45.649" v="156" actId="14100"/>
          <ac:spMkLst>
            <pc:docMk/>
            <pc:sldMk cId="1121197385" sldId="405"/>
            <ac:spMk id="4" creationId="{2B03ACB0-01F5-8216-28EF-5E8E74F10059}"/>
          </ac:spMkLst>
        </pc:spChg>
      </pc:sldChg>
      <pc:sldChg chg="modSp mod">
        <pc:chgData name="Bee B" userId="8940502075193e3a" providerId="LiveId" clId="{4E3ECAB6-0E83-4B10-8DBD-97F4377F2F4B}" dt="2025-02-16T16:37:13.436" v="175" actId="27636"/>
        <pc:sldMkLst>
          <pc:docMk/>
          <pc:sldMk cId="590187862" sldId="406"/>
        </pc:sldMkLst>
        <pc:spChg chg="mod">
          <ac:chgData name="Bee B" userId="8940502075193e3a" providerId="LiveId" clId="{4E3ECAB6-0E83-4B10-8DBD-97F4377F2F4B}" dt="2025-02-16T16:37:13.436" v="175" actId="27636"/>
          <ac:spMkLst>
            <pc:docMk/>
            <pc:sldMk cId="590187862" sldId="406"/>
            <ac:spMk id="3" creationId="{6A7947C2-231B-F60D-A758-2B70D9309C34}"/>
          </ac:spMkLst>
        </pc:spChg>
      </pc:sldChg>
      <pc:sldChg chg="addSp delSp modSp mod">
        <pc:chgData name="Bee B" userId="8940502075193e3a" providerId="LiveId" clId="{4E3ECAB6-0E83-4B10-8DBD-97F4377F2F4B}" dt="2025-02-16T17:00:16.842" v="1338" actId="20577"/>
        <pc:sldMkLst>
          <pc:docMk/>
          <pc:sldMk cId="4216113440" sldId="407"/>
        </pc:sldMkLst>
        <pc:spChg chg="mod">
          <ac:chgData name="Bee B" userId="8940502075193e3a" providerId="LiveId" clId="{4E3ECAB6-0E83-4B10-8DBD-97F4377F2F4B}" dt="2025-02-16T16:59:38.118" v="1252" actId="6549"/>
          <ac:spMkLst>
            <pc:docMk/>
            <pc:sldMk cId="4216113440" sldId="407"/>
            <ac:spMk id="2" creationId="{00000000-0000-0000-0000-000000000000}"/>
          </ac:spMkLst>
        </pc:spChg>
        <pc:spChg chg="mod">
          <ac:chgData name="Bee B" userId="8940502075193e3a" providerId="LiveId" clId="{4E3ECAB6-0E83-4B10-8DBD-97F4377F2F4B}" dt="2025-02-16T17:00:16.842" v="1338" actId="20577"/>
          <ac:spMkLst>
            <pc:docMk/>
            <pc:sldMk cId="4216113440" sldId="407"/>
            <ac:spMk id="4" creationId="{00000000-0000-0000-0000-000000000000}"/>
          </ac:spMkLst>
        </pc:spChg>
      </pc:sldChg>
      <pc:sldChg chg="addSp delSp modSp mod modNotesTx">
        <pc:chgData name="Bee B" userId="8940502075193e3a" providerId="LiveId" clId="{4E3ECAB6-0E83-4B10-8DBD-97F4377F2F4B}" dt="2025-02-16T17:05:52.659" v="1787" actId="20577"/>
        <pc:sldMkLst>
          <pc:docMk/>
          <pc:sldMk cId="3272815756" sldId="408"/>
        </pc:sldMkLst>
        <pc:spChg chg="mod">
          <ac:chgData name="Bee B" userId="8940502075193e3a" providerId="LiveId" clId="{4E3ECAB6-0E83-4B10-8DBD-97F4377F2F4B}" dt="2025-02-16T17:05:01.613" v="1703" actId="20577"/>
          <ac:spMkLst>
            <pc:docMk/>
            <pc:sldMk cId="3272815756" sldId="408"/>
            <ac:spMk id="2" creationId="{00000000-0000-0000-0000-000000000000}"/>
          </ac:spMkLst>
        </pc:spChg>
        <pc:spChg chg="mod">
          <ac:chgData name="Bee B" userId="8940502075193e3a" providerId="LiveId" clId="{4E3ECAB6-0E83-4B10-8DBD-97F4377F2F4B}" dt="2025-02-16T17:05:33.026" v="1737" actId="20577"/>
          <ac:spMkLst>
            <pc:docMk/>
            <pc:sldMk cId="3272815756" sldId="408"/>
            <ac:spMk id="4" creationId="{00000000-0000-0000-0000-000000000000}"/>
          </ac:spMkLst>
        </pc:spChg>
      </pc:sldChg>
      <pc:sldChg chg="addSp delSp modSp mod modNotesTx">
        <pc:chgData name="Bee B" userId="8940502075193e3a" providerId="LiveId" clId="{4E3ECAB6-0E83-4B10-8DBD-97F4377F2F4B}" dt="2025-02-18T12:42:07.397" v="2176" actId="20577"/>
        <pc:sldMkLst>
          <pc:docMk/>
          <pc:sldMk cId="2920955632" sldId="409"/>
        </pc:sldMkLst>
        <pc:spChg chg="mod">
          <ac:chgData name="Bee B" userId="8940502075193e3a" providerId="LiveId" clId="{4E3ECAB6-0E83-4B10-8DBD-97F4377F2F4B}" dt="2025-02-16T17:07:32.834" v="1842" actId="122"/>
          <ac:spMkLst>
            <pc:docMk/>
            <pc:sldMk cId="2920955632" sldId="409"/>
            <ac:spMk id="2" creationId="{00000000-0000-0000-0000-000000000000}"/>
          </ac:spMkLst>
        </pc:spChg>
        <pc:spChg chg="mod">
          <ac:chgData name="Bee B" userId="8940502075193e3a" providerId="LiveId" clId="{4E3ECAB6-0E83-4B10-8DBD-97F4377F2F4B}" dt="2025-02-18T12:41:47.933" v="2139" actId="20577"/>
          <ac:spMkLst>
            <pc:docMk/>
            <pc:sldMk cId="2920955632" sldId="409"/>
            <ac:spMk id="4" creationId="{00000000-0000-0000-0000-000000000000}"/>
          </ac:spMkLst>
        </pc:spChg>
      </pc:sldChg>
      <pc:sldChg chg="addSp delSp modSp mod">
        <pc:chgData name="Bee B" userId="8940502075193e3a" providerId="LiveId" clId="{4E3ECAB6-0E83-4B10-8DBD-97F4377F2F4B}" dt="2025-02-16T17:17:36.346" v="1984" actId="2710"/>
        <pc:sldMkLst>
          <pc:docMk/>
          <pc:sldMk cId="1097276769" sldId="410"/>
        </pc:sldMkLst>
        <pc:spChg chg="mod">
          <ac:chgData name="Bee B" userId="8940502075193e3a" providerId="LiveId" clId="{4E3ECAB6-0E83-4B10-8DBD-97F4377F2F4B}" dt="2025-02-16T17:17:24.767" v="1980" actId="122"/>
          <ac:spMkLst>
            <pc:docMk/>
            <pc:sldMk cId="1097276769" sldId="410"/>
            <ac:spMk id="2" creationId="{00000000-0000-0000-0000-000000000000}"/>
          </ac:spMkLst>
        </pc:spChg>
        <pc:spChg chg="mod">
          <ac:chgData name="Bee B" userId="8940502075193e3a" providerId="LiveId" clId="{4E3ECAB6-0E83-4B10-8DBD-97F4377F2F4B}" dt="2025-02-16T17:17:36.346" v="1984" actId="2710"/>
          <ac:spMkLst>
            <pc:docMk/>
            <pc:sldMk cId="1097276769" sldId="410"/>
            <ac:spMk id="4" creationId="{00000000-0000-0000-0000-000000000000}"/>
          </ac:spMkLst>
        </pc:spChg>
      </pc:sldChg>
      <pc:sldChg chg="delSp modSp mod modNotesTx">
        <pc:chgData name="Bee B" userId="8940502075193e3a" providerId="LiveId" clId="{4E3ECAB6-0E83-4B10-8DBD-97F4377F2F4B}" dt="2025-02-16T17:13:41.471" v="1972" actId="20577"/>
        <pc:sldMkLst>
          <pc:docMk/>
          <pc:sldMk cId="948562180" sldId="411"/>
        </pc:sldMkLst>
        <pc:spChg chg="mod">
          <ac:chgData name="Bee B" userId="8940502075193e3a" providerId="LiveId" clId="{4E3ECAB6-0E83-4B10-8DBD-97F4377F2F4B}" dt="2025-02-16T17:12:19.106" v="1951" actId="122"/>
          <ac:spMkLst>
            <pc:docMk/>
            <pc:sldMk cId="948562180" sldId="411"/>
            <ac:spMk id="2" creationId="{00000000-0000-0000-0000-000000000000}"/>
          </ac:spMkLst>
        </pc:spChg>
        <pc:spChg chg="mod">
          <ac:chgData name="Bee B" userId="8940502075193e3a" providerId="LiveId" clId="{4E3ECAB6-0E83-4B10-8DBD-97F4377F2F4B}" dt="2025-02-16T17:12:26.152" v="1953" actId="2710"/>
          <ac:spMkLst>
            <pc:docMk/>
            <pc:sldMk cId="948562180" sldId="411"/>
            <ac:spMk id="4" creationId="{00000000-0000-0000-0000-000000000000}"/>
          </ac:spMkLst>
        </pc:spChg>
      </pc:sldChg>
      <pc:sldChg chg="addSp delSp modSp mod">
        <pc:chgData name="Bee B" userId="8940502075193e3a" providerId="LiveId" clId="{4E3ECAB6-0E83-4B10-8DBD-97F4377F2F4B}" dt="2025-02-16T17:17:18.786" v="1978" actId="2710"/>
        <pc:sldMkLst>
          <pc:docMk/>
          <pc:sldMk cId="1819009720" sldId="412"/>
        </pc:sldMkLst>
        <pc:spChg chg="mod">
          <ac:chgData name="Bee B" userId="8940502075193e3a" providerId="LiveId" clId="{4E3ECAB6-0E83-4B10-8DBD-97F4377F2F4B}" dt="2025-02-16T17:16:55.184" v="1976" actId="122"/>
          <ac:spMkLst>
            <pc:docMk/>
            <pc:sldMk cId="1819009720" sldId="412"/>
            <ac:spMk id="2" creationId="{00000000-0000-0000-0000-000000000000}"/>
          </ac:spMkLst>
        </pc:spChg>
        <pc:spChg chg="mod">
          <ac:chgData name="Bee B" userId="8940502075193e3a" providerId="LiveId" clId="{4E3ECAB6-0E83-4B10-8DBD-97F4377F2F4B}" dt="2025-02-16T17:17:18.786" v="1978" actId="2710"/>
          <ac:spMkLst>
            <pc:docMk/>
            <pc:sldMk cId="1819009720" sldId="412"/>
            <ac:spMk id="4" creationId="{00000000-0000-0000-0000-000000000000}"/>
          </ac:spMkLst>
        </pc:spChg>
      </pc:sldChg>
      <pc:sldChg chg="modSp mod">
        <pc:chgData name="Bee B" userId="8940502075193e3a" providerId="LiveId" clId="{4E3ECAB6-0E83-4B10-8DBD-97F4377F2F4B}" dt="2025-02-16T17:22:20.047" v="2084" actId="20577"/>
        <pc:sldMkLst>
          <pc:docMk/>
          <pc:sldMk cId="67649132" sldId="413"/>
        </pc:sldMkLst>
        <pc:spChg chg="mod">
          <ac:chgData name="Bee B" userId="8940502075193e3a" providerId="LiveId" clId="{4E3ECAB6-0E83-4B10-8DBD-97F4377F2F4B}" dt="2025-02-16T17:22:20.047" v="2084" actId="20577"/>
          <ac:spMkLst>
            <pc:docMk/>
            <pc:sldMk cId="67649132" sldId="413"/>
            <ac:spMk id="2" creationId="{04A89102-1C51-985A-0FD4-B8582FF9AB20}"/>
          </ac:spMkLst>
        </pc:spChg>
      </pc:sldChg>
      <pc:sldChg chg="addSp delSp modSp mod">
        <pc:chgData name="Bee B" userId="8940502075193e3a" providerId="LiveId" clId="{4E3ECAB6-0E83-4B10-8DBD-97F4377F2F4B}" dt="2025-02-16T16:42:24.417" v="560" actId="2710"/>
        <pc:sldMkLst>
          <pc:docMk/>
          <pc:sldMk cId="3076000274" sldId="414"/>
        </pc:sldMkLst>
        <pc:spChg chg="mod">
          <ac:chgData name="Bee B" userId="8940502075193e3a" providerId="LiveId" clId="{4E3ECAB6-0E83-4B10-8DBD-97F4377F2F4B}" dt="2025-02-16T16:42:00.517" v="540" actId="20577"/>
          <ac:spMkLst>
            <pc:docMk/>
            <pc:sldMk cId="3076000274" sldId="414"/>
            <ac:spMk id="2" creationId="{00000000-0000-0000-0000-000000000000}"/>
          </ac:spMkLst>
        </pc:spChg>
        <pc:spChg chg="mod">
          <ac:chgData name="Bee B" userId="8940502075193e3a" providerId="LiveId" clId="{4E3ECAB6-0E83-4B10-8DBD-97F4377F2F4B}" dt="2025-02-16T16:42:24.417" v="560" actId="2710"/>
          <ac:spMkLst>
            <pc:docMk/>
            <pc:sldMk cId="3076000274" sldId="414"/>
            <ac:spMk id="4" creationId="{00000000-0000-0000-0000-000000000000}"/>
          </ac:spMkLst>
        </pc:spChg>
      </pc:sldChg>
      <pc:sldChg chg="modSp mod">
        <pc:chgData name="Bee B" userId="8940502075193e3a" providerId="LiveId" clId="{4E3ECAB6-0E83-4B10-8DBD-97F4377F2F4B}" dt="2025-02-16T17:22:25.109" v="2086" actId="122"/>
        <pc:sldMkLst>
          <pc:docMk/>
          <pc:sldMk cId="550371224" sldId="415"/>
        </pc:sldMkLst>
        <pc:spChg chg="mod">
          <ac:chgData name="Bee B" userId="8940502075193e3a" providerId="LiveId" clId="{4E3ECAB6-0E83-4B10-8DBD-97F4377F2F4B}" dt="2025-02-16T17:22:25.109" v="2086" actId="122"/>
          <ac:spMkLst>
            <pc:docMk/>
            <pc:sldMk cId="550371224" sldId="415"/>
            <ac:spMk id="2" creationId="{9D9642D6-0549-9709-80A6-295F00C9334B}"/>
          </ac:spMkLst>
        </pc:spChg>
      </pc:sldChg>
      <pc:sldChg chg="del">
        <pc:chgData name="Bee B" userId="8940502075193e3a" providerId="LiveId" clId="{4E3ECAB6-0E83-4B10-8DBD-97F4377F2F4B}" dt="2025-02-16T17:21:06.870" v="2058" actId="47"/>
        <pc:sldMkLst>
          <pc:docMk/>
          <pc:sldMk cId="2718664871" sldId="41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B46C5F-65B0-40EF-AEE9-A9C05C432B1C}" type="datetimeFigureOut">
              <a:rPr lang="en-GB" smtClean="0"/>
              <a:t>18/02/2025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8CF2F01-A734-4FFF-8371-151D24FE8185}" type="slidenum">
              <a:rPr lang="en-GB" smtClean="0"/>
              <a:t>‹#›</a:t>
            </a:fld>
            <a:endParaRPr lang="en-GB"/>
          </a:p>
        </p:txBody>
      </p:sp>
    </p:spTree>
    <p:extLst>
      <p:ext uri="{BB962C8B-B14F-4D97-AF65-F5344CB8AC3E}">
        <p14:creationId xmlns:p14="http://schemas.microsoft.com/office/powerpoint/2010/main" val="2210989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CF2F01-A734-4FFF-8371-151D24FE8185}" type="slidenum">
              <a:rPr lang="en-GB" smtClean="0"/>
              <a:t>1</a:t>
            </a:fld>
            <a:endParaRPr lang="en-GB"/>
          </a:p>
        </p:txBody>
      </p:sp>
    </p:spTree>
    <p:extLst>
      <p:ext uri="{BB962C8B-B14F-4D97-AF65-F5344CB8AC3E}">
        <p14:creationId xmlns:p14="http://schemas.microsoft.com/office/powerpoint/2010/main" val="1482938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F2F01-A734-4FFF-8371-151D24FE8185}" type="slidenum">
              <a:rPr lang="en-GB" smtClean="0"/>
              <a:t>2</a:t>
            </a:fld>
            <a:endParaRPr lang="en-GB"/>
          </a:p>
        </p:txBody>
      </p:sp>
    </p:spTree>
    <p:extLst>
      <p:ext uri="{BB962C8B-B14F-4D97-AF65-F5344CB8AC3E}">
        <p14:creationId xmlns:p14="http://schemas.microsoft.com/office/powerpoint/2010/main" val="3603202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F2F01-A734-4FFF-8371-151D24FE8185}" type="slidenum">
              <a:rPr lang="en-GB" smtClean="0"/>
              <a:t>3</a:t>
            </a:fld>
            <a:endParaRPr lang="en-GB"/>
          </a:p>
        </p:txBody>
      </p:sp>
    </p:spTree>
    <p:extLst>
      <p:ext uri="{BB962C8B-B14F-4D97-AF65-F5344CB8AC3E}">
        <p14:creationId xmlns:p14="http://schemas.microsoft.com/office/powerpoint/2010/main" val="3846822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22CD13A-0986-42C9-AD48-0544FF1265B7}" type="slidenum">
              <a:rPr lang="cy-GB" altLang="en-US" sz="1200">
                <a:latin typeface="Arial" panose="020B0604020202020204" pitchFamily="34" charset="0"/>
              </a:rPr>
              <a:pPr/>
              <a:t>4</a:t>
            </a:fld>
            <a:endParaRPr lang="cy-GB" altLang="en-US" sz="1200">
              <a:latin typeface="Arial" panose="020B0604020202020204" pitchFamily="34" charset="0"/>
            </a:endParaRPr>
          </a:p>
        </p:txBody>
      </p:sp>
    </p:spTree>
    <p:extLst>
      <p:ext uri="{BB962C8B-B14F-4D97-AF65-F5344CB8AC3E}">
        <p14:creationId xmlns:p14="http://schemas.microsoft.com/office/powerpoint/2010/main" val="39621833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5</a:t>
            </a:fld>
            <a:endParaRPr lang="en-GB"/>
          </a:p>
        </p:txBody>
      </p:sp>
    </p:spTree>
    <p:extLst>
      <p:ext uri="{BB962C8B-B14F-4D97-AF65-F5344CB8AC3E}">
        <p14:creationId xmlns:p14="http://schemas.microsoft.com/office/powerpoint/2010/main" val="38640813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225425" y="793750"/>
            <a:ext cx="7061200" cy="3971925"/>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8</a:t>
            </a:fld>
            <a:endParaRPr lang="cy-GB" altLang="en-US" sz="1200">
              <a:latin typeface="Arial" pitchFamily="34" charset="0"/>
            </a:endParaRPr>
          </a:p>
        </p:txBody>
      </p:sp>
    </p:spTree>
    <p:extLst>
      <p:ext uri="{BB962C8B-B14F-4D97-AF65-F5344CB8AC3E}">
        <p14:creationId xmlns:p14="http://schemas.microsoft.com/office/powerpoint/2010/main" val="2450186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accent1">
                    <a:lumMod val="75000"/>
                  </a:schemeClr>
                </a:solidFill>
              </a:rPr>
              <a:t>Part 1 </a:t>
            </a:r>
            <a:r>
              <a:rPr lang="en-GB" sz="1200" dirty="0">
                <a:solidFill>
                  <a:schemeClr val="accent1">
                    <a:lumMod val="75000"/>
                  </a:schemeClr>
                </a:solidFill>
              </a:rPr>
              <a:t>of your assessment for this module is a 28 minute group presentation in the form of a leadership meeting to discuss an upcoming inspection. Each 28-minute group presentation should consist of 4 people, giving you approximately 7 minutes each. There can however be some leniency with group size, but there will be a minimum of 4 and a maximum of 6, any variance on the number in the group should be agreed with your lecturer and the time adjusted accordingly. </a:t>
            </a:r>
            <a:r>
              <a:rPr lang="en-GB" sz="1200">
                <a:solidFill>
                  <a:schemeClr val="accent1">
                    <a:lumMod val="75000"/>
                  </a:schemeClr>
                </a:solidFill>
              </a:rPr>
              <a:t>With Groups of 5 having 30 mins and Groups of 6 having 36 mins</a:t>
            </a:r>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9</a:t>
            </a:fld>
            <a:endParaRPr lang="en-GB"/>
          </a:p>
        </p:txBody>
      </p:sp>
    </p:spTree>
    <p:extLst>
      <p:ext uri="{BB962C8B-B14F-4D97-AF65-F5344CB8AC3E}">
        <p14:creationId xmlns:p14="http://schemas.microsoft.com/office/powerpoint/2010/main" val="2067814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10</a:t>
            </a:fld>
            <a:endParaRPr lang="en-GB"/>
          </a:p>
        </p:txBody>
      </p:sp>
    </p:spTree>
    <p:extLst>
      <p:ext uri="{BB962C8B-B14F-4D97-AF65-F5344CB8AC3E}">
        <p14:creationId xmlns:p14="http://schemas.microsoft.com/office/powerpoint/2010/main" val="9629751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Assessment Question</a:t>
            </a:r>
          </a:p>
          <a:p>
            <a:r>
              <a:rPr lang="en-GB" dirty="0"/>
              <a:t>You are being asked to critically analyse and evaluate the steps you would take to demonstrate best practice outcomes in leading preparations for an inspection of an early years setting. You will be specifically looking at the quality of service with particular reference to EYFS Statutory Framework and the EYFS Inspection Handbook (Ofsted).</a:t>
            </a:r>
          </a:p>
          <a:p>
            <a:endParaRPr lang="en-GB" dirty="0"/>
          </a:p>
          <a:p>
            <a:r>
              <a:rPr lang="en-GB" sz="1200" dirty="0"/>
              <a:t>Using the case study provided consider the steps you would need to take to lead preparations for an </a:t>
            </a:r>
            <a:r>
              <a:rPr lang="en-GB" sz="1200" dirty="0" err="1"/>
              <a:t>ofsted</a:t>
            </a:r>
            <a:r>
              <a:rPr lang="en-GB" sz="1200" dirty="0"/>
              <a:t> inspection of the early years setting using the EYFS Inspection Handbook to support. </a:t>
            </a:r>
          </a:p>
          <a:p>
            <a:r>
              <a:rPr lang="en-GB" sz="1200" dirty="0"/>
              <a:t>Your discussion should provide a critical evaluation of the opportunities and challenges of using the EYFS Inspection Handbook.</a:t>
            </a:r>
          </a:p>
          <a:p>
            <a:r>
              <a:rPr lang="en-GB" sz="1200" dirty="0"/>
              <a:t>You will be discussing this from the perspective of a setting leader, consider the information you would need to collate, perspectives of relevant parties and of the children attending the setting with reference to current initiatives and policy drivers (for example the UNCRC, Well Being of Future Generations Act (2015) and Additional Learning Needs legislation and of course curriculum changes).</a:t>
            </a:r>
          </a:p>
          <a:p>
            <a:pPr lvl="0"/>
            <a:r>
              <a:rPr lang="en-GB" sz="1200" dirty="0"/>
              <a:t>You should include a critical analysis of methods of collecting information and viewpoints, how do you find these things out, what tools you will be using for example questionnaires, parents evenings, suggestion boxes etc. How would you respond to feedback. This may include feedback from a parent evaluation undertaken within the setting and a discussion of how you would respond to the points raised.  You will need to discuss how you are going to implement improvements in practice, how do you ensure policies align to changes to legislation. Consider the role of the leader in the continuing quality assurance of the setting. </a:t>
            </a:r>
          </a:p>
          <a:p>
            <a:pPr lvl="0"/>
            <a:endParaRPr lang="en-GB" sz="1200" dirty="0"/>
          </a:p>
          <a:p>
            <a:pPr lvl="0"/>
            <a:r>
              <a:rPr lang="en-GB" sz="1200" dirty="0"/>
              <a:t>Each topic chosen for discussion should have links back to how this will improve the quality of the care and provision within your setting and why this is important. </a:t>
            </a:r>
          </a:p>
          <a:p>
            <a:endParaRPr lang="en-GB" dirty="0"/>
          </a:p>
          <a:p>
            <a:r>
              <a:rPr lang="en-GB" dirty="0"/>
              <a:t>Remember, always linking back to evidence, research, legislation or theory. Remember also to link it back to quality, how does what you are discussing influence quality.</a:t>
            </a:r>
          </a:p>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11</a:t>
            </a:fld>
            <a:endParaRPr lang="en-GB"/>
          </a:p>
        </p:txBody>
      </p:sp>
    </p:spTree>
    <p:extLst>
      <p:ext uri="{BB962C8B-B14F-4D97-AF65-F5344CB8AC3E}">
        <p14:creationId xmlns:p14="http://schemas.microsoft.com/office/powerpoint/2010/main" val="20263344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12</a:t>
            </a:fld>
            <a:endParaRPr lang="en-GB"/>
          </a:p>
        </p:txBody>
      </p:sp>
    </p:spTree>
    <p:extLst>
      <p:ext uri="{BB962C8B-B14F-4D97-AF65-F5344CB8AC3E}">
        <p14:creationId xmlns:p14="http://schemas.microsoft.com/office/powerpoint/2010/main" val="29855272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are the details of your case study, you can choose the type of setting within your group, however, you must choose a non-maintained setting, so by this we mean not a school setting, such as childminder or group of childminders, flying start setting, day care setting, this will allow you to explore the National Minimum Standards. You will be running the setting with between 12 and 20 children, this will allow you to look at factors such as ratios, qualification requirements etc. You will have at least 3 employees, again, this is to allow you to look at things like staff supervision, appraisals, CPD and professional development, looking at leaderships and how this drives the quality of provision.</a:t>
            </a:r>
          </a:p>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13</a:t>
            </a:fld>
            <a:endParaRPr lang="en-GB"/>
          </a:p>
        </p:txBody>
      </p:sp>
    </p:spTree>
    <p:extLst>
      <p:ext uri="{BB962C8B-B14F-4D97-AF65-F5344CB8AC3E}">
        <p14:creationId xmlns:p14="http://schemas.microsoft.com/office/powerpoint/2010/main" val="315256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things that you might want to consider are here. This is NOT a </a:t>
            </a:r>
            <a:r>
              <a:rPr lang="en-GB" dirty="0" err="1"/>
              <a:t>ticklist</a:t>
            </a:r>
            <a:r>
              <a:rPr lang="en-GB" dirty="0"/>
              <a:t> or an exhaustive list, you may want to discuss other topics, this is just a guide. </a:t>
            </a:r>
          </a:p>
          <a:p>
            <a:pPr marL="171450" indent="-171450">
              <a:buFont typeface="Arial" panose="020B0604020202020204" pitchFamily="34" charset="0"/>
              <a:buChar char="•"/>
            </a:pPr>
            <a:r>
              <a:rPr lang="en-GB" dirty="0"/>
              <a:t>You might want to look at </a:t>
            </a:r>
            <a:r>
              <a:rPr lang="en-GB" b="1" dirty="0"/>
              <a:t>premises management</a:t>
            </a:r>
            <a:r>
              <a:rPr lang="en-GB" dirty="0"/>
              <a:t>, this could be health and safety within the setting, environment, checks, risk assessments, changes, insurance, liabilities etc. </a:t>
            </a:r>
          </a:p>
          <a:p>
            <a:pPr marL="171450" indent="-171450">
              <a:buFont typeface="Arial" panose="020B0604020202020204" pitchFamily="34" charset="0"/>
              <a:buChar char="•"/>
            </a:pPr>
            <a:r>
              <a:rPr lang="en-GB" dirty="0"/>
              <a:t>There could be a focus on </a:t>
            </a:r>
            <a:r>
              <a:rPr lang="en-GB" b="1" dirty="0"/>
              <a:t>policy, </a:t>
            </a:r>
            <a:r>
              <a:rPr lang="en-GB" dirty="0"/>
              <a:t>reviewing policies, are all policies in place, is there new legislation that might drive a change in policy, has there been an incident which highlighted the need to amend a policy. </a:t>
            </a:r>
          </a:p>
          <a:p>
            <a:pPr marL="171450" indent="-171450">
              <a:buFont typeface="Arial" panose="020B0604020202020204" pitchFamily="34" charset="0"/>
              <a:buChar char="•"/>
            </a:pPr>
            <a:r>
              <a:rPr lang="en-GB" dirty="0"/>
              <a:t>You might want consider the settings </a:t>
            </a:r>
            <a:r>
              <a:rPr lang="en-GB" b="1" dirty="0"/>
              <a:t>stakeholders</a:t>
            </a:r>
            <a:r>
              <a:rPr lang="en-GB" dirty="0"/>
              <a:t> – what do we mean by this, children, parents and families, staff, community, local authority, representatives from health such as speech and language or </a:t>
            </a:r>
            <a:r>
              <a:rPr lang="en-GB" dirty="0" err="1"/>
              <a:t>occutpational</a:t>
            </a:r>
            <a:r>
              <a:rPr lang="en-GB" dirty="0"/>
              <a:t> therapists, </a:t>
            </a:r>
            <a:r>
              <a:rPr lang="en-GB" dirty="0" err="1"/>
              <a:t>Umberella</a:t>
            </a:r>
            <a:r>
              <a:rPr lang="en-GB" dirty="0"/>
              <a:t> organisations such as Pacey. How do we engage with them, do we listen and implement suggestions.</a:t>
            </a:r>
          </a:p>
          <a:p>
            <a:pPr marL="171450" indent="-171450">
              <a:buFont typeface="Arial" panose="020B0604020202020204" pitchFamily="34" charset="0"/>
              <a:buChar char="•"/>
            </a:pPr>
            <a:r>
              <a:rPr lang="en-GB" b="1" dirty="0"/>
              <a:t>Support networks </a:t>
            </a:r>
            <a:r>
              <a:rPr lang="en-GB" dirty="0"/>
              <a:t>– again </a:t>
            </a:r>
            <a:r>
              <a:rPr lang="en-GB" dirty="0" err="1"/>
              <a:t>umberella</a:t>
            </a:r>
            <a:r>
              <a:rPr lang="en-GB" dirty="0"/>
              <a:t> organisations and </a:t>
            </a:r>
            <a:r>
              <a:rPr lang="en-GB" dirty="0" err="1"/>
              <a:t>multiagencies</a:t>
            </a:r>
            <a:r>
              <a:rPr lang="en-GB" dirty="0"/>
              <a:t>.</a:t>
            </a:r>
          </a:p>
          <a:p>
            <a:pPr marL="171450" indent="-171450">
              <a:buFont typeface="Arial" panose="020B0604020202020204" pitchFamily="34" charset="0"/>
              <a:buChar char="•"/>
            </a:pPr>
            <a:r>
              <a:rPr lang="en-GB" b="1" dirty="0"/>
              <a:t>Curriculum and provision</a:t>
            </a:r>
            <a:r>
              <a:rPr lang="en-GB" dirty="0"/>
              <a:t> – are there changes to curriculum, how are you going to ensure that any changes are implemented effectively to support children’s learning and development. </a:t>
            </a:r>
          </a:p>
          <a:p>
            <a:pPr marL="171450" indent="-171450">
              <a:buFont typeface="Arial" panose="020B0604020202020204" pitchFamily="34" charset="0"/>
              <a:buChar char="•"/>
            </a:pPr>
            <a:r>
              <a:rPr lang="en-GB" b="1" dirty="0"/>
              <a:t>Additional Learning needs </a:t>
            </a:r>
            <a:r>
              <a:rPr lang="en-GB" dirty="0"/>
              <a:t>– might be a focus, are there any changes to legislation, does this mean changes to your setting with policy wise or physical changes to the environment, are you currently supporting all children and meeting their needs? How do you know this, how can you improve. </a:t>
            </a:r>
          </a:p>
          <a:p>
            <a:pPr marL="171450" indent="-171450">
              <a:buFont typeface="Arial" panose="020B0604020202020204" pitchFamily="34" charset="0"/>
              <a:buChar char="•"/>
            </a:pPr>
            <a:r>
              <a:rPr lang="en-GB" b="1" dirty="0"/>
              <a:t>Parent partnerships </a:t>
            </a:r>
            <a:r>
              <a:rPr lang="en-GB" dirty="0"/>
              <a:t>– How do you build and maintain those positive relationships with families, how does this support and promote quality? What can you improve, how and why?</a:t>
            </a:r>
          </a:p>
          <a:p>
            <a:pPr marL="171450" indent="-171450">
              <a:buFont typeface="Arial" panose="020B0604020202020204" pitchFamily="34" charset="0"/>
              <a:buChar char="•"/>
            </a:pPr>
            <a:r>
              <a:rPr lang="en-GB" b="1" dirty="0"/>
              <a:t>Progress monitoring and Quality assurance</a:t>
            </a:r>
            <a:r>
              <a:rPr lang="en-GB" dirty="0"/>
              <a:t>– through the process of quality assurance – reflecting on and evaluating your service as an ongoing process, engaging with stakeholders and getting valuable insight. Are you engaging in quality schemes with one of the umbrella organisations.</a:t>
            </a:r>
          </a:p>
          <a:p>
            <a:pPr marL="171450" indent="-171450">
              <a:buFont typeface="Arial" panose="020B0604020202020204" pitchFamily="34" charset="0"/>
              <a:buChar char="•"/>
            </a:pPr>
            <a:r>
              <a:rPr lang="en-GB" b="1" dirty="0"/>
              <a:t>Staf</a:t>
            </a:r>
            <a:r>
              <a:rPr lang="en-GB" dirty="0"/>
              <a:t>f – You might want to focus of staff, looking at ratios, qualification (minimum and above and beyond) supervision and appraisals, CPD.</a:t>
            </a:r>
          </a:p>
          <a:p>
            <a:r>
              <a:rPr lang="en-GB" dirty="0"/>
              <a:t> </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14</a:t>
            </a:fld>
            <a:endParaRPr lang="en-GB"/>
          </a:p>
        </p:txBody>
      </p:sp>
    </p:spTree>
    <p:extLst>
      <p:ext uri="{BB962C8B-B14F-4D97-AF65-F5344CB8AC3E}">
        <p14:creationId xmlns:p14="http://schemas.microsoft.com/office/powerpoint/2010/main" val="16458194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Additional Learning needs </a:t>
            </a:r>
            <a:r>
              <a:rPr lang="en-GB" dirty="0"/>
              <a:t>– might be a focus, are there any changes to legislation, does this mean changes to your setting with policy wise or physical changes to the environment, are you currently supporting all children and meeting their needs? How do you know this, how can you improve. </a:t>
            </a:r>
          </a:p>
          <a:p>
            <a:pPr marL="171450" indent="-171450">
              <a:buFont typeface="Arial" panose="020B0604020202020204" pitchFamily="34" charset="0"/>
              <a:buChar char="•"/>
            </a:pPr>
            <a:r>
              <a:rPr lang="en-GB" b="1" dirty="0"/>
              <a:t>Parent partnerships </a:t>
            </a:r>
            <a:r>
              <a:rPr lang="en-GB" dirty="0"/>
              <a:t>– How do you build and maintain those positive relationships with families, how does this support and promote quality? What can you improve, how and why?</a:t>
            </a:r>
          </a:p>
          <a:p>
            <a:pPr marL="171450" indent="-171450">
              <a:buFont typeface="Arial" panose="020B0604020202020204" pitchFamily="34" charset="0"/>
              <a:buChar char="•"/>
            </a:pPr>
            <a:r>
              <a:rPr lang="en-GB" b="1" dirty="0"/>
              <a:t>Progress monitoring and Quality assurance</a:t>
            </a:r>
            <a:r>
              <a:rPr lang="en-GB" dirty="0"/>
              <a:t>– through the process of quality assurance – reflecting on and evaluating your service as an ongoing process, engaging with stakeholders and getting valuable insight. Are you engaging in quality schemes with one of the umbrella organisations.</a:t>
            </a:r>
          </a:p>
          <a:p>
            <a:pPr marL="171450" indent="-171450">
              <a:buFont typeface="Arial" panose="020B0604020202020204" pitchFamily="34" charset="0"/>
              <a:buChar char="•"/>
            </a:pPr>
            <a:r>
              <a:rPr lang="en-GB" b="1" dirty="0"/>
              <a:t>Staf</a:t>
            </a:r>
            <a:r>
              <a:rPr lang="en-GB" dirty="0"/>
              <a:t>f – You might want to focus of staff, looking at ratios, qualification (minimum and above and beyond) supervision and appraisals, CPD.</a:t>
            </a:r>
          </a:p>
          <a:p>
            <a:r>
              <a:rPr lang="en-GB" dirty="0"/>
              <a:t> </a:t>
            </a:r>
          </a:p>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15</a:t>
            </a:fld>
            <a:endParaRPr lang="en-GB"/>
          </a:p>
        </p:txBody>
      </p:sp>
    </p:spTree>
    <p:extLst>
      <p:ext uri="{BB962C8B-B14F-4D97-AF65-F5344CB8AC3E}">
        <p14:creationId xmlns:p14="http://schemas.microsoft.com/office/powerpoint/2010/main" val="16689823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Some things for you to consider, in particular with regards to the Ofsted Process which we will be looking at in class. How do you find out if the service users and stakeholders are happy with the service you provide? Critique and analyse these methods within your presentation and support with evidence. For example how do you get the opinions and thoughts of the children? Do you do this? If not why not and how can you change that? Critique and analyse these methods. If you think about parent questionnaires which is quite a popular and common method for getting feedback, but consider some of the advantages and disadvantages – on the positive side they are quick and easy to set up, they are cheap, you can do paper or digital versions, you can ask exactly what you want to find out, you can target specific groups etc, on the negative side how do you do it, send them out to parents, how many would you get back? Ask parents to do at the gates, would they be honest? Are the answers going to be bias or influenced? Are they anonymised? What is parents can’t read of there is a language barrier? What do we do with that information? It is not enough to get the feedback, you have to use it effectively, so this should form part of your discussions. Consider the area of the EYFS inspection handbook and try and cover all of the areas and ensure that you are specifically referring to information that is pertinent to your chosen setting.</a:t>
            </a:r>
          </a:p>
          <a:p>
            <a:r>
              <a:rPr lang="en-GB" dirty="0"/>
              <a:t>We will spend time going over these questions and requirements in lectures.</a:t>
            </a:r>
          </a:p>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16</a:t>
            </a:fld>
            <a:endParaRPr lang="en-GB"/>
          </a:p>
        </p:txBody>
      </p:sp>
    </p:spTree>
    <p:extLst>
      <p:ext uri="{BB962C8B-B14F-4D97-AF65-F5344CB8AC3E}">
        <p14:creationId xmlns:p14="http://schemas.microsoft.com/office/powerpoint/2010/main" val="24884683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part 2 of your assignment is a 2,000 word reflective paper. Your reflective paper and reference list will be submitted via Turnitin on a separate link to your group reference list for part 1. Your overall feedback and mark will be available against the submission for this reflective paper on Turnitin.</a:t>
            </a:r>
          </a:p>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17</a:t>
            </a:fld>
            <a:endParaRPr lang="en-GB"/>
          </a:p>
        </p:txBody>
      </p:sp>
    </p:spTree>
    <p:extLst>
      <p:ext uri="{BB962C8B-B14F-4D97-AF65-F5344CB8AC3E}">
        <p14:creationId xmlns:p14="http://schemas.microsoft.com/office/powerpoint/2010/main" val="254726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we are asking you to do is to critically reflect on the benefits </a:t>
            </a:r>
            <a:r>
              <a:rPr lang="en-GB" sz="1200" dirty="0">
                <a:solidFill>
                  <a:schemeClr val="accent6">
                    <a:lumMod val="75000"/>
                  </a:schemeClr>
                </a:solidFill>
              </a:rPr>
              <a:t>of additional methods of promoting and ensuring quality above statutory requirements, so is being done that goes above and beyond those minimum standards. We are looking for you to critically analyse methods of quality assurance with a focus on a minimum of two types, by doing this there will be opportunities for you to effectively compare and contrast those methods you have chosen. These could include some of the official quality assurance marks or research based professional development tools. We will be looking at and discussing these during lectures. </a:t>
            </a:r>
            <a:endParaRPr lang="en-GB" dirty="0"/>
          </a:p>
          <a:p>
            <a:r>
              <a:rPr lang="en-GB" dirty="0"/>
              <a:t>This may link to ones you have used for your group presentation, or they could link to something you are familiar with from your own practice, or maybe even something that is completely new to you</a:t>
            </a:r>
            <a:r>
              <a:rPr lang="en-GB" baseline="0" dirty="0"/>
              <a:t>. Remember this is a critique of methods of quality assurance and not a reflection on your group presentation. It is not linked to your group presentation. You could choose to reflect on the EYFS Inspection Handbook, or the SSTEW scale however, remember to focus on how they drive quality above what is expected for minimum requirements. </a:t>
            </a:r>
          </a:p>
          <a:p>
            <a:r>
              <a:rPr lang="en-GB" baseline="0" dirty="0"/>
              <a:t>You may want to start your reflective piece by discussing what is quality and why is it important. How do we know it is important for young children to have access to good quality provision. Then move into talking about your two chosen types of quality assurance methods, as I have said we will be exploring some of these methods in lectures.</a:t>
            </a:r>
            <a:endParaRPr lang="en-GB" dirty="0"/>
          </a:p>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18</a:t>
            </a:fld>
            <a:endParaRPr lang="en-GB"/>
          </a:p>
        </p:txBody>
      </p:sp>
    </p:spTree>
    <p:extLst>
      <p:ext uri="{BB962C8B-B14F-4D97-AF65-F5344CB8AC3E}">
        <p14:creationId xmlns:p14="http://schemas.microsoft.com/office/powerpoint/2010/main" val="21288087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just some examples, you can choose to discuss any others discussed in lectures or one you are familiar with in your workplace or placement setting. If you are not sure, check the suitability with your lecturer first.</a:t>
            </a:r>
          </a:p>
          <a:p>
            <a:endParaRPr lang="en-GB" dirty="0"/>
          </a:p>
          <a:p>
            <a:r>
              <a:rPr lang="en-GB" dirty="0"/>
              <a:t>So we have things like the Early Years Inspection Handbook. You may want to explore some of Environment rating scales such as ECERS or ITERS. </a:t>
            </a:r>
          </a:p>
          <a:p>
            <a:endParaRPr lang="en-GB" dirty="0"/>
          </a:p>
          <a:p>
            <a:r>
              <a:rPr lang="en-GB" dirty="0"/>
              <a:t>There is the Sustained Shared Thinking on Emotional Well-being scale, which we will be looking at in depth. </a:t>
            </a:r>
          </a:p>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19</a:t>
            </a:fld>
            <a:endParaRPr lang="en-GB"/>
          </a:p>
        </p:txBody>
      </p:sp>
    </p:spTree>
    <p:extLst>
      <p:ext uri="{BB962C8B-B14F-4D97-AF65-F5344CB8AC3E}">
        <p14:creationId xmlns:p14="http://schemas.microsoft.com/office/powerpoint/2010/main" val="1311066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Then there are some other schemes such as NDNA’s Quality First scheme or the Baby Effective Early Learning Programme (BEEL) which looks at improving quality in Early Childhood settings for children from Birth to three.</a:t>
            </a:r>
          </a:p>
          <a:p>
            <a:r>
              <a:rPr lang="en-GB" dirty="0"/>
              <a:t>There are other scales such as the Leuven involvement scale.</a:t>
            </a:r>
          </a:p>
          <a:p>
            <a:r>
              <a:rPr lang="en-GB" dirty="0"/>
              <a:t>You could even look at parent questionnaires or </a:t>
            </a:r>
            <a:r>
              <a:rPr lang="en-GB" dirty="0" err="1"/>
              <a:t>childrens</a:t>
            </a:r>
            <a:r>
              <a:rPr lang="en-GB" dirty="0"/>
              <a:t> questionnaires.</a:t>
            </a:r>
          </a:p>
          <a:p>
            <a:r>
              <a:rPr lang="en-GB" dirty="0"/>
              <a:t>You could look at the EYFS Inspection Handbook/EYFS Statutory Framework which you will have researched for part 1 of you assessment.</a:t>
            </a:r>
          </a:p>
          <a:p>
            <a:r>
              <a:rPr lang="en-GB" dirty="0"/>
              <a:t>So there is a wide range for you to look at.</a:t>
            </a:r>
          </a:p>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20</a:t>
            </a:fld>
            <a:endParaRPr lang="en-GB"/>
          </a:p>
        </p:txBody>
      </p:sp>
    </p:spTree>
    <p:extLst>
      <p:ext uri="{BB962C8B-B14F-4D97-AF65-F5344CB8AC3E}">
        <p14:creationId xmlns:p14="http://schemas.microsoft.com/office/powerpoint/2010/main" val="9261213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having a look at the marking criteria</a:t>
            </a:r>
          </a:p>
          <a:p>
            <a:r>
              <a:rPr lang="en-GB" dirty="0"/>
              <a:t>10 marks for referencing which covers both your group presentation and your reflective piece, there will be 2 separate links one for your group reference list and one for your reflective paper which will have you individual reference list attached as usual. Feedback will be provided against the reflective paper. </a:t>
            </a:r>
          </a:p>
          <a:p>
            <a:r>
              <a:rPr lang="en-GB" dirty="0"/>
              <a:t>We will be looking for a good degree of accuracy within your list and your reflective written paper and your oral presentation, use your referencing handbook to support you to avoid losing marks, if you are consistently being marked down for referencing, consider a study skills session with student services.</a:t>
            </a:r>
          </a:p>
          <a:p>
            <a:r>
              <a:rPr lang="en-GB" dirty="0"/>
              <a:t>Make sure that sources are both relevant and current, looking for work within the past 10 years where possible. Good use of academic journal articles to support your work. Level 6 now so we are looking for predominantly journal articles. At level 6 we will be looking for synthesis and critique, so more than one author saying the same thing. Critique is comparing and contrasting sources. Remember there are online guides for support with regards to synthesis and critique on the early years homepage.</a:t>
            </a:r>
          </a:p>
          <a:p>
            <a:r>
              <a:rPr lang="en-GB" dirty="0"/>
              <a:t>Also support work where appropriate with relevant and current legislation and policy and curriculum documents.</a:t>
            </a:r>
          </a:p>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21</a:t>
            </a:fld>
            <a:endParaRPr lang="en-GB"/>
          </a:p>
        </p:txBody>
      </p:sp>
    </p:spTree>
    <p:extLst>
      <p:ext uri="{BB962C8B-B14F-4D97-AF65-F5344CB8AC3E}">
        <p14:creationId xmlns:p14="http://schemas.microsoft.com/office/powerpoint/2010/main" val="19119700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20 marks available for an in depth understanding of the EYFS Statutory Framework </a:t>
            </a:r>
            <a:r>
              <a:rPr lang="en-GB"/>
              <a:t>and the </a:t>
            </a:r>
            <a:r>
              <a:rPr lang="en-GB" dirty="0"/>
              <a:t>Ofsted EYFS Inspection Handbook within your group presentation. What are the processes, demonstrate your knowledge and understanding and critically analyse the process. Make sure that your chosen topics are relevant to meet the requirements of Ofsted Inspection.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2F5496"/>
              </a:solidFill>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2F5496"/>
              </a:solidFill>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2F5496"/>
                </a:solidFill>
                <a:ea typeface="Times New Roman" panose="02020603050405020304" pitchFamily="18" charset="0"/>
                <a:cs typeface="Arial" panose="020B0604020202020204" pitchFamily="34" charset="0"/>
              </a:rPr>
              <a:t>Then there are 20 marks for an i</a:t>
            </a:r>
            <a:r>
              <a:rPr lang="en-GB" dirty="0">
                <a:solidFill>
                  <a:srgbClr val="2F5496"/>
                </a:solidFill>
                <a:effectLst/>
                <a:ea typeface="Times New Roman" panose="02020603050405020304" pitchFamily="18" charset="0"/>
                <a:cs typeface="Arial" panose="020B0604020202020204" pitchFamily="34" charset="0"/>
              </a:rPr>
              <a:t>n depth analysis and discussion of the role of Quality Assurance and Inspection on best practice and implementing change within your reflective paper. </a:t>
            </a:r>
            <a:endParaRPr lang="en-GB" dirty="0">
              <a:effectLst/>
              <a:ea typeface="DengXian" panose="02010600030101010101" pitchFamily="2" charset="-122"/>
              <a:cs typeface="Arial" panose="020B0604020202020204" pitchFamily="34" charset="0"/>
            </a:endParaRPr>
          </a:p>
          <a:p>
            <a:r>
              <a:rPr lang="en-GB" dirty="0"/>
              <a:t>So here we are looking for discussions on how the tools feed into 1. demonstrating good practice and 2. looking at positive and negatives of quality assurance more generally. Again linking this back to what is quality and why is it important.</a:t>
            </a:r>
          </a:p>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22</a:t>
            </a:fld>
            <a:endParaRPr lang="en-GB"/>
          </a:p>
        </p:txBody>
      </p:sp>
    </p:spTree>
    <p:extLst>
      <p:ext uri="{BB962C8B-B14F-4D97-AF65-F5344CB8AC3E}">
        <p14:creationId xmlns:p14="http://schemas.microsoft.com/office/powerpoint/2010/main" val="36355568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20 marks for the content of the discussion and accurate and extended answers to questioning. You need to demonstrate that clear understanding and critical evaluation of your chosen discussion points. You will be asked a maximum of 2 questions based on your content and </a:t>
            </a:r>
            <a:r>
              <a:rPr lang="en-GB"/>
              <a:t>Ofsted EYFS inspection </a:t>
            </a:r>
            <a:r>
              <a:rPr lang="en-GB" dirty="0"/>
              <a:t>process, all group members should try and contribute to these answers.</a:t>
            </a:r>
          </a:p>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23</a:t>
            </a:fld>
            <a:endParaRPr lang="en-GB"/>
          </a:p>
        </p:txBody>
      </p:sp>
    </p:spTree>
    <p:extLst>
      <p:ext uri="{BB962C8B-B14F-4D97-AF65-F5344CB8AC3E}">
        <p14:creationId xmlns:p14="http://schemas.microsoft.com/office/powerpoint/2010/main" val="1247388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marks for demonstrating a deeper critical appreciation of issues involved in providing quality services for young children. Consider what quality is and how we define and measure it. Consider why Quality assurance is important? What are the benefits and limitations of QA – this can begin with a general discussion but remember to link it back to the specific QA tools you are focussing on.  Why is this particularly important when providing services for young children?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Critically reflect on the use of quality assurance systems as a development tool. What are QA systems and tools and why do we need to use them? What information do we need from them in order to improve and does your chosen tool provide the information you need? What do we do with that information once we have it? Does it drive quality?</a:t>
            </a:r>
          </a:p>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24</a:t>
            </a:fld>
            <a:endParaRPr lang="en-GB"/>
          </a:p>
        </p:txBody>
      </p:sp>
    </p:spTree>
    <p:extLst>
      <p:ext uri="{BB962C8B-B14F-4D97-AF65-F5344CB8AC3E}">
        <p14:creationId xmlns:p14="http://schemas.microsoft.com/office/powerpoint/2010/main" val="35081937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6">
                    <a:lumMod val="75000"/>
                  </a:schemeClr>
                </a:solidFill>
              </a:rPr>
              <a:t>10 marks for organising your knowledge and learning through use of a range of information resources, and present their work at the appropriate level. Writing skills: Express ideas clearly, correct grammar and spelling, academic writing style suitable. Oral skills: Intonation, pace, volume, engagement with group members, body language, positive positioning, professional presentation, accuracy of spoken language. Willingness to engage and provide extended answers and discussion </a:t>
            </a:r>
          </a:p>
          <a:p>
            <a:r>
              <a:rPr lang="en-GB" dirty="0"/>
              <a:t>Follow the guidance in the Early Years Handbook for the correct presentation of work. </a:t>
            </a:r>
          </a:p>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25</a:t>
            </a:fld>
            <a:endParaRPr lang="en-GB"/>
          </a:p>
        </p:txBody>
      </p:sp>
    </p:spTree>
    <p:extLst>
      <p:ext uri="{BB962C8B-B14F-4D97-AF65-F5344CB8AC3E}">
        <p14:creationId xmlns:p14="http://schemas.microsoft.com/office/powerpoint/2010/main" val="12214048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Resources for further support</a:t>
            </a:r>
          </a:p>
        </p:txBody>
      </p:sp>
      <p:sp>
        <p:nvSpPr>
          <p:cNvPr id="4" name="Slide Number Placeholder 3"/>
          <p:cNvSpPr>
            <a:spLocks noGrp="1"/>
          </p:cNvSpPr>
          <p:nvPr>
            <p:ph type="sldNum" sz="quarter" idx="10"/>
          </p:nvPr>
        </p:nvSpPr>
        <p:spPr/>
        <p:txBody>
          <a:bodyPr/>
          <a:lstStyle/>
          <a:p>
            <a:fld id="{98CF2F01-A734-4FFF-8371-151D24FE8185}" type="slidenum">
              <a:rPr lang="en-GB" smtClean="0"/>
              <a:t>26</a:t>
            </a:fld>
            <a:endParaRPr lang="en-GB"/>
          </a:p>
        </p:txBody>
      </p:sp>
    </p:spTree>
    <p:extLst>
      <p:ext uri="{BB962C8B-B14F-4D97-AF65-F5344CB8AC3E}">
        <p14:creationId xmlns:p14="http://schemas.microsoft.com/office/powerpoint/2010/main" val="2182932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42683112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extLst>
      <p:ext uri="{BB962C8B-B14F-4D97-AF65-F5344CB8AC3E}">
        <p14:creationId xmlns:p14="http://schemas.microsoft.com/office/powerpoint/2010/main" val="29398785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CF2F01-A734-4FFF-8371-151D24FE8185}" type="slidenum">
              <a:rPr lang="en-GB" smtClean="0"/>
              <a:t>34</a:t>
            </a:fld>
            <a:endParaRPr lang="en-GB"/>
          </a:p>
        </p:txBody>
      </p:sp>
    </p:spTree>
    <p:extLst>
      <p:ext uri="{BB962C8B-B14F-4D97-AF65-F5344CB8AC3E}">
        <p14:creationId xmlns:p14="http://schemas.microsoft.com/office/powerpoint/2010/main" val="2196459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61064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2DD90A1A-4CC4-4FF6-97CF-D95C5640CBE0}" type="datetimeFigureOut">
              <a:rPr lang="en-GB" smtClean="0"/>
              <a:pPr>
                <a:defRPr/>
              </a:pPr>
              <a:t>18/02/2025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07B4A36C-A7AC-49FF-B3CF-315D44E988E4}" type="slidenum">
              <a:rPr lang="en-GB" altLang="en-US" smtClean="0"/>
              <a:pPr/>
              <a:t>‹#›</a:t>
            </a:fld>
            <a:endParaRPr lang="en-GB" altLang="en-US"/>
          </a:p>
        </p:txBody>
      </p:sp>
    </p:spTree>
    <p:extLst>
      <p:ext uri="{BB962C8B-B14F-4D97-AF65-F5344CB8AC3E}">
        <p14:creationId xmlns:p14="http://schemas.microsoft.com/office/powerpoint/2010/main" val="3757293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6F79D1F4-B159-4E75-A2FB-794A362795E9}" type="datetimeFigureOut">
              <a:rPr lang="en-GB" smtClean="0"/>
              <a:pPr>
                <a:defRPr/>
              </a:pPr>
              <a:t>18/02/2025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3CE31916-C52B-4D3D-B9E4-3B9522F85985}" type="slidenum">
              <a:rPr lang="en-GB" altLang="en-US" smtClean="0"/>
              <a:pPr/>
              <a:t>‹#›</a:t>
            </a:fld>
            <a:endParaRPr lang="en-GB" altLang="en-US"/>
          </a:p>
        </p:txBody>
      </p:sp>
    </p:spTree>
    <p:extLst>
      <p:ext uri="{BB962C8B-B14F-4D97-AF65-F5344CB8AC3E}">
        <p14:creationId xmlns:p14="http://schemas.microsoft.com/office/powerpoint/2010/main" val="1318618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EE9C3403-B4C4-4FA5-9BEC-A4661B07DE28}" type="datetimeFigureOut">
              <a:rPr lang="en-GB" smtClean="0"/>
              <a:pPr>
                <a:defRPr/>
              </a:pPr>
              <a:t>18/02/2025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6F5834A9-B3EE-4991-80BF-19A816547566}" type="slidenum">
              <a:rPr lang="en-GB" altLang="en-US" smtClean="0"/>
              <a:pPr/>
              <a:t>‹#›</a:t>
            </a:fld>
            <a:endParaRPr lang="en-GB" altLang="en-US"/>
          </a:p>
        </p:txBody>
      </p:sp>
    </p:spTree>
    <p:extLst>
      <p:ext uri="{BB962C8B-B14F-4D97-AF65-F5344CB8AC3E}">
        <p14:creationId xmlns:p14="http://schemas.microsoft.com/office/powerpoint/2010/main" val="1086995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49347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661864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984808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909133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35250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90092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0478898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807236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952331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423084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385705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041511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137834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353250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442469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256199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25292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88063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465748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94214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919486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336484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0141261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178058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8578833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87133752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3831425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12969244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4714341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849817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8619938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3.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9" Type="http://schemas.openxmlformats.org/officeDocument/2006/relationships/image" Target="../media/image8.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image" Target="../media/image15.png"/><Relationship Id="rId5" Type="http://schemas.openxmlformats.org/officeDocument/2006/relationships/theme" Target="../theme/theme4.xml"/><Relationship Id="rId4" Type="http://schemas.openxmlformats.org/officeDocument/2006/relationships/slideLayout" Target="../slideLayouts/slideLayout2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20.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44D41467-BE4C-4FF1-A557-5934B781755D}" type="datetimeFigureOut">
              <a:rPr lang="en-GB" smtClean="0"/>
              <a:pPr>
                <a:defRPr/>
              </a:pPr>
              <a:t>18/02/2025</a:t>
            </a:fld>
            <a:endParaRPr lang="en-GB"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4C2765C5-AA1C-4921-9785-6FB2111C5674}" type="slidenum">
              <a:rPr lang="en-GB" altLang="en-US" smtClean="0">
                <a:ea typeface="ＭＳ Ｐゴシック" pitchFamily="34" charset="-128"/>
              </a:rPr>
              <a:pPr fontAlgn="base">
                <a:spcBef>
                  <a:spcPct val="0"/>
                </a:spcBef>
                <a:spcAft>
                  <a:spcPct val="0"/>
                </a:spcAft>
              </a:pPr>
              <a:t>‹#›</a:t>
            </a:fld>
            <a:endParaRPr lang="en-GB" altLang="en-US">
              <a:ea typeface="ＭＳ Ｐゴシック" pitchFamily="34" charset="-128"/>
            </a:endParaRPr>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99776731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8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98286367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32496734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93492754"/>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24" r:id="rId3"/>
    <p:sldLayoutId id="214748372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0994175"/>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0451051"/>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18332310"/>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hyperlink" Target="mailto:N.young@uwtsd.ac.uk" TargetMode="External"/><Relationship Id="rId7" Type="http://schemas.openxmlformats.org/officeDocument/2006/relationships/hyperlink" Target="mailto:k.jayantilal@uwtsd.ac.uk" TargetMode="Externa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hyperlink" Target="mailto:d.odeh@uwtsd.ac.uk" TargetMode="External"/><Relationship Id="rId5" Type="http://schemas.openxmlformats.org/officeDocument/2006/relationships/hyperlink" Target="mailto:c.hedges@uwtsd.ac.uk" TargetMode="External"/><Relationship Id="rId4" Type="http://schemas.openxmlformats.org/officeDocument/2006/relationships/hyperlink" Target="mailto:paul.darby@uwtsd.ac.uk"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hyperlink" Target="https://www.gov.uk/government/publications/early-years-inspection-handbook-eif/early-years-inspection-handbook-for-ofsted-registered-provision-for-september-2023" TargetMode="External"/><Relationship Id="rId2" Type="http://schemas.openxmlformats.org/officeDocument/2006/relationships/notesSlide" Target="../notesSlides/notesSlide24.xml"/><Relationship Id="rId1" Type="http://schemas.openxmlformats.org/officeDocument/2006/relationships/slideLayout" Target="../slideLayouts/slideLayout18.xml"/><Relationship Id="rId4" Type="http://schemas.openxmlformats.org/officeDocument/2006/relationships/hyperlink" Target="https://assets.publishing.service.gov.uk/media/670fa42a30536cb92748328f/EYFS_statutory_framework_for_group_and_school_-_based_providers.pdf"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26.xml"/><Relationship Id="rId1" Type="http://schemas.openxmlformats.org/officeDocument/2006/relationships/slideLayout" Target="../slideLayouts/slideLayout20.xml"/><Relationship Id="rId4" Type="http://schemas.openxmlformats.org/officeDocument/2006/relationships/hyperlink" Target="mailto:moodle@uwtsd.ac.uk"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026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731" y="1965325"/>
            <a:ext cx="11481847" cy="1325563"/>
          </a:xfrm>
        </p:spPr>
        <p:txBody>
          <a:bodyPr>
            <a:noAutofit/>
          </a:bodyPr>
          <a:lstStyle/>
          <a:p>
            <a:pPr algn="ctr"/>
            <a:r>
              <a:rPr lang="en-US" altLang="en-US" sz="4800" b="1" dirty="0"/>
              <a:t>ECEY6011_BIRM</a:t>
            </a:r>
            <a:br>
              <a:rPr lang="en-US" altLang="en-US" sz="4800" b="1" dirty="0"/>
            </a:br>
            <a:br>
              <a:rPr lang="cy-GB" altLang="en-US" sz="4800" b="1" dirty="0">
                <a:solidFill>
                  <a:schemeClr val="bg1"/>
                </a:solidFill>
              </a:rPr>
            </a:br>
            <a:r>
              <a:rPr lang="en-GB" altLang="en-US" sz="4800" b="1" dirty="0">
                <a:solidFill>
                  <a:schemeClr val="accent1">
                    <a:lumMod val="75000"/>
                  </a:schemeClr>
                </a:solidFill>
              </a:rPr>
              <a:t>Leadership for systems of quality</a:t>
            </a:r>
            <a:br>
              <a:rPr lang="en-GB" altLang="en-US" sz="4800" b="1" dirty="0"/>
            </a:br>
            <a:br>
              <a:rPr lang="en-GB" altLang="en-US" sz="4800" b="1" dirty="0"/>
            </a:br>
            <a:r>
              <a:rPr lang="en-GB" altLang="en-US" sz="4800" b="1" dirty="0">
                <a:solidFill>
                  <a:schemeClr val="accent1">
                    <a:lumMod val="75000"/>
                  </a:schemeClr>
                </a:solidFill>
              </a:rPr>
              <a:t>Lecture1 </a:t>
            </a:r>
            <a:br>
              <a:rPr lang="en-GB" altLang="en-US" sz="4800" b="1" dirty="0">
                <a:solidFill>
                  <a:schemeClr val="accent1">
                    <a:lumMod val="75000"/>
                  </a:schemeClr>
                </a:solidFill>
              </a:rPr>
            </a:br>
            <a:br>
              <a:rPr lang="en-GB" altLang="en-US" sz="4800" b="1" dirty="0">
                <a:solidFill>
                  <a:schemeClr val="accent1">
                    <a:lumMod val="75000"/>
                  </a:schemeClr>
                </a:solidFill>
              </a:rPr>
            </a:br>
            <a:r>
              <a:rPr lang="en-GB" altLang="en-US" sz="4800" b="1" dirty="0">
                <a:solidFill>
                  <a:schemeClr val="accent1">
                    <a:lumMod val="75000"/>
                  </a:schemeClr>
                </a:solidFill>
              </a:rPr>
              <a:t>Introduction</a:t>
            </a:r>
            <a:endParaRPr lang="en-GB" sz="4800" b="1" dirty="0">
              <a:solidFill>
                <a:schemeClr val="accent1">
                  <a:lumMod val="75000"/>
                </a:schemeClr>
              </a:solidFill>
            </a:endParaRPr>
          </a:p>
        </p:txBody>
      </p:sp>
    </p:spTree>
    <p:extLst>
      <p:ext uri="{BB962C8B-B14F-4D97-AF65-F5344CB8AC3E}">
        <p14:creationId xmlns:p14="http://schemas.microsoft.com/office/powerpoint/2010/main" val="291028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4800" b="1" dirty="0">
                <a:solidFill>
                  <a:schemeClr val="accent1">
                    <a:lumMod val="75000"/>
                  </a:schemeClr>
                </a:solidFill>
              </a:rPr>
              <a:t>Module Team</a:t>
            </a:r>
          </a:p>
        </p:txBody>
      </p:sp>
      <p:sp>
        <p:nvSpPr>
          <p:cNvPr id="5" name="Content Placeholder 4"/>
          <p:cNvSpPr>
            <a:spLocks noGrp="1"/>
          </p:cNvSpPr>
          <p:nvPr>
            <p:ph idx="1"/>
          </p:nvPr>
        </p:nvSpPr>
        <p:spPr/>
        <p:txBody>
          <a:bodyPr vert="horz" lIns="91440" tIns="45720" rIns="91440" bIns="45720" rtlCol="0" anchor="t">
            <a:normAutofit/>
          </a:bodyPr>
          <a:lstStyle/>
          <a:p>
            <a:pPr marL="0" indent="0" algn="ctr">
              <a:buNone/>
            </a:pPr>
            <a:endParaRPr lang="en-GB" dirty="0"/>
          </a:p>
          <a:p>
            <a:pPr marL="0" indent="0" algn="ctr">
              <a:buNone/>
            </a:pPr>
            <a:r>
              <a:rPr lang="en-GB" b="1" dirty="0"/>
              <a:t>Natasha Young </a:t>
            </a:r>
            <a:r>
              <a:rPr lang="en-GB" dirty="0"/>
              <a:t>– </a:t>
            </a:r>
            <a:r>
              <a:rPr lang="en-GB" dirty="0">
                <a:hlinkClick r:id="rId3"/>
              </a:rPr>
              <a:t>N.young@uwtsd.ac.uk</a:t>
            </a:r>
            <a:r>
              <a:rPr lang="en-GB" dirty="0"/>
              <a:t> </a:t>
            </a:r>
          </a:p>
          <a:p>
            <a:pPr marL="0" indent="0" algn="ctr">
              <a:buNone/>
            </a:pPr>
            <a:r>
              <a:rPr lang="en-GB" dirty="0"/>
              <a:t>Paul Darby – </a:t>
            </a:r>
            <a:r>
              <a:rPr lang="en-GB" dirty="0">
                <a:hlinkClick r:id="rId4"/>
              </a:rPr>
              <a:t>paul.darby@uwtsd.ac.uk</a:t>
            </a:r>
            <a:r>
              <a:rPr lang="en-GB" dirty="0"/>
              <a:t> </a:t>
            </a:r>
          </a:p>
          <a:p>
            <a:pPr marL="0" indent="0" algn="ctr">
              <a:buNone/>
            </a:pPr>
            <a:r>
              <a:rPr lang="en-GB" dirty="0"/>
              <a:t>Cheryl Hedges – </a:t>
            </a:r>
            <a:r>
              <a:rPr lang="en-GB" dirty="0">
                <a:hlinkClick r:id="rId5"/>
              </a:rPr>
              <a:t>c.hedges@uwtsd.ac.uk</a:t>
            </a:r>
            <a:r>
              <a:rPr lang="en-GB" dirty="0"/>
              <a:t> </a:t>
            </a:r>
          </a:p>
          <a:p>
            <a:pPr marL="0" indent="0" algn="ctr">
              <a:buNone/>
            </a:pPr>
            <a:r>
              <a:rPr lang="en-GB" dirty="0">
                <a:cs typeface="Arial"/>
              </a:rPr>
              <a:t>Debra Odeh – </a:t>
            </a:r>
            <a:r>
              <a:rPr lang="en-GB" dirty="0">
                <a:cs typeface="Arial"/>
                <a:hlinkClick r:id="rId6"/>
              </a:rPr>
              <a:t>d.odeh@uwtsd.ac.uk</a:t>
            </a:r>
            <a:r>
              <a:rPr lang="en-GB" dirty="0">
                <a:cs typeface="Arial"/>
              </a:rPr>
              <a:t> </a:t>
            </a:r>
          </a:p>
          <a:p>
            <a:pPr marL="0" indent="0" algn="ctr">
              <a:buNone/>
            </a:pPr>
            <a:r>
              <a:rPr lang="en-GB" dirty="0">
                <a:cs typeface="Arial"/>
              </a:rPr>
              <a:t>Kumar </a:t>
            </a:r>
            <a:r>
              <a:rPr lang="en-GB" dirty="0" err="1">
                <a:cs typeface="Arial"/>
              </a:rPr>
              <a:t>Jayantilal</a:t>
            </a:r>
            <a:r>
              <a:rPr lang="en-GB" dirty="0">
                <a:cs typeface="Arial"/>
              </a:rPr>
              <a:t> – </a:t>
            </a:r>
            <a:r>
              <a:rPr lang="en-GB" dirty="0">
                <a:cs typeface="Arial"/>
                <a:hlinkClick r:id="rId7"/>
              </a:rPr>
              <a:t>k.jayantilal@uwtsd.ac.uk</a:t>
            </a:r>
            <a:r>
              <a:rPr lang="en-GB" dirty="0">
                <a:cs typeface="Arial"/>
              </a:rPr>
              <a:t> </a:t>
            </a:r>
          </a:p>
        </p:txBody>
      </p:sp>
    </p:spTree>
    <p:extLst>
      <p:ext uri="{BB962C8B-B14F-4D97-AF65-F5344CB8AC3E}">
        <p14:creationId xmlns:p14="http://schemas.microsoft.com/office/powerpoint/2010/main" val="3909716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358219" y="365125"/>
            <a:ext cx="11481847" cy="1302310"/>
          </a:xfrm>
        </p:spPr>
        <p:txBody>
          <a:bodyPr anchor="ctr">
            <a:noAutofit/>
          </a:bodyPr>
          <a:lstStyle/>
          <a:p>
            <a:pPr algn="ctr" eaLnBrk="1" hangingPunct="1"/>
            <a:r>
              <a:rPr lang="en-GB" altLang="en-US" sz="4800" b="1" dirty="0">
                <a:solidFill>
                  <a:schemeClr val="accent1">
                    <a:lumMod val="75000"/>
                  </a:schemeClr>
                </a:solidFill>
                <a:latin typeface="Arial" panose="020B0604020202020204" pitchFamily="34" charset="0"/>
                <a:cs typeface="Arial" panose="020B0604020202020204" pitchFamily="34" charset="0"/>
              </a:rPr>
              <a:t>Module handbook</a:t>
            </a:r>
          </a:p>
        </p:txBody>
      </p:sp>
      <p:sp>
        <p:nvSpPr>
          <p:cNvPr id="15364" name="Content Placeholder 3"/>
          <p:cNvSpPr>
            <a:spLocks noGrp="1"/>
          </p:cNvSpPr>
          <p:nvPr>
            <p:ph sz="half" idx="4294967295"/>
          </p:nvPr>
        </p:nvSpPr>
        <p:spPr>
          <a:xfrm>
            <a:off x="504091" y="1825625"/>
            <a:ext cx="11481847" cy="3989388"/>
          </a:xfrm>
        </p:spPr>
        <p:txBody>
          <a:bodyPr/>
          <a:lstStyle/>
          <a:p>
            <a:pPr algn="ctr" eaLnBrk="1" hangingPunct="1"/>
            <a:r>
              <a:rPr lang="en-GB" altLang="en-US" dirty="0">
                <a:solidFill>
                  <a:schemeClr val="accent1">
                    <a:lumMod val="75000"/>
                  </a:schemeClr>
                </a:solidFill>
                <a:latin typeface="Arial" panose="020B0604020202020204" pitchFamily="34" charset="0"/>
                <a:cs typeface="Arial" panose="020B0604020202020204" pitchFamily="34" charset="0"/>
              </a:rPr>
              <a:t>Moodle</a:t>
            </a:r>
          </a:p>
          <a:p>
            <a:pPr algn="ctr" eaLnBrk="1" hangingPunct="1"/>
            <a:r>
              <a:rPr lang="en-GB" altLang="en-US" dirty="0">
                <a:solidFill>
                  <a:schemeClr val="accent1">
                    <a:lumMod val="75000"/>
                  </a:schemeClr>
                </a:solidFill>
                <a:latin typeface="Arial" panose="020B0604020202020204" pitchFamily="34" charset="0"/>
                <a:cs typeface="Arial" panose="020B0604020202020204" pitchFamily="34" charset="0"/>
              </a:rPr>
              <a:t>Module outline</a:t>
            </a:r>
          </a:p>
          <a:p>
            <a:pPr algn="ctr" eaLnBrk="1" hangingPunct="1"/>
            <a:r>
              <a:rPr lang="en-GB" altLang="en-US" dirty="0">
                <a:solidFill>
                  <a:schemeClr val="accent1">
                    <a:lumMod val="75000"/>
                  </a:schemeClr>
                </a:solidFill>
                <a:latin typeface="Arial" panose="020B0604020202020204" pitchFamily="34" charset="0"/>
                <a:cs typeface="Arial" panose="020B0604020202020204" pitchFamily="34" charset="0"/>
              </a:rPr>
              <a:t>Module team</a:t>
            </a:r>
          </a:p>
          <a:p>
            <a:pPr algn="ctr" eaLnBrk="1" hangingPunct="1"/>
            <a:r>
              <a:rPr lang="en-GB" altLang="en-US" dirty="0">
                <a:solidFill>
                  <a:schemeClr val="accent1">
                    <a:lumMod val="75000"/>
                  </a:schemeClr>
                </a:solidFill>
                <a:latin typeface="Arial" panose="020B0604020202020204" pitchFamily="34" charset="0"/>
                <a:cs typeface="Arial" panose="020B0604020202020204" pitchFamily="34" charset="0"/>
              </a:rPr>
              <a:t>Scheme of work</a:t>
            </a:r>
          </a:p>
          <a:p>
            <a:pPr algn="ctr" eaLnBrk="1" hangingPunct="1"/>
            <a:r>
              <a:rPr lang="en-GB" altLang="en-US" dirty="0">
                <a:solidFill>
                  <a:schemeClr val="accent1">
                    <a:lumMod val="75000"/>
                  </a:schemeClr>
                </a:solidFill>
                <a:latin typeface="Arial" panose="020B0604020202020204" pitchFamily="34" charset="0"/>
                <a:cs typeface="Arial" panose="020B0604020202020204" pitchFamily="34" charset="0"/>
              </a:rPr>
              <a:t>Assessment timetable</a:t>
            </a:r>
          </a:p>
          <a:p>
            <a:pPr algn="ctr" eaLnBrk="1" hangingPunct="1"/>
            <a:r>
              <a:rPr lang="en-GB" altLang="en-US" dirty="0">
                <a:solidFill>
                  <a:schemeClr val="accent1">
                    <a:lumMod val="75000"/>
                  </a:schemeClr>
                </a:solidFill>
                <a:latin typeface="Arial" panose="020B0604020202020204" pitchFamily="34" charset="0"/>
                <a:cs typeface="Arial" panose="020B0604020202020204" pitchFamily="34" charset="0"/>
              </a:rPr>
              <a:t>Assignments</a:t>
            </a:r>
          </a:p>
          <a:p>
            <a:pPr algn="ctr" eaLnBrk="1" hangingPunct="1"/>
            <a:r>
              <a:rPr lang="en-GB" altLang="en-US" dirty="0">
                <a:solidFill>
                  <a:schemeClr val="accent1">
                    <a:lumMod val="75000"/>
                  </a:schemeClr>
                </a:solidFill>
                <a:latin typeface="Arial" panose="020B0604020202020204" pitchFamily="34" charset="0"/>
                <a:cs typeface="Arial" panose="020B0604020202020204" pitchFamily="34" charset="0"/>
              </a:rPr>
              <a:t>Evaluation form</a:t>
            </a:r>
            <a:endParaRPr lang="en-US" altLang="en-US" dirty="0">
              <a:solidFill>
                <a:schemeClr val="accent1">
                  <a:lumMod val="75000"/>
                </a:schemeClr>
              </a:solidFill>
              <a:latin typeface="Arial" panose="020B0604020202020204" pitchFamily="34" charset="0"/>
              <a:cs typeface="Arial" panose="020B0604020202020204" pitchFamily="34" charset="0"/>
            </a:endParaRPr>
          </a:p>
          <a:p>
            <a:pPr algn="ctr" eaLnBrk="1" hangingPunct="1"/>
            <a:endParaRPr lang="en-GB" altLang="en-US" dirty="0"/>
          </a:p>
        </p:txBody>
      </p:sp>
    </p:spTree>
    <p:extLst>
      <p:ext uri="{BB962C8B-B14F-4D97-AF65-F5344CB8AC3E}">
        <p14:creationId xmlns:p14="http://schemas.microsoft.com/office/powerpoint/2010/main" val="39323837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B18DF-E2B8-4B92-AA53-6CD91BB80869}"/>
              </a:ext>
            </a:extLst>
          </p:cNvPr>
          <p:cNvSpPr>
            <a:spLocks noGrp="1"/>
          </p:cNvSpPr>
          <p:nvPr>
            <p:ph type="title"/>
          </p:nvPr>
        </p:nvSpPr>
        <p:spPr>
          <a:xfrm>
            <a:off x="93250" y="223458"/>
            <a:ext cx="12005499" cy="1325563"/>
          </a:xfrm>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Employability/Transferable Skills</a:t>
            </a:r>
            <a:endParaRPr lang="en-GB" sz="4800" b="1" dirty="0">
              <a:solidFill>
                <a:schemeClr val="accent1">
                  <a:lumMod val="75000"/>
                </a:schemeClr>
              </a:solidFill>
            </a:endParaRPr>
          </a:p>
        </p:txBody>
      </p:sp>
      <p:sp>
        <p:nvSpPr>
          <p:cNvPr id="6" name="Content Placeholder 4">
            <a:extLst>
              <a:ext uri="{FF2B5EF4-FFF2-40B4-BE49-F238E27FC236}">
                <a16:creationId xmlns:a16="http://schemas.microsoft.com/office/drawing/2014/main" id="{633583EF-79AA-8D90-341D-ECC9483D33E9}"/>
              </a:ext>
            </a:extLst>
          </p:cNvPr>
          <p:cNvSpPr txBox="1">
            <a:spLocks/>
          </p:cNvSpPr>
          <p:nvPr/>
        </p:nvSpPr>
        <p:spPr>
          <a:xfrm>
            <a:off x="536116" y="1822450"/>
            <a:ext cx="3871342"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800" dirty="0">
                <a:solidFill>
                  <a:schemeClr val="accent1">
                    <a:lumMod val="75000"/>
                  </a:schemeClr>
                </a:solidFill>
                <a:latin typeface="Arial" panose="020B0604020202020204" pitchFamily="34" charset="0"/>
                <a:cs typeface="Arial" panose="020B0604020202020204" pitchFamily="34" charset="0"/>
              </a:rPr>
              <a:t>Organisation</a:t>
            </a:r>
          </a:p>
          <a:p>
            <a:r>
              <a:rPr lang="en-GB" altLang="en-US" sz="2800" dirty="0">
                <a:solidFill>
                  <a:schemeClr val="accent1">
                    <a:lumMod val="75000"/>
                  </a:schemeClr>
                </a:solidFill>
                <a:latin typeface="Arial" panose="020B0604020202020204" pitchFamily="34" charset="0"/>
                <a:cs typeface="Arial" panose="020B0604020202020204" pitchFamily="34" charset="0"/>
              </a:rPr>
              <a:t>Planning</a:t>
            </a:r>
          </a:p>
          <a:p>
            <a:r>
              <a:rPr lang="en-GB" altLang="en-US" sz="2800" dirty="0">
                <a:solidFill>
                  <a:schemeClr val="accent1">
                    <a:lumMod val="75000"/>
                  </a:schemeClr>
                </a:solidFill>
                <a:latin typeface="Arial" panose="020B0604020202020204" pitchFamily="34" charset="0"/>
                <a:cs typeface="Arial" panose="020B0604020202020204" pitchFamily="34" charset="0"/>
              </a:rPr>
              <a:t>Time management</a:t>
            </a:r>
          </a:p>
          <a:p>
            <a:r>
              <a:rPr lang="en-GB" altLang="en-US" sz="2800" dirty="0">
                <a:solidFill>
                  <a:schemeClr val="accent1">
                    <a:lumMod val="75000"/>
                  </a:schemeClr>
                </a:solidFill>
                <a:latin typeface="Arial" panose="020B0604020202020204" pitchFamily="34" charset="0"/>
                <a:cs typeface="Arial" panose="020B0604020202020204" pitchFamily="34" charset="0"/>
              </a:rPr>
              <a:t>Professionalism </a:t>
            </a:r>
          </a:p>
          <a:p>
            <a:r>
              <a:rPr lang="en-GB" altLang="en-US" sz="2800" dirty="0">
                <a:solidFill>
                  <a:schemeClr val="accent1">
                    <a:lumMod val="75000"/>
                  </a:schemeClr>
                </a:solidFill>
                <a:latin typeface="Arial" panose="020B0604020202020204" pitchFamily="34" charset="0"/>
                <a:cs typeface="Arial" panose="020B0604020202020204" pitchFamily="34" charset="0"/>
              </a:rPr>
              <a:t>Awareness </a:t>
            </a:r>
          </a:p>
          <a:p>
            <a:r>
              <a:rPr lang="en-GB" altLang="en-US" sz="2800" dirty="0">
                <a:solidFill>
                  <a:schemeClr val="accent1">
                    <a:lumMod val="75000"/>
                  </a:schemeClr>
                </a:solidFill>
                <a:latin typeface="Arial" panose="020B0604020202020204" pitchFamily="34" charset="0"/>
                <a:cs typeface="Arial" panose="020B0604020202020204" pitchFamily="34" charset="0"/>
              </a:rPr>
              <a:t>Increased knowledge and understanding  </a:t>
            </a:r>
            <a:endParaRPr lang="en-US" altLang="en-US" sz="28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pic>
        <p:nvPicPr>
          <p:cNvPr id="3" name="Content Placeholder 2" descr="Using your transferable skills | The Chartered Society of Physiotherapy">
            <a:extLst>
              <a:ext uri="{FF2B5EF4-FFF2-40B4-BE49-F238E27FC236}">
                <a16:creationId xmlns:a16="http://schemas.microsoft.com/office/drawing/2014/main" id="{221E1D6A-E84A-6217-D268-83835AE2E13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096000" y="1998564"/>
            <a:ext cx="5743575" cy="3230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9722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7DAFB-2F03-41A0-7F78-A6E622245294}"/>
              </a:ext>
            </a:extLst>
          </p:cNvPr>
          <p:cNvSpPr>
            <a:spLocks noGrp="1"/>
          </p:cNvSpPr>
          <p:nvPr>
            <p:ph type="title"/>
          </p:nvPr>
        </p:nvSpPr>
        <p:spPr>
          <a:xfrm>
            <a:off x="358219" y="0"/>
            <a:ext cx="11481847" cy="1325563"/>
          </a:xfrm>
        </p:spPr>
        <p:txBody>
          <a:bodyPr/>
          <a:lstStyle/>
          <a:p>
            <a:pPr algn="ctr"/>
            <a:r>
              <a:rPr lang="en-GB" b="1" dirty="0">
                <a:solidFill>
                  <a:schemeClr val="accent1">
                    <a:lumMod val="75000"/>
                  </a:schemeClr>
                </a:solidFill>
              </a:rPr>
              <a:t>Scheme of Work</a:t>
            </a:r>
          </a:p>
        </p:txBody>
      </p:sp>
      <p:sp>
        <p:nvSpPr>
          <p:cNvPr id="4" name="Content Placeholder 3">
            <a:extLst>
              <a:ext uri="{FF2B5EF4-FFF2-40B4-BE49-F238E27FC236}">
                <a16:creationId xmlns:a16="http://schemas.microsoft.com/office/drawing/2014/main" id="{2B03ACB0-01F5-8216-28EF-5E8E74F10059}"/>
              </a:ext>
            </a:extLst>
          </p:cNvPr>
          <p:cNvSpPr>
            <a:spLocks noGrp="1"/>
          </p:cNvSpPr>
          <p:nvPr>
            <p:ph sz="half" idx="4294967295"/>
          </p:nvPr>
        </p:nvSpPr>
        <p:spPr>
          <a:xfrm>
            <a:off x="358219" y="1196788"/>
            <a:ext cx="11833781" cy="4573775"/>
          </a:xfrm>
        </p:spPr>
        <p:txBody>
          <a:bodyPr>
            <a:normAutofit fontScale="85000" lnSpcReduction="20000"/>
          </a:bodyPr>
          <a:lstStyle/>
          <a:p>
            <a:r>
              <a:rPr lang="en-GB" dirty="0">
                <a:solidFill>
                  <a:schemeClr val="accent1">
                    <a:lumMod val="75000"/>
                  </a:schemeClr>
                </a:solidFill>
              </a:rPr>
              <a:t>Assessment requirements</a:t>
            </a:r>
          </a:p>
          <a:p>
            <a:r>
              <a:rPr lang="en-GB" dirty="0">
                <a:solidFill>
                  <a:schemeClr val="accent1">
                    <a:lumMod val="75000"/>
                  </a:schemeClr>
                </a:solidFill>
              </a:rPr>
              <a:t>Quality and influencing factors</a:t>
            </a:r>
          </a:p>
          <a:p>
            <a:r>
              <a:rPr lang="en-GB" dirty="0">
                <a:solidFill>
                  <a:schemeClr val="accent1">
                    <a:lumMod val="75000"/>
                  </a:schemeClr>
                </a:solidFill>
              </a:rPr>
              <a:t>Estyn/CIW Inspections</a:t>
            </a:r>
          </a:p>
          <a:p>
            <a:r>
              <a:rPr lang="en-GB" dirty="0">
                <a:solidFill>
                  <a:schemeClr val="accent1">
                    <a:lumMod val="75000"/>
                  </a:schemeClr>
                </a:solidFill>
              </a:rPr>
              <a:t>CPD/Qualifications</a:t>
            </a:r>
          </a:p>
          <a:p>
            <a:r>
              <a:rPr lang="en-GB" dirty="0">
                <a:solidFill>
                  <a:schemeClr val="accent1">
                    <a:lumMod val="75000"/>
                  </a:schemeClr>
                </a:solidFill>
              </a:rPr>
              <a:t>NMS</a:t>
            </a:r>
          </a:p>
          <a:p>
            <a:r>
              <a:rPr lang="en-GB" dirty="0">
                <a:solidFill>
                  <a:schemeClr val="accent1">
                    <a:lumMod val="75000"/>
                  </a:schemeClr>
                </a:solidFill>
              </a:rPr>
              <a:t>Research </a:t>
            </a:r>
          </a:p>
          <a:p>
            <a:r>
              <a:rPr lang="en-GB" dirty="0">
                <a:solidFill>
                  <a:schemeClr val="accent1">
                    <a:lumMod val="75000"/>
                  </a:schemeClr>
                </a:solidFill>
              </a:rPr>
              <a:t>Tools</a:t>
            </a:r>
          </a:p>
          <a:p>
            <a:r>
              <a:rPr lang="en-GB" dirty="0">
                <a:solidFill>
                  <a:schemeClr val="accent1">
                    <a:lumMod val="75000"/>
                  </a:schemeClr>
                </a:solidFill>
              </a:rPr>
              <a:t>Statutory requirements</a:t>
            </a:r>
          </a:p>
          <a:p>
            <a:r>
              <a:rPr lang="en-GB" dirty="0">
                <a:solidFill>
                  <a:schemeClr val="accent1">
                    <a:lumMod val="75000"/>
                  </a:schemeClr>
                </a:solidFill>
              </a:rPr>
              <a:t>Employment law</a:t>
            </a:r>
          </a:p>
          <a:p>
            <a:r>
              <a:rPr lang="en-GB" dirty="0">
                <a:solidFill>
                  <a:schemeClr val="accent1">
                    <a:lumMod val="75000"/>
                  </a:schemeClr>
                </a:solidFill>
              </a:rPr>
              <a:t>Supervision and Appraisals</a:t>
            </a:r>
          </a:p>
          <a:p>
            <a:r>
              <a:rPr lang="en-GB" dirty="0">
                <a:solidFill>
                  <a:schemeClr val="accent1">
                    <a:lumMod val="75000"/>
                  </a:schemeClr>
                </a:solidFill>
              </a:rPr>
              <a:t>Managing a Setting</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121197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5A01C-C7C1-3FEB-FD33-8795D034E5A7}"/>
              </a:ext>
            </a:extLst>
          </p:cNvPr>
          <p:cNvSpPr>
            <a:spLocks noGrp="1"/>
          </p:cNvSpPr>
          <p:nvPr>
            <p:ph type="title"/>
          </p:nvPr>
        </p:nvSpPr>
        <p:spPr/>
        <p:txBody>
          <a:bodyPr/>
          <a:lstStyle/>
          <a:p>
            <a:pPr algn="ctr"/>
            <a:r>
              <a:rPr lang="en-US" altLang="en-US" sz="4400" b="1" dirty="0">
                <a:solidFill>
                  <a:schemeClr val="accent1">
                    <a:lumMod val="75000"/>
                  </a:schemeClr>
                </a:solidFill>
              </a:rPr>
              <a:t>Learning Outcomes</a:t>
            </a:r>
            <a:endParaRPr lang="en-GB" b="1" dirty="0">
              <a:solidFill>
                <a:schemeClr val="accent1">
                  <a:lumMod val="75000"/>
                </a:schemeClr>
              </a:solidFill>
            </a:endParaRPr>
          </a:p>
        </p:txBody>
      </p:sp>
      <p:sp>
        <p:nvSpPr>
          <p:cNvPr id="3" name="Content Placeholder 2">
            <a:extLst>
              <a:ext uri="{FF2B5EF4-FFF2-40B4-BE49-F238E27FC236}">
                <a16:creationId xmlns:a16="http://schemas.microsoft.com/office/drawing/2014/main" id="{6A7947C2-231B-F60D-A758-2B70D9309C34}"/>
              </a:ext>
            </a:extLst>
          </p:cNvPr>
          <p:cNvSpPr>
            <a:spLocks noGrp="1"/>
          </p:cNvSpPr>
          <p:nvPr>
            <p:ph idx="1"/>
          </p:nvPr>
        </p:nvSpPr>
        <p:spPr>
          <a:xfrm>
            <a:off x="358219" y="1519518"/>
            <a:ext cx="11481847" cy="3882041"/>
          </a:xfrm>
        </p:spPr>
        <p:txBody>
          <a:bodyPr>
            <a:normAutofit fontScale="92500"/>
          </a:bodyPr>
          <a:lstStyle/>
          <a:p>
            <a:pPr>
              <a:lnSpc>
                <a:spcPct val="150000"/>
              </a:lnSpc>
            </a:pPr>
            <a:r>
              <a:rPr lang="en-GB" sz="2400" dirty="0">
                <a:solidFill>
                  <a:schemeClr val="accent1">
                    <a:lumMod val="75000"/>
                  </a:schemeClr>
                </a:solidFill>
              </a:rPr>
              <a:t>Research and demonstrate a critical understanding of registration requirements and inspection procedures, with reference to care and education statutory bodies; </a:t>
            </a:r>
          </a:p>
          <a:p>
            <a:pPr>
              <a:lnSpc>
                <a:spcPct val="150000"/>
              </a:lnSpc>
            </a:pPr>
            <a:r>
              <a:rPr lang="en-GB" sz="2400" dirty="0">
                <a:solidFill>
                  <a:schemeClr val="accent1">
                    <a:lumMod val="75000"/>
                  </a:schemeClr>
                </a:solidFill>
              </a:rPr>
              <a:t>Critically analyse methods of assuring quality of children’s care and development with links to statutory policy requirements and the leadership role;</a:t>
            </a:r>
          </a:p>
          <a:p>
            <a:pPr>
              <a:lnSpc>
                <a:spcPct val="150000"/>
              </a:lnSpc>
            </a:pPr>
            <a:r>
              <a:rPr lang="en-GB" sz="2400" dirty="0">
                <a:solidFill>
                  <a:schemeClr val="accent1">
                    <a:lumMod val="75000"/>
                  </a:schemeClr>
                </a:solidFill>
              </a:rPr>
              <a:t>Critically evaluate methods which judge the performance of early years settings, including links to updating and regular review of policies and procedures and the role of umbrella bodies;</a:t>
            </a:r>
          </a:p>
          <a:p>
            <a:endParaRPr lang="en-GB" dirty="0"/>
          </a:p>
        </p:txBody>
      </p:sp>
    </p:spTree>
    <p:extLst>
      <p:ext uri="{BB962C8B-B14F-4D97-AF65-F5344CB8AC3E}">
        <p14:creationId xmlns:p14="http://schemas.microsoft.com/office/powerpoint/2010/main" val="590187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normAutofit/>
          </a:bodyPr>
          <a:lstStyle/>
          <a:p>
            <a:pPr algn="ctr" eaLnBrk="1" hangingPunct="1"/>
            <a:r>
              <a:rPr lang="en-US" altLang="en-US" sz="4800" b="1" dirty="0">
                <a:solidFill>
                  <a:schemeClr val="accent1">
                    <a:lumMod val="75000"/>
                  </a:schemeClr>
                </a:solidFill>
              </a:rPr>
              <a:t>Assessment</a:t>
            </a:r>
          </a:p>
        </p:txBody>
      </p:sp>
      <p:sp>
        <p:nvSpPr>
          <p:cNvPr id="17412" name="Content Placeholder 3"/>
          <p:cNvSpPr>
            <a:spLocks noGrp="1"/>
          </p:cNvSpPr>
          <p:nvPr>
            <p:ph sz="half" idx="4294967295"/>
          </p:nvPr>
        </p:nvSpPr>
        <p:spPr>
          <a:xfrm>
            <a:off x="457200" y="1817688"/>
            <a:ext cx="11734800" cy="3803183"/>
          </a:xfrm>
        </p:spPr>
        <p:txBody>
          <a:bodyPr/>
          <a:lstStyle/>
          <a:p>
            <a:pPr marL="0" indent="0" eaLnBrk="1" hangingPunct="1">
              <a:buNone/>
            </a:pPr>
            <a:r>
              <a:rPr lang="en-US" altLang="en-US" b="1" dirty="0">
                <a:solidFill>
                  <a:schemeClr val="accent1">
                    <a:lumMod val="75000"/>
                  </a:schemeClr>
                </a:solidFill>
                <a:ea typeface="ＭＳ Ｐゴシック" pitchFamily="34" charset="-128"/>
              </a:rPr>
              <a:t>Part A </a:t>
            </a:r>
            <a:r>
              <a:rPr lang="en-US" altLang="en-US" dirty="0">
                <a:solidFill>
                  <a:schemeClr val="accent1">
                    <a:lumMod val="75000"/>
                  </a:schemeClr>
                </a:solidFill>
                <a:ea typeface="ＭＳ Ｐゴシック" pitchFamily="34" charset="-128"/>
              </a:rPr>
              <a:t>-Practical performance project – </a:t>
            </a:r>
            <a:r>
              <a:rPr lang="en-US" altLang="en-US" b="1" dirty="0">
                <a:solidFill>
                  <a:schemeClr val="accent1">
                    <a:lumMod val="75000"/>
                  </a:schemeClr>
                </a:solidFill>
                <a:ea typeface="ＭＳ Ｐゴシック" pitchFamily="34" charset="-128"/>
              </a:rPr>
              <a:t>50%</a:t>
            </a:r>
          </a:p>
          <a:p>
            <a:pPr eaLnBrk="1" hangingPunct="1">
              <a:buFontTx/>
              <a:buChar char="-"/>
            </a:pPr>
            <a:r>
              <a:rPr lang="en-GB" altLang="en-US" dirty="0">
                <a:solidFill>
                  <a:schemeClr val="accent1">
                    <a:lumMod val="75000"/>
                  </a:schemeClr>
                </a:solidFill>
                <a:ea typeface="ＭＳ Ｐゴシック" pitchFamily="34" charset="-128"/>
              </a:rPr>
              <a:t>28 - 36 minutes of group discussion (groups of 4 – 6)</a:t>
            </a:r>
          </a:p>
          <a:p>
            <a:pPr marL="0" indent="0" eaLnBrk="1" hangingPunct="1">
              <a:buNone/>
            </a:pPr>
            <a:endParaRPr lang="en-GB" altLang="en-US" dirty="0">
              <a:solidFill>
                <a:schemeClr val="accent1">
                  <a:lumMod val="75000"/>
                </a:schemeClr>
              </a:solidFill>
              <a:ea typeface="ＭＳ Ｐゴシック" pitchFamily="34" charset="-128"/>
            </a:endParaRPr>
          </a:p>
          <a:p>
            <a:pPr marL="0" indent="0" eaLnBrk="1" hangingPunct="1">
              <a:buNone/>
            </a:pPr>
            <a:r>
              <a:rPr lang="en-GB" altLang="en-US" b="1" dirty="0">
                <a:solidFill>
                  <a:schemeClr val="accent1">
                    <a:lumMod val="75000"/>
                  </a:schemeClr>
                </a:solidFill>
                <a:ea typeface="ＭＳ Ｐゴシック" pitchFamily="34" charset="-128"/>
              </a:rPr>
              <a:t>Part B - </a:t>
            </a:r>
            <a:r>
              <a:rPr lang="en-GB" altLang="en-US" dirty="0">
                <a:solidFill>
                  <a:schemeClr val="accent1">
                    <a:lumMod val="75000"/>
                  </a:schemeClr>
                </a:solidFill>
                <a:ea typeface="ＭＳ Ｐゴシック" pitchFamily="34" charset="-128"/>
              </a:rPr>
              <a:t>2,000 word reflection – </a:t>
            </a:r>
            <a:r>
              <a:rPr lang="en-GB" altLang="en-US" b="1" dirty="0">
                <a:solidFill>
                  <a:schemeClr val="accent1">
                    <a:lumMod val="75000"/>
                  </a:schemeClr>
                </a:solidFill>
                <a:ea typeface="ＭＳ Ｐゴシック" pitchFamily="34" charset="-128"/>
              </a:rPr>
              <a:t>50%</a:t>
            </a:r>
          </a:p>
        </p:txBody>
      </p:sp>
    </p:spTree>
    <p:extLst>
      <p:ext uri="{BB962C8B-B14F-4D97-AF65-F5344CB8AC3E}">
        <p14:creationId xmlns:p14="http://schemas.microsoft.com/office/powerpoint/2010/main" val="13822567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accent1">
                    <a:lumMod val="75000"/>
                  </a:schemeClr>
                </a:solidFill>
              </a:rPr>
              <a:t>Part A</a:t>
            </a:r>
          </a:p>
        </p:txBody>
      </p:sp>
      <p:sp>
        <p:nvSpPr>
          <p:cNvPr id="4" name="Content Placeholder 3"/>
          <p:cNvSpPr>
            <a:spLocks noGrp="1"/>
          </p:cNvSpPr>
          <p:nvPr>
            <p:ph sz="half" idx="4294967295"/>
          </p:nvPr>
        </p:nvSpPr>
        <p:spPr>
          <a:xfrm>
            <a:off x="174812" y="1323322"/>
            <a:ext cx="12017188" cy="4406900"/>
          </a:xfrm>
        </p:spPr>
        <p:txBody>
          <a:bodyPr vert="horz" lIns="91440" tIns="45720" rIns="91440" bIns="45720" rtlCol="0" anchor="t">
            <a:normAutofit fontScale="85000" lnSpcReduction="20000"/>
          </a:bodyPr>
          <a:lstStyle/>
          <a:p>
            <a:pPr>
              <a:lnSpc>
                <a:spcPct val="150000"/>
              </a:lnSpc>
            </a:pPr>
            <a:r>
              <a:rPr lang="en-GB" dirty="0">
                <a:solidFill>
                  <a:schemeClr val="accent1">
                    <a:lumMod val="75000"/>
                  </a:schemeClr>
                </a:solidFill>
              </a:rPr>
              <a:t>28 minutes group presentation in the form of a leadership meeting to discuss an upcoming inspection.</a:t>
            </a:r>
          </a:p>
          <a:p>
            <a:pPr>
              <a:lnSpc>
                <a:spcPct val="150000"/>
              </a:lnSpc>
            </a:pPr>
            <a:r>
              <a:rPr lang="en-GB" dirty="0">
                <a:solidFill>
                  <a:schemeClr val="accent1">
                    <a:lumMod val="75000"/>
                  </a:schemeClr>
                </a:solidFill>
              </a:rPr>
              <a:t>Teams or in person</a:t>
            </a:r>
          </a:p>
          <a:p>
            <a:pPr>
              <a:lnSpc>
                <a:spcPct val="150000"/>
              </a:lnSpc>
            </a:pPr>
            <a:r>
              <a:rPr lang="en-GB" dirty="0">
                <a:solidFill>
                  <a:schemeClr val="accent1">
                    <a:lumMod val="75000"/>
                  </a:schemeClr>
                </a:solidFill>
              </a:rPr>
              <a:t>Groups of 4 – 6 </a:t>
            </a:r>
          </a:p>
          <a:p>
            <a:pPr>
              <a:lnSpc>
                <a:spcPct val="150000"/>
              </a:lnSpc>
            </a:pPr>
            <a:r>
              <a:rPr lang="en-GB" dirty="0">
                <a:solidFill>
                  <a:schemeClr val="accent1">
                    <a:lumMod val="75000"/>
                  </a:schemeClr>
                </a:solidFill>
              </a:rPr>
              <a:t>50% </a:t>
            </a:r>
          </a:p>
          <a:p>
            <a:pPr>
              <a:lnSpc>
                <a:spcPct val="150000"/>
              </a:lnSpc>
            </a:pPr>
            <a:r>
              <a:rPr lang="en-GB" dirty="0">
                <a:solidFill>
                  <a:schemeClr val="accent1">
                    <a:lumMod val="75000"/>
                  </a:schemeClr>
                </a:solidFill>
              </a:rPr>
              <a:t>Reference list and script – Turnitin (You will all need to individually submit a copy of your overall group reference list for your group presentation on the correct link for Turnitin.</a:t>
            </a:r>
            <a:endParaRPr lang="en-GB" dirty="0">
              <a:solidFill>
                <a:schemeClr val="accent1">
                  <a:lumMod val="75000"/>
                </a:schemeClr>
              </a:solidFill>
              <a:cs typeface="Arial"/>
            </a:endParaRPr>
          </a:p>
          <a:p>
            <a:endParaRPr lang="en-GB" dirty="0"/>
          </a:p>
        </p:txBody>
      </p:sp>
    </p:spTree>
    <p:extLst>
      <p:ext uri="{BB962C8B-B14F-4D97-AF65-F5344CB8AC3E}">
        <p14:creationId xmlns:p14="http://schemas.microsoft.com/office/powerpoint/2010/main" val="1694629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accent1">
                    <a:lumMod val="75000"/>
                  </a:schemeClr>
                </a:solidFill>
              </a:rPr>
              <a:t>Part A</a:t>
            </a:r>
          </a:p>
        </p:txBody>
      </p:sp>
      <p:sp>
        <p:nvSpPr>
          <p:cNvPr id="4" name="Content Placeholder 3"/>
          <p:cNvSpPr>
            <a:spLocks noGrp="1"/>
          </p:cNvSpPr>
          <p:nvPr>
            <p:ph sz="half" idx="4294967295"/>
          </p:nvPr>
        </p:nvSpPr>
        <p:spPr>
          <a:xfrm>
            <a:off x="351934" y="1592263"/>
            <a:ext cx="11840066" cy="4406900"/>
          </a:xfrm>
        </p:spPr>
        <p:txBody>
          <a:bodyPr vert="horz" lIns="91440" tIns="45720" rIns="91440" bIns="45720" rtlCol="0" anchor="t">
            <a:normAutofit/>
          </a:bodyPr>
          <a:lstStyle/>
          <a:p>
            <a:pPr>
              <a:lnSpc>
                <a:spcPct val="150000"/>
              </a:lnSpc>
            </a:pPr>
            <a:r>
              <a:rPr lang="en-GB" dirty="0">
                <a:solidFill>
                  <a:schemeClr val="accent1">
                    <a:lumMod val="75000"/>
                  </a:schemeClr>
                </a:solidFill>
              </a:rPr>
              <a:t>No need for PowerPoint</a:t>
            </a:r>
          </a:p>
          <a:p>
            <a:pPr>
              <a:lnSpc>
                <a:spcPct val="150000"/>
              </a:lnSpc>
            </a:pPr>
            <a:r>
              <a:rPr lang="en-GB" dirty="0">
                <a:solidFill>
                  <a:schemeClr val="accent1">
                    <a:lumMod val="75000"/>
                  </a:schemeClr>
                </a:solidFill>
              </a:rPr>
              <a:t>Questions</a:t>
            </a:r>
          </a:p>
          <a:p>
            <a:pPr>
              <a:lnSpc>
                <a:spcPct val="150000"/>
              </a:lnSpc>
            </a:pPr>
            <a:r>
              <a:rPr lang="en-GB" dirty="0">
                <a:solidFill>
                  <a:schemeClr val="accent1">
                    <a:lumMod val="75000"/>
                  </a:schemeClr>
                </a:solidFill>
              </a:rPr>
              <a:t>Organise room/resources/style</a:t>
            </a:r>
          </a:p>
          <a:p>
            <a:pPr>
              <a:lnSpc>
                <a:spcPct val="150000"/>
              </a:lnSpc>
            </a:pPr>
            <a:r>
              <a:rPr lang="en-GB" dirty="0">
                <a:solidFill>
                  <a:schemeClr val="accent1">
                    <a:lumMod val="75000"/>
                  </a:schemeClr>
                </a:solidFill>
              </a:rPr>
              <a:t>You need to arrange groups today (First Session)</a:t>
            </a:r>
          </a:p>
          <a:p>
            <a:pPr>
              <a:lnSpc>
                <a:spcPct val="150000"/>
              </a:lnSpc>
            </a:pPr>
            <a:r>
              <a:rPr lang="en-GB" dirty="0">
                <a:solidFill>
                  <a:schemeClr val="accent1">
                    <a:lumMod val="76000"/>
                  </a:schemeClr>
                </a:solidFill>
                <a:cs typeface="Arial"/>
              </a:rPr>
              <a:t>Teams or face to face</a:t>
            </a:r>
            <a:endParaRPr lang="en-GB" dirty="0">
              <a:solidFill>
                <a:schemeClr val="accent1">
                  <a:lumMod val="76000"/>
                </a:schemeClr>
              </a:solidFill>
            </a:endParaRPr>
          </a:p>
        </p:txBody>
      </p:sp>
    </p:spTree>
    <p:extLst>
      <p:ext uri="{BB962C8B-B14F-4D97-AF65-F5344CB8AC3E}">
        <p14:creationId xmlns:p14="http://schemas.microsoft.com/office/powerpoint/2010/main" val="3076000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solidFill>
                  <a:schemeClr val="accent1">
                    <a:lumMod val="75000"/>
                  </a:schemeClr>
                </a:solidFill>
              </a:rPr>
              <a:t>Discussion</a:t>
            </a:r>
          </a:p>
        </p:txBody>
      </p:sp>
      <p:sp>
        <p:nvSpPr>
          <p:cNvPr id="4" name="Content Placeholder 3"/>
          <p:cNvSpPr>
            <a:spLocks noGrp="1"/>
          </p:cNvSpPr>
          <p:nvPr>
            <p:ph sz="half" idx="4294967295"/>
          </p:nvPr>
        </p:nvSpPr>
        <p:spPr>
          <a:xfrm>
            <a:off x="228601" y="1690688"/>
            <a:ext cx="11963400" cy="4124325"/>
          </a:xfrm>
        </p:spPr>
        <p:txBody>
          <a:bodyPr/>
          <a:lstStyle/>
          <a:p>
            <a:pPr marL="0" indent="0">
              <a:lnSpc>
                <a:spcPct val="150000"/>
              </a:lnSpc>
              <a:buNone/>
            </a:pPr>
            <a:r>
              <a:rPr lang="en-GB" sz="2400" dirty="0">
                <a:solidFill>
                  <a:schemeClr val="accent1">
                    <a:lumMod val="75000"/>
                  </a:schemeClr>
                </a:solidFill>
              </a:rPr>
              <a:t>Critically evaluate and analyse the steps you would take to demonstrate best practice outcomes in leading preparations for an inspection of an early years setting’s quality of service with particular reference to the EYFS Statutory Framework and the EYFS Inspection Handbook (Ofsted).</a:t>
            </a:r>
          </a:p>
          <a:p>
            <a:pPr marL="0" indent="0">
              <a:lnSpc>
                <a:spcPct val="150000"/>
              </a:lnSpc>
              <a:buNone/>
            </a:pPr>
            <a:r>
              <a:rPr lang="en-GB" sz="2400" dirty="0">
                <a:solidFill>
                  <a:schemeClr val="accent1">
                    <a:lumMod val="75000"/>
                  </a:schemeClr>
                </a:solidFill>
              </a:rPr>
              <a:t>Look at the notes section of this slide for more details. </a:t>
            </a:r>
          </a:p>
          <a:p>
            <a:endParaRPr lang="en-GB" dirty="0"/>
          </a:p>
        </p:txBody>
      </p:sp>
    </p:spTree>
    <p:extLst>
      <p:ext uri="{BB962C8B-B14F-4D97-AF65-F5344CB8AC3E}">
        <p14:creationId xmlns:p14="http://schemas.microsoft.com/office/powerpoint/2010/main" val="32946950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182227"/>
            <a:ext cx="11481847" cy="1325563"/>
          </a:xfrm>
        </p:spPr>
        <p:txBody>
          <a:bodyPr>
            <a:normAutofit/>
          </a:bodyPr>
          <a:lstStyle/>
          <a:p>
            <a:pPr algn="ctr"/>
            <a:r>
              <a:rPr lang="en-GB" sz="4800" b="1" dirty="0">
                <a:solidFill>
                  <a:schemeClr val="accent1">
                    <a:lumMod val="75000"/>
                  </a:schemeClr>
                </a:solidFill>
              </a:rPr>
              <a:t>Consider……….</a:t>
            </a:r>
          </a:p>
        </p:txBody>
      </p:sp>
      <p:sp>
        <p:nvSpPr>
          <p:cNvPr id="4" name="TextBox 3">
            <a:extLst>
              <a:ext uri="{FF2B5EF4-FFF2-40B4-BE49-F238E27FC236}">
                <a16:creationId xmlns:a16="http://schemas.microsoft.com/office/drawing/2014/main" id="{E07A8FFC-FF9D-EE65-CE5A-EE1473C30406}"/>
              </a:ext>
            </a:extLst>
          </p:cNvPr>
          <p:cNvSpPr txBox="1"/>
          <p:nvPr/>
        </p:nvSpPr>
        <p:spPr>
          <a:xfrm>
            <a:off x="351934" y="1143336"/>
            <a:ext cx="11481847" cy="452431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800" dirty="0">
                <a:solidFill>
                  <a:schemeClr val="accent1">
                    <a:lumMod val="75000"/>
                  </a:schemeClr>
                </a:solidFill>
              </a:rPr>
              <a:t>Using the case study provided consider the steps you would need to take to lead preparations for an inspection of the early years setting through the Ofsted Process.</a:t>
            </a:r>
          </a:p>
          <a:p>
            <a:pPr marL="285750" lvl="0" indent="-285750">
              <a:lnSpc>
                <a:spcPct val="150000"/>
              </a:lnSpc>
              <a:buFont typeface="Arial" panose="020B0604020202020204" pitchFamily="34" charset="0"/>
              <a:buChar char="•"/>
            </a:pPr>
            <a:r>
              <a:rPr lang="en-GB" sz="1800" dirty="0">
                <a:solidFill>
                  <a:schemeClr val="accent1">
                    <a:lumMod val="75000"/>
                  </a:schemeClr>
                </a:solidFill>
              </a:rPr>
              <a:t>Your discussion should provide a critical evaluation of the opportunities and challenges of using the Ofsted EYFS Inspectio</a:t>
            </a:r>
            <a:r>
              <a:rPr lang="en-GB" dirty="0">
                <a:solidFill>
                  <a:schemeClr val="accent1">
                    <a:lumMod val="75000"/>
                  </a:schemeClr>
                </a:solidFill>
              </a:rPr>
              <a:t>n Handbook.</a:t>
            </a:r>
            <a:endParaRPr lang="en-GB" sz="1800" dirty="0">
              <a:solidFill>
                <a:schemeClr val="accent1">
                  <a:lumMod val="75000"/>
                </a:schemeClr>
              </a:solidFill>
              <a:cs typeface="Arial"/>
            </a:endParaRPr>
          </a:p>
          <a:p>
            <a:pPr marL="285750" indent="-285750">
              <a:lnSpc>
                <a:spcPct val="150000"/>
              </a:lnSpc>
              <a:buFont typeface="Arial" panose="020B0604020202020204" pitchFamily="34" charset="0"/>
              <a:buChar char="•"/>
            </a:pPr>
            <a:r>
              <a:rPr lang="en-GB" sz="1800" dirty="0">
                <a:solidFill>
                  <a:schemeClr val="accent1">
                    <a:lumMod val="75000"/>
                  </a:schemeClr>
                </a:solidFill>
              </a:rPr>
              <a:t>You will be discussing this from the perspective of a setting leadership team, consider the information you would need to collate, perspectives of relevant parties and of the children attending the setting with reference to current initiatives and policy drivers (for example the UNCRC, Well Being of Future Generations Act (2015).</a:t>
            </a:r>
          </a:p>
          <a:p>
            <a:pPr marL="285750" indent="-285750">
              <a:lnSpc>
                <a:spcPct val="150000"/>
              </a:lnSpc>
              <a:buFont typeface="Arial" panose="020B0604020202020204" pitchFamily="34" charset="0"/>
              <a:buChar char="•"/>
            </a:pPr>
            <a:r>
              <a:rPr lang="en-GB" sz="1800" dirty="0">
                <a:solidFill>
                  <a:schemeClr val="accent1">
                    <a:lumMod val="75000"/>
                  </a:schemeClr>
                </a:solidFill>
              </a:rPr>
              <a:t>You should include? a critical analysis of methods of collecting information and viewpoints, implementing improvements in practice and the role of the leader in the continuing quality assurance of the setting </a:t>
            </a:r>
            <a:endParaRPr lang="en-GB" sz="1800" dirty="0">
              <a:solidFill>
                <a:schemeClr val="accent1">
                  <a:lumMod val="75000"/>
                </a:schemeClr>
              </a:solidFill>
              <a:cs typeface="Arial"/>
            </a:endParaRPr>
          </a:p>
          <a:p>
            <a:endParaRPr lang="en-GB" dirty="0"/>
          </a:p>
        </p:txBody>
      </p:sp>
    </p:spTree>
    <p:extLst>
      <p:ext uri="{BB962C8B-B14F-4D97-AF65-F5344CB8AC3E}">
        <p14:creationId xmlns:p14="http://schemas.microsoft.com/office/powerpoint/2010/main" val="653190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solidFill>
                  <a:schemeClr val="accent1">
                    <a:lumMod val="75000"/>
                  </a:schemeClr>
                </a:solidFill>
              </a:rPr>
              <a:t>Case study</a:t>
            </a:r>
          </a:p>
        </p:txBody>
      </p:sp>
      <p:sp>
        <p:nvSpPr>
          <p:cNvPr id="4" name="Content Placeholder 3"/>
          <p:cNvSpPr>
            <a:spLocks noGrp="1"/>
          </p:cNvSpPr>
          <p:nvPr>
            <p:ph sz="half" idx="4294967295"/>
          </p:nvPr>
        </p:nvSpPr>
        <p:spPr>
          <a:xfrm>
            <a:off x="355076" y="1560854"/>
            <a:ext cx="11481847" cy="4351338"/>
          </a:xfrm>
        </p:spPr>
        <p:txBody>
          <a:bodyPr vert="horz" lIns="91440" tIns="45720" rIns="91440" bIns="45720" rtlCol="0" anchor="t">
            <a:normAutofit/>
          </a:bodyPr>
          <a:lstStyle/>
          <a:p>
            <a:pPr>
              <a:lnSpc>
                <a:spcPct val="150000"/>
              </a:lnSpc>
            </a:pPr>
            <a:r>
              <a:rPr lang="en-GB" sz="2800" dirty="0">
                <a:solidFill>
                  <a:schemeClr val="accent1">
                    <a:lumMod val="75000"/>
                  </a:schemeClr>
                </a:solidFill>
              </a:rPr>
              <a:t>Choose a Nursery Setting – not a school setting.</a:t>
            </a:r>
          </a:p>
          <a:p>
            <a:pPr>
              <a:lnSpc>
                <a:spcPct val="150000"/>
              </a:lnSpc>
            </a:pPr>
            <a:r>
              <a:rPr lang="en-GB" sz="2800" dirty="0">
                <a:solidFill>
                  <a:schemeClr val="accent1">
                    <a:lumMod val="75000"/>
                  </a:schemeClr>
                </a:solidFill>
              </a:rPr>
              <a:t>Within your chosen setting you will be running provision for 12 - 20 children under the age of 4.</a:t>
            </a:r>
          </a:p>
          <a:p>
            <a:pPr>
              <a:lnSpc>
                <a:spcPct val="150000"/>
              </a:lnSpc>
            </a:pPr>
            <a:r>
              <a:rPr lang="en-GB" sz="2800" dirty="0">
                <a:solidFill>
                  <a:schemeClr val="accent1">
                    <a:lumMod val="75000"/>
                  </a:schemeClr>
                </a:solidFill>
              </a:rPr>
              <a:t>You will have at least 3 employees.</a:t>
            </a:r>
          </a:p>
        </p:txBody>
      </p:sp>
    </p:spTree>
    <p:extLst>
      <p:ext uri="{BB962C8B-B14F-4D97-AF65-F5344CB8AC3E}">
        <p14:creationId xmlns:p14="http://schemas.microsoft.com/office/powerpoint/2010/main" val="2985744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rPr>
              <a:t>Information to consider</a:t>
            </a:r>
          </a:p>
        </p:txBody>
      </p:sp>
      <p:sp>
        <p:nvSpPr>
          <p:cNvPr id="4" name="Content Placeholder 3"/>
          <p:cNvSpPr>
            <a:spLocks noGrp="1"/>
          </p:cNvSpPr>
          <p:nvPr>
            <p:ph sz="half" idx="4294967295"/>
          </p:nvPr>
        </p:nvSpPr>
        <p:spPr>
          <a:xfrm>
            <a:off x="358219" y="1343025"/>
            <a:ext cx="11833781" cy="4171950"/>
          </a:xfrm>
        </p:spPr>
        <p:txBody>
          <a:bodyPr>
            <a:normAutofit fontScale="92500" lnSpcReduction="10000"/>
          </a:bodyPr>
          <a:lstStyle/>
          <a:p>
            <a:pPr>
              <a:lnSpc>
                <a:spcPct val="150000"/>
              </a:lnSpc>
            </a:pPr>
            <a:r>
              <a:rPr lang="en-GB" dirty="0">
                <a:solidFill>
                  <a:schemeClr val="accent1">
                    <a:lumMod val="75000"/>
                  </a:schemeClr>
                </a:solidFill>
              </a:rPr>
              <a:t>Premises management </a:t>
            </a:r>
          </a:p>
          <a:p>
            <a:pPr>
              <a:lnSpc>
                <a:spcPct val="150000"/>
              </a:lnSpc>
            </a:pPr>
            <a:r>
              <a:rPr lang="en-GB" dirty="0">
                <a:solidFill>
                  <a:schemeClr val="accent1">
                    <a:lumMod val="75000"/>
                  </a:schemeClr>
                </a:solidFill>
              </a:rPr>
              <a:t>Policies</a:t>
            </a:r>
          </a:p>
          <a:p>
            <a:pPr>
              <a:lnSpc>
                <a:spcPct val="150000"/>
              </a:lnSpc>
            </a:pPr>
            <a:r>
              <a:rPr lang="en-GB" dirty="0">
                <a:solidFill>
                  <a:schemeClr val="accent1">
                    <a:lumMod val="75000"/>
                  </a:schemeClr>
                </a:solidFill>
              </a:rPr>
              <a:t>Stakeholders</a:t>
            </a:r>
          </a:p>
          <a:p>
            <a:pPr>
              <a:lnSpc>
                <a:spcPct val="150000"/>
              </a:lnSpc>
            </a:pPr>
            <a:r>
              <a:rPr lang="en-GB" dirty="0">
                <a:solidFill>
                  <a:schemeClr val="accent1">
                    <a:lumMod val="75000"/>
                  </a:schemeClr>
                </a:solidFill>
              </a:rPr>
              <a:t>Support networks</a:t>
            </a:r>
          </a:p>
          <a:p>
            <a:pPr>
              <a:lnSpc>
                <a:spcPct val="150000"/>
              </a:lnSpc>
            </a:pPr>
            <a:r>
              <a:rPr lang="en-GB" dirty="0">
                <a:solidFill>
                  <a:schemeClr val="accent1">
                    <a:lumMod val="75000"/>
                  </a:schemeClr>
                </a:solidFill>
              </a:rPr>
              <a:t>Provision and Curriculum (EYFS Statutory Framework)</a:t>
            </a:r>
          </a:p>
          <a:p>
            <a:pPr marL="0" indent="0">
              <a:lnSpc>
                <a:spcPct val="150000"/>
              </a:lnSpc>
              <a:buNone/>
            </a:pPr>
            <a:r>
              <a:rPr lang="en-GB" dirty="0">
                <a:solidFill>
                  <a:schemeClr val="accent1">
                    <a:lumMod val="75000"/>
                  </a:schemeClr>
                </a:solidFill>
              </a:rPr>
              <a:t>See Notes for further details</a:t>
            </a:r>
          </a:p>
        </p:txBody>
      </p:sp>
    </p:spTree>
    <p:extLst>
      <p:ext uri="{BB962C8B-B14F-4D97-AF65-F5344CB8AC3E}">
        <p14:creationId xmlns:p14="http://schemas.microsoft.com/office/powerpoint/2010/main" val="9710415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rPr>
              <a:t>Information to consider</a:t>
            </a:r>
          </a:p>
        </p:txBody>
      </p:sp>
      <p:sp>
        <p:nvSpPr>
          <p:cNvPr id="4" name="Content Placeholder 3"/>
          <p:cNvSpPr>
            <a:spLocks noGrp="1"/>
          </p:cNvSpPr>
          <p:nvPr>
            <p:ph sz="half" idx="4294967295"/>
          </p:nvPr>
        </p:nvSpPr>
        <p:spPr>
          <a:xfrm>
            <a:off x="358219" y="1825625"/>
            <a:ext cx="11833781" cy="4171950"/>
          </a:xfrm>
        </p:spPr>
        <p:txBody>
          <a:bodyPr>
            <a:normAutofit/>
          </a:bodyPr>
          <a:lstStyle/>
          <a:p>
            <a:r>
              <a:rPr lang="en-GB" dirty="0">
                <a:solidFill>
                  <a:schemeClr val="accent1">
                    <a:lumMod val="75000"/>
                  </a:schemeClr>
                </a:solidFill>
              </a:rPr>
              <a:t>Additional Learning Needs</a:t>
            </a:r>
          </a:p>
          <a:p>
            <a:r>
              <a:rPr lang="en-GB" dirty="0">
                <a:solidFill>
                  <a:schemeClr val="accent1">
                    <a:lumMod val="75000"/>
                  </a:schemeClr>
                </a:solidFill>
              </a:rPr>
              <a:t>Parents </a:t>
            </a:r>
          </a:p>
          <a:p>
            <a:r>
              <a:rPr lang="en-GB" dirty="0">
                <a:solidFill>
                  <a:schemeClr val="accent1">
                    <a:lumMod val="75000"/>
                  </a:schemeClr>
                </a:solidFill>
              </a:rPr>
              <a:t>Progress monitoring</a:t>
            </a:r>
          </a:p>
          <a:p>
            <a:r>
              <a:rPr lang="en-GB" dirty="0">
                <a:solidFill>
                  <a:schemeClr val="accent1">
                    <a:lumMod val="75000"/>
                  </a:schemeClr>
                </a:solidFill>
              </a:rPr>
              <a:t>Quality Assurance</a:t>
            </a:r>
          </a:p>
          <a:p>
            <a:r>
              <a:rPr lang="en-GB" dirty="0">
                <a:solidFill>
                  <a:schemeClr val="accent1">
                    <a:lumMod val="75000"/>
                  </a:schemeClr>
                </a:solidFill>
              </a:rPr>
              <a:t>Staff – ratio, qualifications, supervision</a:t>
            </a:r>
          </a:p>
          <a:p>
            <a:endParaRPr lang="en-GB" dirty="0">
              <a:solidFill>
                <a:schemeClr val="accent1">
                  <a:lumMod val="75000"/>
                </a:schemeClr>
              </a:solidFill>
            </a:endParaRPr>
          </a:p>
          <a:p>
            <a:pPr marL="0" indent="0">
              <a:buNone/>
            </a:pPr>
            <a:r>
              <a:rPr lang="en-GB" dirty="0">
                <a:solidFill>
                  <a:schemeClr val="accent1">
                    <a:lumMod val="75000"/>
                  </a:schemeClr>
                </a:solidFill>
              </a:rPr>
              <a:t>See notes for further details.</a:t>
            </a:r>
          </a:p>
        </p:txBody>
      </p:sp>
    </p:spTree>
    <p:extLst>
      <p:ext uri="{BB962C8B-B14F-4D97-AF65-F5344CB8AC3E}">
        <p14:creationId xmlns:p14="http://schemas.microsoft.com/office/powerpoint/2010/main" val="42161134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b="1" dirty="0">
                <a:solidFill>
                  <a:schemeClr val="accent1">
                    <a:lumMod val="75000"/>
                  </a:schemeClr>
                </a:solidFill>
              </a:rPr>
              <a:t>Information to consider</a:t>
            </a:r>
            <a:endParaRPr lang="en-GB" b="1" dirty="0">
              <a:solidFill>
                <a:schemeClr val="accent1">
                  <a:lumMod val="75000"/>
                </a:schemeClr>
              </a:solidFill>
            </a:endParaRPr>
          </a:p>
        </p:txBody>
      </p:sp>
      <p:sp>
        <p:nvSpPr>
          <p:cNvPr id="4" name="Content Placeholder 3"/>
          <p:cNvSpPr>
            <a:spLocks noGrp="1"/>
          </p:cNvSpPr>
          <p:nvPr>
            <p:ph sz="half" idx="4294967295"/>
          </p:nvPr>
        </p:nvSpPr>
        <p:spPr>
          <a:xfrm>
            <a:off x="351934" y="1456657"/>
            <a:ext cx="11833781" cy="4351338"/>
          </a:xfrm>
        </p:spPr>
        <p:txBody>
          <a:bodyPr/>
          <a:lstStyle/>
          <a:p>
            <a:pPr>
              <a:lnSpc>
                <a:spcPct val="150000"/>
              </a:lnSpc>
            </a:pPr>
            <a:r>
              <a:rPr lang="en-GB" dirty="0">
                <a:solidFill>
                  <a:schemeClr val="accent1">
                    <a:lumMod val="75000"/>
                  </a:schemeClr>
                </a:solidFill>
              </a:rPr>
              <a:t>How do you find out if service users and stakeholders are happy? Critique and analyse best methods</a:t>
            </a:r>
          </a:p>
          <a:p>
            <a:pPr>
              <a:lnSpc>
                <a:spcPct val="150000"/>
              </a:lnSpc>
            </a:pPr>
            <a:r>
              <a:rPr lang="en-GB" dirty="0">
                <a:solidFill>
                  <a:schemeClr val="accent1">
                    <a:lumMod val="75000"/>
                  </a:schemeClr>
                </a:solidFill>
              </a:rPr>
              <a:t>Consider the different judgements within the EYFS Inspection Handbook.</a:t>
            </a:r>
          </a:p>
          <a:p>
            <a:pPr>
              <a:lnSpc>
                <a:spcPct val="150000"/>
              </a:lnSpc>
            </a:pPr>
            <a:r>
              <a:rPr lang="en-GB" dirty="0">
                <a:solidFill>
                  <a:schemeClr val="accent1">
                    <a:lumMod val="75000"/>
                  </a:schemeClr>
                </a:solidFill>
              </a:rPr>
              <a:t>Consider the situation of your setting</a:t>
            </a:r>
          </a:p>
          <a:p>
            <a:pPr marL="0" indent="0">
              <a:lnSpc>
                <a:spcPct val="150000"/>
              </a:lnSpc>
              <a:buNone/>
            </a:pPr>
            <a:r>
              <a:rPr lang="en-GB" dirty="0">
                <a:solidFill>
                  <a:schemeClr val="accent1">
                    <a:lumMod val="75000"/>
                  </a:schemeClr>
                </a:solidFill>
              </a:rPr>
              <a:t>See notes for further details</a:t>
            </a:r>
          </a:p>
        </p:txBody>
      </p:sp>
    </p:spTree>
    <p:extLst>
      <p:ext uri="{BB962C8B-B14F-4D97-AF65-F5344CB8AC3E}">
        <p14:creationId xmlns:p14="http://schemas.microsoft.com/office/powerpoint/2010/main" val="12916726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b="1" dirty="0">
                <a:solidFill>
                  <a:schemeClr val="accent1">
                    <a:lumMod val="75000"/>
                  </a:schemeClr>
                </a:solidFill>
              </a:rPr>
              <a:t>Part B</a:t>
            </a:r>
          </a:p>
        </p:txBody>
      </p:sp>
      <p:sp>
        <p:nvSpPr>
          <p:cNvPr id="6" name="Content Placeholder 5"/>
          <p:cNvSpPr>
            <a:spLocks noGrp="1"/>
          </p:cNvSpPr>
          <p:nvPr>
            <p:ph sz="half" idx="4294967295"/>
          </p:nvPr>
        </p:nvSpPr>
        <p:spPr>
          <a:xfrm>
            <a:off x="481263" y="1624013"/>
            <a:ext cx="11710737" cy="4392612"/>
          </a:xfrm>
        </p:spPr>
        <p:txBody>
          <a:bodyPr>
            <a:normAutofit/>
          </a:bodyPr>
          <a:lstStyle/>
          <a:p>
            <a:pPr>
              <a:lnSpc>
                <a:spcPct val="150000"/>
              </a:lnSpc>
            </a:pPr>
            <a:r>
              <a:rPr lang="en-GB" dirty="0">
                <a:solidFill>
                  <a:schemeClr val="accent1">
                    <a:lumMod val="75000"/>
                  </a:schemeClr>
                </a:solidFill>
              </a:rPr>
              <a:t>Reflective Paper</a:t>
            </a:r>
          </a:p>
          <a:p>
            <a:pPr>
              <a:lnSpc>
                <a:spcPct val="150000"/>
              </a:lnSpc>
            </a:pPr>
            <a:r>
              <a:rPr lang="en-GB" dirty="0">
                <a:solidFill>
                  <a:schemeClr val="accent1">
                    <a:lumMod val="75000"/>
                  </a:schemeClr>
                </a:solidFill>
              </a:rPr>
              <a:t>2,000 words</a:t>
            </a:r>
          </a:p>
          <a:p>
            <a:pPr>
              <a:lnSpc>
                <a:spcPct val="150000"/>
              </a:lnSpc>
            </a:pPr>
            <a:r>
              <a:rPr lang="en-GB" dirty="0">
                <a:solidFill>
                  <a:schemeClr val="accent1">
                    <a:lumMod val="75000"/>
                  </a:schemeClr>
                </a:solidFill>
              </a:rPr>
              <a:t>50%</a:t>
            </a:r>
          </a:p>
          <a:p>
            <a:pPr>
              <a:lnSpc>
                <a:spcPct val="150000"/>
              </a:lnSpc>
            </a:pPr>
            <a:r>
              <a:rPr lang="en-GB" dirty="0">
                <a:solidFill>
                  <a:schemeClr val="accent1">
                    <a:lumMod val="75000"/>
                  </a:schemeClr>
                </a:solidFill>
              </a:rPr>
              <a:t>Reference List</a:t>
            </a:r>
          </a:p>
          <a:p>
            <a:pPr>
              <a:lnSpc>
                <a:spcPct val="150000"/>
              </a:lnSpc>
            </a:pPr>
            <a:r>
              <a:rPr lang="en-GB" dirty="0">
                <a:solidFill>
                  <a:schemeClr val="accent1">
                    <a:lumMod val="75000"/>
                  </a:schemeClr>
                </a:solidFill>
              </a:rPr>
              <a:t>Turnitin – on a separate link to your group reference for part 1. </a:t>
            </a:r>
          </a:p>
        </p:txBody>
      </p:sp>
    </p:spTree>
    <p:extLst>
      <p:ext uri="{BB962C8B-B14F-4D97-AF65-F5344CB8AC3E}">
        <p14:creationId xmlns:p14="http://schemas.microsoft.com/office/powerpoint/2010/main" val="39565097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dirty="0"/>
            </a:br>
            <a:r>
              <a:rPr lang="en-GB" b="1" dirty="0">
                <a:solidFill>
                  <a:schemeClr val="accent1">
                    <a:lumMod val="75000"/>
                  </a:schemeClr>
                </a:solidFill>
              </a:rPr>
              <a:t>P</a:t>
            </a:r>
            <a:r>
              <a:rPr lang="en-GB" sz="5300" b="1" dirty="0">
                <a:solidFill>
                  <a:schemeClr val="accent1">
                    <a:lumMod val="75000"/>
                  </a:schemeClr>
                </a:solidFill>
              </a:rPr>
              <a:t>art B</a:t>
            </a:r>
          </a:p>
        </p:txBody>
      </p:sp>
      <p:sp>
        <p:nvSpPr>
          <p:cNvPr id="4" name="Content Placeholder 3"/>
          <p:cNvSpPr>
            <a:spLocks noGrp="1"/>
          </p:cNvSpPr>
          <p:nvPr>
            <p:ph sz="half" idx="4294967295"/>
          </p:nvPr>
        </p:nvSpPr>
        <p:spPr>
          <a:xfrm>
            <a:off x="358219" y="1825625"/>
            <a:ext cx="11833781" cy="4351338"/>
          </a:xfrm>
        </p:spPr>
        <p:txBody>
          <a:bodyPr/>
          <a:lstStyle/>
          <a:p>
            <a:pPr>
              <a:lnSpc>
                <a:spcPct val="150000"/>
              </a:lnSpc>
            </a:pPr>
            <a:r>
              <a:rPr lang="en-GB" sz="2400" dirty="0">
                <a:solidFill>
                  <a:schemeClr val="accent1">
                    <a:lumMod val="75000"/>
                  </a:schemeClr>
                </a:solidFill>
              </a:rPr>
              <a:t>Critically reflect on the benefits of additional methods of promoting and ensuring quality above statutory requirements. Critically analyse methods of quality assurance with a focus on a minimum of two types. These may include official Quality Assurance Marks or research based professional development tools</a:t>
            </a:r>
          </a:p>
          <a:p>
            <a:endParaRPr lang="en-GB" dirty="0"/>
          </a:p>
          <a:p>
            <a:pPr marL="0" indent="0">
              <a:buNone/>
            </a:pPr>
            <a:r>
              <a:rPr lang="en-GB" dirty="0">
                <a:solidFill>
                  <a:schemeClr val="accent1">
                    <a:lumMod val="75000"/>
                  </a:schemeClr>
                </a:solidFill>
              </a:rPr>
              <a:t>See notes for further details</a:t>
            </a:r>
          </a:p>
        </p:txBody>
      </p:sp>
    </p:spTree>
    <p:extLst>
      <p:ext uri="{BB962C8B-B14F-4D97-AF65-F5344CB8AC3E}">
        <p14:creationId xmlns:p14="http://schemas.microsoft.com/office/powerpoint/2010/main" val="2843619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076" y="18255"/>
            <a:ext cx="11481847" cy="1325563"/>
          </a:xfrm>
        </p:spPr>
        <p:txBody>
          <a:bodyPr>
            <a:normAutofit/>
          </a:bodyPr>
          <a:lstStyle/>
          <a:p>
            <a:pPr algn="ctr"/>
            <a:r>
              <a:rPr lang="en-GB" sz="4800" b="1" dirty="0">
                <a:solidFill>
                  <a:schemeClr val="accent1">
                    <a:lumMod val="75000"/>
                  </a:schemeClr>
                </a:solidFill>
              </a:rPr>
              <a:t>For Example</a:t>
            </a:r>
          </a:p>
        </p:txBody>
      </p:sp>
      <p:sp>
        <p:nvSpPr>
          <p:cNvPr id="4" name="Content Placeholder 3"/>
          <p:cNvSpPr>
            <a:spLocks noGrp="1"/>
          </p:cNvSpPr>
          <p:nvPr>
            <p:ph sz="half" idx="4294967295"/>
          </p:nvPr>
        </p:nvSpPr>
        <p:spPr>
          <a:xfrm>
            <a:off x="179108" y="1118560"/>
            <a:ext cx="11833781" cy="4620879"/>
          </a:xfrm>
        </p:spPr>
        <p:txBody>
          <a:bodyPr>
            <a:normAutofit fontScale="92500" lnSpcReduction="10000"/>
          </a:bodyPr>
          <a:lstStyle/>
          <a:p>
            <a:pPr lvl="0">
              <a:lnSpc>
                <a:spcPct val="150000"/>
              </a:lnSpc>
            </a:pPr>
            <a:r>
              <a:rPr lang="en-GB" sz="2800" dirty="0">
                <a:solidFill>
                  <a:schemeClr val="accent1">
                    <a:lumMod val="75000"/>
                  </a:schemeClr>
                </a:solidFill>
              </a:rPr>
              <a:t>EYFS Inspection Handbook</a:t>
            </a:r>
          </a:p>
          <a:p>
            <a:pPr lvl="0">
              <a:lnSpc>
                <a:spcPct val="150000"/>
              </a:lnSpc>
            </a:pPr>
            <a:r>
              <a:rPr lang="en-GB" sz="2800" dirty="0">
                <a:solidFill>
                  <a:schemeClr val="accent1">
                    <a:lumMod val="75000"/>
                  </a:schemeClr>
                </a:solidFill>
              </a:rPr>
              <a:t>EYFS Statutory Framework</a:t>
            </a:r>
          </a:p>
          <a:p>
            <a:pPr lvl="0">
              <a:lnSpc>
                <a:spcPct val="150000"/>
              </a:lnSpc>
            </a:pPr>
            <a:r>
              <a:rPr lang="en-GB" sz="2800" dirty="0">
                <a:solidFill>
                  <a:schemeClr val="accent1">
                    <a:lumMod val="75000"/>
                  </a:schemeClr>
                </a:solidFill>
              </a:rPr>
              <a:t>Environment Ratings Scales</a:t>
            </a:r>
          </a:p>
          <a:p>
            <a:pPr lvl="0">
              <a:lnSpc>
                <a:spcPct val="150000"/>
              </a:lnSpc>
            </a:pPr>
            <a:r>
              <a:rPr lang="en-GB" sz="2800" dirty="0">
                <a:solidFill>
                  <a:schemeClr val="accent1">
                    <a:lumMod val="75000"/>
                  </a:schemeClr>
                </a:solidFill>
              </a:rPr>
              <a:t>Sustained Shared Thinking and Emotional Wellbeing Scale</a:t>
            </a:r>
          </a:p>
          <a:p>
            <a:pPr lvl="0">
              <a:lnSpc>
                <a:spcPct val="150000"/>
              </a:lnSpc>
            </a:pPr>
            <a:r>
              <a:rPr lang="en-GB" sz="2800" dirty="0">
                <a:solidFill>
                  <a:schemeClr val="accent1">
                    <a:lumMod val="75000"/>
                  </a:schemeClr>
                </a:solidFill>
              </a:rPr>
              <a:t>Quality First (NDNA)</a:t>
            </a:r>
          </a:p>
          <a:p>
            <a:pPr lvl="0">
              <a:lnSpc>
                <a:spcPct val="150000"/>
              </a:lnSpc>
            </a:pPr>
            <a:r>
              <a:rPr lang="en-GB" sz="2800" dirty="0">
                <a:solidFill>
                  <a:schemeClr val="accent1">
                    <a:lumMod val="75000"/>
                  </a:schemeClr>
                </a:solidFill>
              </a:rPr>
              <a:t>Baby Effective Early Learning Programme (BEEL) Improving Quality in Early Childhood Settings for Children Birth to Three.</a:t>
            </a:r>
          </a:p>
          <a:p>
            <a:endParaRPr lang="en-GB" dirty="0"/>
          </a:p>
        </p:txBody>
      </p:sp>
    </p:spTree>
    <p:extLst>
      <p:ext uri="{BB962C8B-B14F-4D97-AF65-F5344CB8AC3E}">
        <p14:creationId xmlns:p14="http://schemas.microsoft.com/office/powerpoint/2010/main" val="394723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solidFill>
                  <a:schemeClr val="accent1">
                    <a:lumMod val="75000"/>
                  </a:schemeClr>
                </a:solidFill>
              </a:rPr>
              <a:t>For Example</a:t>
            </a:r>
          </a:p>
        </p:txBody>
      </p:sp>
      <p:sp>
        <p:nvSpPr>
          <p:cNvPr id="4" name="Content Placeholder 3"/>
          <p:cNvSpPr>
            <a:spLocks noGrp="1"/>
          </p:cNvSpPr>
          <p:nvPr>
            <p:ph sz="half" idx="4294967295"/>
          </p:nvPr>
        </p:nvSpPr>
        <p:spPr>
          <a:xfrm>
            <a:off x="481263" y="1825625"/>
            <a:ext cx="11710737" cy="4351338"/>
          </a:xfrm>
        </p:spPr>
        <p:txBody>
          <a:bodyPr/>
          <a:lstStyle/>
          <a:p>
            <a:pPr lvl="0">
              <a:lnSpc>
                <a:spcPct val="150000"/>
              </a:lnSpc>
            </a:pPr>
            <a:r>
              <a:rPr lang="en-GB" dirty="0">
                <a:solidFill>
                  <a:schemeClr val="accent1">
                    <a:lumMod val="75000"/>
                  </a:schemeClr>
                </a:solidFill>
              </a:rPr>
              <a:t>Quality First (NDNA)</a:t>
            </a:r>
          </a:p>
          <a:p>
            <a:pPr lvl="0">
              <a:lnSpc>
                <a:spcPct val="150000"/>
              </a:lnSpc>
            </a:pPr>
            <a:r>
              <a:rPr lang="en-GB" dirty="0">
                <a:solidFill>
                  <a:schemeClr val="accent1">
                    <a:lumMod val="75000"/>
                  </a:schemeClr>
                </a:solidFill>
              </a:rPr>
              <a:t>Baby Effective Early Learning Programme (BEEL) Improving Quality in Early Childhood Settings for Children Birth to Three</a:t>
            </a:r>
          </a:p>
          <a:p>
            <a:pPr lvl="0">
              <a:lnSpc>
                <a:spcPct val="150000"/>
              </a:lnSpc>
            </a:pPr>
            <a:r>
              <a:rPr lang="en-GB" dirty="0" err="1">
                <a:solidFill>
                  <a:schemeClr val="accent1">
                    <a:lumMod val="75000"/>
                  </a:schemeClr>
                </a:solidFill>
              </a:rPr>
              <a:t>Mudiad</a:t>
            </a:r>
            <a:r>
              <a:rPr lang="en-GB" dirty="0">
                <a:solidFill>
                  <a:schemeClr val="accent1">
                    <a:lumMod val="75000"/>
                  </a:schemeClr>
                </a:solidFill>
              </a:rPr>
              <a:t> </a:t>
            </a:r>
            <a:r>
              <a:rPr lang="en-GB" dirty="0" err="1">
                <a:solidFill>
                  <a:schemeClr val="accent1">
                    <a:lumMod val="75000"/>
                  </a:schemeClr>
                </a:solidFill>
              </a:rPr>
              <a:t>Meithrin’s</a:t>
            </a:r>
            <a:r>
              <a:rPr lang="en-GB" dirty="0">
                <a:solidFill>
                  <a:schemeClr val="accent1">
                    <a:lumMod val="75000"/>
                  </a:schemeClr>
                </a:solidFill>
              </a:rPr>
              <a:t> Quality Scheme</a:t>
            </a:r>
          </a:p>
          <a:p>
            <a:pPr lvl="0">
              <a:lnSpc>
                <a:spcPct val="150000"/>
              </a:lnSpc>
            </a:pPr>
            <a:r>
              <a:rPr lang="en-GB" dirty="0">
                <a:solidFill>
                  <a:schemeClr val="accent1">
                    <a:lumMod val="75000"/>
                  </a:schemeClr>
                </a:solidFill>
              </a:rPr>
              <a:t>Leuven Involvement Scale</a:t>
            </a:r>
          </a:p>
          <a:p>
            <a:endParaRPr lang="en-GB" dirty="0"/>
          </a:p>
        </p:txBody>
      </p:sp>
    </p:spTree>
    <p:extLst>
      <p:ext uri="{BB962C8B-B14F-4D97-AF65-F5344CB8AC3E}">
        <p14:creationId xmlns:p14="http://schemas.microsoft.com/office/powerpoint/2010/main" val="32728157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109" y="-84932"/>
            <a:ext cx="11481847" cy="1325563"/>
          </a:xfrm>
        </p:spPr>
        <p:txBody>
          <a:bodyPr/>
          <a:lstStyle/>
          <a:p>
            <a:pPr algn="ctr"/>
            <a:r>
              <a:rPr lang="en-GB" b="1" dirty="0">
                <a:solidFill>
                  <a:schemeClr val="accent1">
                    <a:lumMod val="75000"/>
                  </a:schemeClr>
                </a:solidFill>
              </a:rPr>
              <a:t>Marking Criteria 1 </a:t>
            </a:r>
          </a:p>
        </p:txBody>
      </p:sp>
      <p:sp>
        <p:nvSpPr>
          <p:cNvPr id="4" name="Content Placeholder 3"/>
          <p:cNvSpPr>
            <a:spLocks noGrp="1"/>
          </p:cNvSpPr>
          <p:nvPr>
            <p:ph sz="half" idx="4294967295"/>
          </p:nvPr>
        </p:nvSpPr>
        <p:spPr>
          <a:xfrm>
            <a:off x="358219" y="1331495"/>
            <a:ext cx="11743629" cy="4948655"/>
          </a:xfrm>
        </p:spPr>
        <p:txBody>
          <a:bodyPr>
            <a:noAutofit/>
          </a:bodyPr>
          <a:lstStyle/>
          <a:p>
            <a:r>
              <a:rPr lang="en-GB" sz="1200" dirty="0">
                <a:solidFill>
                  <a:schemeClr val="accent1">
                    <a:lumMod val="75000"/>
                  </a:schemeClr>
                </a:solidFill>
              </a:rPr>
              <a:t>Referencing - </a:t>
            </a:r>
            <a:r>
              <a:rPr lang="en-GB" sz="1200" b="1" dirty="0">
                <a:solidFill>
                  <a:schemeClr val="accent1">
                    <a:lumMod val="75000"/>
                  </a:schemeClr>
                </a:solidFill>
              </a:rPr>
              <a:t>10 Marks</a:t>
            </a:r>
          </a:p>
          <a:p>
            <a:pPr marL="0" indent="0">
              <a:buNone/>
            </a:pPr>
            <a:r>
              <a:rPr lang="en-GB" sz="1200" dirty="0">
                <a:solidFill>
                  <a:schemeClr val="accent1">
                    <a:lumMod val="75000"/>
                  </a:schemeClr>
                </a:solidFill>
              </a:rPr>
              <a:t>(5 individual for the paper and 5 group for the presentation)</a:t>
            </a:r>
          </a:p>
          <a:p>
            <a:pPr marL="0" indent="0">
              <a:lnSpc>
                <a:spcPct val="170000"/>
              </a:lnSpc>
              <a:buNone/>
            </a:pPr>
            <a:endParaRPr lang="en-GB" sz="1200" dirty="0">
              <a:solidFill>
                <a:schemeClr val="accent1">
                  <a:lumMod val="75000"/>
                </a:schemeClr>
              </a:solidFill>
            </a:endParaRPr>
          </a:p>
          <a:p>
            <a:pPr>
              <a:lnSpc>
                <a:spcPct val="170000"/>
              </a:lnSpc>
            </a:pPr>
            <a:r>
              <a:rPr lang="en-GB" sz="1200" dirty="0">
                <a:solidFill>
                  <a:schemeClr val="accent1">
                    <a:lumMod val="75000"/>
                  </a:schemeClr>
                </a:solidFill>
              </a:rPr>
              <a:t>10 marks for referencing which covers both your group presentation and your reflective piece, there will be 2 separate links one for your group reference list and one for your reflective paper which will have you individual reference list attached as usual. Feedback will be provided against the reflective paper. </a:t>
            </a:r>
          </a:p>
          <a:p>
            <a:pPr>
              <a:lnSpc>
                <a:spcPct val="170000"/>
              </a:lnSpc>
            </a:pPr>
            <a:r>
              <a:rPr lang="en-GB" sz="1200" dirty="0">
                <a:solidFill>
                  <a:schemeClr val="accent1">
                    <a:lumMod val="75000"/>
                  </a:schemeClr>
                </a:solidFill>
              </a:rPr>
              <a:t>We will be looking for a good degree of accuracy within your list and your reflective written paper and your oral presentation, use your referencing handbook to support you to avoid losing marks, if you are consistently being marked down for referencing, consider a study skills session with student services.</a:t>
            </a:r>
          </a:p>
          <a:p>
            <a:pPr>
              <a:lnSpc>
                <a:spcPct val="170000"/>
              </a:lnSpc>
            </a:pPr>
            <a:r>
              <a:rPr lang="en-GB" sz="1200" dirty="0">
                <a:solidFill>
                  <a:schemeClr val="accent1">
                    <a:lumMod val="75000"/>
                  </a:schemeClr>
                </a:solidFill>
              </a:rPr>
              <a:t>Make sure that sources are both relevant and current, looking for work within the past 10 years where possible. Good use of academic journal articles to support your work. Level 6 now so we are looking for predominantly journal articles. At level 6 we will be looking for synthesis and critique, so more than one author saying the same thing. Critique is comparing and contrasting sources. Remember there are online guides for support with regards to synthesis and critique on the early years homepage.</a:t>
            </a:r>
          </a:p>
          <a:p>
            <a:pPr>
              <a:lnSpc>
                <a:spcPct val="170000"/>
              </a:lnSpc>
            </a:pPr>
            <a:r>
              <a:rPr lang="en-GB" sz="1200" dirty="0">
                <a:solidFill>
                  <a:schemeClr val="accent1">
                    <a:lumMod val="75000"/>
                  </a:schemeClr>
                </a:solidFill>
              </a:rPr>
              <a:t>Also support work where appropriate with relevant and current legislation and policy and curriculum documents</a:t>
            </a:r>
            <a:r>
              <a:rPr lang="en-GB" sz="1200" dirty="0"/>
              <a:t>.</a:t>
            </a:r>
          </a:p>
          <a:p>
            <a:pPr marL="0" indent="0">
              <a:buNone/>
            </a:pPr>
            <a:endParaRPr lang="en-GB" sz="1200" dirty="0">
              <a:solidFill>
                <a:schemeClr val="accent1">
                  <a:lumMod val="75000"/>
                </a:schemeClr>
              </a:solidFill>
            </a:endParaRPr>
          </a:p>
        </p:txBody>
      </p:sp>
    </p:spTree>
    <p:extLst>
      <p:ext uri="{BB962C8B-B14F-4D97-AF65-F5344CB8AC3E}">
        <p14:creationId xmlns:p14="http://schemas.microsoft.com/office/powerpoint/2010/main" val="40406363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076" y="0"/>
            <a:ext cx="11481847" cy="1325563"/>
          </a:xfrm>
        </p:spPr>
        <p:txBody>
          <a:bodyPr/>
          <a:lstStyle/>
          <a:p>
            <a:pPr algn="ctr"/>
            <a:r>
              <a:rPr lang="en-GB" b="1" dirty="0">
                <a:solidFill>
                  <a:schemeClr val="accent1">
                    <a:lumMod val="75000"/>
                  </a:schemeClr>
                </a:solidFill>
              </a:rPr>
              <a:t>Marking Criteria 2</a:t>
            </a:r>
          </a:p>
        </p:txBody>
      </p:sp>
      <p:sp>
        <p:nvSpPr>
          <p:cNvPr id="4" name="Content Placeholder 3"/>
          <p:cNvSpPr>
            <a:spLocks noGrp="1"/>
          </p:cNvSpPr>
          <p:nvPr>
            <p:ph sz="half" idx="4294967295"/>
          </p:nvPr>
        </p:nvSpPr>
        <p:spPr>
          <a:xfrm>
            <a:off x="355076" y="1325563"/>
            <a:ext cx="11557881" cy="4454525"/>
          </a:xfrm>
        </p:spPr>
        <p:txBody>
          <a:bodyPr>
            <a:normAutofit/>
          </a:bodyPr>
          <a:lstStyle/>
          <a:p>
            <a:r>
              <a:rPr lang="en-GB" dirty="0">
                <a:solidFill>
                  <a:schemeClr val="accent1">
                    <a:lumMod val="75000"/>
                  </a:schemeClr>
                </a:solidFill>
              </a:rPr>
              <a:t>In depth understanding of the EYFS Statutory Framework and the Ofsted EYFS Inspection Handbook - </a:t>
            </a:r>
            <a:r>
              <a:rPr lang="en-GB" b="1" dirty="0">
                <a:solidFill>
                  <a:schemeClr val="accent1">
                    <a:lumMod val="75000"/>
                  </a:schemeClr>
                </a:solidFill>
              </a:rPr>
              <a:t>20 marks </a:t>
            </a:r>
            <a:r>
              <a:rPr lang="en-GB" dirty="0">
                <a:solidFill>
                  <a:schemeClr val="accent1">
                    <a:lumMod val="75000"/>
                  </a:schemeClr>
                </a:solidFill>
              </a:rPr>
              <a:t>(part A - group discussion)</a:t>
            </a:r>
          </a:p>
          <a:p>
            <a:pPr marL="0" indent="0">
              <a:buNone/>
            </a:pPr>
            <a:endParaRPr lang="en-GB" dirty="0">
              <a:solidFill>
                <a:schemeClr val="accent1">
                  <a:lumMod val="75000"/>
                </a:schemeClr>
              </a:solidFill>
            </a:endParaRPr>
          </a:p>
          <a:p>
            <a:r>
              <a:rPr lang="en-GB" dirty="0">
                <a:solidFill>
                  <a:schemeClr val="accent1">
                    <a:lumMod val="75000"/>
                  </a:schemeClr>
                </a:solidFill>
              </a:rPr>
              <a:t>In depth analysis and discussion of the role of Quality Assurance and Inspection on best practice and implementing change. Inclusion of relevant and appropriate content - </a:t>
            </a:r>
            <a:r>
              <a:rPr lang="en-GB" b="1" dirty="0">
                <a:solidFill>
                  <a:schemeClr val="accent1">
                    <a:lumMod val="75000"/>
                  </a:schemeClr>
                </a:solidFill>
              </a:rPr>
              <a:t>20  marks </a:t>
            </a:r>
            <a:r>
              <a:rPr lang="en-GB" dirty="0">
                <a:solidFill>
                  <a:schemeClr val="accent1">
                    <a:lumMod val="75000"/>
                  </a:schemeClr>
                </a:solidFill>
              </a:rPr>
              <a:t>(part B reflective paper)</a:t>
            </a:r>
          </a:p>
          <a:p>
            <a:endParaRPr lang="en-GB" b="1" dirty="0">
              <a:solidFill>
                <a:schemeClr val="accent6">
                  <a:lumMod val="75000"/>
                </a:schemeClr>
              </a:solidFill>
            </a:endParaRPr>
          </a:p>
        </p:txBody>
      </p:sp>
    </p:spTree>
    <p:extLst>
      <p:ext uri="{BB962C8B-B14F-4D97-AF65-F5344CB8AC3E}">
        <p14:creationId xmlns:p14="http://schemas.microsoft.com/office/powerpoint/2010/main" val="29209556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accent1">
                    <a:lumMod val="75000"/>
                  </a:schemeClr>
                </a:solidFill>
              </a:rPr>
              <a:t>Marking Criteria 3 </a:t>
            </a:r>
          </a:p>
        </p:txBody>
      </p:sp>
      <p:sp>
        <p:nvSpPr>
          <p:cNvPr id="4" name="Content Placeholder 3"/>
          <p:cNvSpPr>
            <a:spLocks noGrp="1"/>
          </p:cNvSpPr>
          <p:nvPr>
            <p:ph sz="half" idx="4294967295"/>
          </p:nvPr>
        </p:nvSpPr>
        <p:spPr>
          <a:xfrm>
            <a:off x="351934" y="1576388"/>
            <a:ext cx="11840066" cy="4454525"/>
          </a:xfrm>
        </p:spPr>
        <p:txBody>
          <a:bodyPr/>
          <a:lstStyle/>
          <a:p>
            <a:pPr>
              <a:lnSpc>
                <a:spcPct val="150000"/>
              </a:lnSpc>
            </a:pPr>
            <a:r>
              <a:rPr lang="en-GB" dirty="0">
                <a:solidFill>
                  <a:schemeClr val="accent1">
                    <a:lumMod val="75000"/>
                  </a:schemeClr>
                </a:solidFill>
              </a:rPr>
              <a:t>Content of oral discussion and responses to questioning Accurate and extended answers, demonstrating clear understanding of the subject researched - </a:t>
            </a:r>
            <a:r>
              <a:rPr lang="en-GB" b="1" dirty="0">
                <a:solidFill>
                  <a:schemeClr val="accent1">
                    <a:lumMod val="75000"/>
                  </a:schemeClr>
                </a:solidFill>
              </a:rPr>
              <a:t>20 marks        </a:t>
            </a:r>
            <a:r>
              <a:rPr lang="en-GB" dirty="0">
                <a:solidFill>
                  <a:schemeClr val="accent1">
                    <a:lumMod val="75000"/>
                  </a:schemeClr>
                </a:solidFill>
              </a:rPr>
              <a:t>(part A – group discussion)</a:t>
            </a:r>
            <a:endParaRPr lang="en-GB" b="1" dirty="0">
              <a:solidFill>
                <a:schemeClr val="accent1">
                  <a:lumMod val="75000"/>
                </a:schemeClr>
              </a:solidFill>
            </a:endParaRPr>
          </a:p>
        </p:txBody>
      </p:sp>
    </p:spTree>
    <p:extLst>
      <p:ext uri="{BB962C8B-B14F-4D97-AF65-F5344CB8AC3E}">
        <p14:creationId xmlns:p14="http://schemas.microsoft.com/office/powerpoint/2010/main" val="9485621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accent1">
                    <a:lumMod val="75000"/>
                  </a:schemeClr>
                </a:solidFill>
              </a:rPr>
              <a:t>Marking Criteria 4 </a:t>
            </a:r>
          </a:p>
        </p:txBody>
      </p:sp>
      <p:sp>
        <p:nvSpPr>
          <p:cNvPr id="4" name="Content Placeholder 3"/>
          <p:cNvSpPr>
            <a:spLocks noGrp="1"/>
          </p:cNvSpPr>
          <p:nvPr>
            <p:ph sz="half" idx="4294967295"/>
          </p:nvPr>
        </p:nvSpPr>
        <p:spPr>
          <a:xfrm>
            <a:off x="529389" y="1576388"/>
            <a:ext cx="11662611" cy="4454525"/>
          </a:xfrm>
        </p:spPr>
        <p:txBody>
          <a:bodyPr>
            <a:normAutofit/>
          </a:bodyPr>
          <a:lstStyle/>
          <a:p>
            <a:pPr>
              <a:lnSpc>
                <a:spcPct val="150000"/>
              </a:lnSpc>
            </a:pPr>
            <a:r>
              <a:rPr lang="en-GB" dirty="0">
                <a:solidFill>
                  <a:schemeClr val="accent1">
                    <a:lumMod val="75000"/>
                  </a:schemeClr>
                </a:solidFill>
              </a:rPr>
              <a:t>Demonstrate a deeper critical appreciation of issues involved in providing quality services for young children. Critically reflect on the use of quality assurance systems as a development tool, consider aspects of setting, service and professional development - </a:t>
            </a:r>
            <a:r>
              <a:rPr lang="en-GB" b="1" dirty="0">
                <a:solidFill>
                  <a:schemeClr val="accent1">
                    <a:lumMod val="75000"/>
                  </a:schemeClr>
                </a:solidFill>
              </a:rPr>
              <a:t>20 marks </a:t>
            </a:r>
            <a:r>
              <a:rPr lang="en-GB" dirty="0">
                <a:solidFill>
                  <a:schemeClr val="accent1">
                    <a:lumMod val="75000"/>
                  </a:schemeClr>
                </a:solidFill>
              </a:rPr>
              <a:t>(part B – reflective paper)</a:t>
            </a:r>
          </a:p>
        </p:txBody>
      </p:sp>
    </p:spTree>
    <p:extLst>
      <p:ext uri="{BB962C8B-B14F-4D97-AF65-F5344CB8AC3E}">
        <p14:creationId xmlns:p14="http://schemas.microsoft.com/office/powerpoint/2010/main" val="18190097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accent1">
                    <a:lumMod val="75000"/>
                  </a:schemeClr>
                </a:solidFill>
              </a:rPr>
              <a:t>Marking Criteria 5 </a:t>
            </a:r>
          </a:p>
        </p:txBody>
      </p:sp>
      <p:sp>
        <p:nvSpPr>
          <p:cNvPr id="4" name="Content Placeholder 3"/>
          <p:cNvSpPr>
            <a:spLocks noGrp="1"/>
          </p:cNvSpPr>
          <p:nvPr>
            <p:ph sz="half" idx="4294967295"/>
          </p:nvPr>
        </p:nvSpPr>
        <p:spPr>
          <a:xfrm>
            <a:off x="351933" y="1825625"/>
            <a:ext cx="11481847" cy="4454525"/>
          </a:xfrm>
        </p:spPr>
        <p:txBody>
          <a:bodyPr/>
          <a:lstStyle/>
          <a:p>
            <a:pPr>
              <a:lnSpc>
                <a:spcPct val="150000"/>
              </a:lnSpc>
            </a:pPr>
            <a:r>
              <a:rPr lang="en-GB" dirty="0">
                <a:solidFill>
                  <a:schemeClr val="accent1">
                    <a:lumMod val="75000"/>
                  </a:schemeClr>
                </a:solidFill>
              </a:rPr>
              <a:t>Intonation, pace, volume, engagement with group members, body language, positive positioning, professional presentation, accuracy of spoken language. Willingness to engage and provide extended answers and discussion – </a:t>
            </a:r>
            <a:r>
              <a:rPr lang="en-GB" b="1" dirty="0">
                <a:solidFill>
                  <a:schemeClr val="accent1">
                    <a:lumMod val="75000"/>
                  </a:schemeClr>
                </a:solidFill>
              </a:rPr>
              <a:t>10 marks (5 individual and 5 group)</a:t>
            </a:r>
          </a:p>
        </p:txBody>
      </p:sp>
    </p:spTree>
    <p:extLst>
      <p:ext uri="{BB962C8B-B14F-4D97-AF65-F5344CB8AC3E}">
        <p14:creationId xmlns:p14="http://schemas.microsoft.com/office/powerpoint/2010/main" val="10972767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rPr>
              <a:t>Ofsted EYFS Inspection Handbook </a:t>
            </a:r>
          </a:p>
        </p:txBody>
      </p:sp>
      <p:sp>
        <p:nvSpPr>
          <p:cNvPr id="3" name="Content Placeholder 2"/>
          <p:cNvSpPr>
            <a:spLocks noGrp="1"/>
          </p:cNvSpPr>
          <p:nvPr>
            <p:ph idx="1"/>
          </p:nvPr>
        </p:nvSpPr>
        <p:spPr/>
        <p:txBody>
          <a:bodyPr/>
          <a:lstStyle/>
          <a:p>
            <a:r>
              <a:rPr lang="en-GB" dirty="0">
                <a:hlinkClick r:id="rId3"/>
              </a:rPr>
              <a:t>https://www.gov.uk/government/publications/early-years-inspection-handbook-eif/early-years-inspection-handbook-for-ofsted-registered-provision-for-september-2023</a:t>
            </a:r>
            <a:endParaRPr lang="en-GB" dirty="0"/>
          </a:p>
          <a:p>
            <a:endParaRPr lang="en-GB" dirty="0"/>
          </a:p>
          <a:p>
            <a:r>
              <a:rPr lang="en-GB" dirty="0">
                <a:hlinkClick r:id="rId4"/>
              </a:rPr>
              <a:t>https://assets.publishing.service.gov.uk/media/670fa42a30536cb92748328f/EYFS_statutory_framework_for_group_and_school_-_based_providers.pdf</a:t>
            </a:r>
            <a:endParaRPr lang="en-GB" dirty="0"/>
          </a:p>
          <a:p>
            <a:endParaRPr lang="en-GB" dirty="0"/>
          </a:p>
        </p:txBody>
      </p:sp>
    </p:spTree>
    <p:extLst>
      <p:ext uri="{BB962C8B-B14F-4D97-AF65-F5344CB8AC3E}">
        <p14:creationId xmlns:p14="http://schemas.microsoft.com/office/powerpoint/2010/main" val="34863192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DB8D-F809-DB8E-1479-EADD02AB0EC5}"/>
              </a:ext>
            </a:extLst>
          </p:cNvPr>
          <p:cNvSpPr>
            <a:spLocks noGrp="1"/>
          </p:cNvSpPr>
          <p:nvPr>
            <p:ph type="title"/>
          </p:nvPr>
        </p:nvSpPr>
        <p:spPr>
          <a:xfrm>
            <a:off x="2152650" y="533401"/>
            <a:ext cx="7886700" cy="1325563"/>
          </a:xfrm>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Artificial Intelligence</a:t>
            </a:r>
          </a:p>
        </p:txBody>
      </p:sp>
      <p:graphicFrame>
        <p:nvGraphicFramePr>
          <p:cNvPr id="5" name="Table 4">
            <a:extLst>
              <a:ext uri="{FF2B5EF4-FFF2-40B4-BE49-F238E27FC236}">
                <a16:creationId xmlns:a16="http://schemas.microsoft.com/office/drawing/2014/main" id="{7487D7D3-A96B-E16B-1033-B8B88C94D9C7}"/>
              </a:ext>
            </a:extLst>
          </p:cNvPr>
          <p:cNvGraphicFramePr>
            <a:graphicFrameLocks noGrp="1"/>
          </p:cNvGraphicFramePr>
          <p:nvPr>
            <p:extLst>
              <p:ext uri="{D42A27DB-BD31-4B8C-83A1-F6EECF244321}">
                <p14:modId xmlns:p14="http://schemas.microsoft.com/office/powerpoint/2010/main" val="3794018629"/>
              </p:ext>
            </p:extLst>
          </p:nvPr>
        </p:nvGraphicFramePr>
        <p:xfrm>
          <a:off x="1081671" y="1964435"/>
          <a:ext cx="9698623" cy="3034602"/>
        </p:xfrm>
        <a:graphic>
          <a:graphicData uri="http://schemas.openxmlformats.org/drawingml/2006/table">
            <a:tbl>
              <a:tblPr firstRow="1" firstCol="1" bandRow="1">
                <a:tableStyleId>{5C22544A-7EE6-4342-B048-85BDC9FD1C3A}</a:tableStyleId>
              </a:tblPr>
              <a:tblGrid>
                <a:gridCol w="2493273">
                  <a:extLst>
                    <a:ext uri="{9D8B030D-6E8A-4147-A177-3AD203B41FA5}">
                      <a16:colId xmlns:a16="http://schemas.microsoft.com/office/drawing/2014/main" val="1877481959"/>
                    </a:ext>
                  </a:extLst>
                </a:gridCol>
                <a:gridCol w="5729223">
                  <a:extLst>
                    <a:ext uri="{9D8B030D-6E8A-4147-A177-3AD203B41FA5}">
                      <a16:colId xmlns:a16="http://schemas.microsoft.com/office/drawing/2014/main" val="1083711597"/>
                    </a:ext>
                  </a:extLst>
                </a:gridCol>
                <a:gridCol w="1476127">
                  <a:extLst>
                    <a:ext uri="{9D8B030D-6E8A-4147-A177-3AD203B41FA5}">
                      <a16:colId xmlns:a16="http://schemas.microsoft.com/office/drawing/2014/main" val="2888460429"/>
                    </a:ext>
                  </a:extLst>
                </a:gridCol>
              </a:tblGrid>
              <a:tr h="1517301">
                <a:tc>
                  <a:txBody>
                    <a:bodyPr/>
                    <a:lstStyle/>
                    <a:p>
                      <a:pPr>
                        <a:lnSpc>
                          <a:spcPct val="107000"/>
                        </a:lnSpc>
                        <a:spcAft>
                          <a:spcPts val="800"/>
                        </a:spcAft>
                      </a:pPr>
                      <a:r>
                        <a:rPr lang="en-GB" sz="2000" b="1" kern="100" dirty="0">
                          <a:solidFill>
                            <a:schemeClr val="tx1"/>
                          </a:solidFill>
                          <a:effectLst/>
                        </a:rPr>
                        <a:t>RESEARCH </a:t>
                      </a:r>
                      <a:endParaRPr lang="en-GB" sz="2000" b="1"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2000" b="0" kern="100" dirty="0">
                          <a:solidFill>
                            <a:schemeClr val="tx1"/>
                          </a:solidFill>
                          <a:effectLst/>
                        </a:rPr>
                        <a:t>For this assessment, you can use Generative AI to support you in research, including searching For bibliography, using tools to summarise, compare and interrogate materials. </a:t>
                      </a:r>
                      <a:endParaRPr lang="en-GB" sz="20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2000" b="0" kern="100" dirty="0">
                          <a:solidFill>
                            <a:schemeClr val="tx1"/>
                          </a:solidFill>
                          <a:effectLst/>
                        </a:rPr>
                        <a:t>Yes ​☒​ </a:t>
                      </a:r>
                    </a:p>
                    <a:p>
                      <a:pPr>
                        <a:lnSpc>
                          <a:spcPct val="107000"/>
                        </a:lnSpc>
                        <a:spcAft>
                          <a:spcPts val="800"/>
                        </a:spcAft>
                      </a:pPr>
                      <a:r>
                        <a:rPr lang="en-GB" sz="2000" b="0" kern="100" dirty="0">
                          <a:solidFill>
                            <a:schemeClr val="tx1"/>
                          </a:solidFill>
                          <a:effectLst/>
                        </a:rPr>
                        <a:t> </a:t>
                      </a:r>
                    </a:p>
                    <a:p>
                      <a:pPr>
                        <a:lnSpc>
                          <a:spcPct val="107000"/>
                        </a:lnSpc>
                        <a:spcAft>
                          <a:spcPts val="800"/>
                        </a:spcAft>
                      </a:pPr>
                      <a:r>
                        <a:rPr lang="en-GB" sz="2000" b="0" kern="100" dirty="0">
                          <a:solidFill>
                            <a:schemeClr val="tx1"/>
                          </a:solidFill>
                          <a:effectLst/>
                        </a:rPr>
                        <a:t>No  ​☐​ </a:t>
                      </a:r>
                      <a:endParaRPr lang="en-GB" sz="20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2521936471"/>
                  </a:ext>
                </a:extLst>
              </a:tr>
              <a:tr h="1517301">
                <a:tc>
                  <a:txBody>
                    <a:bodyPr/>
                    <a:lstStyle/>
                    <a:p>
                      <a:pPr>
                        <a:lnSpc>
                          <a:spcPct val="107000"/>
                        </a:lnSpc>
                        <a:spcAft>
                          <a:spcPts val="800"/>
                        </a:spcAft>
                      </a:pPr>
                      <a:r>
                        <a:rPr lang="en-GB" sz="2000" b="1" kern="100" dirty="0">
                          <a:solidFill>
                            <a:schemeClr val="tx1"/>
                          </a:solidFill>
                          <a:effectLst/>
                        </a:rPr>
                        <a:t>PROOFREADING </a:t>
                      </a:r>
                      <a:endParaRPr lang="en-GB" sz="2000" b="1"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2000" b="0" kern="100" dirty="0">
                          <a:solidFill>
                            <a:schemeClr val="tx1"/>
                          </a:solidFill>
                          <a:effectLst/>
                        </a:rPr>
                        <a:t>For this assessment, you can use Generative AI to check your own text/creation For grammatical and syntactical mistakes, including rephrasing of your own work within specific standards. </a:t>
                      </a:r>
                      <a:endParaRPr lang="en-GB" sz="20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2000" b="0" kern="100" dirty="0">
                          <a:solidFill>
                            <a:schemeClr val="tx1"/>
                          </a:solidFill>
                          <a:effectLst/>
                        </a:rPr>
                        <a:t>Yes ​☒​ </a:t>
                      </a:r>
                    </a:p>
                    <a:p>
                      <a:pPr>
                        <a:lnSpc>
                          <a:spcPct val="107000"/>
                        </a:lnSpc>
                        <a:spcAft>
                          <a:spcPts val="800"/>
                        </a:spcAft>
                      </a:pPr>
                      <a:r>
                        <a:rPr lang="en-GB" sz="2000" b="0" kern="100" dirty="0">
                          <a:solidFill>
                            <a:schemeClr val="tx1"/>
                          </a:solidFill>
                          <a:effectLst/>
                        </a:rPr>
                        <a:t> </a:t>
                      </a:r>
                    </a:p>
                    <a:p>
                      <a:pPr>
                        <a:lnSpc>
                          <a:spcPct val="107000"/>
                        </a:lnSpc>
                        <a:spcAft>
                          <a:spcPts val="800"/>
                        </a:spcAft>
                      </a:pPr>
                      <a:r>
                        <a:rPr lang="en-GB" sz="2000" b="0" kern="100" dirty="0">
                          <a:solidFill>
                            <a:schemeClr val="tx1"/>
                          </a:solidFill>
                          <a:effectLst/>
                        </a:rPr>
                        <a:t>No  ​☐​ </a:t>
                      </a:r>
                      <a:endParaRPr lang="en-GB" sz="20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3828304511"/>
                  </a:ext>
                </a:extLst>
              </a:tr>
            </a:tbl>
          </a:graphicData>
        </a:graphic>
      </p:graphicFrame>
    </p:spTree>
    <p:extLst>
      <p:ext uri="{BB962C8B-B14F-4D97-AF65-F5344CB8AC3E}">
        <p14:creationId xmlns:p14="http://schemas.microsoft.com/office/powerpoint/2010/main" val="3207237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56BD6-45B5-0225-62CE-60FA483A03E7}"/>
              </a:ext>
            </a:extLst>
          </p:cNvPr>
          <p:cNvSpPr>
            <a:spLocks noGrp="1"/>
          </p:cNvSpPr>
          <p:nvPr>
            <p:ph type="title"/>
          </p:nvPr>
        </p:nvSpPr>
        <p:spPr>
          <a:xfrm>
            <a:off x="358219" y="-216554"/>
            <a:ext cx="11481847" cy="1325563"/>
          </a:xfrm>
        </p:spPr>
        <p:txBody>
          <a:bodyPr>
            <a:normAutofit/>
          </a:bodyPr>
          <a:lstStyle/>
          <a:p>
            <a:pPr algn="ctr"/>
            <a:r>
              <a:rPr lang="en-US" b="1" dirty="0">
                <a:solidFill>
                  <a:schemeClr val="accent1">
                    <a:lumMod val="76000"/>
                  </a:schemeClr>
                </a:solidFill>
                <a:cs typeface="Arial"/>
              </a:rPr>
              <a:t>Module Learning Outcomes</a:t>
            </a:r>
          </a:p>
        </p:txBody>
      </p:sp>
      <p:sp>
        <p:nvSpPr>
          <p:cNvPr id="10" name="TextBox 9">
            <a:extLst>
              <a:ext uri="{FF2B5EF4-FFF2-40B4-BE49-F238E27FC236}">
                <a16:creationId xmlns:a16="http://schemas.microsoft.com/office/drawing/2014/main" id="{750CB2BF-2B99-10B8-7577-3B6CF6192889}"/>
              </a:ext>
            </a:extLst>
          </p:cNvPr>
          <p:cNvSpPr txBox="1"/>
          <p:nvPr/>
        </p:nvSpPr>
        <p:spPr>
          <a:xfrm>
            <a:off x="105866" y="972569"/>
            <a:ext cx="11974450"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buFont typeface="Symbol"/>
              <a:buChar char="•"/>
            </a:pPr>
            <a:r>
              <a:rPr lang="en-GB" sz="1600" dirty="0">
                <a:solidFill>
                  <a:srgbClr val="2F5496"/>
                </a:solidFill>
                <a:cs typeface="Arial"/>
              </a:rPr>
              <a:t>LO1 - research and demonstrate a critical understanding of registration requirements and inspection procedures, with reference to care and education statutory bodies; </a:t>
            </a:r>
            <a:endParaRPr lang="en-US" sz="1600" dirty="0">
              <a:solidFill>
                <a:srgbClr val="2F5496"/>
              </a:solidFill>
              <a:cs typeface="Arial"/>
            </a:endParaRPr>
          </a:p>
          <a:p>
            <a:pPr algn="just">
              <a:buFont typeface="Symbol"/>
              <a:buChar char="•"/>
            </a:pPr>
            <a:r>
              <a:rPr lang="en-GB" sz="1600" dirty="0">
                <a:solidFill>
                  <a:srgbClr val="2F5496"/>
                </a:solidFill>
                <a:cs typeface="Arial"/>
              </a:rPr>
              <a:t>LO2 - critically analyse methods of assuring quality of children’s care and development with links to statutory policy requirements and the leadership role;</a:t>
            </a:r>
            <a:endParaRPr lang="en-US" sz="1600">
              <a:solidFill>
                <a:srgbClr val="2F5496"/>
              </a:solidFill>
              <a:cs typeface="Arial"/>
            </a:endParaRPr>
          </a:p>
          <a:p>
            <a:pPr algn="just">
              <a:buFont typeface="Symbol"/>
              <a:buChar char="•"/>
            </a:pPr>
            <a:r>
              <a:rPr lang="en-GB" sz="1600" dirty="0">
                <a:solidFill>
                  <a:srgbClr val="2F5496"/>
                </a:solidFill>
                <a:cs typeface="Arial"/>
              </a:rPr>
              <a:t>LO3 - critically evaluate methods which judge the performance of early years settings, including links to updating and regular review of policies and procedures and the role of umbrella bodies;</a:t>
            </a:r>
            <a:endParaRPr lang="en-US" sz="1600">
              <a:solidFill>
                <a:srgbClr val="2F5496"/>
              </a:solidFill>
              <a:cs typeface="Arial"/>
            </a:endParaRPr>
          </a:p>
          <a:p>
            <a:pPr algn="just">
              <a:buFont typeface="Symbol"/>
              <a:buChar char="•"/>
            </a:pPr>
            <a:r>
              <a:rPr lang="en-GB" sz="1600" dirty="0">
                <a:solidFill>
                  <a:srgbClr val="2F5496"/>
                </a:solidFill>
                <a:cs typeface="Arial"/>
              </a:rPr>
              <a:t>LO4 - Demonstrate a critical understanding of the impact of developing leading and maintaining an open positive culture to achieve strategies aims and high quality care. </a:t>
            </a:r>
            <a:endParaRPr lang="en-US" sz="1600" dirty="0">
              <a:solidFill>
                <a:srgbClr val="2F5496"/>
              </a:solidFill>
              <a:cs typeface="Arial"/>
            </a:endParaRPr>
          </a:p>
          <a:p>
            <a:pPr algn="just">
              <a:buFont typeface="Symbol"/>
              <a:buChar char="•"/>
            </a:pPr>
            <a:r>
              <a:rPr lang="en-GB" sz="1600" dirty="0">
                <a:solidFill>
                  <a:srgbClr val="2F5496"/>
                </a:solidFill>
                <a:cs typeface="Arial"/>
              </a:rPr>
              <a:t>LO5 - organise their knowledge and learning through use of a range of information resources, and present their work at the appropriate level.</a:t>
            </a:r>
            <a:endParaRPr lang="en-US" sz="1600" dirty="0">
              <a:solidFill>
                <a:srgbClr val="2F5496"/>
              </a:solidFill>
              <a:cs typeface="Arial"/>
            </a:endParaRPr>
          </a:p>
          <a:p>
            <a:pPr marL="228600" indent="-228600" algn="just">
              <a:buFont typeface="Symbol"/>
              <a:buChar char="•"/>
            </a:pPr>
            <a:endParaRPr lang="en-US" sz="1600" dirty="0">
              <a:cs typeface="Arial"/>
            </a:endParaRPr>
          </a:p>
        </p:txBody>
      </p:sp>
      <p:graphicFrame>
        <p:nvGraphicFramePr>
          <p:cNvPr id="4" name="Table 3">
            <a:extLst>
              <a:ext uri="{FF2B5EF4-FFF2-40B4-BE49-F238E27FC236}">
                <a16:creationId xmlns:a16="http://schemas.microsoft.com/office/drawing/2014/main" id="{D2F4DF03-86AC-48E9-A5A6-87546EA54B73}"/>
              </a:ext>
            </a:extLst>
          </p:cNvPr>
          <p:cNvGraphicFramePr>
            <a:graphicFrameLocks noGrp="1"/>
          </p:cNvGraphicFramePr>
          <p:nvPr/>
        </p:nvGraphicFramePr>
        <p:xfrm>
          <a:off x="238488" y="3618045"/>
          <a:ext cx="11686356" cy="1717675"/>
        </p:xfrm>
        <a:graphic>
          <a:graphicData uri="http://schemas.openxmlformats.org/drawingml/2006/table">
            <a:tbl>
              <a:tblPr bandRow="1">
                <a:tableStyleId>{5C22544A-7EE6-4342-B048-85BDC9FD1C3A}</a:tableStyleId>
              </a:tblPr>
              <a:tblGrid>
                <a:gridCol w="1947726">
                  <a:extLst>
                    <a:ext uri="{9D8B030D-6E8A-4147-A177-3AD203B41FA5}">
                      <a16:colId xmlns:a16="http://schemas.microsoft.com/office/drawing/2014/main" val="812858108"/>
                    </a:ext>
                  </a:extLst>
                </a:gridCol>
                <a:gridCol w="1947726">
                  <a:extLst>
                    <a:ext uri="{9D8B030D-6E8A-4147-A177-3AD203B41FA5}">
                      <a16:colId xmlns:a16="http://schemas.microsoft.com/office/drawing/2014/main" val="4225948541"/>
                    </a:ext>
                  </a:extLst>
                </a:gridCol>
                <a:gridCol w="1947726">
                  <a:extLst>
                    <a:ext uri="{9D8B030D-6E8A-4147-A177-3AD203B41FA5}">
                      <a16:colId xmlns:a16="http://schemas.microsoft.com/office/drawing/2014/main" val="3720965499"/>
                    </a:ext>
                  </a:extLst>
                </a:gridCol>
                <a:gridCol w="1947726">
                  <a:extLst>
                    <a:ext uri="{9D8B030D-6E8A-4147-A177-3AD203B41FA5}">
                      <a16:colId xmlns:a16="http://schemas.microsoft.com/office/drawing/2014/main" val="365804776"/>
                    </a:ext>
                  </a:extLst>
                </a:gridCol>
                <a:gridCol w="1947726">
                  <a:extLst>
                    <a:ext uri="{9D8B030D-6E8A-4147-A177-3AD203B41FA5}">
                      <a16:colId xmlns:a16="http://schemas.microsoft.com/office/drawing/2014/main" val="3486569127"/>
                    </a:ext>
                  </a:extLst>
                </a:gridCol>
                <a:gridCol w="1947726">
                  <a:extLst>
                    <a:ext uri="{9D8B030D-6E8A-4147-A177-3AD203B41FA5}">
                      <a16:colId xmlns:a16="http://schemas.microsoft.com/office/drawing/2014/main" val="963664005"/>
                    </a:ext>
                  </a:extLst>
                </a:gridCol>
              </a:tblGrid>
              <a:tr h="371475">
                <a:tc>
                  <a:txBody>
                    <a:bodyPr/>
                    <a:lstStyle/>
                    <a:p>
                      <a:pPr algn="ctr" rtl="0" fontAlgn="base">
                        <a:lnSpc>
                          <a:spcPts val="1425"/>
                        </a:lnSpc>
                      </a:pPr>
                      <a:r>
                        <a:rPr lang="en-GB" sz="1200" b="1" dirty="0">
                          <a:solidFill>
                            <a:srgbClr val="2F5496"/>
                          </a:solidFill>
                          <a:effectLst/>
                          <a:latin typeface="Arial"/>
                        </a:rPr>
                        <a:t>MARKING CRITERIA</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425"/>
                        </a:lnSpc>
                      </a:pPr>
                      <a:r>
                        <a:rPr lang="en-GB" sz="1200" b="1" dirty="0">
                          <a:solidFill>
                            <a:srgbClr val="2F5496"/>
                          </a:solidFill>
                          <a:effectLst/>
                          <a:latin typeface="Arial"/>
                        </a:rPr>
                        <a:t>LO1</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425"/>
                        </a:lnSpc>
                      </a:pPr>
                      <a:r>
                        <a:rPr lang="en-GB" sz="1200" b="1" dirty="0">
                          <a:solidFill>
                            <a:srgbClr val="2F5496"/>
                          </a:solidFill>
                          <a:effectLst/>
                          <a:latin typeface="Arial"/>
                        </a:rPr>
                        <a:t>LO2</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base">
                        <a:lnSpc>
                          <a:spcPts val="1425"/>
                        </a:lnSpc>
                      </a:pPr>
                      <a:r>
                        <a:rPr lang="en-GB" sz="1200" b="1" dirty="0">
                          <a:solidFill>
                            <a:srgbClr val="2F5496"/>
                          </a:solidFill>
                          <a:effectLst/>
                          <a:latin typeface="Arial"/>
                        </a:rPr>
                        <a:t>LO3</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base">
                        <a:lnSpc>
                          <a:spcPts val="1425"/>
                        </a:lnSpc>
                      </a:pPr>
                      <a:r>
                        <a:rPr lang="en-GB" sz="1200" b="1" dirty="0">
                          <a:solidFill>
                            <a:srgbClr val="2F5496"/>
                          </a:solidFill>
                          <a:effectLst/>
                          <a:latin typeface="Arial"/>
                        </a:rPr>
                        <a:t>LO4</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base">
                        <a:lnSpc>
                          <a:spcPts val="1425"/>
                        </a:lnSpc>
                      </a:pPr>
                      <a:r>
                        <a:rPr lang="en-GB" sz="1200" b="1" dirty="0">
                          <a:solidFill>
                            <a:srgbClr val="2F5496"/>
                          </a:solidFill>
                          <a:effectLst/>
                          <a:latin typeface="Arial"/>
                        </a:rPr>
                        <a:t>LO5</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97555841"/>
                  </a:ext>
                </a:extLst>
              </a:tr>
              <a:tr h="190500">
                <a:tc>
                  <a:txBody>
                    <a:bodyPr/>
                    <a:lstStyle/>
                    <a:p>
                      <a:pPr rtl="0" fontAlgn="base">
                        <a:lnSpc>
                          <a:spcPts val="1425"/>
                        </a:lnSpc>
                      </a:pPr>
                      <a:r>
                        <a:rPr lang="en-GB" sz="1200" b="1" dirty="0">
                          <a:solidFill>
                            <a:srgbClr val="2F5496"/>
                          </a:solidFill>
                          <a:effectLst/>
                          <a:latin typeface="Arial"/>
                        </a:rPr>
                        <a:t>   1</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26556480"/>
                  </a:ext>
                </a:extLst>
              </a:tr>
              <a:tr h="190500">
                <a:tc>
                  <a:txBody>
                    <a:bodyPr/>
                    <a:lstStyle/>
                    <a:p>
                      <a:pPr rtl="0" fontAlgn="base">
                        <a:lnSpc>
                          <a:spcPts val="1425"/>
                        </a:lnSpc>
                      </a:pPr>
                      <a:r>
                        <a:rPr lang="en-GB" sz="1200" b="1" dirty="0">
                          <a:solidFill>
                            <a:srgbClr val="2F5496"/>
                          </a:solidFill>
                          <a:effectLst/>
                          <a:latin typeface="Arial"/>
                        </a:rPr>
                        <a:t>   2</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30448927"/>
                  </a:ext>
                </a:extLst>
              </a:tr>
              <a:tr h="190500">
                <a:tc>
                  <a:txBody>
                    <a:bodyPr/>
                    <a:lstStyle/>
                    <a:p>
                      <a:pPr rtl="0" fontAlgn="base">
                        <a:lnSpc>
                          <a:spcPts val="1425"/>
                        </a:lnSpc>
                      </a:pPr>
                      <a:r>
                        <a:rPr lang="en-GB" sz="1200" b="1" dirty="0">
                          <a:solidFill>
                            <a:srgbClr val="2F5496"/>
                          </a:solidFill>
                          <a:effectLst/>
                          <a:latin typeface="Arial"/>
                        </a:rPr>
                        <a:t>   3</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b="1"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31814259"/>
                  </a:ext>
                </a:extLst>
              </a:tr>
              <a:tr h="190500">
                <a:tc>
                  <a:txBody>
                    <a:bodyPr/>
                    <a:lstStyle/>
                    <a:p>
                      <a:pPr rtl="0" fontAlgn="base">
                        <a:lnSpc>
                          <a:spcPts val="1425"/>
                        </a:lnSpc>
                      </a:pPr>
                      <a:r>
                        <a:rPr lang="en-GB" sz="1200" b="1" dirty="0">
                          <a:solidFill>
                            <a:srgbClr val="2F5496"/>
                          </a:solidFill>
                          <a:effectLst/>
                          <a:latin typeface="Arial"/>
                        </a:rPr>
                        <a:t>   4</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b="1"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endParaRPr lang="cy-GB" sz="1200" b="1" dirty="0">
                        <a:solidFill>
                          <a:srgbClr val="2F5496"/>
                        </a:solidFill>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15510580"/>
                  </a:ext>
                </a:extLst>
              </a:tr>
              <a:tr h="190500">
                <a:tc>
                  <a:txBody>
                    <a:bodyPr/>
                    <a:lstStyle/>
                    <a:p>
                      <a:pPr rtl="0" fontAlgn="base">
                        <a:lnSpc>
                          <a:spcPts val="1425"/>
                        </a:lnSpc>
                      </a:pPr>
                      <a:r>
                        <a:rPr lang="en-GB" sz="1200" b="1" dirty="0">
                          <a:solidFill>
                            <a:srgbClr val="2F5496"/>
                          </a:solidFill>
                          <a:effectLst/>
                          <a:latin typeface="Arial"/>
                        </a:rPr>
                        <a:t>   5</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40132709"/>
                  </a:ext>
                </a:extLst>
              </a:tr>
            </a:tbl>
          </a:graphicData>
        </a:graphic>
      </p:graphicFrame>
    </p:spTree>
    <p:extLst>
      <p:ext uri="{BB962C8B-B14F-4D97-AF65-F5344CB8AC3E}">
        <p14:creationId xmlns:p14="http://schemas.microsoft.com/office/powerpoint/2010/main" val="15041702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 </a:t>
            </a:r>
            <a:r>
              <a:rPr lang="en-GB" sz="4000" b="1" dirty="0">
                <a:solidFill>
                  <a:schemeClr val="accent1">
                    <a:lumMod val="75000"/>
                  </a:schemeClr>
                </a:solidFill>
                <a:latin typeface="Arial" panose="020B0604020202020204" pitchFamily="34" charset="0"/>
                <a:cs typeface="Arial" panose="020B0604020202020204" pitchFamily="34" charset="0"/>
              </a:rPr>
              <a:t>Late Submissions</a:t>
            </a:r>
          </a:p>
        </p:txBody>
      </p:sp>
      <p:sp>
        <p:nvSpPr>
          <p:cNvPr id="4" name="Content Placeholder 3"/>
          <p:cNvSpPr>
            <a:spLocks noGrp="1"/>
          </p:cNvSpPr>
          <p:nvPr>
            <p:ph sz="half" idx="2"/>
          </p:nvPr>
        </p:nvSpPr>
        <p:spPr>
          <a:xfrm>
            <a:off x="358219" y="1825625"/>
            <a:ext cx="10995581" cy="3809862"/>
          </a:xfrm>
        </p:spPr>
        <p:txBody>
          <a:bodyPr/>
          <a:lstStyle/>
          <a:p>
            <a:pPr>
              <a:lnSpc>
                <a:spcPct val="150000"/>
              </a:lnSpc>
            </a:pPr>
            <a:r>
              <a:rPr lang="en-GB" dirty="0">
                <a:solidFill>
                  <a:schemeClr val="accent1">
                    <a:lumMod val="75000"/>
                  </a:schemeClr>
                </a:solidFill>
                <a:latin typeface="Arial" panose="020B0604020202020204" pitchFamily="34" charset="0"/>
                <a:cs typeface="Arial" panose="020B0604020202020204" pitchFamily="34" charset="0"/>
              </a:rPr>
              <a:t>Present within 7 working days – no EC – capped at 40%;</a:t>
            </a:r>
          </a:p>
          <a:p>
            <a:pPr>
              <a:lnSpc>
                <a:spcPct val="150000"/>
              </a:lnSpc>
            </a:pPr>
            <a:r>
              <a:rPr lang="en-GB" dirty="0">
                <a:solidFill>
                  <a:schemeClr val="accent1">
                    <a:lumMod val="75000"/>
                  </a:schemeClr>
                </a:solidFill>
                <a:latin typeface="Arial" panose="020B0604020202020204" pitchFamily="34" charset="0"/>
                <a:cs typeface="Arial" panose="020B0604020202020204" pitchFamily="34" charset="0"/>
              </a:rPr>
              <a:t>Present after 7 working days – no EC – staff not permitted to assess.</a:t>
            </a:r>
          </a:p>
          <a:p>
            <a:endParaRPr lang="en-GB" dirty="0"/>
          </a:p>
        </p:txBody>
      </p:sp>
    </p:spTree>
    <p:extLst>
      <p:ext uri="{BB962C8B-B14F-4D97-AF65-F5344CB8AC3E}">
        <p14:creationId xmlns:p14="http://schemas.microsoft.com/office/powerpoint/2010/main" val="12629154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lgn="ctr">
              <a:defRPr/>
            </a:pPr>
            <a:r>
              <a:rPr lang="en-GB" sz="4800" b="1" dirty="0">
                <a:solidFill>
                  <a:schemeClr val="accent1">
                    <a:lumMod val="75000"/>
                  </a:schemeClr>
                </a:solidFill>
                <a:latin typeface="Arial" panose="020B0604020202020204" pitchFamily="34" charset="0"/>
                <a:cs typeface="Arial" panose="020B0604020202020204" pitchFamily="34" charset="0"/>
              </a:rPr>
              <a:t>ICT issues</a:t>
            </a:r>
            <a:r>
              <a:rPr lang="en-GB" sz="4800" dirty="0">
                <a:solidFill>
                  <a:schemeClr val="accent1">
                    <a:lumMod val="75000"/>
                  </a:schemeClr>
                </a:solidFill>
                <a:latin typeface="Arial" panose="020B0604020202020204" pitchFamily="34" charset="0"/>
                <a:cs typeface="Arial" panose="020B0604020202020204" pitchFamily="34" charset="0"/>
              </a:rPr>
              <a:t>?</a:t>
            </a:r>
          </a:p>
        </p:txBody>
      </p:sp>
      <p:sp>
        <p:nvSpPr>
          <p:cNvPr id="4" name="Content Placeholder 5"/>
          <p:cNvSpPr>
            <a:spLocks noGrp="1"/>
          </p:cNvSpPr>
          <p:nvPr>
            <p:ph sz="half" idx="2"/>
          </p:nvPr>
        </p:nvSpPr>
        <p:spPr>
          <a:xfrm>
            <a:off x="351934" y="1690688"/>
            <a:ext cx="11840066" cy="4525963"/>
          </a:xfrm>
        </p:spPr>
        <p:txBody>
          <a:bodyPr/>
          <a:lstStyle/>
          <a:p>
            <a:pPr marL="0" indent="0">
              <a:buNone/>
              <a:defRPr/>
            </a:pPr>
            <a:r>
              <a:rPr lang="en-GB" dirty="0">
                <a:solidFill>
                  <a:schemeClr val="accent1">
                    <a:lumMod val="75000"/>
                  </a:schemeClr>
                </a:solidFill>
                <a:latin typeface="Arial" panose="020B0604020202020204" pitchFamily="34" charset="0"/>
                <a:cs typeface="Arial" panose="020B0604020202020204" pitchFamily="34" charset="0"/>
              </a:rPr>
              <a:t>IT Service Desk</a:t>
            </a:r>
          </a:p>
          <a:p>
            <a:pPr>
              <a:defRPr/>
            </a:pPr>
            <a:r>
              <a:rPr lang="en-US" sz="2000" dirty="0">
                <a:solidFill>
                  <a:srgbClr val="002060"/>
                </a:solidFill>
                <a:latin typeface="Arial" panose="020B0604020202020204" pitchFamily="34" charset="0"/>
                <a:cs typeface="Arial" panose="020B0604020202020204" pitchFamily="34" charset="0"/>
                <a:hlinkClick r:id="rId3"/>
              </a:rPr>
              <a:t>ITServiceDesk@uwtsd.ac.uk</a:t>
            </a:r>
            <a:endParaRPr lang="en-US" sz="2000" dirty="0">
              <a:solidFill>
                <a:srgbClr val="002060"/>
              </a:solidFill>
              <a:latin typeface="Arial" panose="020B0604020202020204" pitchFamily="34" charset="0"/>
              <a:cs typeface="Arial" panose="020B0604020202020204" pitchFamily="34" charset="0"/>
            </a:endParaRPr>
          </a:p>
          <a:p>
            <a:pPr>
              <a:defRPr/>
            </a:pPr>
            <a:r>
              <a:rPr lang="en-US" dirty="0">
                <a:solidFill>
                  <a:schemeClr val="accent1">
                    <a:lumMod val="75000"/>
                  </a:schemeClr>
                </a:solidFill>
                <a:latin typeface="Arial" panose="020B0604020202020204" pitchFamily="34" charset="0"/>
                <a:cs typeface="Arial" panose="020B0604020202020204" pitchFamily="34" charset="0"/>
              </a:rPr>
              <a:t>0300 500 5055</a:t>
            </a:r>
          </a:p>
          <a:p>
            <a:pPr marL="0" indent="0">
              <a:buNone/>
              <a:defRPr/>
            </a:pPr>
            <a:endParaRPr lang="en-GB" dirty="0">
              <a:solidFill>
                <a:srgbClr val="002060"/>
              </a:solidFill>
              <a:latin typeface="Arial" panose="020B0604020202020204" pitchFamily="34" charset="0"/>
              <a:cs typeface="Arial" panose="020B0604020202020204" pitchFamily="34" charset="0"/>
            </a:endParaRPr>
          </a:p>
          <a:p>
            <a:pPr marL="0" indent="0">
              <a:buNone/>
              <a:defRPr/>
            </a:pPr>
            <a:r>
              <a:rPr lang="en-GB" dirty="0">
                <a:solidFill>
                  <a:schemeClr val="accent1">
                    <a:lumMod val="75000"/>
                  </a:schemeClr>
                </a:solidFill>
                <a:latin typeface="Arial" panose="020B0604020202020204" pitchFamily="34" charset="0"/>
                <a:cs typeface="Arial" panose="020B0604020202020204" pitchFamily="34" charset="0"/>
              </a:rPr>
              <a:t>Moodle</a:t>
            </a:r>
          </a:p>
          <a:p>
            <a:pPr>
              <a:defRPr/>
            </a:pPr>
            <a:r>
              <a:rPr lang="en-GB" dirty="0">
                <a:solidFill>
                  <a:srgbClr val="002060"/>
                </a:solidFill>
                <a:latin typeface="Arial" panose="020B0604020202020204" pitchFamily="34" charset="0"/>
                <a:cs typeface="Arial" panose="020B0604020202020204" pitchFamily="34" charset="0"/>
                <a:hlinkClick r:id="rId4"/>
              </a:rPr>
              <a:t>moodle@uwtsd.ac.uk</a:t>
            </a:r>
            <a:r>
              <a:rPr lang="en-GB" dirty="0">
                <a:solidFill>
                  <a:srgbClr val="002060"/>
                </a:solidFill>
                <a:latin typeface="Arial" panose="020B0604020202020204" pitchFamily="34" charset="0"/>
                <a:cs typeface="Arial" panose="020B0604020202020204" pitchFamily="34" charset="0"/>
              </a:rPr>
              <a:t> </a:t>
            </a:r>
            <a:endParaRPr 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97032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33631" y="465221"/>
            <a:ext cx="9950715" cy="831626"/>
          </a:xfrm>
        </p:spPr>
        <p:txBody>
          <a:bodyPr>
            <a:noAutofit/>
          </a:bodyPr>
          <a:lstStyle/>
          <a:p>
            <a:pPr algn="ctr"/>
            <a:br>
              <a:rPr lang="en-GB" altLang="cy-GB" sz="4800" b="1" kern="0" dirty="0">
                <a:solidFill>
                  <a:srgbClr val="000000"/>
                </a:solidFill>
                <a:latin typeface="Arial" panose="020B0604020202020204" pitchFamily="34" charset="0"/>
                <a:ea typeface="ＭＳ Ｐゴシック" charset="-128"/>
                <a:cs typeface="Arial" panose="020B0604020202020204" pitchFamily="34" charset="0"/>
              </a:rPr>
            </a:br>
            <a:r>
              <a:rPr lang="en-GB" altLang="cy-GB" sz="4800" b="1" kern="0" dirty="0">
                <a:solidFill>
                  <a:schemeClr val="accent1">
                    <a:lumMod val="75000"/>
                  </a:schemeClr>
                </a:solidFill>
                <a:latin typeface="Arial" panose="020B0604020202020204" pitchFamily="34" charset="0"/>
                <a:ea typeface="ＭＳ Ｐゴシック" charset="-128"/>
                <a:cs typeface="Arial" panose="020B0604020202020204" pitchFamily="34" charset="0"/>
              </a:rPr>
              <a:t>Extenuating Circumstances (EC)</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529389" y="1732547"/>
            <a:ext cx="10354957" cy="5626633"/>
          </a:xfrm>
        </p:spPr>
        <p:txBody>
          <a:bodyPr>
            <a:normAutofit/>
          </a:bodyPr>
          <a:lstStyle/>
          <a:p>
            <a:r>
              <a:rPr lang="en-GB" sz="4000" dirty="0">
                <a:solidFill>
                  <a:schemeClr val="accent1">
                    <a:lumMod val="75000"/>
                  </a:schemeClr>
                </a:solidFill>
                <a:latin typeface="Arial" panose="020B0604020202020204" pitchFamily="34" charset="0"/>
                <a:cs typeface="Arial" panose="020B0604020202020204" pitchFamily="34" charset="0"/>
              </a:rPr>
              <a:t>Only events beyond your control</a:t>
            </a:r>
          </a:p>
          <a:p>
            <a:r>
              <a:rPr lang="en-GB" sz="4000" dirty="0">
                <a:solidFill>
                  <a:schemeClr val="accent1">
                    <a:lumMod val="75000"/>
                  </a:schemeClr>
                </a:solidFill>
                <a:latin typeface="Arial" panose="020B0604020202020204" pitchFamily="34" charset="0"/>
                <a:cs typeface="Arial" panose="020B0604020202020204" pitchFamily="34" charset="0"/>
              </a:rPr>
              <a:t>Official process</a:t>
            </a:r>
          </a:p>
          <a:p>
            <a:r>
              <a:rPr lang="en-GB" sz="4000" dirty="0">
                <a:solidFill>
                  <a:schemeClr val="accent1">
                    <a:lumMod val="75000"/>
                  </a:schemeClr>
                </a:solidFill>
                <a:latin typeface="Arial" panose="020B0604020202020204" pitchFamily="34" charset="0"/>
                <a:cs typeface="Arial" panose="020B0604020202020204" pitchFamily="34" charset="0"/>
              </a:rPr>
              <a:t>Evidence</a:t>
            </a:r>
          </a:p>
          <a:p>
            <a:r>
              <a:rPr lang="en-GB" sz="4000" dirty="0">
                <a:solidFill>
                  <a:schemeClr val="accent1">
                    <a:lumMod val="75000"/>
                  </a:schemeClr>
                </a:solidFill>
                <a:latin typeface="Arial" panose="020B0604020202020204" pitchFamily="34" charset="0"/>
                <a:cs typeface="Arial" panose="020B0604020202020204" pitchFamily="34" charset="0"/>
              </a:rPr>
              <a:t>Complete form SC01</a:t>
            </a:r>
          </a:p>
          <a:p>
            <a:r>
              <a:rPr lang="en-GB" sz="4000" dirty="0">
                <a:solidFill>
                  <a:schemeClr val="accent1">
                    <a:lumMod val="75000"/>
                  </a:schemeClr>
                </a:solidFill>
                <a:latin typeface="Arial" panose="020B0604020202020204" pitchFamily="34" charset="0"/>
                <a:cs typeface="Arial" panose="020B0604020202020204" pitchFamily="34" charset="0"/>
              </a:rPr>
              <a:t>Liaise with Academic Office</a:t>
            </a:r>
          </a:p>
          <a:p>
            <a:pPr marL="0" indent="0">
              <a:buNone/>
            </a:pPr>
            <a:r>
              <a:rPr lang="en-GB" sz="4000" dirty="0">
                <a:solidFill>
                  <a:schemeClr val="accent1">
                    <a:lumMod val="75000"/>
                  </a:schemeClr>
                </a:solidFill>
                <a:latin typeface="Arial" panose="020B0604020202020204" pitchFamily="34" charset="0"/>
                <a:cs typeface="Arial" panose="020B0604020202020204" pitchFamily="34" charset="0"/>
              </a:rPr>
              <a:t>(Hwb)</a:t>
            </a:r>
            <a:endParaRPr lang="en-GB" sz="44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9364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EB144-F6DC-B2CB-FB56-78E43DE82A32}"/>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Questions</a:t>
            </a:r>
          </a:p>
        </p:txBody>
      </p:sp>
      <p:pic>
        <p:nvPicPr>
          <p:cNvPr id="2050" name="Picture 2" descr="6 Best Questions to Ask During a Job Interview | Inc.com">
            <a:extLst>
              <a:ext uri="{FF2B5EF4-FFF2-40B4-BE49-F238E27FC236}">
                <a16:creationId xmlns:a16="http://schemas.microsoft.com/office/drawing/2014/main" id="{765533DE-1534-BF65-C6B6-812A6688B8DD}"/>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860322" y="1825625"/>
            <a:ext cx="6471356"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2058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89102-1C51-985A-0FD4-B8582FF9AB20}"/>
              </a:ext>
            </a:extLst>
          </p:cNvPr>
          <p:cNvSpPr>
            <a:spLocks noGrp="1"/>
          </p:cNvSpPr>
          <p:nvPr>
            <p:ph type="title"/>
          </p:nvPr>
        </p:nvSpPr>
        <p:spPr/>
        <p:txBody>
          <a:bodyPr/>
          <a:lstStyle/>
          <a:p>
            <a:pPr algn="ctr"/>
            <a:r>
              <a:rPr lang="en-GB" b="1" dirty="0">
                <a:solidFill>
                  <a:schemeClr val="accent1">
                    <a:lumMod val="75000"/>
                  </a:schemeClr>
                </a:solidFill>
              </a:rPr>
              <a:t>Questions</a:t>
            </a:r>
          </a:p>
        </p:txBody>
      </p:sp>
      <p:sp>
        <p:nvSpPr>
          <p:cNvPr id="3" name="Content Placeholder 2">
            <a:extLst>
              <a:ext uri="{FF2B5EF4-FFF2-40B4-BE49-F238E27FC236}">
                <a16:creationId xmlns:a16="http://schemas.microsoft.com/office/drawing/2014/main" id="{199A6285-6729-D287-EDF4-FAAF73526634}"/>
              </a:ext>
            </a:extLst>
          </p:cNvPr>
          <p:cNvSpPr>
            <a:spLocks noGrp="1"/>
          </p:cNvSpPr>
          <p:nvPr>
            <p:ph idx="1"/>
          </p:nvPr>
        </p:nvSpPr>
        <p:spPr/>
        <p:txBody>
          <a:bodyPr>
            <a:normAutofit/>
          </a:bodyPr>
          <a:lstStyle/>
          <a:p>
            <a:pPr marL="0" indent="0">
              <a:buNone/>
            </a:pPr>
            <a:r>
              <a:rPr lang="en-GB" sz="20000" b="1" dirty="0"/>
              <a:t>       ?</a:t>
            </a:r>
          </a:p>
        </p:txBody>
      </p:sp>
    </p:spTree>
    <p:extLst>
      <p:ext uri="{BB962C8B-B14F-4D97-AF65-F5344CB8AC3E}">
        <p14:creationId xmlns:p14="http://schemas.microsoft.com/office/powerpoint/2010/main" val="676491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642D6-0549-9709-80A6-295F00C9334B}"/>
              </a:ext>
            </a:extLst>
          </p:cNvPr>
          <p:cNvSpPr>
            <a:spLocks noGrp="1"/>
          </p:cNvSpPr>
          <p:nvPr>
            <p:ph type="title"/>
          </p:nvPr>
        </p:nvSpPr>
        <p:spPr>
          <a:xfrm>
            <a:off x="358219" y="120426"/>
            <a:ext cx="11689967" cy="1325563"/>
          </a:xfrm>
        </p:spPr>
        <p:txBody>
          <a:bodyPr/>
          <a:lstStyle/>
          <a:p>
            <a:pPr algn="ctr"/>
            <a:r>
              <a:rPr lang="en-GB" b="1" dirty="0">
                <a:solidFill>
                  <a:schemeClr val="accent1">
                    <a:lumMod val="75000"/>
                  </a:schemeClr>
                </a:solidFill>
              </a:rPr>
              <a:t>WhatsApp Groups!!!</a:t>
            </a:r>
          </a:p>
        </p:txBody>
      </p:sp>
      <p:pic>
        <p:nvPicPr>
          <p:cNvPr id="1026" name="Picture 2" descr="Can't live without it even for a day!!! | hemangfans">
            <a:extLst>
              <a:ext uri="{FF2B5EF4-FFF2-40B4-BE49-F238E27FC236}">
                <a16:creationId xmlns:a16="http://schemas.microsoft.com/office/drawing/2014/main" id="{C7E25060-B446-4558-DA54-1FBF37B8EC6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895861" y="1378432"/>
            <a:ext cx="4234354" cy="42343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037122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57</TotalTime>
  <Words>4262</Words>
  <Application>Microsoft Office PowerPoint</Application>
  <PresentationFormat>Widescreen</PresentationFormat>
  <Paragraphs>284</Paragraphs>
  <Slides>34</Slides>
  <Notes>28</Notes>
  <HiddenSlides>0</HiddenSlides>
  <MMClips>0</MMClips>
  <ScaleCrop>false</ScaleCrop>
  <HeadingPairs>
    <vt:vector size="6" baseType="variant">
      <vt:variant>
        <vt:lpstr>Fonts Used</vt:lpstr>
      </vt:variant>
      <vt:variant>
        <vt:i4>8</vt:i4>
      </vt:variant>
      <vt:variant>
        <vt:lpstr>Theme</vt:lpstr>
      </vt:variant>
      <vt:variant>
        <vt:i4>7</vt:i4>
      </vt:variant>
      <vt:variant>
        <vt:lpstr>Slide Titles</vt:lpstr>
      </vt:variant>
      <vt:variant>
        <vt:i4>34</vt:i4>
      </vt:variant>
    </vt:vector>
  </HeadingPairs>
  <TitlesOfParts>
    <vt:vector size="49" baseType="lpstr">
      <vt:lpstr>DengXian</vt:lpstr>
      <vt:lpstr>ＭＳ Ｐゴシック</vt:lpstr>
      <vt:lpstr>Arial</vt:lpstr>
      <vt:lpstr>Calibri</vt:lpstr>
      <vt:lpstr>Calibri Light</vt:lpstr>
      <vt:lpstr>Symbol</vt:lpstr>
      <vt:lpstr>Times New Roman</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ECEY6011_BIRM  Leadership for systems of quality  Lecture1   Introduction</vt:lpstr>
      <vt:lpstr>Module Team</vt:lpstr>
      <vt:lpstr>Module handbook</vt:lpstr>
      <vt:lpstr>Employability/Transferable Skills</vt:lpstr>
      <vt:lpstr>Scheme of Work</vt:lpstr>
      <vt:lpstr>Learning Outcomes</vt:lpstr>
      <vt:lpstr>Assessment</vt:lpstr>
      <vt:lpstr>Part A</vt:lpstr>
      <vt:lpstr>Part A</vt:lpstr>
      <vt:lpstr>Discussion</vt:lpstr>
      <vt:lpstr>Consider……….</vt:lpstr>
      <vt:lpstr>Case study</vt:lpstr>
      <vt:lpstr>Information to consider</vt:lpstr>
      <vt:lpstr>Information to consider</vt:lpstr>
      <vt:lpstr>Information to consider</vt:lpstr>
      <vt:lpstr>Part B</vt:lpstr>
      <vt:lpstr> Part B</vt:lpstr>
      <vt:lpstr>For Example</vt:lpstr>
      <vt:lpstr>For Example</vt:lpstr>
      <vt:lpstr>Marking Criteria 1 </vt:lpstr>
      <vt:lpstr>Marking Criteria 2</vt:lpstr>
      <vt:lpstr>Marking Criteria 3 </vt:lpstr>
      <vt:lpstr>Marking Criteria 4 </vt:lpstr>
      <vt:lpstr>Marking Criteria 5 </vt:lpstr>
      <vt:lpstr>Ofsted EYFS Inspection Handbook </vt:lpstr>
      <vt:lpstr>Artificial Intelligence</vt:lpstr>
      <vt:lpstr>Module Learning Outcomes</vt:lpstr>
      <vt:lpstr> Late Submissions</vt:lpstr>
      <vt:lpstr>ICT issues?</vt:lpstr>
      <vt:lpstr> Extenuating Circumstances (EC)</vt:lpstr>
      <vt:lpstr>Questions</vt:lpstr>
      <vt:lpstr>Questions</vt:lpstr>
      <vt:lpstr>WhatsApp Groups!!!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EAEE4003/C Datblygiad Dynol  Human Development</dc:title>
  <dc:creator>Paul Darby</dc:creator>
  <cp:lastModifiedBy>Bee B</cp:lastModifiedBy>
  <cp:revision>61</cp:revision>
  <cp:lastPrinted>2019-02-26T08:30:37Z</cp:lastPrinted>
  <dcterms:created xsi:type="dcterms:W3CDTF">2016-09-30T12:54:06Z</dcterms:created>
  <dcterms:modified xsi:type="dcterms:W3CDTF">2025-02-18T13:21:31Z</dcterms:modified>
</cp:coreProperties>
</file>