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5"/>
  </p:notesMasterIdLst>
  <p:sldIdLst>
    <p:sldId id="256" r:id="rId2"/>
    <p:sldId id="257" r:id="rId3"/>
    <p:sldId id="258" r:id="rId4"/>
    <p:sldId id="259" r:id="rId5"/>
    <p:sldId id="260" r:id="rId6"/>
    <p:sldId id="275" r:id="rId7"/>
    <p:sldId id="276" r:id="rId8"/>
    <p:sldId id="268" r:id="rId9"/>
    <p:sldId id="277" r:id="rId10"/>
    <p:sldId id="278" r:id="rId11"/>
    <p:sldId id="270" r:id="rId12"/>
    <p:sldId id="279" r:id="rId13"/>
    <p:sldId id="272"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2615" autoAdjust="0"/>
  </p:normalViewPr>
  <p:slideViewPr>
    <p:cSldViewPr snapToGrid="0">
      <p:cViewPr>
        <p:scale>
          <a:sx n="76" d="100"/>
          <a:sy n="76" d="100"/>
        </p:scale>
        <p:origin x="272" y="-97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45AEAB2-5322-4D75-843F-7969E3520B45}"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US"/>
        </a:p>
      </dgm:t>
    </dgm:pt>
    <dgm:pt modelId="{F1C7748F-090B-427E-B412-D1BF6275D91A}">
      <dgm:prSet/>
      <dgm:spPr/>
      <dgm:t>
        <a:bodyPr/>
        <a:lstStyle/>
        <a:p>
          <a:r>
            <a:rPr lang="en-GB" dirty="0"/>
            <a:t>Introduction</a:t>
          </a:r>
          <a:endParaRPr lang="en-US" dirty="0"/>
        </a:p>
      </dgm:t>
    </dgm:pt>
    <dgm:pt modelId="{F6C50E0A-4D14-4F5D-941D-C52D2218A08C}" type="parTrans" cxnId="{CA8FDD33-BD62-4486-9E6E-2C23D1DB673F}">
      <dgm:prSet/>
      <dgm:spPr/>
      <dgm:t>
        <a:bodyPr/>
        <a:lstStyle/>
        <a:p>
          <a:endParaRPr lang="en-US"/>
        </a:p>
      </dgm:t>
    </dgm:pt>
    <dgm:pt modelId="{29C3585C-EB0E-490C-B1FE-B6A58DBAC92D}" type="sibTrans" cxnId="{CA8FDD33-BD62-4486-9E6E-2C23D1DB673F}">
      <dgm:prSet/>
      <dgm:spPr/>
      <dgm:t>
        <a:bodyPr/>
        <a:lstStyle/>
        <a:p>
          <a:endParaRPr lang="en-US"/>
        </a:p>
      </dgm:t>
    </dgm:pt>
    <dgm:pt modelId="{671F7676-6238-4E60-8DFE-D120B6F0A68F}">
      <dgm:prSet/>
      <dgm:spPr/>
      <dgm:t>
        <a:bodyPr/>
        <a:lstStyle/>
        <a:p>
          <a:r>
            <a:rPr lang="en-GB" dirty="0"/>
            <a:t>Overview of Raffles</a:t>
          </a:r>
          <a:endParaRPr lang="en-US" dirty="0"/>
        </a:p>
      </dgm:t>
    </dgm:pt>
    <dgm:pt modelId="{2FF4D995-F733-4715-9597-39D0E393BDCF}" type="parTrans" cxnId="{7BE73102-3D6A-4F52-9AB1-6DC775213B9B}">
      <dgm:prSet/>
      <dgm:spPr/>
      <dgm:t>
        <a:bodyPr/>
        <a:lstStyle/>
        <a:p>
          <a:endParaRPr lang="en-US"/>
        </a:p>
      </dgm:t>
    </dgm:pt>
    <dgm:pt modelId="{28E2E313-B796-4FF1-9A93-774CA7AA23B9}" type="sibTrans" cxnId="{7BE73102-3D6A-4F52-9AB1-6DC775213B9B}">
      <dgm:prSet/>
      <dgm:spPr/>
      <dgm:t>
        <a:bodyPr/>
        <a:lstStyle/>
        <a:p>
          <a:endParaRPr lang="en-US"/>
        </a:p>
      </dgm:t>
    </dgm:pt>
    <dgm:pt modelId="{7C96609E-9974-401A-8C43-3819A01C9BD1}">
      <dgm:prSet/>
      <dgm:spPr/>
      <dgm:t>
        <a:bodyPr/>
        <a:lstStyle/>
        <a:p>
          <a:r>
            <a:rPr lang="en-GB" dirty="0"/>
            <a:t>Target Consumer</a:t>
          </a:r>
          <a:endParaRPr lang="en-US" dirty="0"/>
        </a:p>
      </dgm:t>
    </dgm:pt>
    <dgm:pt modelId="{F003207F-D5AC-49E2-B5CA-BB0BEB8C7FC1}" type="parTrans" cxnId="{701EC811-35F2-489F-8B9C-2F47FFFC0270}">
      <dgm:prSet/>
      <dgm:spPr/>
      <dgm:t>
        <a:bodyPr/>
        <a:lstStyle/>
        <a:p>
          <a:endParaRPr lang="en-US"/>
        </a:p>
      </dgm:t>
    </dgm:pt>
    <dgm:pt modelId="{F78DCE7D-E2E9-448B-B31C-37EE7EEA85BF}" type="sibTrans" cxnId="{701EC811-35F2-489F-8B9C-2F47FFFC0270}">
      <dgm:prSet/>
      <dgm:spPr/>
      <dgm:t>
        <a:bodyPr/>
        <a:lstStyle/>
        <a:p>
          <a:endParaRPr lang="en-US"/>
        </a:p>
      </dgm:t>
    </dgm:pt>
    <dgm:pt modelId="{9013B389-3459-4BEB-BD54-FB3AA0792CBF}">
      <dgm:prSet/>
      <dgm:spPr/>
      <dgm:t>
        <a:bodyPr/>
        <a:lstStyle/>
        <a:p>
          <a:r>
            <a:rPr lang="en-GB" dirty="0"/>
            <a:t>Role of Guest Services</a:t>
          </a:r>
          <a:endParaRPr lang="en-US" dirty="0"/>
        </a:p>
      </dgm:t>
    </dgm:pt>
    <dgm:pt modelId="{847EC10E-0988-4B8F-AF81-342732393ACF}" type="parTrans" cxnId="{595C685F-68CE-43E9-9F20-163A06D66E6F}">
      <dgm:prSet/>
      <dgm:spPr/>
      <dgm:t>
        <a:bodyPr/>
        <a:lstStyle/>
        <a:p>
          <a:endParaRPr lang="en-US"/>
        </a:p>
      </dgm:t>
    </dgm:pt>
    <dgm:pt modelId="{50A6C34B-0DC9-432E-A957-EF6AFB36CB45}" type="sibTrans" cxnId="{595C685F-68CE-43E9-9F20-163A06D66E6F}">
      <dgm:prSet/>
      <dgm:spPr/>
      <dgm:t>
        <a:bodyPr/>
        <a:lstStyle/>
        <a:p>
          <a:endParaRPr lang="en-US"/>
        </a:p>
      </dgm:t>
    </dgm:pt>
    <dgm:pt modelId="{C63364F4-36C6-4FD6-ABBE-4D111A7502AF}">
      <dgm:prSet/>
      <dgm:spPr/>
      <dgm:t>
        <a:bodyPr/>
        <a:lstStyle/>
        <a:p>
          <a:r>
            <a:rPr lang="en-GB" dirty="0"/>
            <a:t>Guest Services of Raffles</a:t>
          </a:r>
          <a:endParaRPr lang="en-US" dirty="0"/>
        </a:p>
      </dgm:t>
    </dgm:pt>
    <dgm:pt modelId="{255C5D40-1695-4C69-94CC-5950350EE5C7}" type="parTrans" cxnId="{B7CBB44D-0AC8-4F3B-9E42-8B8024E20EC3}">
      <dgm:prSet/>
      <dgm:spPr/>
      <dgm:t>
        <a:bodyPr/>
        <a:lstStyle/>
        <a:p>
          <a:endParaRPr lang="en-US"/>
        </a:p>
      </dgm:t>
    </dgm:pt>
    <dgm:pt modelId="{AFBDBA51-0EF6-4E72-8C81-C0AA85F2FDC1}" type="sibTrans" cxnId="{B7CBB44D-0AC8-4F3B-9E42-8B8024E20EC3}">
      <dgm:prSet/>
      <dgm:spPr/>
      <dgm:t>
        <a:bodyPr/>
        <a:lstStyle/>
        <a:p>
          <a:endParaRPr lang="en-US"/>
        </a:p>
      </dgm:t>
    </dgm:pt>
    <dgm:pt modelId="{A9CB2B7B-558F-4252-8695-48B8C81D3C09}">
      <dgm:prSet/>
      <dgm:spPr/>
      <dgm:t>
        <a:bodyPr/>
        <a:lstStyle/>
        <a:p>
          <a:r>
            <a:rPr lang="en-GB" dirty="0"/>
            <a:t>Importance of Hospitality</a:t>
          </a:r>
          <a:endParaRPr lang="en-US" dirty="0"/>
        </a:p>
      </dgm:t>
    </dgm:pt>
    <dgm:pt modelId="{37560E6E-7A5F-4701-9CA2-8EAFF9E77BD7}" type="parTrans" cxnId="{112DBCFA-7D24-480D-85D8-98E69B7B772C}">
      <dgm:prSet/>
      <dgm:spPr/>
      <dgm:t>
        <a:bodyPr/>
        <a:lstStyle/>
        <a:p>
          <a:endParaRPr lang="en-US"/>
        </a:p>
      </dgm:t>
    </dgm:pt>
    <dgm:pt modelId="{FC0B5C63-77A1-45D1-BB46-F9E528817423}" type="sibTrans" cxnId="{112DBCFA-7D24-480D-85D8-98E69B7B772C}">
      <dgm:prSet/>
      <dgm:spPr/>
      <dgm:t>
        <a:bodyPr/>
        <a:lstStyle/>
        <a:p>
          <a:endParaRPr lang="en-US"/>
        </a:p>
      </dgm:t>
    </dgm:pt>
    <dgm:pt modelId="{61908377-8FF2-42C8-9D7C-41C62CBA6E3A}">
      <dgm:prSet/>
      <dgm:spPr/>
      <dgm:t>
        <a:bodyPr/>
        <a:lstStyle/>
        <a:p>
          <a:r>
            <a:rPr lang="en-US" dirty="0"/>
            <a:t>Exceeding the Expectations of the Customers</a:t>
          </a:r>
        </a:p>
      </dgm:t>
    </dgm:pt>
    <dgm:pt modelId="{607CD8C7-E575-4265-9383-4E524BFA38DA}" type="parTrans" cxnId="{B8360F70-8188-40E7-A295-C1DAC7082932}">
      <dgm:prSet/>
      <dgm:spPr/>
    </dgm:pt>
    <dgm:pt modelId="{1956DF27-F154-46D1-AA55-EA9022980489}" type="sibTrans" cxnId="{B8360F70-8188-40E7-A295-C1DAC7082932}">
      <dgm:prSet/>
      <dgm:spPr/>
    </dgm:pt>
    <dgm:pt modelId="{B13402EE-C662-40F1-A2F1-AE2377DBA96C}">
      <dgm:prSet/>
      <dgm:spPr/>
      <dgm:t>
        <a:bodyPr/>
        <a:lstStyle/>
        <a:p>
          <a:r>
            <a:rPr lang="en-US" dirty="0"/>
            <a:t>Conclusion</a:t>
          </a:r>
        </a:p>
      </dgm:t>
    </dgm:pt>
    <dgm:pt modelId="{3BEF284E-E1B0-49A4-AC53-6FAFA26738AD}" type="parTrans" cxnId="{13B258EA-C896-47EC-A6F1-9650AB194C05}">
      <dgm:prSet/>
      <dgm:spPr/>
    </dgm:pt>
    <dgm:pt modelId="{CA5E0460-F711-4F52-8996-7BEFE75F2BCA}" type="sibTrans" cxnId="{13B258EA-C896-47EC-A6F1-9650AB194C05}">
      <dgm:prSet/>
      <dgm:spPr/>
    </dgm:pt>
    <dgm:pt modelId="{B463DF14-BB15-4BA4-8708-F8C89FE38B09}" type="pres">
      <dgm:prSet presAssocID="{445AEAB2-5322-4D75-843F-7969E3520B45}" presName="diagram" presStyleCnt="0">
        <dgm:presLayoutVars>
          <dgm:dir/>
          <dgm:resizeHandles val="exact"/>
        </dgm:presLayoutVars>
      </dgm:prSet>
      <dgm:spPr/>
    </dgm:pt>
    <dgm:pt modelId="{C0C002C4-8F4E-4E43-A736-DEF550521414}" type="pres">
      <dgm:prSet presAssocID="{F1C7748F-090B-427E-B412-D1BF6275D91A}" presName="node" presStyleLbl="node1" presStyleIdx="0" presStyleCnt="8">
        <dgm:presLayoutVars>
          <dgm:bulletEnabled val="1"/>
        </dgm:presLayoutVars>
      </dgm:prSet>
      <dgm:spPr/>
    </dgm:pt>
    <dgm:pt modelId="{0440F598-AF41-425B-B359-9AFA6ED116D0}" type="pres">
      <dgm:prSet presAssocID="{29C3585C-EB0E-490C-B1FE-B6A58DBAC92D}" presName="sibTrans" presStyleCnt="0"/>
      <dgm:spPr/>
    </dgm:pt>
    <dgm:pt modelId="{D29B6593-EC51-44C5-94D8-50DE98AD802F}" type="pres">
      <dgm:prSet presAssocID="{671F7676-6238-4E60-8DFE-D120B6F0A68F}" presName="node" presStyleLbl="node1" presStyleIdx="1" presStyleCnt="8">
        <dgm:presLayoutVars>
          <dgm:bulletEnabled val="1"/>
        </dgm:presLayoutVars>
      </dgm:prSet>
      <dgm:spPr/>
    </dgm:pt>
    <dgm:pt modelId="{2ADD0DA6-55F4-46C4-81E6-A58BAF4D52BA}" type="pres">
      <dgm:prSet presAssocID="{28E2E313-B796-4FF1-9A93-774CA7AA23B9}" presName="sibTrans" presStyleCnt="0"/>
      <dgm:spPr/>
    </dgm:pt>
    <dgm:pt modelId="{1BA6562C-5395-49A0-BDF2-7AF8E50BE246}" type="pres">
      <dgm:prSet presAssocID="{7C96609E-9974-401A-8C43-3819A01C9BD1}" presName="node" presStyleLbl="node1" presStyleIdx="2" presStyleCnt="8">
        <dgm:presLayoutVars>
          <dgm:bulletEnabled val="1"/>
        </dgm:presLayoutVars>
      </dgm:prSet>
      <dgm:spPr/>
    </dgm:pt>
    <dgm:pt modelId="{530B5552-E384-4B34-A9B0-75AF665C804D}" type="pres">
      <dgm:prSet presAssocID="{F78DCE7D-E2E9-448B-B31C-37EE7EEA85BF}" presName="sibTrans" presStyleCnt="0"/>
      <dgm:spPr/>
    </dgm:pt>
    <dgm:pt modelId="{27C52CF5-623B-4E50-AF86-A1A804E5294A}" type="pres">
      <dgm:prSet presAssocID="{9013B389-3459-4BEB-BD54-FB3AA0792CBF}" presName="node" presStyleLbl="node1" presStyleIdx="3" presStyleCnt="8">
        <dgm:presLayoutVars>
          <dgm:bulletEnabled val="1"/>
        </dgm:presLayoutVars>
      </dgm:prSet>
      <dgm:spPr/>
    </dgm:pt>
    <dgm:pt modelId="{5E865DF6-A01D-40B0-8D85-3E436AEA9171}" type="pres">
      <dgm:prSet presAssocID="{50A6C34B-0DC9-432E-A957-EF6AFB36CB45}" presName="sibTrans" presStyleCnt="0"/>
      <dgm:spPr/>
    </dgm:pt>
    <dgm:pt modelId="{299B3A92-D661-4E6A-8674-0AF869DEA8B3}" type="pres">
      <dgm:prSet presAssocID="{C63364F4-36C6-4FD6-ABBE-4D111A7502AF}" presName="node" presStyleLbl="node1" presStyleIdx="4" presStyleCnt="8">
        <dgm:presLayoutVars>
          <dgm:bulletEnabled val="1"/>
        </dgm:presLayoutVars>
      </dgm:prSet>
      <dgm:spPr/>
    </dgm:pt>
    <dgm:pt modelId="{41B97843-C575-424B-804F-934BE08A8568}" type="pres">
      <dgm:prSet presAssocID="{AFBDBA51-0EF6-4E72-8C81-C0AA85F2FDC1}" presName="sibTrans" presStyleCnt="0"/>
      <dgm:spPr/>
    </dgm:pt>
    <dgm:pt modelId="{B1A33D32-48C6-4F9A-B18C-75FD03A5AA93}" type="pres">
      <dgm:prSet presAssocID="{A9CB2B7B-558F-4252-8695-48B8C81D3C09}" presName="node" presStyleLbl="node1" presStyleIdx="5" presStyleCnt="8">
        <dgm:presLayoutVars>
          <dgm:bulletEnabled val="1"/>
        </dgm:presLayoutVars>
      </dgm:prSet>
      <dgm:spPr/>
    </dgm:pt>
    <dgm:pt modelId="{1841F296-892F-43DC-AD34-9A7D7913EFFC}" type="pres">
      <dgm:prSet presAssocID="{FC0B5C63-77A1-45D1-BB46-F9E528817423}" presName="sibTrans" presStyleCnt="0"/>
      <dgm:spPr/>
    </dgm:pt>
    <dgm:pt modelId="{B81565CE-3E0F-4EDF-949D-ED687196203F}" type="pres">
      <dgm:prSet presAssocID="{61908377-8FF2-42C8-9D7C-41C62CBA6E3A}" presName="node" presStyleLbl="node1" presStyleIdx="6" presStyleCnt="8">
        <dgm:presLayoutVars>
          <dgm:bulletEnabled val="1"/>
        </dgm:presLayoutVars>
      </dgm:prSet>
      <dgm:spPr/>
    </dgm:pt>
    <dgm:pt modelId="{F4F1D0F0-DF7B-4FCA-8450-56F6C54E0FE7}" type="pres">
      <dgm:prSet presAssocID="{1956DF27-F154-46D1-AA55-EA9022980489}" presName="sibTrans" presStyleCnt="0"/>
      <dgm:spPr/>
    </dgm:pt>
    <dgm:pt modelId="{D1984F5C-DD7B-4D5D-AA7F-E9AEF144A05F}" type="pres">
      <dgm:prSet presAssocID="{B13402EE-C662-40F1-A2F1-AE2377DBA96C}" presName="node" presStyleLbl="node1" presStyleIdx="7" presStyleCnt="8">
        <dgm:presLayoutVars>
          <dgm:bulletEnabled val="1"/>
        </dgm:presLayoutVars>
      </dgm:prSet>
      <dgm:spPr/>
    </dgm:pt>
  </dgm:ptLst>
  <dgm:cxnLst>
    <dgm:cxn modelId="{7BE73102-3D6A-4F52-9AB1-6DC775213B9B}" srcId="{445AEAB2-5322-4D75-843F-7969E3520B45}" destId="{671F7676-6238-4E60-8DFE-D120B6F0A68F}" srcOrd="1" destOrd="0" parTransId="{2FF4D995-F733-4715-9597-39D0E393BDCF}" sibTransId="{28E2E313-B796-4FF1-9A93-774CA7AA23B9}"/>
    <dgm:cxn modelId="{701EC811-35F2-489F-8B9C-2F47FFFC0270}" srcId="{445AEAB2-5322-4D75-843F-7969E3520B45}" destId="{7C96609E-9974-401A-8C43-3819A01C9BD1}" srcOrd="2" destOrd="0" parTransId="{F003207F-D5AC-49E2-B5CA-BB0BEB8C7FC1}" sibTransId="{F78DCE7D-E2E9-448B-B31C-37EE7EEA85BF}"/>
    <dgm:cxn modelId="{DAA03124-B669-4F8E-8C96-62D2C0B789E9}" type="presOf" srcId="{7C96609E-9974-401A-8C43-3819A01C9BD1}" destId="{1BA6562C-5395-49A0-BDF2-7AF8E50BE246}" srcOrd="0" destOrd="0" presId="urn:microsoft.com/office/officeart/2005/8/layout/default"/>
    <dgm:cxn modelId="{B0DCEE24-318E-42EA-BD99-DF793C3A034C}" type="presOf" srcId="{9013B389-3459-4BEB-BD54-FB3AA0792CBF}" destId="{27C52CF5-623B-4E50-AF86-A1A804E5294A}" srcOrd="0" destOrd="0" presId="urn:microsoft.com/office/officeart/2005/8/layout/default"/>
    <dgm:cxn modelId="{DBCB9B28-A6BF-4B76-AFB6-0998C3FF24FE}" type="presOf" srcId="{445AEAB2-5322-4D75-843F-7969E3520B45}" destId="{B463DF14-BB15-4BA4-8708-F8C89FE38B09}" srcOrd="0" destOrd="0" presId="urn:microsoft.com/office/officeart/2005/8/layout/default"/>
    <dgm:cxn modelId="{CA8FDD33-BD62-4486-9E6E-2C23D1DB673F}" srcId="{445AEAB2-5322-4D75-843F-7969E3520B45}" destId="{F1C7748F-090B-427E-B412-D1BF6275D91A}" srcOrd="0" destOrd="0" parTransId="{F6C50E0A-4D14-4F5D-941D-C52D2218A08C}" sibTransId="{29C3585C-EB0E-490C-B1FE-B6A58DBAC92D}"/>
    <dgm:cxn modelId="{0A20E73C-F497-4AA5-B67C-29CD92C9ED38}" type="presOf" srcId="{B13402EE-C662-40F1-A2F1-AE2377DBA96C}" destId="{D1984F5C-DD7B-4D5D-AA7F-E9AEF144A05F}" srcOrd="0" destOrd="0" presId="urn:microsoft.com/office/officeart/2005/8/layout/default"/>
    <dgm:cxn modelId="{595C685F-68CE-43E9-9F20-163A06D66E6F}" srcId="{445AEAB2-5322-4D75-843F-7969E3520B45}" destId="{9013B389-3459-4BEB-BD54-FB3AA0792CBF}" srcOrd="3" destOrd="0" parTransId="{847EC10E-0988-4B8F-AF81-342732393ACF}" sibTransId="{50A6C34B-0DC9-432E-A957-EF6AFB36CB45}"/>
    <dgm:cxn modelId="{F0EA1943-6290-4BC2-B3E5-E8E3D607B411}" type="presOf" srcId="{F1C7748F-090B-427E-B412-D1BF6275D91A}" destId="{C0C002C4-8F4E-4E43-A736-DEF550521414}" srcOrd="0" destOrd="0" presId="urn:microsoft.com/office/officeart/2005/8/layout/default"/>
    <dgm:cxn modelId="{B7CBB44D-0AC8-4F3B-9E42-8B8024E20EC3}" srcId="{445AEAB2-5322-4D75-843F-7969E3520B45}" destId="{C63364F4-36C6-4FD6-ABBE-4D111A7502AF}" srcOrd="4" destOrd="0" parTransId="{255C5D40-1695-4C69-94CC-5950350EE5C7}" sibTransId="{AFBDBA51-0EF6-4E72-8C81-C0AA85F2FDC1}"/>
    <dgm:cxn modelId="{B8360F70-8188-40E7-A295-C1DAC7082932}" srcId="{445AEAB2-5322-4D75-843F-7969E3520B45}" destId="{61908377-8FF2-42C8-9D7C-41C62CBA6E3A}" srcOrd="6" destOrd="0" parTransId="{607CD8C7-E575-4265-9383-4E524BFA38DA}" sibTransId="{1956DF27-F154-46D1-AA55-EA9022980489}"/>
    <dgm:cxn modelId="{4C761356-6660-4445-B020-1B5A6794A76E}" type="presOf" srcId="{671F7676-6238-4E60-8DFE-D120B6F0A68F}" destId="{D29B6593-EC51-44C5-94D8-50DE98AD802F}" srcOrd="0" destOrd="0" presId="urn:microsoft.com/office/officeart/2005/8/layout/default"/>
    <dgm:cxn modelId="{EA694B59-9CAC-481E-86AF-32D021CCF808}" type="presOf" srcId="{C63364F4-36C6-4FD6-ABBE-4D111A7502AF}" destId="{299B3A92-D661-4E6A-8674-0AF869DEA8B3}" srcOrd="0" destOrd="0" presId="urn:microsoft.com/office/officeart/2005/8/layout/default"/>
    <dgm:cxn modelId="{CCFF8A90-D269-41DB-8D3F-258968255017}" type="presOf" srcId="{61908377-8FF2-42C8-9D7C-41C62CBA6E3A}" destId="{B81565CE-3E0F-4EDF-949D-ED687196203F}" srcOrd="0" destOrd="0" presId="urn:microsoft.com/office/officeart/2005/8/layout/default"/>
    <dgm:cxn modelId="{4F054FC9-4CDB-446A-96C7-EFF142F1D0B8}" type="presOf" srcId="{A9CB2B7B-558F-4252-8695-48B8C81D3C09}" destId="{B1A33D32-48C6-4F9A-B18C-75FD03A5AA93}" srcOrd="0" destOrd="0" presId="urn:microsoft.com/office/officeart/2005/8/layout/default"/>
    <dgm:cxn modelId="{13B258EA-C896-47EC-A6F1-9650AB194C05}" srcId="{445AEAB2-5322-4D75-843F-7969E3520B45}" destId="{B13402EE-C662-40F1-A2F1-AE2377DBA96C}" srcOrd="7" destOrd="0" parTransId="{3BEF284E-E1B0-49A4-AC53-6FAFA26738AD}" sibTransId="{CA5E0460-F711-4F52-8996-7BEFE75F2BCA}"/>
    <dgm:cxn modelId="{112DBCFA-7D24-480D-85D8-98E69B7B772C}" srcId="{445AEAB2-5322-4D75-843F-7969E3520B45}" destId="{A9CB2B7B-558F-4252-8695-48B8C81D3C09}" srcOrd="5" destOrd="0" parTransId="{37560E6E-7A5F-4701-9CA2-8EAFF9E77BD7}" sibTransId="{FC0B5C63-77A1-45D1-BB46-F9E528817423}"/>
    <dgm:cxn modelId="{FC235105-2BA0-4AE6-B5C6-0E8EEBFA5FE4}" type="presParOf" srcId="{B463DF14-BB15-4BA4-8708-F8C89FE38B09}" destId="{C0C002C4-8F4E-4E43-A736-DEF550521414}" srcOrd="0" destOrd="0" presId="urn:microsoft.com/office/officeart/2005/8/layout/default"/>
    <dgm:cxn modelId="{A66AFB9C-5EEC-4D75-9F5B-5236B3AFF652}" type="presParOf" srcId="{B463DF14-BB15-4BA4-8708-F8C89FE38B09}" destId="{0440F598-AF41-425B-B359-9AFA6ED116D0}" srcOrd="1" destOrd="0" presId="urn:microsoft.com/office/officeart/2005/8/layout/default"/>
    <dgm:cxn modelId="{477D924D-2A7A-44DF-9354-84DF9C5B2FFE}" type="presParOf" srcId="{B463DF14-BB15-4BA4-8708-F8C89FE38B09}" destId="{D29B6593-EC51-44C5-94D8-50DE98AD802F}" srcOrd="2" destOrd="0" presId="urn:microsoft.com/office/officeart/2005/8/layout/default"/>
    <dgm:cxn modelId="{F6261E19-CA25-40D9-916F-8E2E1AF287CC}" type="presParOf" srcId="{B463DF14-BB15-4BA4-8708-F8C89FE38B09}" destId="{2ADD0DA6-55F4-46C4-81E6-A58BAF4D52BA}" srcOrd="3" destOrd="0" presId="urn:microsoft.com/office/officeart/2005/8/layout/default"/>
    <dgm:cxn modelId="{C1109605-E8B1-4CC6-AA49-097A54C06455}" type="presParOf" srcId="{B463DF14-BB15-4BA4-8708-F8C89FE38B09}" destId="{1BA6562C-5395-49A0-BDF2-7AF8E50BE246}" srcOrd="4" destOrd="0" presId="urn:microsoft.com/office/officeart/2005/8/layout/default"/>
    <dgm:cxn modelId="{084F4E41-681B-4F61-8090-F85995B04F1A}" type="presParOf" srcId="{B463DF14-BB15-4BA4-8708-F8C89FE38B09}" destId="{530B5552-E384-4B34-A9B0-75AF665C804D}" srcOrd="5" destOrd="0" presId="urn:microsoft.com/office/officeart/2005/8/layout/default"/>
    <dgm:cxn modelId="{AF0080FF-0475-4F5E-B489-6C9EBE58CE26}" type="presParOf" srcId="{B463DF14-BB15-4BA4-8708-F8C89FE38B09}" destId="{27C52CF5-623B-4E50-AF86-A1A804E5294A}" srcOrd="6" destOrd="0" presId="urn:microsoft.com/office/officeart/2005/8/layout/default"/>
    <dgm:cxn modelId="{34675B40-4007-49B0-BBAF-38AEFF0F0318}" type="presParOf" srcId="{B463DF14-BB15-4BA4-8708-F8C89FE38B09}" destId="{5E865DF6-A01D-40B0-8D85-3E436AEA9171}" srcOrd="7" destOrd="0" presId="urn:microsoft.com/office/officeart/2005/8/layout/default"/>
    <dgm:cxn modelId="{4FDE26EC-6B94-4E91-AE5A-91D78C96080B}" type="presParOf" srcId="{B463DF14-BB15-4BA4-8708-F8C89FE38B09}" destId="{299B3A92-D661-4E6A-8674-0AF869DEA8B3}" srcOrd="8" destOrd="0" presId="urn:microsoft.com/office/officeart/2005/8/layout/default"/>
    <dgm:cxn modelId="{B2AB792B-B7B2-429C-B47E-075B6812AF6B}" type="presParOf" srcId="{B463DF14-BB15-4BA4-8708-F8C89FE38B09}" destId="{41B97843-C575-424B-804F-934BE08A8568}" srcOrd="9" destOrd="0" presId="urn:microsoft.com/office/officeart/2005/8/layout/default"/>
    <dgm:cxn modelId="{D0E1101F-6DF2-474E-97D0-172BC0A0711B}" type="presParOf" srcId="{B463DF14-BB15-4BA4-8708-F8C89FE38B09}" destId="{B1A33D32-48C6-4F9A-B18C-75FD03A5AA93}" srcOrd="10" destOrd="0" presId="urn:microsoft.com/office/officeart/2005/8/layout/default"/>
    <dgm:cxn modelId="{B8852D21-890D-4C86-9B5A-4EB972F8C1C0}" type="presParOf" srcId="{B463DF14-BB15-4BA4-8708-F8C89FE38B09}" destId="{1841F296-892F-43DC-AD34-9A7D7913EFFC}" srcOrd="11" destOrd="0" presId="urn:microsoft.com/office/officeart/2005/8/layout/default"/>
    <dgm:cxn modelId="{2906A2D4-BDF8-4776-B306-423BF2981957}" type="presParOf" srcId="{B463DF14-BB15-4BA4-8708-F8C89FE38B09}" destId="{B81565CE-3E0F-4EDF-949D-ED687196203F}" srcOrd="12" destOrd="0" presId="urn:microsoft.com/office/officeart/2005/8/layout/default"/>
    <dgm:cxn modelId="{D47620F3-DF0E-45B8-806B-7755605D1642}" type="presParOf" srcId="{B463DF14-BB15-4BA4-8708-F8C89FE38B09}" destId="{F4F1D0F0-DF7B-4FCA-8450-56F6C54E0FE7}" srcOrd="13" destOrd="0" presId="urn:microsoft.com/office/officeart/2005/8/layout/default"/>
    <dgm:cxn modelId="{3178C72D-E2EF-49EB-BB76-5C882D482184}" type="presParOf" srcId="{B463DF14-BB15-4BA4-8708-F8C89FE38B09}" destId="{D1984F5C-DD7B-4D5D-AA7F-E9AEF144A05F}"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C4164C6-4C71-495A-9DDE-2AD423437707}" type="doc">
      <dgm:prSet loTypeId="urn:microsoft.com/office/officeart/2005/8/layout/cycle6" loCatId="cycle" qsTypeId="urn:microsoft.com/office/officeart/2005/8/quickstyle/simple1" qsCatId="simple" csTypeId="urn:microsoft.com/office/officeart/2005/8/colors/colorful1" csCatId="colorful"/>
      <dgm:spPr/>
      <dgm:t>
        <a:bodyPr/>
        <a:lstStyle/>
        <a:p>
          <a:endParaRPr lang="en-US"/>
        </a:p>
      </dgm:t>
    </dgm:pt>
    <dgm:pt modelId="{91700DE4-CA33-4CAA-8D41-715BA8E853CB}">
      <dgm:prSet custT="1"/>
      <dgm:spPr/>
      <dgm:t>
        <a:bodyPr/>
        <a:lstStyle/>
        <a:p>
          <a:r>
            <a:rPr lang="en-US" sz="2200"/>
            <a:t>The Raffles Hotel is a paragon of this dedication. This presentation will examine what makes Raffles Hotel a model of luxury hospitality. </a:t>
          </a:r>
        </a:p>
      </dgm:t>
    </dgm:pt>
    <dgm:pt modelId="{5FED8348-80D0-4981-9F20-038E478C5346}" type="parTrans" cxnId="{3EF5DE0B-E9DA-440A-92A6-16CB40983E6C}">
      <dgm:prSet/>
      <dgm:spPr/>
      <dgm:t>
        <a:bodyPr/>
        <a:lstStyle/>
        <a:p>
          <a:endParaRPr lang="en-US" sz="2200"/>
        </a:p>
      </dgm:t>
    </dgm:pt>
    <dgm:pt modelId="{17C53BF8-927A-49D2-A363-E3214835CFE7}" type="sibTrans" cxnId="{3EF5DE0B-E9DA-440A-92A6-16CB40983E6C}">
      <dgm:prSet/>
      <dgm:spPr/>
      <dgm:t>
        <a:bodyPr/>
        <a:lstStyle/>
        <a:p>
          <a:endParaRPr lang="en-US" sz="2200"/>
        </a:p>
      </dgm:t>
    </dgm:pt>
    <dgm:pt modelId="{ADC86D6F-C64C-4AA2-87A4-A05C9B54AAC8}">
      <dgm:prSet custT="1"/>
      <dgm:spPr/>
      <dgm:t>
        <a:bodyPr/>
        <a:lstStyle/>
        <a:p>
          <a:r>
            <a:rPr lang="en-US" sz="2200"/>
            <a:t>It will focus on Hospitality, Guest services, and quality services of Raffles.</a:t>
          </a:r>
        </a:p>
      </dgm:t>
    </dgm:pt>
    <dgm:pt modelId="{4A0A4CA0-A608-4004-AAAB-799DB1A52C37}" type="parTrans" cxnId="{5D5F2A36-F0EB-4A62-8A70-24AC6810DE3C}">
      <dgm:prSet/>
      <dgm:spPr/>
      <dgm:t>
        <a:bodyPr/>
        <a:lstStyle/>
        <a:p>
          <a:endParaRPr lang="en-US" sz="2200"/>
        </a:p>
      </dgm:t>
    </dgm:pt>
    <dgm:pt modelId="{7E8C1786-EF21-411F-8C5B-35E70EBA4ABC}" type="sibTrans" cxnId="{5D5F2A36-F0EB-4A62-8A70-24AC6810DE3C}">
      <dgm:prSet/>
      <dgm:spPr/>
      <dgm:t>
        <a:bodyPr/>
        <a:lstStyle/>
        <a:p>
          <a:endParaRPr lang="en-US" sz="2200"/>
        </a:p>
      </dgm:t>
    </dgm:pt>
    <dgm:pt modelId="{706E62A8-E932-40C1-A4EB-D17F0EC66708}" type="pres">
      <dgm:prSet presAssocID="{DC4164C6-4C71-495A-9DDE-2AD423437707}" presName="cycle" presStyleCnt="0">
        <dgm:presLayoutVars>
          <dgm:dir/>
          <dgm:resizeHandles val="exact"/>
        </dgm:presLayoutVars>
      </dgm:prSet>
      <dgm:spPr/>
    </dgm:pt>
    <dgm:pt modelId="{F786F4EB-033D-4FAB-93A8-4DB85F387201}" type="pres">
      <dgm:prSet presAssocID="{91700DE4-CA33-4CAA-8D41-715BA8E853CB}" presName="node" presStyleLbl="node1" presStyleIdx="0" presStyleCnt="2">
        <dgm:presLayoutVars>
          <dgm:bulletEnabled val="1"/>
        </dgm:presLayoutVars>
      </dgm:prSet>
      <dgm:spPr/>
    </dgm:pt>
    <dgm:pt modelId="{1DBF1C7B-555E-4F92-A760-64BD643D960A}" type="pres">
      <dgm:prSet presAssocID="{91700DE4-CA33-4CAA-8D41-715BA8E853CB}" presName="spNode" presStyleCnt="0"/>
      <dgm:spPr/>
    </dgm:pt>
    <dgm:pt modelId="{F5CFF0E9-D4C5-4172-9D8B-37BB7262A5B3}" type="pres">
      <dgm:prSet presAssocID="{17C53BF8-927A-49D2-A363-E3214835CFE7}" presName="sibTrans" presStyleLbl="sibTrans1D1" presStyleIdx="0" presStyleCnt="2"/>
      <dgm:spPr/>
    </dgm:pt>
    <dgm:pt modelId="{9088E8E1-2058-46C6-9610-82DEFF7BF542}" type="pres">
      <dgm:prSet presAssocID="{ADC86D6F-C64C-4AA2-87A4-A05C9B54AAC8}" presName="node" presStyleLbl="node1" presStyleIdx="1" presStyleCnt="2">
        <dgm:presLayoutVars>
          <dgm:bulletEnabled val="1"/>
        </dgm:presLayoutVars>
      </dgm:prSet>
      <dgm:spPr/>
    </dgm:pt>
    <dgm:pt modelId="{0053AD8D-ABD6-424E-A0DB-9B8F14229723}" type="pres">
      <dgm:prSet presAssocID="{ADC86D6F-C64C-4AA2-87A4-A05C9B54AAC8}" presName="spNode" presStyleCnt="0"/>
      <dgm:spPr/>
    </dgm:pt>
    <dgm:pt modelId="{286D81D0-67FC-45D4-8F46-499535244683}" type="pres">
      <dgm:prSet presAssocID="{7E8C1786-EF21-411F-8C5B-35E70EBA4ABC}" presName="sibTrans" presStyleLbl="sibTrans1D1" presStyleIdx="1" presStyleCnt="2"/>
      <dgm:spPr/>
    </dgm:pt>
  </dgm:ptLst>
  <dgm:cxnLst>
    <dgm:cxn modelId="{3EF5DE0B-E9DA-440A-92A6-16CB40983E6C}" srcId="{DC4164C6-4C71-495A-9DDE-2AD423437707}" destId="{91700DE4-CA33-4CAA-8D41-715BA8E853CB}" srcOrd="0" destOrd="0" parTransId="{5FED8348-80D0-4981-9F20-038E478C5346}" sibTransId="{17C53BF8-927A-49D2-A363-E3214835CFE7}"/>
    <dgm:cxn modelId="{5D5F2A36-F0EB-4A62-8A70-24AC6810DE3C}" srcId="{DC4164C6-4C71-495A-9DDE-2AD423437707}" destId="{ADC86D6F-C64C-4AA2-87A4-A05C9B54AAC8}" srcOrd="1" destOrd="0" parTransId="{4A0A4CA0-A608-4004-AAAB-799DB1A52C37}" sibTransId="{7E8C1786-EF21-411F-8C5B-35E70EBA4ABC}"/>
    <dgm:cxn modelId="{C874DF65-4084-4CF3-8516-3ECE7FC01A46}" type="presOf" srcId="{91700DE4-CA33-4CAA-8D41-715BA8E853CB}" destId="{F786F4EB-033D-4FAB-93A8-4DB85F387201}" srcOrd="0" destOrd="0" presId="urn:microsoft.com/office/officeart/2005/8/layout/cycle6"/>
    <dgm:cxn modelId="{E8F8F373-9BC6-4FCA-9EBB-79D78B426EA5}" type="presOf" srcId="{ADC86D6F-C64C-4AA2-87A4-A05C9B54AAC8}" destId="{9088E8E1-2058-46C6-9610-82DEFF7BF542}" srcOrd="0" destOrd="0" presId="urn:microsoft.com/office/officeart/2005/8/layout/cycle6"/>
    <dgm:cxn modelId="{E8B710C5-D72A-4B5D-B774-40D1E2CA4F1B}" type="presOf" srcId="{17C53BF8-927A-49D2-A363-E3214835CFE7}" destId="{F5CFF0E9-D4C5-4172-9D8B-37BB7262A5B3}" srcOrd="0" destOrd="0" presId="urn:microsoft.com/office/officeart/2005/8/layout/cycle6"/>
    <dgm:cxn modelId="{DD0604D2-739D-4742-8C58-6B863E35EBFA}" type="presOf" srcId="{7E8C1786-EF21-411F-8C5B-35E70EBA4ABC}" destId="{286D81D0-67FC-45D4-8F46-499535244683}" srcOrd="0" destOrd="0" presId="urn:microsoft.com/office/officeart/2005/8/layout/cycle6"/>
    <dgm:cxn modelId="{8F7F84F1-3080-4135-9F24-9DF24BC20713}" type="presOf" srcId="{DC4164C6-4C71-495A-9DDE-2AD423437707}" destId="{706E62A8-E932-40C1-A4EB-D17F0EC66708}" srcOrd="0" destOrd="0" presId="urn:microsoft.com/office/officeart/2005/8/layout/cycle6"/>
    <dgm:cxn modelId="{C554F9F5-9E6A-4D2E-9A60-302435422EA5}" type="presParOf" srcId="{706E62A8-E932-40C1-A4EB-D17F0EC66708}" destId="{F786F4EB-033D-4FAB-93A8-4DB85F387201}" srcOrd="0" destOrd="0" presId="urn:microsoft.com/office/officeart/2005/8/layout/cycle6"/>
    <dgm:cxn modelId="{F806D653-FD9F-4BE5-B6B3-D1A74C31EE47}" type="presParOf" srcId="{706E62A8-E932-40C1-A4EB-D17F0EC66708}" destId="{1DBF1C7B-555E-4F92-A760-64BD643D960A}" srcOrd="1" destOrd="0" presId="urn:microsoft.com/office/officeart/2005/8/layout/cycle6"/>
    <dgm:cxn modelId="{27B7D1FB-565C-4B91-B395-454B8DA82814}" type="presParOf" srcId="{706E62A8-E932-40C1-A4EB-D17F0EC66708}" destId="{F5CFF0E9-D4C5-4172-9D8B-37BB7262A5B3}" srcOrd="2" destOrd="0" presId="urn:microsoft.com/office/officeart/2005/8/layout/cycle6"/>
    <dgm:cxn modelId="{991E49F3-1C21-4C9F-9586-AF6C58273061}" type="presParOf" srcId="{706E62A8-E932-40C1-A4EB-D17F0EC66708}" destId="{9088E8E1-2058-46C6-9610-82DEFF7BF542}" srcOrd="3" destOrd="0" presId="urn:microsoft.com/office/officeart/2005/8/layout/cycle6"/>
    <dgm:cxn modelId="{0DC48569-2E8E-444E-BDE1-8EC1B51251E7}" type="presParOf" srcId="{706E62A8-E932-40C1-A4EB-D17F0EC66708}" destId="{0053AD8D-ABD6-424E-A0DB-9B8F14229723}" srcOrd="4" destOrd="0" presId="urn:microsoft.com/office/officeart/2005/8/layout/cycle6"/>
    <dgm:cxn modelId="{0357F97E-E0B6-4578-B07D-84658828AA1E}" type="presParOf" srcId="{706E62A8-E932-40C1-A4EB-D17F0EC66708}" destId="{286D81D0-67FC-45D4-8F46-499535244683}" srcOrd="5"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A466BE8-D090-4839-AC2D-B983020D4C95}" type="doc">
      <dgm:prSet loTypeId="urn:microsoft.com/office/officeart/2005/8/layout/hProcess11" loCatId="process" qsTypeId="urn:microsoft.com/office/officeart/2005/8/quickstyle/simple1" qsCatId="simple" csTypeId="urn:microsoft.com/office/officeart/2005/8/colors/accent1_2" csCatId="accent1"/>
      <dgm:spPr/>
      <dgm:t>
        <a:bodyPr/>
        <a:lstStyle/>
        <a:p>
          <a:endParaRPr lang="en-US"/>
        </a:p>
      </dgm:t>
    </dgm:pt>
    <dgm:pt modelId="{7593C2E8-C57B-4841-92D9-78D2B903D3C3}">
      <dgm:prSet custT="1"/>
      <dgm:spPr/>
      <dgm:t>
        <a:bodyPr/>
        <a:lstStyle/>
        <a:p>
          <a:r>
            <a:rPr lang="en-US" sz="1600" dirty="0">
              <a:solidFill>
                <a:schemeClr val="tx1"/>
              </a:solidFill>
            </a:rPr>
            <a:t>The Raffles Hotel in downtown Singapore is a symbol of opulence and classic style.</a:t>
          </a:r>
        </a:p>
      </dgm:t>
    </dgm:pt>
    <dgm:pt modelId="{BC25A06D-2CF8-449E-BD00-DEC7A0D98BB9}" type="parTrans" cxnId="{E0630EFB-38C0-4692-AD0F-4FEFD3AB8CD6}">
      <dgm:prSet/>
      <dgm:spPr/>
      <dgm:t>
        <a:bodyPr/>
        <a:lstStyle/>
        <a:p>
          <a:endParaRPr lang="en-US"/>
        </a:p>
      </dgm:t>
    </dgm:pt>
    <dgm:pt modelId="{F5A30404-F500-4C86-81AC-B2F8D77EA679}" type="sibTrans" cxnId="{E0630EFB-38C0-4692-AD0F-4FEFD3AB8CD6}">
      <dgm:prSet/>
      <dgm:spPr/>
      <dgm:t>
        <a:bodyPr/>
        <a:lstStyle/>
        <a:p>
          <a:endParaRPr lang="en-US"/>
        </a:p>
      </dgm:t>
    </dgm:pt>
    <dgm:pt modelId="{4C631A96-F8F6-4F12-AA0A-06B95FE5CC32}">
      <dgm:prSet custT="1"/>
      <dgm:spPr/>
      <dgm:t>
        <a:bodyPr/>
        <a:lstStyle/>
        <a:p>
          <a:r>
            <a:rPr lang="en-US" sz="1600">
              <a:solidFill>
                <a:schemeClr val="tx1"/>
              </a:solidFill>
            </a:rPr>
            <a:t>Having opened its doors in 1887.</a:t>
          </a:r>
        </a:p>
      </dgm:t>
    </dgm:pt>
    <dgm:pt modelId="{E1839DBB-198E-433B-9B92-E867F1C18C7F}" type="parTrans" cxnId="{5B9155A3-2A03-4EBD-BDF7-4217A5041339}">
      <dgm:prSet/>
      <dgm:spPr/>
      <dgm:t>
        <a:bodyPr/>
        <a:lstStyle/>
        <a:p>
          <a:endParaRPr lang="en-US"/>
        </a:p>
      </dgm:t>
    </dgm:pt>
    <dgm:pt modelId="{AA14C440-1355-4B17-8D1D-B826194D90FC}" type="sibTrans" cxnId="{5B9155A3-2A03-4EBD-BDF7-4217A5041339}">
      <dgm:prSet/>
      <dgm:spPr/>
      <dgm:t>
        <a:bodyPr/>
        <a:lstStyle/>
        <a:p>
          <a:endParaRPr lang="en-US"/>
        </a:p>
      </dgm:t>
    </dgm:pt>
    <dgm:pt modelId="{11A0D924-2B8A-48A8-B326-D64E84EAE3B9}">
      <dgm:prSet custT="1"/>
      <dgm:spPr/>
      <dgm:t>
        <a:bodyPr/>
        <a:lstStyle/>
        <a:p>
          <a:r>
            <a:rPr lang="en-US" sz="1600">
              <a:solidFill>
                <a:schemeClr val="tx1"/>
              </a:solidFill>
            </a:rPr>
            <a:t>With its colonial architecture and verdant grounds, this Singaporean hotel at Beach Road provides a peaceful retreat from the city (Cristina, 2023).</a:t>
          </a:r>
        </a:p>
      </dgm:t>
    </dgm:pt>
    <dgm:pt modelId="{877556BB-C5BB-4596-B27F-43290F2DDF21}" type="parTrans" cxnId="{A2A65CFF-D211-4207-B9FB-72E3F4A51A87}">
      <dgm:prSet/>
      <dgm:spPr/>
      <dgm:t>
        <a:bodyPr/>
        <a:lstStyle/>
        <a:p>
          <a:endParaRPr lang="en-US"/>
        </a:p>
      </dgm:t>
    </dgm:pt>
    <dgm:pt modelId="{40EAA2D9-B8FA-4D41-8C30-3E7335DE4A9E}" type="sibTrans" cxnId="{A2A65CFF-D211-4207-B9FB-72E3F4A51A87}">
      <dgm:prSet/>
      <dgm:spPr/>
      <dgm:t>
        <a:bodyPr/>
        <a:lstStyle/>
        <a:p>
          <a:endParaRPr lang="en-US"/>
        </a:p>
      </dgm:t>
    </dgm:pt>
    <dgm:pt modelId="{7B884127-A5AB-4765-A30E-86D528DBC9D8}">
      <dgm:prSet custT="1"/>
      <dgm:spPr/>
      <dgm:t>
        <a:bodyPr/>
        <a:lstStyle/>
        <a:p>
          <a:r>
            <a:rPr lang="en-US" sz="1600">
              <a:solidFill>
                <a:schemeClr val="tx1"/>
              </a:solidFill>
            </a:rPr>
            <a:t>The magnificent Long Bar of Raffles Hotel, birthplace of the world-famous Singapore Sling drink and site of the hotel's famed service.</a:t>
          </a:r>
        </a:p>
      </dgm:t>
    </dgm:pt>
    <dgm:pt modelId="{43738450-0D29-4FAC-820F-B68A0F0CE25E}" type="parTrans" cxnId="{785208E0-7A78-4913-BF23-143AAE59405E}">
      <dgm:prSet/>
      <dgm:spPr/>
      <dgm:t>
        <a:bodyPr/>
        <a:lstStyle/>
        <a:p>
          <a:endParaRPr lang="en-US"/>
        </a:p>
      </dgm:t>
    </dgm:pt>
    <dgm:pt modelId="{85FFE35B-C726-4B58-82CC-947F59D60C3F}" type="sibTrans" cxnId="{785208E0-7A78-4913-BF23-143AAE59405E}">
      <dgm:prSet/>
      <dgm:spPr/>
      <dgm:t>
        <a:bodyPr/>
        <a:lstStyle/>
        <a:p>
          <a:endParaRPr lang="en-US"/>
        </a:p>
      </dgm:t>
    </dgm:pt>
    <dgm:pt modelId="{9F8D9C84-D967-40B3-B68A-794075A9CD96}" type="pres">
      <dgm:prSet presAssocID="{FA466BE8-D090-4839-AC2D-B983020D4C95}" presName="Name0" presStyleCnt="0">
        <dgm:presLayoutVars>
          <dgm:dir/>
          <dgm:resizeHandles val="exact"/>
        </dgm:presLayoutVars>
      </dgm:prSet>
      <dgm:spPr/>
    </dgm:pt>
    <dgm:pt modelId="{F7BCB5B7-33F8-496B-88C7-62234F56ADF5}" type="pres">
      <dgm:prSet presAssocID="{FA466BE8-D090-4839-AC2D-B983020D4C95}" presName="arrow" presStyleLbl="bgShp" presStyleIdx="0" presStyleCnt="1"/>
      <dgm:spPr/>
    </dgm:pt>
    <dgm:pt modelId="{0A4A7E90-ABBB-450B-B6B1-769D0ADE1466}" type="pres">
      <dgm:prSet presAssocID="{FA466BE8-D090-4839-AC2D-B983020D4C95}" presName="points" presStyleCnt="0"/>
      <dgm:spPr/>
    </dgm:pt>
    <dgm:pt modelId="{B93A85A3-78C5-4236-9DD3-A04EDDE9815F}" type="pres">
      <dgm:prSet presAssocID="{7593C2E8-C57B-4841-92D9-78D2B903D3C3}" presName="compositeA" presStyleCnt="0"/>
      <dgm:spPr/>
    </dgm:pt>
    <dgm:pt modelId="{1B7D7568-9280-48DC-AF6A-2B4B1D60FB19}" type="pres">
      <dgm:prSet presAssocID="{7593C2E8-C57B-4841-92D9-78D2B903D3C3}" presName="textA" presStyleLbl="revTx" presStyleIdx="0" presStyleCnt="4">
        <dgm:presLayoutVars>
          <dgm:bulletEnabled val="1"/>
        </dgm:presLayoutVars>
      </dgm:prSet>
      <dgm:spPr/>
    </dgm:pt>
    <dgm:pt modelId="{0CA0E7EC-0D43-4C45-B1CB-F3AA83EB23C2}" type="pres">
      <dgm:prSet presAssocID="{7593C2E8-C57B-4841-92D9-78D2B903D3C3}" presName="circleA" presStyleLbl="node1" presStyleIdx="0" presStyleCnt="4"/>
      <dgm:spPr/>
    </dgm:pt>
    <dgm:pt modelId="{6C0004A5-681E-4E54-A24A-26A6A1A5CCFA}" type="pres">
      <dgm:prSet presAssocID="{7593C2E8-C57B-4841-92D9-78D2B903D3C3}" presName="spaceA" presStyleCnt="0"/>
      <dgm:spPr/>
    </dgm:pt>
    <dgm:pt modelId="{4A7D1C96-270E-4DF4-8CEA-6D875E570570}" type="pres">
      <dgm:prSet presAssocID="{F5A30404-F500-4C86-81AC-B2F8D77EA679}" presName="space" presStyleCnt="0"/>
      <dgm:spPr/>
    </dgm:pt>
    <dgm:pt modelId="{65F0EB91-1AC7-4945-AC5E-D2604C38C323}" type="pres">
      <dgm:prSet presAssocID="{4C631A96-F8F6-4F12-AA0A-06B95FE5CC32}" presName="compositeB" presStyleCnt="0"/>
      <dgm:spPr/>
    </dgm:pt>
    <dgm:pt modelId="{8ED53B60-1E55-4BF4-A5D8-7D8082073245}" type="pres">
      <dgm:prSet presAssocID="{4C631A96-F8F6-4F12-AA0A-06B95FE5CC32}" presName="textB" presStyleLbl="revTx" presStyleIdx="1" presStyleCnt="4">
        <dgm:presLayoutVars>
          <dgm:bulletEnabled val="1"/>
        </dgm:presLayoutVars>
      </dgm:prSet>
      <dgm:spPr/>
    </dgm:pt>
    <dgm:pt modelId="{7E0206B2-64EB-42ED-ADFE-22288191A0F1}" type="pres">
      <dgm:prSet presAssocID="{4C631A96-F8F6-4F12-AA0A-06B95FE5CC32}" presName="circleB" presStyleLbl="node1" presStyleIdx="1" presStyleCnt="4"/>
      <dgm:spPr/>
    </dgm:pt>
    <dgm:pt modelId="{43744766-3065-45B7-9ED5-3CD3922C9E0D}" type="pres">
      <dgm:prSet presAssocID="{4C631A96-F8F6-4F12-AA0A-06B95FE5CC32}" presName="spaceB" presStyleCnt="0"/>
      <dgm:spPr/>
    </dgm:pt>
    <dgm:pt modelId="{2E8C7157-2489-457F-9055-2CB8FBD43872}" type="pres">
      <dgm:prSet presAssocID="{AA14C440-1355-4B17-8D1D-B826194D90FC}" presName="space" presStyleCnt="0"/>
      <dgm:spPr/>
    </dgm:pt>
    <dgm:pt modelId="{3AA813CE-78C6-4807-8CE7-9DAF43DD5EE0}" type="pres">
      <dgm:prSet presAssocID="{11A0D924-2B8A-48A8-B326-D64E84EAE3B9}" presName="compositeA" presStyleCnt="0"/>
      <dgm:spPr/>
    </dgm:pt>
    <dgm:pt modelId="{82E103B9-98B8-4D87-ABCF-7E78D25DA2CA}" type="pres">
      <dgm:prSet presAssocID="{11A0D924-2B8A-48A8-B326-D64E84EAE3B9}" presName="textA" presStyleLbl="revTx" presStyleIdx="2" presStyleCnt="4">
        <dgm:presLayoutVars>
          <dgm:bulletEnabled val="1"/>
        </dgm:presLayoutVars>
      </dgm:prSet>
      <dgm:spPr/>
    </dgm:pt>
    <dgm:pt modelId="{6F2E6980-318B-4B15-80AB-73F86FF38922}" type="pres">
      <dgm:prSet presAssocID="{11A0D924-2B8A-48A8-B326-D64E84EAE3B9}" presName="circleA" presStyleLbl="node1" presStyleIdx="2" presStyleCnt="4"/>
      <dgm:spPr/>
    </dgm:pt>
    <dgm:pt modelId="{639A3B07-831E-4A05-A0D2-3E20CEFCFB19}" type="pres">
      <dgm:prSet presAssocID="{11A0D924-2B8A-48A8-B326-D64E84EAE3B9}" presName="spaceA" presStyleCnt="0"/>
      <dgm:spPr/>
    </dgm:pt>
    <dgm:pt modelId="{10F8B928-011E-4761-A882-29824A35ECA8}" type="pres">
      <dgm:prSet presAssocID="{40EAA2D9-B8FA-4D41-8C30-3E7335DE4A9E}" presName="space" presStyleCnt="0"/>
      <dgm:spPr/>
    </dgm:pt>
    <dgm:pt modelId="{4B5E7344-E614-48D5-800F-CBB62D0B928C}" type="pres">
      <dgm:prSet presAssocID="{7B884127-A5AB-4765-A30E-86D528DBC9D8}" presName="compositeB" presStyleCnt="0"/>
      <dgm:spPr/>
    </dgm:pt>
    <dgm:pt modelId="{27DBC968-DC74-4BBA-AA5F-930377DFB503}" type="pres">
      <dgm:prSet presAssocID="{7B884127-A5AB-4765-A30E-86D528DBC9D8}" presName="textB" presStyleLbl="revTx" presStyleIdx="3" presStyleCnt="4">
        <dgm:presLayoutVars>
          <dgm:bulletEnabled val="1"/>
        </dgm:presLayoutVars>
      </dgm:prSet>
      <dgm:spPr/>
    </dgm:pt>
    <dgm:pt modelId="{5153109D-0AF0-4EF2-A96C-FBA4A3FD6F6A}" type="pres">
      <dgm:prSet presAssocID="{7B884127-A5AB-4765-A30E-86D528DBC9D8}" presName="circleB" presStyleLbl="node1" presStyleIdx="3" presStyleCnt="4"/>
      <dgm:spPr/>
    </dgm:pt>
    <dgm:pt modelId="{0327A6C7-80A2-4E1D-A7B7-5978910DD898}" type="pres">
      <dgm:prSet presAssocID="{7B884127-A5AB-4765-A30E-86D528DBC9D8}" presName="spaceB" presStyleCnt="0"/>
      <dgm:spPr/>
    </dgm:pt>
  </dgm:ptLst>
  <dgm:cxnLst>
    <dgm:cxn modelId="{2A42EA19-AC87-4825-9D51-631B11F13C99}" type="presOf" srcId="{7593C2E8-C57B-4841-92D9-78D2B903D3C3}" destId="{1B7D7568-9280-48DC-AF6A-2B4B1D60FB19}" srcOrd="0" destOrd="0" presId="urn:microsoft.com/office/officeart/2005/8/layout/hProcess11"/>
    <dgm:cxn modelId="{E17B1B91-0DEB-48AE-9E5B-D3B05DCBBE3C}" type="presOf" srcId="{11A0D924-2B8A-48A8-B326-D64E84EAE3B9}" destId="{82E103B9-98B8-4D87-ABCF-7E78D25DA2CA}" srcOrd="0" destOrd="0" presId="urn:microsoft.com/office/officeart/2005/8/layout/hProcess11"/>
    <dgm:cxn modelId="{EDEDBB95-75C0-49DC-BF68-927BB5BDB86C}" type="presOf" srcId="{FA466BE8-D090-4839-AC2D-B983020D4C95}" destId="{9F8D9C84-D967-40B3-B68A-794075A9CD96}" srcOrd="0" destOrd="0" presId="urn:microsoft.com/office/officeart/2005/8/layout/hProcess11"/>
    <dgm:cxn modelId="{5B9155A3-2A03-4EBD-BDF7-4217A5041339}" srcId="{FA466BE8-D090-4839-AC2D-B983020D4C95}" destId="{4C631A96-F8F6-4F12-AA0A-06B95FE5CC32}" srcOrd="1" destOrd="0" parTransId="{E1839DBB-198E-433B-9B92-E867F1C18C7F}" sibTransId="{AA14C440-1355-4B17-8D1D-B826194D90FC}"/>
    <dgm:cxn modelId="{F0764DB6-2E59-4EA6-A1C7-0B7B65291B40}" type="presOf" srcId="{4C631A96-F8F6-4F12-AA0A-06B95FE5CC32}" destId="{8ED53B60-1E55-4BF4-A5D8-7D8082073245}" srcOrd="0" destOrd="0" presId="urn:microsoft.com/office/officeart/2005/8/layout/hProcess11"/>
    <dgm:cxn modelId="{785208E0-7A78-4913-BF23-143AAE59405E}" srcId="{FA466BE8-D090-4839-AC2D-B983020D4C95}" destId="{7B884127-A5AB-4765-A30E-86D528DBC9D8}" srcOrd="3" destOrd="0" parTransId="{43738450-0D29-4FAC-820F-B68A0F0CE25E}" sibTransId="{85FFE35B-C726-4B58-82CC-947F59D60C3F}"/>
    <dgm:cxn modelId="{E0630EFB-38C0-4692-AD0F-4FEFD3AB8CD6}" srcId="{FA466BE8-D090-4839-AC2D-B983020D4C95}" destId="{7593C2E8-C57B-4841-92D9-78D2B903D3C3}" srcOrd="0" destOrd="0" parTransId="{BC25A06D-2CF8-449E-BD00-DEC7A0D98BB9}" sibTransId="{F5A30404-F500-4C86-81AC-B2F8D77EA679}"/>
    <dgm:cxn modelId="{A2A65CFF-D211-4207-B9FB-72E3F4A51A87}" srcId="{FA466BE8-D090-4839-AC2D-B983020D4C95}" destId="{11A0D924-2B8A-48A8-B326-D64E84EAE3B9}" srcOrd="2" destOrd="0" parTransId="{877556BB-C5BB-4596-B27F-43290F2DDF21}" sibTransId="{40EAA2D9-B8FA-4D41-8C30-3E7335DE4A9E}"/>
    <dgm:cxn modelId="{993AF7FF-DF04-41E2-A7EC-583AADA069CB}" type="presOf" srcId="{7B884127-A5AB-4765-A30E-86D528DBC9D8}" destId="{27DBC968-DC74-4BBA-AA5F-930377DFB503}" srcOrd="0" destOrd="0" presId="urn:microsoft.com/office/officeart/2005/8/layout/hProcess11"/>
    <dgm:cxn modelId="{D6C4A69A-4498-4670-A77D-1AC096373DF6}" type="presParOf" srcId="{9F8D9C84-D967-40B3-B68A-794075A9CD96}" destId="{F7BCB5B7-33F8-496B-88C7-62234F56ADF5}" srcOrd="0" destOrd="0" presId="urn:microsoft.com/office/officeart/2005/8/layout/hProcess11"/>
    <dgm:cxn modelId="{60EB12F2-96F7-4ED5-8548-115BC2AB6F94}" type="presParOf" srcId="{9F8D9C84-D967-40B3-B68A-794075A9CD96}" destId="{0A4A7E90-ABBB-450B-B6B1-769D0ADE1466}" srcOrd="1" destOrd="0" presId="urn:microsoft.com/office/officeart/2005/8/layout/hProcess11"/>
    <dgm:cxn modelId="{22C2CE58-C247-46F1-A336-E7A1E69C2181}" type="presParOf" srcId="{0A4A7E90-ABBB-450B-B6B1-769D0ADE1466}" destId="{B93A85A3-78C5-4236-9DD3-A04EDDE9815F}" srcOrd="0" destOrd="0" presId="urn:microsoft.com/office/officeart/2005/8/layout/hProcess11"/>
    <dgm:cxn modelId="{27467252-8A9D-40A1-BD7B-88043353FCF0}" type="presParOf" srcId="{B93A85A3-78C5-4236-9DD3-A04EDDE9815F}" destId="{1B7D7568-9280-48DC-AF6A-2B4B1D60FB19}" srcOrd="0" destOrd="0" presId="urn:microsoft.com/office/officeart/2005/8/layout/hProcess11"/>
    <dgm:cxn modelId="{D843C008-3430-4469-9584-0973885BD3A5}" type="presParOf" srcId="{B93A85A3-78C5-4236-9DD3-A04EDDE9815F}" destId="{0CA0E7EC-0D43-4C45-B1CB-F3AA83EB23C2}" srcOrd="1" destOrd="0" presId="urn:microsoft.com/office/officeart/2005/8/layout/hProcess11"/>
    <dgm:cxn modelId="{4569148D-23B7-4D69-90CE-1898DD3E203D}" type="presParOf" srcId="{B93A85A3-78C5-4236-9DD3-A04EDDE9815F}" destId="{6C0004A5-681E-4E54-A24A-26A6A1A5CCFA}" srcOrd="2" destOrd="0" presId="urn:microsoft.com/office/officeart/2005/8/layout/hProcess11"/>
    <dgm:cxn modelId="{D1ABAFEB-06A2-4297-B958-F12EC3257972}" type="presParOf" srcId="{0A4A7E90-ABBB-450B-B6B1-769D0ADE1466}" destId="{4A7D1C96-270E-4DF4-8CEA-6D875E570570}" srcOrd="1" destOrd="0" presId="urn:microsoft.com/office/officeart/2005/8/layout/hProcess11"/>
    <dgm:cxn modelId="{37C16D19-168C-49BA-9185-1FDFFD6D3F5B}" type="presParOf" srcId="{0A4A7E90-ABBB-450B-B6B1-769D0ADE1466}" destId="{65F0EB91-1AC7-4945-AC5E-D2604C38C323}" srcOrd="2" destOrd="0" presId="urn:microsoft.com/office/officeart/2005/8/layout/hProcess11"/>
    <dgm:cxn modelId="{8A95E34D-75AE-4784-B7A2-A4AEBDA258FF}" type="presParOf" srcId="{65F0EB91-1AC7-4945-AC5E-D2604C38C323}" destId="{8ED53B60-1E55-4BF4-A5D8-7D8082073245}" srcOrd="0" destOrd="0" presId="urn:microsoft.com/office/officeart/2005/8/layout/hProcess11"/>
    <dgm:cxn modelId="{1E3369F9-4BBB-425C-842F-A3EA67975B2F}" type="presParOf" srcId="{65F0EB91-1AC7-4945-AC5E-D2604C38C323}" destId="{7E0206B2-64EB-42ED-ADFE-22288191A0F1}" srcOrd="1" destOrd="0" presId="urn:microsoft.com/office/officeart/2005/8/layout/hProcess11"/>
    <dgm:cxn modelId="{72E00952-94C6-4F5E-9896-CF9AD37ED6C3}" type="presParOf" srcId="{65F0EB91-1AC7-4945-AC5E-D2604C38C323}" destId="{43744766-3065-45B7-9ED5-3CD3922C9E0D}" srcOrd="2" destOrd="0" presId="urn:microsoft.com/office/officeart/2005/8/layout/hProcess11"/>
    <dgm:cxn modelId="{DDD856B6-C8D3-4546-9BCF-8765033B796A}" type="presParOf" srcId="{0A4A7E90-ABBB-450B-B6B1-769D0ADE1466}" destId="{2E8C7157-2489-457F-9055-2CB8FBD43872}" srcOrd="3" destOrd="0" presId="urn:microsoft.com/office/officeart/2005/8/layout/hProcess11"/>
    <dgm:cxn modelId="{86D9B91E-3839-495E-9C7D-75EB1B3B8870}" type="presParOf" srcId="{0A4A7E90-ABBB-450B-B6B1-769D0ADE1466}" destId="{3AA813CE-78C6-4807-8CE7-9DAF43DD5EE0}" srcOrd="4" destOrd="0" presId="urn:microsoft.com/office/officeart/2005/8/layout/hProcess11"/>
    <dgm:cxn modelId="{CFE09BDF-9D16-4325-A022-7F38198BC87C}" type="presParOf" srcId="{3AA813CE-78C6-4807-8CE7-9DAF43DD5EE0}" destId="{82E103B9-98B8-4D87-ABCF-7E78D25DA2CA}" srcOrd="0" destOrd="0" presId="urn:microsoft.com/office/officeart/2005/8/layout/hProcess11"/>
    <dgm:cxn modelId="{FA6E6FE4-BE5B-4D91-9E84-C4F0CD7B410D}" type="presParOf" srcId="{3AA813CE-78C6-4807-8CE7-9DAF43DD5EE0}" destId="{6F2E6980-318B-4B15-80AB-73F86FF38922}" srcOrd="1" destOrd="0" presId="urn:microsoft.com/office/officeart/2005/8/layout/hProcess11"/>
    <dgm:cxn modelId="{73399EB2-9F32-4929-AE62-1E773AB84F80}" type="presParOf" srcId="{3AA813CE-78C6-4807-8CE7-9DAF43DD5EE0}" destId="{639A3B07-831E-4A05-A0D2-3E20CEFCFB19}" srcOrd="2" destOrd="0" presId="urn:microsoft.com/office/officeart/2005/8/layout/hProcess11"/>
    <dgm:cxn modelId="{98C80861-DFCE-43D8-B914-E93B70CA3E6E}" type="presParOf" srcId="{0A4A7E90-ABBB-450B-B6B1-769D0ADE1466}" destId="{10F8B928-011E-4761-A882-29824A35ECA8}" srcOrd="5" destOrd="0" presId="urn:microsoft.com/office/officeart/2005/8/layout/hProcess11"/>
    <dgm:cxn modelId="{113E2923-D468-4D7B-886E-111DE6ED4C3A}" type="presParOf" srcId="{0A4A7E90-ABBB-450B-B6B1-769D0ADE1466}" destId="{4B5E7344-E614-48D5-800F-CBB62D0B928C}" srcOrd="6" destOrd="0" presId="urn:microsoft.com/office/officeart/2005/8/layout/hProcess11"/>
    <dgm:cxn modelId="{1ADDAACA-7638-45C1-9FBC-D4B35B759D32}" type="presParOf" srcId="{4B5E7344-E614-48D5-800F-CBB62D0B928C}" destId="{27DBC968-DC74-4BBA-AA5F-930377DFB503}" srcOrd="0" destOrd="0" presId="urn:microsoft.com/office/officeart/2005/8/layout/hProcess11"/>
    <dgm:cxn modelId="{11626024-7E61-4579-84A3-DFA80C4E6F06}" type="presParOf" srcId="{4B5E7344-E614-48D5-800F-CBB62D0B928C}" destId="{5153109D-0AF0-4EF2-A96C-FBA4A3FD6F6A}" srcOrd="1" destOrd="0" presId="urn:microsoft.com/office/officeart/2005/8/layout/hProcess11"/>
    <dgm:cxn modelId="{8CACD37C-E50C-4586-843F-0C5FC84AA39A}" type="presParOf" srcId="{4B5E7344-E614-48D5-800F-CBB62D0B928C}" destId="{0327A6C7-80A2-4E1D-A7B7-5978910DD898}"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BC5BAE2-E073-43DB-BC87-05E555B17A38}" type="doc">
      <dgm:prSet loTypeId="urn:microsoft.com/office/officeart/2005/8/layout/bProcess3" loCatId="process" qsTypeId="urn:microsoft.com/office/officeart/2005/8/quickstyle/simple1" qsCatId="simple" csTypeId="urn:microsoft.com/office/officeart/2005/8/colors/accent0_1" csCatId="mainScheme" phldr="1"/>
      <dgm:spPr/>
      <dgm:t>
        <a:bodyPr/>
        <a:lstStyle/>
        <a:p>
          <a:endParaRPr lang="en-US"/>
        </a:p>
      </dgm:t>
    </dgm:pt>
    <dgm:pt modelId="{FD029476-1F2D-41FE-BF5E-7C00A016740E}">
      <dgm:prSet phldrT="[Text]"/>
      <dgm:spPr/>
      <dgm:t>
        <a:bodyPr/>
        <a:lstStyle/>
        <a:p>
          <a:pPr>
            <a:buFont typeface="Arial"/>
            <a:buChar char="•"/>
          </a:pPr>
          <a:r>
            <a:rPr lang="en-US" dirty="0">
              <a:latin typeface="+mj-lt"/>
            </a:rPr>
            <a:t>The World-famous Raffles Butler Service Sees to it that all Guests are Cared for without Delay.</a:t>
          </a:r>
        </a:p>
      </dgm:t>
    </dgm:pt>
    <dgm:pt modelId="{64E957D1-BB28-4C8F-93C1-B30DA75EBECF}" type="parTrans" cxnId="{AC69FB8B-496F-42E4-80DB-A3BA361BDC98}">
      <dgm:prSet/>
      <dgm:spPr/>
      <dgm:t>
        <a:bodyPr/>
        <a:lstStyle/>
        <a:p>
          <a:endParaRPr lang="en-US"/>
        </a:p>
      </dgm:t>
    </dgm:pt>
    <dgm:pt modelId="{465BD467-70F7-4E2F-8A04-F24FCF49B812}" type="sibTrans" cxnId="{AC69FB8B-496F-42E4-80DB-A3BA361BDC98}">
      <dgm:prSet/>
      <dgm:spPr/>
      <dgm:t>
        <a:bodyPr/>
        <a:lstStyle/>
        <a:p>
          <a:endParaRPr lang="en-US">
            <a:latin typeface="+mj-lt"/>
          </a:endParaRPr>
        </a:p>
      </dgm:t>
    </dgm:pt>
    <dgm:pt modelId="{02D1B2EE-5DD0-4E47-A10B-FED3D7B6A6FB}">
      <dgm:prSet phldrT="[Text]"/>
      <dgm:spPr/>
      <dgm:t>
        <a:bodyPr/>
        <a:lstStyle/>
        <a:p>
          <a:pPr>
            <a:buFont typeface="Arial"/>
            <a:buChar char="•"/>
          </a:pPr>
          <a:r>
            <a:rPr lang="en-US" dirty="0">
              <a:latin typeface="+mj-lt"/>
            </a:rPr>
            <a:t>Elegant Guest Rooms and Suites</a:t>
          </a:r>
        </a:p>
      </dgm:t>
    </dgm:pt>
    <dgm:pt modelId="{5DD1AB44-250E-45F6-B610-85FF02F0FCEF}" type="parTrans" cxnId="{F142325F-0E80-438F-9728-2CC1AE21A0A6}">
      <dgm:prSet/>
      <dgm:spPr/>
      <dgm:t>
        <a:bodyPr/>
        <a:lstStyle/>
        <a:p>
          <a:endParaRPr lang="en-US"/>
        </a:p>
      </dgm:t>
    </dgm:pt>
    <dgm:pt modelId="{884EE30E-4C40-465B-AF40-F497A79967FC}" type="sibTrans" cxnId="{F142325F-0E80-438F-9728-2CC1AE21A0A6}">
      <dgm:prSet/>
      <dgm:spPr/>
      <dgm:t>
        <a:bodyPr/>
        <a:lstStyle/>
        <a:p>
          <a:endParaRPr lang="en-US">
            <a:latin typeface="+mj-lt"/>
          </a:endParaRPr>
        </a:p>
      </dgm:t>
    </dgm:pt>
    <dgm:pt modelId="{14938AB6-B0B6-450E-89F7-170A9EAE851A}">
      <dgm:prSet phldrT="[Text]"/>
      <dgm:spPr/>
      <dgm:t>
        <a:bodyPr/>
        <a:lstStyle/>
        <a:p>
          <a:pPr>
            <a:buFont typeface="Arial"/>
            <a:buChar char="•"/>
          </a:pPr>
          <a:r>
            <a:rPr lang="en-US" dirty="0">
              <a:latin typeface="+mj-lt"/>
            </a:rPr>
            <a:t>Delicious Restaurants</a:t>
          </a:r>
        </a:p>
      </dgm:t>
    </dgm:pt>
    <dgm:pt modelId="{AD2E6FEC-95CD-4E02-B66D-D06C8DBB981D}" type="parTrans" cxnId="{9FA58C91-6A37-4920-9372-9FF8607A5EED}">
      <dgm:prSet/>
      <dgm:spPr/>
      <dgm:t>
        <a:bodyPr/>
        <a:lstStyle/>
        <a:p>
          <a:endParaRPr lang="en-US"/>
        </a:p>
      </dgm:t>
    </dgm:pt>
    <dgm:pt modelId="{554F84F4-DF8C-4FA8-8F5D-5372A0A0CB27}" type="sibTrans" cxnId="{9FA58C91-6A37-4920-9372-9FF8607A5EED}">
      <dgm:prSet/>
      <dgm:spPr/>
      <dgm:t>
        <a:bodyPr/>
        <a:lstStyle/>
        <a:p>
          <a:endParaRPr lang="en-US">
            <a:latin typeface="+mj-lt"/>
          </a:endParaRPr>
        </a:p>
      </dgm:t>
    </dgm:pt>
    <dgm:pt modelId="{E502E857-3F80-4EE1-ADE4-CA780959617A}">
      <dgm:prSet/>
      <dgm:spPr/>
      <dgm:t>
        <a:bodyPr/>
        <a:lstStyle/>
        <a:p>
          <a:r>
            <a:rPr lang="en-US" dirty="0">
              <a:latin typeface="+mj-lt"/>
            </a:rPr>
            <a:t>Relaxing Spa</a:t>
          </a:r>
        </a:p>
      </dgm:t>
    </dgm:pt>
    <dgm:pt modelId="{D78F5362-27DC-4648-83AB-646B96D55A8B}" type="parTrans" cxnId="{A5409E3E-CF5C-4778-BEBE-FA8179490D50}">
      <dgm:prSet/>
      <dgm:spPr/>
      <dgm:t>
        <a:bodyPr/>
        <a:lstStyle/>
        <a:p>
          <a:endParaRPr lang="en-US"/>
        </a:p>
      </dgm:t>
    </dgm:pt>
    <dgm:pt modelId="{6ABDF309-0F08-419F-99B8-15D5FC661AB0}" type="sibTrans" cxnId="{A5409E3E-CF5C-4778-BEBE-FA8179490D50}">
      <dgm:prSet/>
      <dgm:spPr/>
      <dgm:t>
        <a:bodyPr/>
        <a:lstStyle/>
        <a:p>
          <a:endParaRPr lang="en-US">
            <a:latin typeface="+mj-lt"/>
          </a:endParaRPr>
        </a:p>
      </dgm:t>
    </dgm:pt>
    <dgm:pt modelId="{79E675E8-730B-4797-A5AC-9B97B89D03D3}">
      <dgm:prSet/>
      <dgm:spPr/>
      <dgm:t>
        <a:bodyPr/>
        <a:lstStyle/>
        <a:p>
          <a:r>
            <a:rPr lang="en-US" dirty="0">
              <a:latin typeface="+mj-lt"/>
            </a:rPr>
            <a:t>Spacious Function Areas</a:t>
          </a:r>
        </a:p>
      </dgm:t>
    </dgm:pt>
    <dgm:pt modelId="{C26D5181-66D9-46BF-B688-6DC1A8837BC4}" type="parTrans" cxnId="{6C36535B-4ED4-4EA9-9C0C-CAA0ED81AF0D}">
      <dgm:prSet/>
      <dgm:spPr/>
      <dgm:t>
        <a:bodyPr/>
        <a:lstStyle/>
        <a:p>
          <a:endParaRPr lang="en-US"/>
        </a:p>
      </dgm:t>
    </dgm:pt>
    <dgm:pt modelId="{75F90E88-7DF1-4CFC-93B0-914D81FFCD70}" type="sibTrans" cxnId="{6C36535B-4ED4-4EA9-9C0C-CAA0ED81AF0D}">
      <dgm:prSet/>
      <dgm:spPr/>
      <dgm:t>
        <a:bodyPr/>
        <a:lstStyle/>
        <a:p>
          <a:endParaRPr lang="en-US">
            <a:latin typeface="+mj-lt"/>
          </a:endParaRPr>
        </a:p>
      </dgm:t>
    </dgm:pt>
    <dgm:pt modelId="{56E5ED4D-6451-4844-896B-E1311CC00472}">
      <dgm:prSet/>
      <dgm:spPr/>
      <dgm:t>
        <a:bodyPr/>
        <a:lstStyle/>
        <a:p>
          <a:r>
            <a:rPr lang="en-US" dirty="0">
              <a:latin typeface="+mj-lt"/>
            </a:rPr>
            <a:t>The Singapore Sling Drink was Created at Raffles and is Only Available at the Hotel’s Renowned Long Bar (</a:t>
          </a:r>
          <a:r>
            <a:rPr lang="en-US" dirty="0" err="1">
              <a:latin typeface="+mj-lt"/>
            </a:rPr>
            <a:t>Enjuk</a:t>
          </a:r>
          <a:r>
            <a:rPr lang="en-US" dirty="0">
              <a:latin typeface="+mj-lt"/>
            </a:rPr>
            <a:t>, 2023).</a:t>
          </a:r>
        </a:p>
      </dgm:t>
    </dgm:pt>
    <dgm:pt modelId="{A79479BA-E246-4324-B509-378CE26D4F13}" type="parTrans" cxnId="{A4E73431-5595-4A26-9569-E1EB3D5932EF}">
      <dgm:prSet/>
      <dgm:spPr/>
      <dgm:t>
        <a:bodyPr/>
        <a:lstStyle/>
        <a:p>
          <a:endParaRPr lang="en-US"/>
        </a:p>
      </dgm:t>
    </dgm:pt>
    <dgm:pt modelId="{543228BC-F041-41F5-81E5-2DA2BA6A8CA2}" type="sibTrans" cxnId="{A4E73431-5595-4A26-9569-E1EB3D5932EF}">
      <dgm:prSet/>
      <dgm:spPr/>
      <dgm:t>
        <a:bodyPr/>
        <a:lstStyle/>
        <a:p>
          <a:endParaRPr lang="en-US"/>
        </a:p>
      </dgm:t>
    </dgm:pt>
    <dgm:pt modelId="{201000C2-06EE-4DB2-B51D-3AC0B58BE001}" type="pres">
      <dgm:prSet presAssocID="{9BC5BAE2-E073-43DB-BC87-05E555B17A38}" presName="Name0" presStyleCnt="0">
        <dgm:presLayoutVars>
          <dgm:dir/>
          <dgm:resizeHandles val="exact"/>
        </dgm:presLayoutVars>
      </dgm:prSet>
      <dgm:spPr/>
    </dgm:pt>
    <dgm:pt modelId="{53FF3AA0-5D26-48DD-912F-84BC8ED5E326}" type="pres">
      <dgm:prSet presAssocID="{FD029476-1F2D-41FE-BF5E-7C00A016740E}" presName="node" presStyleLbl="node1" presStyleIdx="0" presStyleCnt="6">
        <dgm:presLayoutVars>
          <dgm:bulletEnabled val="1"/>
        </dgm:presLayoutVars>
      </dgm:prSet>
      <dgm:spPr/>
    </dgm:pt>
    <dgm:pt modelId="{B5576EEA-DDA2-47F4-88DC-75D554709DB8}" type="pres">
      <dgm:prSet presAssocID="{465BD467-70F7-4E2F-8A04-F24FCF49B812}" presName="sibTrans" presStyleLbl="sibTrans1D1" presStyleIdx="0" presStyleCnt="5"/>
      <dgm:spPr/>
    </dgm:pt>
    <dgm:pt modelId="{96B6A3AE-6A40-4788-B08F-67A9AF778EC7}" type="pres">
      <dgm:prSet presAssocID="{465BD467-70F7-4E2F-8A04-F24FCF49B812}" presName="connectorText" presStyleLbl="sibTrans1D1" presStyleIdx="0" presStyleCnt="5"/>
      <dgm:spPr/>
    </dgm:pt>
    <dgm:pt modelId="{DAC4DD90-50B6-40C7-83ED-139F5F51719D}" type="pres">
      <dgm:prSet presAssocID="{02D1B2EE-5DD0-4E47-A10B-FED3D7B6A6FB}" presName="node" presStyleLbl="node1" presStyleIdx="1" presStyleCnt="6">
        <dgm:presLayoutVars>
          <dgm:bulletEnabled val="1"/>
        </dgm:presLayoutVars>
      </dgm:prSet>
      <dgm:spPr/>
    </dgm:pt>
    <dgm:pt modelId="{21D0C0D7-24C0-4141-B6A0-A95ABEC135B1}" type="pres">
      <dgm:prSet presAssocID="{884EE30E-4C40-465B-AF40-F497A79967FC}" presName="sibTrans" presStyleLbl="sibTrans1D1" presStyleIdx="1" presStyleCnt="5"/>
      <dgm:spPr/>
    </dgm:pt>
    <dgm:pt modelId="{985366BE-4923-4201-9341-8E12541B2B8F}" type="pres">
      <dgm:prSet presAssocID="{884EE30E-4C40-465B-AF40-F497A79967FC}" presName="connectorText" presStyleLbl="sibTrans1D1" presStyleIdx="1" presStyleCnt="5"/>
      <dgm:spPr/>
    </dgm:pt>
    <dgm:pt modelId="{BE629735-98E0-48F6-8A72-0C95C05788A5}" type="pres">
      <dgm:prSet presAssocID="{14938AB6-B0B6-450E-89F7-170A9EAE851A}" presName="node" presStyleLbl="node1" presStyleIdx="2" presStyleCnt="6">
        <dgm:presLayoutVars>
          <dgm:bulletEnabled val="1"/>
        </dgm:presLayoutVars>
      </dgm:prSet>
      <dgm:spPr/>
    </dgm:pt>
    <dgm:pt modelId="{02C45F7D-235B-46BF-8411-9BE57FE96DBF}" type="pres">
      <dgm:prSet presAssocID="{554F84F4-DF8C-4FA8-8F5D-5372A0A0CB27}" presName="sibTrans" presStyleLbl="sibTrans1D1" presStyleIdx="2" presStyleCnt="5"/>
      <dgm:spPr/>
    </dgm:pt>
    <dgm:pt modelId="{9D3682A9-FAA5-4660-A117-5A27F628FC3F}" type="pres">
      <dgm:prSet presAssocID="{554F84F4-DF8C-4FA8-8F5D-5372A0A0CB27}" presName="connectorText" presStyleLbl="sibTrans1D1" presStyleIdx="2" presStyleCnt="5"/>
      <dgm:spPr/>
    </dgm:pt>
    <dgm:pt modelId="{7C96CC1D-D639-43CE-8D34-E0CD754649E3}" type="pres">
      <dgm:prSet presAssocID="{E502E857-3F80-4EE1-ADE4-CA780959617A}" presName="node" presStyleLbl="node1" presStyleIdx="3" presStyleCnt="6">
        <dgm:presLayoutVars>
          <dgm:bulletEnabled val="1"/>
        </dgm:presLayoutVars>
      </dgm:prSet>
      <dgm:spPr/>
    </dgm:pt>
    <dgm:pt modelId="{DC5CEF5E-EA2F-4480-8F12-44260B313548}" type="pres">
      <dgm:prSet presAssocID="{6ABDF309-0F08-419F-99B8-15D5FC661AB0}" presName="sibTrans" presStyleLbl="sibTrans1D1" presStyleIdx="3" presStyleCnt="5"/>
      <dgm:spPr/>
    </dgm:pt>
    <dgm:pt modelId="{9119C382-52D4-4B59-9337-3A457FF9468E}" type="pres">
      <dgm:prSet presAssocID="{6ABDF309-0F08-419F-99B8-15D5FC661AB0}" presName="connectorText" presStyleLbl="sibTrans1D1" presStyleIdx="3" presStyleCnt="5"/>
      <dgm:spPr/>
    </dgm:pt>
    <dgm:pt modelId="{827BAE21-9D4A-47FA-B271-FCCA08DDAD4A}" type="pres">
      <dgm:prSet presAssocID="{79E675E8-730B-4797-A5AC-9B97B89D03D3}" presName="node" presStyleLbl="node1" presStyleIdx="4" presStyleCnt="6">
        <dgm:presLayoutVars>
          <dgm:bulletEnabled val="1"/>
        </dgm:presLayoutVars>
      </dgm:prSet>
      <dgm:spPr/>
    </dgm:pt>
    <dgm:pt modelId="{B869A140-9A41-45D2-821E-805441D0EF09}" type="pres">
      <dgm:prSet presAssocID="{75F90E88-7DF1-4CFC-93B0-914D81FFCD70}" presName="sibTrans" presStyleLbl="sibTrans1D1" presStyleIdx="4" presStyleCnt="5"/>
      <dgm:spPr/>
    </dgm:pt>
    <dgm:pt modelId="{C063C03D-71B1-40AB-8D23-A5CECDD88296}" type="pres">
      <dgm:prSet presAssocID="{75F90E88-7DF1-4CFC-93B0-914D81FFCD70}" presName="connectorText" presStyleLbl="sibTrans1D1" presStyleIdx="4" presStyleCnt="5"/>
      <dgm:spPr/>
    </dgm:pt>
    <dgm:pt modelId="{623F9580-3827-4147-990D-69B7FDA9BE2F}" type="pres">
      <dgm:prSet presAssocID="{56E5ED4D-6451-4844-896B-E1311CC00472}" presName="node" presStyleLbl="node1" presStyleIdx="5" presStyleCnt="6">
        <dgm:presLayoutVars>
          <dgm:bulletEnabled val="1"/>
        </dgm:presLayoutVars>
      </dgm:prSet>
      <dgm:spPr/>
    </dgm:pt>
  </dgm:ptLst>
  <dgm:cxnLst>
    <dgm:cxn modelId="{FA347D05-FB9E-477E-BAF0-4E224B15957C}" type="presOf" srcId="{56E5ED4D-6451-4844-896B-E1311CC00472}" destId="{623F9580-3827-4147-990D-69B7FDA9BE2F}" srcOrd="0" destOrd="0" presId="urn:microsoft.com/office/officeart/2005/8/layout/bProcess3"/>
    <dgm:cxn modelId="{6C3F040F-A292-43BE-85AF-F4E0B91A6461}" type="presOf" srcId="{75F90E88-7DF1-4CFC-93B0-914D81FFCD70}" destId="{C063C03D-71B1-40AB-8D23-A5CECDD88296}" srcOrd="1" destOrd="0" presId="urn:microsoft.com/office/officeart/2005/8/layout/bProcess3"/>
    <dgm:cxn modelId="{C404AD1B-AA89-46EC-BE15-A74D964910F5}" type="presOf" srcId="{554F84F4-DF8C-4FA8-8F5D-5372A0A0CB27}" destId="{9D3682A9-FAA5-4660-A117-5A27F628FC3F}" srcOrd="1" destOrd="0" presId="urn:microsoft.com/office/officeart/2005/8/layout/bProcess3"/>
    <dgm:cxn modelId="{F33B5F2F-43A5-45AF-8443-02CB8E0858EE}" type="presOf" srcId="{6ABDF309-0F08-419F-99B8-15D5FC661AB0}" destId="{DC5CEF5E-EA2F-4480-8F12-44260B313548}" srcOrd="0" destOrd="0" presId="urn:microsoft.com/office/officeart/2005/8/layout/bProcess3"/>
    <dgm:cxn modelId="{A4E73431-5595-4A26-9569-E1EB3D5932EF}" srcId="{9BC5BAE2-E073-43DB-BC87-05E555B17A38}" destId="{56E5ED4D-6451-4844-896B-E1311CC00472}" srcOrd="5" destOrd="0" parTransId="{A79479BA-E246-4324-B509-378CE26D4F13}" sibTransId="{543228BC-F041-41F5-81E5-2DA2BA6A8CA2}"/>
    <dgm:cxn modelId="{A5409E3E-CF5C-4778-BEBE-FA8179490D50}" srcId="{9BC5BAE2-E073-43DB-BC87-05E555B17A38}" destId="{E502E857-3F80-4EE1-ADE4-CA780959617A}" srcOrd="3" destOrd="0" parTransId="{D78F5362-27DC-4648-83AB-646B96D55A8B}" sibTransId="{6ABDF309-0F08-419F-99B8-15D5FC661AB0}"/>
    <dgm:cxn modelId="{6C36535B-4ED4-4EA9-9C0C-CAA0ED81AF0D}" srcId="{9BC5BAE2-E073-43DB-BC87-05E555B17A38}" destId="{79E675E8-730B-4797-A5AC-9B97B89D03D3}" srcOrd="4" destOrd="0" parTransId="{C26D5181-66D9-46BF-B688-6DC1A8837BC4}" sibTransId="{75F90E88-7DF1-4CFC-93B0-914D81FFCD70}"/>
    <dgm:cxn modelId="{F142325F-0E80-438F-9728-2CC1AE21A0A6}" srcId="{9BC5BAE2-E073-43DB-BC87-05E555B17A38}" destId="{02D1B2EE-5DD0-4E47-A10B-FED3D7B6A6FB}" srcOrd="1" destOrd="0" parTransId="{5DD1AB44-250E-45F6-B610-85FF02F0FCEF}" sibTransId="{884EE30E-4C40-465B-AF40-F497A79967FC}"/>
    <dgm:cxn modelId="{101D3A6C-E701-4AAD-97AA-789348E3DE99}" type="presOf" srcId="{465BD467-70F7-4E2F-8A04-F24FCF49B812}" destId="{B5576EEA-DDA2-47F4-88DC-75D554709DB8}" srcOrd="0" destOrd="0" presId="urn:microsoft.com/office/officeart/2005/8/layout/bProcess3"/>
    <dgm:cxn modelId="{85AED470-59EB-4C96-A89D-1943F1A0E6AB}" type="presOf" srcId="{554F84F4-DF8C-4FA8-8F5D-5372A0A0CB27}" destId="{02C45F7D-235B-46BF-8411-9BE57FE96DBF}" srcOrd="0" destOrd="0" presId="urn:microsoft.com/office/officeart/2005/8/layout/bProcess3"/>
    <dgm:cxn modelId="{BAC5E351-C29C-4CBE-81B5-0C23CFAB0B4D}" type="presOf" srcId="{9BC5BAE2-E073-43DB-BC87-05E555B17A38}" destId="{201000C2-06EE-4DB2-B51D-3AC0B58BE001}" srcOrd="0" destOrd="0" presId="urn:microsoft.com/office/officeart/2005/8/layout/bProcess3"/>
    <dgm:cxn modelId="{537DE356-8FDE-4EDC-B0CD-DE06193A5439}" type="presOf" srcId="{14938AB6-B0B6-450E-89F7-170A9EAE851A}" destId="{BE629735-98E0-48F6-8A72-0C95C05788A5}" srcOrd="0" destOrd="0" presId="urn:microsoft.com/office/officeart/2005/8/layout/bProcess3"/>
    <dgm:cxn modelId="{46968F78-EEC1-45CE-AFC2-78BA3F274B58}" type="presOf" srcId="{465BD467-70F7-4E2F-8A04-F24FCF49B812}" destId="{96B6A3AE-6A40-4788-B08F-67A9AF778EC7}" srcOrd="1" destOrd="0" presId="urn:microsoft.com/office/officeart/2005/8/layout/bProcess3"/>
    <dgm:cxn modelId="{93E3AB59-A32B-4F2A-A43E-846DFB74B8F1}" type="presOf" srcId="{02D1B2EE-5DD0-4E47-A10B-FED3D7B6A6FB}" destId="{DAC4DD90-50B6-40C7-83ED-139F5F51719D}" srcOrd="0" destOrd="0" presId="urn:microsoft.com/office/officeart/2005/8/layout/bProcess3"/>
    <dgm:cxn modelId="{EF79917F-FB27-4FB0-A2F0-234072E2ED8E}" type="presOf" srcId="{75F90E88-7DF1-4CFC-93B0-914D81FFCD70}" destId="{B869A140-9A41-45D2-821E-805441D0EF09}" srcOrd="0" destOrd="0" presId="urn:microsoft.com/office/officeart/2005/8/layout/bProcess3"/>
    <dgm:cxn modelId="{AC69FB8B-496F-42E4-80DB-A3BA361BDC98}" srcId="{9BC5BAE2-E073-43DB-BC87-05E555B17A38}" destId="{FD029476-1F2D-41FE-BF5E-7C00A016740E}" srcOrd="0" destOrd="0" parTransId="{64E957D1-BB28-4C8F-93C1-B30DA75EBECF}" sibTransId="{465BD467-70F7-4E2F-8A04-F24FCF49B812}"/>
    <dgm:cxn modelId="{9FA58C91-6A37-4920-9372-9FF8607A5EED}" srcId="{9BC5BAE2-E073-43DB-BC87-05E555B17A38}" destId="{14938AB6-B0B6-450E-89F7-170A9EAE851A}" srcOrd="2" destOrd="0" parTransId="{AD2E6FEC-95CD-4E02-B66D-D06C8DBB981D}" sibTransId="{554F84F4-DF8C-4FA8-8F5D-5372A0A0CB27}"/>
    <dgm:cxn modelId="{90AEC692-D04A-43A3-8D86-A775F552F106}" type="presOf" srcId="{884EE30E-4C40-465B-AF40-F497A79967FC}" destId="{985366BE-4923-4201-9341-8E12541B2B8F}" srcOrd="1" destOrd="0" presId="urn:microsoft.com/office/officeart/2005/8/layout/bProcess3"/>
    <dgm:cxn modelId="{06CD859B-30F5-4B50-861E-07740CE88D6B}" type="presOf" srcId="{FD029476-1F2D-41FE-BF5E-7C00A016740E}" destId="{53FF3AA0-5D26-48DD-912F-84BC8ED5E326}" srcOrd="0" destOrd="0" presId="urn:microsoft.com/office/officeart/2005/8/layout/bProcess3"/>
    <dgm:cxn modelId="{5F162CAE-ABEB-4817-ABE1-310F83651131}" type="presOf" srcId="{884EE30E-4C40-465B-AF40-F497A79967FC}" destId="{21D0C0D7-24C0-4141-B6A0-A95ABEC135B1}" srcOrd="0" destOrd="0" presId="urn:microsoft.com/office/officeart/2005/8/layout/bProcess3"/>
    <dgm:cxn modelId="{3CF54FB8-D208-4958-85F2-08BCFAC1FFBF}" type="presOf" srcId="{E502E857-3F80-4EE1-ADE4-CA780959617A}" destId="{7C96CC1D-D639-43CE-8D34-E0CD754649E3}" srcOrd="0" destOrd="0" presId="urn:microsoft.com/office/officeart/2005/8/layout/bProcess3"/>
    <dgm:cxn modelId="{D495C2DC-53E4-452C-B643-929187849260}" type="presOf" srcId="{79E675E8-730B-4797-A5AC-9B97B89D03D3}" destId="{827BAE21-9D4A-47FA-B271-FCCA08DDAD4A}" srcOrd="0" destOrd="0" presId="urn:microsoft.com/office/officeart/2005/8/layout/bProcess3"/>
    <dgm:cxn modelId="{4046C7FE-9C3A-4C30-B276-BFB1D479665E}" type="presOf" srcId="{6ABDF309-0F08-419F-99B8-15D5FC661AB0}" destId="{9119C382-52D4-4B59-9337-3A457FF9468E}" srcOrd="1" destOrd="0" presId="urn:microsoft.com/office/officeart/2005/8/layout/bProcess3"/>
    <dgm:cxn modelId="{AA2F9188-2EED-4875-83C8-C142DDB65392}" type="presParOf" srcId="{201000C2-06EE-4DB2-B51D-3AC0B58BE001}" destId="{53FF3AA0-5D26-48DD-912F-84BC8ED5E326}" srcOrd="0" destOrd="0" presId="urn:microsoft.com/office/officeart/2005/8/layout/bProcess3"/>
    <dgm:cxn modelId="{1FB8B5B6-E457-4980-8074-9A4B7A5F5E83}" type="presParOf" srcId="{201000C2-06EE-4DB2-B51D-3AC0B58BE001}" destId="{B5576EEA-DDA2-47F4-88DC-75D554709DB8}" srcOrd="1" destOrd="0" presId="urn:microsoft.com/office/officeart/2005/8/layout/bProcess3"/>
    <dgm:cxn modelId="{FD76CABB-D3F8-4704-B971-3AC6151EE8DA}" type="presParOf" srcId="{B5576EEA-DDA2-47F4-88DC-75D554709DB8}" destId="{96B6A3AE-6A40-4788-B08F-67A9AF778EC7}" srcOrd="0" destOrd="0" presId="urn:microsoft.com/office/officeart/2005/8/layout/bProcess3"/>
    <dgm:cxn modelId="{8C7FF968-345F-4CEE-820D-26D762336A1F}" type="presParOf" srcId="{201000C2-06EE-4DB2-B51D-3AC0B58BE001}" destId="{DAC4DD90-50B6-40C7-83ED-139F5F51719D}" srcOrd="2" destOrd="0" presId="urn:microsoft.com/office/officeart/2005/8/layout/bProcess3"/>
    <dgm:cxn modelId="{2A18BF4A-E977-4CBE-9280-AB649C2D8CA6}" type="presParOf" srcId="{201000C2-06EE-4DB2-B51D-3AC0B58BE001}" destId="{21D0C0D7-24C0-4141-B6A0-A95ABEC135B1}" srcOrd="3" destOrd="0" presId="urn:microsoft.com/office/officeart/2005/8/layout/bProcess3"/>
    <dgm:cxn modelId="{932ABC53-5C8C-4D42-8D45-07CAD41CB46D}" type="presParOf" srcId="{21D0C0D7-24C0-4141-B6A0-A95ABEC135B1}" destId="{985366BE-4923-4201-9341-8E12541B2B8F}" srcOrd="0" destOrd="0" presId="urn:microsoft.com/office/officeart/2005/8/layout/bProcess3"/>
    <dgm:cxn modelId="{EBB62721-5082-4BBF-92D7-31E06208FA20}" type="presParOf" srcId="{201000C2-06EE-4DB2-B51D-3AC0B58BE001}" destId="{BE629735-98E0-48F6-8A72-0C95C05788A5}" srcOrd="4" destOrd="0" presId="urn:microsoft.com/office/officeart/2005/8/layout/bProcess3"/>
    <dgm:cxn modelId="{A036424A-2A1F-42AC-95D2-8EEA01182805}" type="presParOf" srcId="{201000C2-06EE-4DB2-B51D-3AC0B58BE001}" destId="{02C45F7D-235B-46BF-8411-9BE57FE96DBF}" srcOrd="5" destOrd="0" presId="urn:microsoft.com/office/officeart/2005/8/layout/bProcess3"/>
    <dgm:cxn modelId="{24C24B34-F5EF-4A99-85C1-FE2833BBB4C2}" type="presParOf" srcId="{02C45F7D-235B-46BF-8411-9BE57FE96DBF}" destId="{9D3682A9-FAA5-4660-A117-5A27F628FC3F}" srcOrd="0" destOrd="0" presId="urn:microsoft.com/office/officeart/2005/8/layout/bProcess3"/>
    <dgm:cxn modelId="{6DD8FE01-5159-4DEE-93C3-801D5D225E4C}" type="presParOf" srcId="{201000C2-06EE-4DB2-B51D-3AC0B58BE001}" destId="{7C96CC1D-D639-43CE-8D34-E0CD754649E3}" srcOrd="6" destOrd="0" presId="urn:microsoft.com/office/officeart/2005/8/layout/bProcess3"/>
    <dgm:cxn modelId="{63367362-3304-47E1-8D12-350817D607B3}" type="presParOf" srcId="{201000C2-06EE-4DB2-B51D-3AC0B58BE001}" destId="{DC5CEF5E-EA2F-4480-8F12-44260B313548}" srcOrd="7" destOrd="0" presId="urn:microsoft.com/office/officeart/2005/8/layout/bProcess3"/>
    <dgm:cxn modelId="{831C2BA9-DDD0-423C-B2AA-A180475DCBCE}" type="presParOf" srcId="{DC5CEF5E-EA2F-4480-8F12-44260B313548}" destId="{9119C382-52D4-4B59-9337-3A457FF9468E}" srcOrd="0" destOrd="0" presId="urn:microsoft.com/office/officeart/2005/8/layout/bProcess3"/>
    <dgm:cxn modelId="{BCB3DDEF-9333-4162-A6A7-308786159A1C}" type="presParOf" srcId="{201000C2-06EE-4DB2-B51D-3AC0B58BE001}" destId="{827BAE21-9D4A-47FA-B271-FCCA08DDAD4A}" srcOrd="8" destOrd="0" presId="urn:microsoft.com/office/officeart/2005/8/layout/bProcess3"/>
    <dgm:cxn modelId="{7598315E-6A60-402A-85F9-6A6BD5BCA4CB}" type="presParOf" srcId="{201000C2-06EE-4DB2-B51D-3AC0B58BE001}" destId="{B869A140-9A41-45D2-821E-805441D0EF09}" srcOrd="9" destOrd="0" presId="urn:microsoft.com/office/officeart/2005/8/layout/bProcess3"/>
    <dgm:cxn modelId="{269F4BD1-E881-4AEF-9803-300A1C3B0991}" type="presParOf" srcId="{B869A140-9A41-45D2-821E-805441D0EF09}" destId="{C063C03D-71B1-40AB-8D23-A5CECDD88296}" srcOrd="0" destOrd="0" presId="urn:microsoft.com/office/officeart/2005/8/layout/bProcess3"/>
    <dgm:cxn modelId="{5B116B45-38E5-4182-BA3C-F1F026C790F0}" type="presParOf" srcId="{201000C2-06EE-4DB2-B51D-3AC0B58BE001}" destId="{623F9580-3827-4147-990D-69B7FDA9BE2F}" srcOrd="10"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5B746CB-E770-42FB-8367-DF27EE9866AD}" type="doc">
      <dgm:prSet loTypeId="urn:microsoft.com/office/officeart/2008/layout/VerticalCurvedList" loCatId="list" qsTypeId="urn:microsoft.com/office/officeart/2005/8/quickstyle/simple1" qsCatId="simple" csTypeId="urn:microsoft.com/office/officeart/2005/8/colors/accent0_1" csCatId="mainScheme"/>
      <dgm:spPr/>
      <dgm:t>
        <a:bodyPr/>
        <a:lstStyle/>
        <a:p>
          <a:endParaRPr lang="en-US"/>
        </a:p>
      </dgm:t>
    </dgm:pt>
    <dgm:pt modelId="{62D44C19-DAFF-4243-9E97-24908122F491}">
      <dgm:prSet/>
      <dgm:spPr/>
      <dgm:t>
        <a:bodyPr/>
        <a:lstStyle/>
        <a:p>
          <a:r>
            <a:rPr lang="en-US"/>
            <a:t>The extraordinary success of Singapore's Raffles Hotel can be traced back to the staff's tireless efforts to consistently go above and beyond for visitors.</a:t>
          </a:r>
        </a:p>
      </dgm:t>
    </dgm:pt>
    <dgm:pt modelId="{6AF84676-7816-4B20-A44F-D591F3A33EBB}" type="parTrans" cxnId="{E5941416-1172-4240-A5D5-EC8B72691498}">
      <dgm:prSet/>
      <dgm:spPr/>
      <dgm:t>
        <a:bodyPr/>
        <a:lstStyle/>
        <a:p>
          <a:endParaRPr lang="en-US"/>
        </a:p>
      </dgm:t>
    </dgm:pt>
    <dgm:pt modelId="{1C355998-351B-4E44-9155-CA6F13BADF6A}" type="sibTrans" cxnId="{E5941416-1172-4240-A5D5-EC8B72691498}">
      <dgm:prSet/>
      <dgm:spPr/>
      <dgm:t>
        <a:bodyPr/>
        <a:lstStyle/>
        <a:p>
          <a:endParaRPr lang="en-US"/>
        </a:p>
      </dgm:t>
    </dgm:pt>
    <dgm:pt modelId="{EB7874B4-900B-4448-8C35-E1A8E3F4E99B}">
      <dgm:prSet/>
      <dgm:spPr/>
      <dgm:t>
        <a:bodyPr/>
        <a:lstStyle/>
        <a:p>
          <a:r>
            <a:rPr lang="en-US"/>
            <a:t>Each visitor is given a personal Raffles Butler who caters to their every want and pleasure. </a:t>
          </a:r>
        </a:p>
      </dgm:t>
    </dgm:pt>
    <dgm:pt modelId="{D44CD9FA-9431-4357-A2D6-251A393064AE}" type="parTrans" cxnId="{C2D3174A-F8D5-4F76-BDBB-DBCAA55FAACB}">
      <dgm:prSet/>
      <dgm:spPr/>
      <dgm:t>
        <a:bodyPr/>
        <a:lstStyle/>
        <a:p>
          <a:endParaRPr lang="en-US"/>
        </a:p>
      </dgm:t>
    </dgm:pt>
    <dgm:pt modelId="{5F568F62-E9DB-4DF7-9585-2F69761FBE8C}" type="sibTrans" cxnId="{C2D3174A-F8D5-4F76-BDBB-DBCAA55FAACB}">
      <dgm:prSet/>
      <dgm:spPr/>
      <dgm:t>
        <a:bodyPr/>
        <a:lstStyle/>
        <a:p>
          <a:endParaRPr lang="en-US"/>
        </a:p>
      </dgm:t>
    </dgm:pt>
    <dgm:pt modelId="{1C029CC9-BD4D-4826-A469-495F7C137E1B}">
      <dgm:prSet/>
      <dgm:spPr/>
      <dgm:t>
        <a:bodyPr/>
        <a:lstStyle/>
        <a:p>
          <a:r>
            <a:rPr lang="en-US"/>
            <a:t>The dedication to quality is reflected in the overwhelming positive feedback from guests.</a:t>
          </a:r>
        </a:p>
      </dgm:t>
    </dgm:pt>
    <dgm:pt modelId="{EE05F65D-3983-46AF-8885-300DD892E73A}" type="parTrans" cxnId="{5FACBF5F-A9FF-40BD-8300-DDD76F0F5326}">
      <dgm:prSet/>
      <dgm:spPr/>
      <dgm:t>
        <a:bodyPr/>
        <a:lstStyle/>
        <a:p>
          <a:endParaRPr lang="en-US"/>
        </a:p>
      </dgm:t>
    </dgm:pt>
    <dgm:pt modelId="{8B5BE744-DF57-4AB2-9F1A-6F9809CA5DB6}" type="sibTrans" cxnId="{5FACBF5F-A9FF-40BD-8300-DDD76F0F5326}">
      <dgm:prSet/>
      <dgm:spPr/>
      <dgm:t>
        <a:bodyPr/>
        <a:lstStyle/>
        <a:p>
          <a:endParaRPr lang="en-US"/>
        </a:p>
      </dgm:t>
    </dgm:pt>
    <dgm:pt modelId="{23EA3576-4234-48E9-9A6E-3A7E1EA616EA}" type="pres">
      <dgm:prSet presAssocID="{95B746CB-E770-42FB-8367-DF27EE9866AD}" presName="Name0" presStyleCnt="0">
        <dgm:presLayoutVars>
          <dgm:chMax val="7"/>
          <dgm:chPref val="7"/>
          <dgm:dir/>
        </dgm:presLayoutVars>
      </dgm:prSet>
      <dgm:spPr/>
    </dgm:pt>
    <dgm:pt modelId="{19EF3441-CA3D-40E1-8804-E131C95A35D0}" type="pres">
      <dgm:prSet presAssocID="{95B746CB-E770-42FB-8367-DF27EE9866AD}" presName="Name1" presStyleCnt="0"/>
      <dgm:spPr/>
    </dgm:pt>
    <dgm:pt modelId="{7974C676-981C-4DAF-B1B0-C13E299A072C}" type="pres">
      <dgm:prSet presAssocID="{95B746CB-E770-42FB-8367-DF27EE9866AD}" presName="cycle" presStyleCnt="0"/>
      <dgm:spPr/>
    </dgm:pt>
    <dgm:pt modelId="{969AC11B-8C00-4431-9C2A-56AF20829634}" type="pres">
      <dgm:prSet presAssocID="{95B746CB-E770-42FB-8367-DF27EE9866AD}" presName="srcNode" presStyleLbl="node1" presStyleIdx="0" presStyleCnt="3"/>
      <dgm:spPr/>
    </dgm:pt>
    <dgm:pt modelId="{47B4C962-7C92-4334-AF6D-0F2A989C55CA}" type="pres">
      <dgm:prSet presAssocID="{95B746CB-E770-42FB-8367-DF27EE9866AD}" presName="conn" presStyleLbl="parChTrans1D2" presStyleIdx="0" presStyleCnt="1"/>
      <dgm:spPr/>
    </dgm:pt>
    <dgm:pt modelId="{4187EBA3-741E-401E-BD94-7BDFBFA7311B}" type="pres">
      <dgm:prSet presAssocID="{95B746CB-E770-42FB-8367-DF27EE9866AD}" presName="extraNode" presStyleLbl="node1" presStyleIdx="0" presStyleCnt="3"/>
      <dgm:spPr/>
    </dgm:pt>
    <dgm:pt modelId="{728080EA-2A54-454B-A867-2D647C464E03}" type="pres">
      <dgm:prSet presAssocID="{95B746CB-E770-42FB-8367-DF27EE9866AD}" presName="dstNode" presStyleLbl="node1" presStyleIdx="0" presStyleCnt="3"/>
      <dgm:spPr/>
    </dgm:pt>
    <dgm:pt modelId="{E36696DA-12B3-4FF7-8A86-F2C7E90E0F7D}" type="pres">
      <dgm:prSet presAssocID="{62D44C19-DAFF-4243-9E97-24908122F491}" presName="text_1" presStyleLbl="node1" presStyleIdx="0" presStyleCnt="3">
        <dgm:presLayoutVars>
          <dgm:bulletEnabled val="1"/>
        </dgm:presLayoutVars>
      </dgm:prSet>
      <dgm:spPr/>
    </dgm:pt>
    <dgm:pt modelId="{E43180F2-3D0E-44FF-8908-A8DF4F74B561}" type="pres">
      <dgm:prSet presAssocID="{62D44C19-DAFF-4243-9E97-24908122F491}" presName="accent_1" presStyleCnt="0"/>
      <dgm:spPr/>
    </dgm:pt>
    <dgm:pt modelId="{341497E8-619B-4817-8F60-1F5F71CFEB76}" type="pres">
      <dgm:prSet presAssocID="{62D44C19-DAFF-4243-9E97-24908122F491}" presName="accentRepeatNode" presStyleLbl="solidFgAcc1" presStyleIdx="0" presStyleCnt="3"/>
      <dgm:spPr/>
    </dgm:pt>
    <dgm:pt modelId="{06A42CA5-5FC8-4331-A5C6-FC05AF452DD2}" type="pres">
      <dgm:prSet presAssocID="{EB7874B4-900B-4448-8C35-E1A8E3F4E99B}" presName="text_2" presStyleLbl="node1" presStyleIdx="1" presStyleCnt="3">
        <dgm:presLayoutVars>
          <dgm:bulletEnabled val="1"/>
        </dgm:presLayoutVars>
      </dgm:prSet>
      <dgm:spPr/>
    </dgm:pt>
    <dgm:pt modelId="{3AD460E9-46D3-42D6-978F-AB9C734FDAD5}" type="pres">
      <dgm:prSet presAssocID="{EB7874B4-900B-4448-8C35-E1A8E3F4E99B}" presName="accent_2" presStyleCnt="0"/>
      <dgm:spPr/>
    </dgm:pt>
    <dgm:pt modelId="{43249668-07D3-4B18-B30D-172D6A702505}" type="pres">
      <dgm:prSet presAssocID="{EB7874B4-900B-4448-8C35-E1A8E3F4E99B}" presName="accentRepeatNode" presStyleLbl="solidFgAcc1" presStyleIdx="1" presStyleCnt="3"/>
      <dgm:spPr/>
    </dgm:pt>
    <dgm:pt modelId="{99878302-0C94-400F-9424-34418A7909C0}" type="pres">
      <dgm:prSet presAssocID="{1C029CC9-BD4D-4826-A469-495F7C137E1B}" presName="text_3" presStyleLbl="node1" presStyleIdx="2" presStyleCnt="3">
        <dgm:presLayoutVars>
          <dgm:bulletEnabled val="1"/>
        </dgm:presLayoutVars>
      </dgm:prSet>
      <dgm:spPr/>
    </dgm:pt>
    <dgm:pt modelId="{0DCA3042-24C3-4969-B8A2-1337F9940845}" type="pres">
      <dgm:prSet presAssocID="{1C029CC9-BD4D-4826-A469-495F7C137E1B}" presName="accent_3" presStyleCnt="0"/>
      <dgm:spPr/>
    </dgm:pt>
    <dgm:pt modelId="{8CA5B811-5655-4C9B-84E9-68022F5C79D7}" type="pres">
      <dgm:prSet presAssocID="{1C029CC9-BD4D-4826-A469-495F7C137E1B}" presName="accentRepeatNode" presStyleLbl="solidFgAcc1" presStyleIdx="2" presStyleCnt="3"/>
      <dgm:spPr/>
    </dgm:pt>
  </dgm:ptLst>
  <dgm:cxnLst>
    <dgm:cxn modelId="{E5941416-1172-4240-A5D5-EC8B72691498}" srcId="{95B746CB-E770-42FB-8367-DF27EE9866AD}" destId="{62D44C19-DAFF-4243-9E97-24908122F491}" srcOrd="0" destOrd="0" parTransId="{6AF84676-7816-4B20-A44F-D591F3A33EBB}" sibTransId="{1C355998-351B-4E44-9155-CA6F13BADF6A}"/>
    <dgm:cxn modelId="{5FACBF5F-A9FF-40BD-8300-DDD76F0F5326}" srcId="{95B746CB-E770-42FB-8367-DF27EE9866AD}" destId="{1C029CC9-BD4D-4826-A469-495F7C137E1B}" srcOrd="2" destOrd="0" parTransId="{EE05F65D-3983-46AF-8885-300DD892E73A}" sibTransId="{8B5BE744-DF57-4AB2-9F1A-6F9809CA5DB6}"/>
    <dgm:cxn modelId="{C2D3174A-F8D5-4F76-BDBB-DBCAA55FAACB}" srcId="{95B746CB-E770-42FB-8367-DF27EE9866AD}" destId="{EB7874B4-900B-4448-8C35-E1A8E3F4E99B}" srcOrd="1" destOrd="0" parTransId="{D44CD9FA-9431-4357-A2D6-251A393064AE}" sibTransId="{5F568F62-E9DB-4DF7-9585-2F69761FBE8C}"/>
    <dgm:cxn modelId="{5FBADD52-57B0-4F82-AB6A-3A330086B982}" type="presOf" srcId="{1C355998-351B-4E44-9155-CA6F13BADF6A}" destId="{47B4C962-7C92-4334-AF6D-0F2A989C55CA}" srcOrd="0" destOrd="0" presId="urn:microsoft.com/office/officeart/2008/layout/VerticalCurvedList"/>
    <dgm:cxn modelId="{1102CD56-83A8-432C-90F0-60E9F0C4525F}" type="presOf" srcId="{1C029CC9-BD4D-4826-A469-495F7C137E1B}" destId="{99878302-0C94-400F-9424-34418A7909C0}" srcOrd="0" destOrd="0" presId="urn:microsoft.com/office/officeart/2008/layout/VerticalCurvedList"/>
    <dgm:cxn modelId="{741CCD9A-F5E7-4248-BD7B-5E357CAB4852}" type="presOf" srcId="{95B746CB-E770-42FB-8367-DF27EE9866AD}" destId="{23EA3576-4234-48E9-9A6E-3A7E1EA616EA}" srcOrd="0" destOrd="0" presId="urn:microsoft.com/office/officeart/2008/layout/VerticalCurvedList"/>
    <dgm:cxn modelId="{6672E7E9-F3A6-4A9F-BE11-46A0D04AECDC}" type="presOf" srcId="{62D44C19-DAFF-4243-9E97-24908122F491}" destId="{E36696DA-12B3-4FF7-8A86-F2C7E90E0F7D}" srcOrd="0" destOrd="0" presId="urn:microsoft.com/office/officeart/2008/layout/VerticalCurvedList"/>
    <dgm:cxn modelId="{92B744EF-592E-4D7B-AA9A-516E1ACCDF46}" type="presOf" srcId="{EB7874B4-900B-4448-8C35-E1A8E3F4E99B}" destId="{06A42CA5-5FC8-4331-A5C6-FC05AF452DD2}" srcOrd="0" destOrd="0" presId="urn:microsoft.com/office/officeart/2008/layout/VerticalCurvedList"/>
    <dgm:cxn modelId="{475EEC76-F351-4399-8772-9EB5EFBAAA6E}" type="presParOf" srcId="{23EA3576-4234-48E9-9A6E-3A7E1EA616EA}" destId="{19EF3441-CA3D-40E1-8804-E131C95A35D0}" srcOrd="0" destOrd="0" presId="urn:microsoft.com/office/officeart/2008/layout/VerticalCurvedList"/>
    <dgm:cxn modelId="{951ABD27-9556-4D84-B785-57E2A6A0F589}" type="presParOf" srcId="{19EF3441-CA3D-40E1-8804-E131C95A35D0}" destId="{7974C676-981C-4DAF-B1B0-C13E299A072C}" srcOrd="0" destOrd="0" presId="urn:microsoft.com/office/officeart/2008/layout/VerticalCurvedList"/>
    <dgm:cxn modelId="{647399C7-FD16-40BE-853C-A06C0ECC6955}" type="presParOf" srcId="{7974C676-981C-4DAF-B1B0-C13E299A072C}" destId="{969AC11B-8C00-4431-9C2A-56AF20829634}" srcOrd="0" destOrd="0" presId="urn:microsoft.com/office/officeart/2008/layout/VerticalCurvedList"/>
    <dgm:cxn modelId="{D19963C0-CD21-47CD-8561-B9820F421A46}" type="presParOf" srcId="{7974C676-981C-4DAF-B1B0-C13E299A072C}" destId="{47B4C962-7C92-4334-AF6D-0F2A989C55CA}" srcOrd="1" destOrd="0" presId="urn:microsoft.com/office/officeart/2008/layout/VerticalCurvedList"/>
    <dgm:cxn modelId="{FF642A9E-3D29-4337-AFAE-2AAB05EB7041}" type="presParOf" srcId="{7974C676-981C-4DAF-B1B0-C13E299A072C}" destId="{4187EBA3-741E-401E-BD94-7BDFBFA7311B}" srcOrd="2" destOrd="0" presId="urn:microsoft.com/office/officeart/2008/layout/VerticalCurvedList"/>
    <dgm:cxn modelId="{8551CE96-2F22-484E-B600-7C9E52DCB0A1}" type="presParOf" srcId="{7974C676-981C-4DAF-B1B0-C13E299A072C}" destId="{728080EA-2A54-454B-A867-2D647C464E03}" srcOrd="3" destOrd="0" presId="urn:microsoft.com/office/officeart/2008/layout/VerticalCurvedList"/>
    <dgm:cxn modelId="{E8B15CB9-5A62-42D7-A742-FEA36032AD85}" type="presParOf" srcId="{19EF3441-CA3D-40E1-8804-E131C95A35D0}" destId="{E36696DA-12B3-4FF7-8A86-F2C7E90E0F7D}" srcOrd="1" destOrd="0" presId="urn:microsoft.com/office/officeart/2008/layout/VerticalCurvedList"/>
    <dgm:cxn modelId="{5D0C6BBC-C861-4ADD-BFCF-437B0AD1AEEB}" type="presParOf" srcId="{19EF3441-CA3D-40E1-8804-E131C95A35D0}" destId="{E43180F2-3D0E-44FF-8908-A8DF4F74B561}" srcOrd="2" destOrd="0" presId="urn:microsoft.com/office/officeart/2008/layout/VerticalCurvedList"/>
    <dgm:cxn modelId="{513005A3-1D95-44F2-8324-4E3E629CCF21}" type="presParOf" srcId="{E43180F2-3D0E-44FF-8908-A8DF4F74B561}" destId="{341497E8-619B-4817-8F60-1F5F71CFEB76}" srcOrd="0" destOrd="0" presId="urn:microsoft.com/office/officeart/2008/layout/VerticalCurvedList"/>
    <dgm:cxn modelId="{0B539F9C-50F6-4950-9BBC-4354E9F09EEE}" type="presParOf" srcId="{19EF3441-CA3D-40E1-8804-E131C95A35D0}" destId="{06A42CA5-5FC8-4331-A5C6-FC05AF452DD2}" srcOrd="3" destOrd="0" presId="urn:microsoft.com/office/officeart/2008/layout/VerticalCurvedList"/>
    <dgm:cxn modelId="{124BA2EF-312A-4A81-BC00-91D28A53D9F7}" type="presParOf" srcId="{19EF3441-CA3D-40E1-8804-E131C95A35D0}" destId="{3AD460E9-46D3-42D6-978F-AB9C734FDAD5}" srcOrd="4" destOrd="0" presId="urn:microsoft.com/office/officeart/2008/layout/VerticalCurvedList"/>
    <dgm:cxn modelId="{165B0972-81F8-4DEB-BA4C-C33C3CA730A8}" type="presParOf" srcId="{3AD460E9-46D3-42D6-978F-AB9C734FDAD5}" destId="{43249668-07D3-4B18-B30D-172D6A702505}" srcOrd="0" destOrd="0" presId="urn:microsoft.com/office/officeart/2008/layout/VerticalCurvedList"/>
    <dgm:cxn modelId="{AC6F84C1-2B50-4B01-A1C5-4D92B19B2E4A}" type="presParOf" srcId="{19EF3441-CA3D-40E1-8804-E131C95A35D0}" destId="{99878302-0C94-400F-9424-34418A7909C0}" srcOrd="5" destOrd="0" presId="urn:microsoft.com/office/officeart/2008/layout/VerticalCurvedList"/>
    <dgm:cxn modelId="{E0CFD09F-8B51-4B86-945E-4B6E4BB214A9}" type="presParOf" srcId="{19EF3441-CA3D-40E1-8804-E131C95A35D0}" destId="{0DCA3042-24C3-4969-B8A2-1337F9940845}" srcOrd="6" destOrd="0" presId="urn:microsoft.com/office/officeart/2008/layout/VerticalCurvedList"/>
    <dgm:cxn modelId="{A417F5B2-A9B6-495C-82D7-04B559813CA8}" type="presParOf" srcId="{0DCA3042-24C3-4969-B8A2-1337F9940845}" destId="{8CA5B811-5655-4C9B-84E9-68022F5C79D7}"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C002C4-8F4E-4E43-A736-DEF550521414}">
      <dsp:nvSpPr>
        <dsp:cNvPr id="0" name=""/>
        <dsp:cNvSpPr/>
      </dsp:nvSpPr>
      <dsp:spPr>
        <a:xfrm>
          <a:off x="3231" y="172777"/>
          <a:ext cx="2563601" cy="1538160"/>
        </a:xfrm>
        <a:prstGeom prst="rect">
          <a:avLst/>
        </a:prstGeom>
        <a:solidFill>
          <a:schemeClr val="accent4">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Introduction</a:t>
          </a:r>
          <a:endParaRPr lang="en-US" sz="2900" kern="1200" dirty="0"/>
        </a:p>
      </dsp:txBody>
      <dsp:txXfrm>
        <a:off x="3231" y="172777"/>
        <a:ext cx="2563601" cy="1538160"/>
      </dsp:txXfrm>
    </dsp:sp>
    <dsp:sp modelId="{D29B6593-EC51-44C5-94D8-50DE98AD802F}">
      <dsp:nvSpPr>
        <dsp:cNvPr id="0" name=""/>
        <dsp:cNvSpPr/>
      </dsp:nvSpPr>
      <dsp:spPr>
        <a:xfrm>
          <a:off x="2823193" y="172777"/>
          <a:ext cx="2563601" cy="1538160"/>
        </a:xfrm>
        <a:prstGeom prst="rect">
          <a:avLst/>
        </a:prstGeom>
        <a:solidFill>
          <a:schemeClr val="accent4">
            <a:hueOff val="134760"/>
            <a:satOff val="1001"/>
            <a:lumOff val="2241"/>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Overview of Raffles</a:t>
          </a:r>
          <a:endParaRPr lang="en-US" sz="2900" kern="1200" dirty="0"/>
        </a:p>
      </dsp:txBody>
      <dsp:txXfrm>
        <a:off x="2823193" y="172777"/>
        <a:ext cx="2563601" cy="1538160"/>
      </dsp:txXfrm>
    </dsp:sp>
    <dsp:sp modelId="{1BA6562C-5395-49A0-BDF2-7AF8E50BE246}">
      <dsp:nvSpPr>
        <dsp:cNvPr id="0" name=""/>
        <dsp:cNvSpPr/>
      </dsp:nvSpPr>
      <dsp:spPr>
        <a:xfrm>
          <a:off x="5643155" y="172777"/>
          <a:ext cx="2563601" cy="1538160"/>
        </a:xfrm>
        <a:prstGeom prst="rect">
          <a:avLst/>
        </a:prstGeom>
        <a:solidFill>
          <a:schemeClr val="accent4">
            <a:hueOff val="269520"/>
            <a:satOff val="2002"/>
            <a:lumOff val="4482"/>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Target Consumer</a:t>
          </a:r>
          <a:endParaRPr lang="en-US" sz="2900" kern="1200" dirty="0"/>
        </a:p>
      </dsp:txBody>
      <dsp:txXfrm>
        <a:off x="5643155" y="172777"/>
        <a:ext cx="2563601" cy="1538160"/>
      </dsp:txXfrm>
    </dsp:sp>
    <dsp:sp modelId="{27C52CF5-623B-4E50-AF86-A1A804E5294A}">
      <dsp:nvSpPr>
        <dsp:cNvPr id="0" name=""/>
        <dsp:cNvSpPr/>
      </dsp:nvSpPr>
      <dsp:spPr>
        <a:xfrm>
          <a:off x="8463116" y="172777"/>
          <a:ext cx="2563601" cy="1538160"/>
        </a:xfrm>
        <a:prstGeom prst="rect">
          <a:avLst/>
        </a:prstGeom>
        <a:solidFill>
          <a:schemeClr val="accent4">
            <a:hueOff val="404280"/>
            <a:satOff val="3003"/>
            <a:lumOff val="6723"/>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Role of Guest Services</a:t>
          </a:r>
          <a:endParaRPr lang="en-US" sz="2900" kern="1200" dirty="0"/>
        </a:p>
      </dsp:txBody>
      <dsp:txXfrm>
        <a:off x="8463116" y="172777"/>
        <a:ext cx="2563601" cy="1538160"/>
      </dsp:txXfrm>
    </dsp:sp>
    <dsp:sp modelId="{299B3A92-D661-4E6A-8674-0AF869DEA8B3}">
      <dsp:nvSpPr>
        <dsp:cNvPr id="0" name=""/>
        <dsp:cNvSpPr/>
      </dsp:nvSpPr>
      <dsp:spPr>
        <a:xfrm>
          <a:off x="3231" y="1967299"/>
          <a:ext cx="2563601" cy="1538160"/>
        </a:xfrm>
        <a:prstGeom prst="rect">
          <a:avLst/>
        </a:prstGeom>
        <a:solidFill>
          <a:schemeClr val="accent4">
            <a:hueOff val="539041"/>
            <a:satOff val="4004"/>
            <a:lumOff val="8963"/>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Guest Services of Raffles</a:t>
          </a:r>
          <a:endParaRPr lang="en-US" sz="2900" kern="1200" dirty="0"/>
        </a:p>
      </dsp:txBody>
      <dsp:txXfrm>
        <a:off x="3231" y="1967299"/>
        <a:ext cx="2563601" cy="1538160"/>
      </dsp:txXfrm>
    </dsp:sp>
    <dsp:sp modelId="{B1A33D32-48C6-4F9A-B18C-75FD03A5AA93}">
      <dsp:nvSpPr>
        <dsp:cNvPr id="0" name=""/>
        <dsp:cNvSpPr/>
      </dsp:nvSpPr>
      <dsp:spPr>
        <a:xfrm>
          <a:off x="2823193" y="1967299"/>
          <a:ext cx="2563601" cy="1538160"/>
        </a:xfrm>
        <a:prstGeom prst="rect">
          <a:avLst/>
        </a:prstGeom>
        <a:solidFill>
          <a:schemeClr val="accent4">
            <a:hueOff val="673801"/>
            <a:satOff val="5005"/>
            <a:lumOff val="11204"/>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Importance of Hospitality</a:t>
          </a:r>
          <a:endParaRPr lang="en-US" sz="2900" kern="1200" dirty="0"/>
        </a:p>
      </dsp:txBody>
      <dsp:txXfrm>
        <a:off x="2823193" y="1967299"/>
        <a:ext cx="2563601" cy="1538160"/>
      </dsp:txXfrm>
    </dsp:sp>
    <dsp:sp modelId="{B81565CE-3E0F-4EDF-949D-ED687196203F}">
      <dsp:nvSpPr>
        <dsp:cNvPr id="0" name=""/>
        <dsp:cNvSpPr/>
      </dsp:nvSpPr>
      <dsp:spPr>
        <a:xfrm>
          <a:off x="5643155" y="1967299"/>
          <a:ext cx="2563601" cy="1538160"/>
        </a:xfrm>
        <a:prstGeom prst="rect">
          <a:avLst/>
        </a:prstGeom>
        <a:solidFill>
          <a:schemeClr val="accent4">
            <a:hueOff val="808561"/>
            <a:satOff val="6006"/>
            <a:lumOff val="13445"/>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dirty="0"/>
            <a:t>Exceeding the Expectations of the Customers</a:t>
          </a:r>
        </a:p>
      </dsp:txBody>
      <dsp:txXfrm>
        <a:off x="5643155" y="1967299"/>
        <a:ext cx="2563601" cy="1538160"/>
      </dsp:txXfrm>
    </dsp:sp>
    <dsp:sp modelId="{D1984F5C-DD7B-4D5D-AA7F-E9AEF144A05F}">
      <dsp:nvSpPr>
        <dsp:cNvPr id="0" name=""/>
        <dsp:cNvSpPr/>
      </dsp:nvSpPr>
      <dsp:spPr>
        <a:xfrm>
          <a:off x="8463116" y="1967299"/>
          <a:ext cx="2563601" cy="1538160"/>
        </a:xfrm>
        <a:prstGeom prst="rect">
          <a:avLst/>
        </a:prstGeom>
        <a:solidFill>
          <a:schemeClr val="accent4">
            <a:hueOff val="943321"/>
            <a:satOff val="7007"/>
            <a:lumOff val="15686"/>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dirty="0"/>
            <a:t>Conclusion</a:t>
          </a:r>
        </a:p>
      </dsp:txBody>
      <dsp:txXfrm>
        <a:off x="8463116" y="1967299"/>
        <a:ext cx="2563601" cy="15381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86F4EB-033D-4FAB-93A8-4DB85F387201}">
      <dsp:nvSpPr>
        <dsp:cNvPr id="0" name=""/>
        <dsp:cNvSpPr/>
      </dsp:nvSpPr>
      <dsp:spPr>
        <a:xfrm>
          <a:off x="1293" y="1231525"/>
          <a:ext cx="3179105" cy="2066418"/>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The Raffles Hotel is a paragon of this dedication. This presentation will examine what makes Raffles Hotel a model of luxury hospitality. </a:t>
          </a:r>
        </a:p>
      </dsp:txBody>
      <dsp:txXfrm>
        <a:off x="102167" y="1332399"/>
        <a:ext cx="2977357" cy="1864670"/>
      </dsp:txXfrm>
    </dsp:sp>
    <dsp:sp modelId="{F5CFF0E9-D4C5-4172-9D8B-37BB7262A5B3}">
      <dsp:nvSpPr>
        <dsp:cNvPr id="0" name=""/>
        <dsp:cNvSpPr/>
      </dsp:nvSpPr>
      <dsp:spPr>
        <a:xfrm>
          <a:off x="1590845" y="509842"/>
          <a:ext cx="3509785" cy="3509785"/>
        </a:xfrm>
        <a:custGeom>
          <a:avLst/>
          <a:gdLst/>
          <a:ahLst/>
          <a:cxnLst/>
          <a:rect l="0" t="0" r="0" b="0"/>
          <a:pathLst>
            <a:path>
              <a:moveTo>
                <a:pt x="353285" y="698887"/>
              </a:moveTo>
              <a:arcTo wR="1754892" hR="1754892" stAng="13019716" swAng="6360569"/>
            </a:path>
          </a:pathLst>
        </a:custGeom>
        <a:noFill/>
        <a:ln w="12700" cap="rnd"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9088E8E1-2058-46C6-9610-82DEFF7BF542}">
      <dsp:nvSpPr>
        <dsp:cNvPr id="0" name=""/>
        <dsp:cNvSpPr/>
      </dsp:nvSpPr>
      <dsp:spPr>
        <a:xfrm>
          <a:off x="3511078" y="1231525"/>
          <a:ext cx="3179105" cy="2066418"/>
        </a:xfrm>
        <a:prstGeom prst="round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It will focus on Hospitality, Guest services, and quality services of Raffles.</a:t>
          </a:r>
        </a:p>
      </dsp:txBody>
      <dsp:txXfrm>
        <a:off x="3611952" y="1332399"/>
        <a:ext cx="2977357" cy="1864670"/>
      </dsp:txXfrm>
    </dsp:sp>
    <dsp:sp modelId="{286D81D0-67FC-45D4-8F46-499535244683}">
      <dsp:nvSpPr>
        <dsp:cNvPr id="0" name=""/>
        <dsp:cNvSpPr/>
      </dsp:nvSpPr>
      <dsp:spPr>
        <a:xfrm>
          <a:off x="1590845" y="509842"/>
          <a:ext cx="3509785" cy="3509785"/>
        </a:xfrm>
        <a:custGeom>
          <a:avLst/>
          <a:gdLst/>
          <a:ahLst/>
          <a:cxnLst/>
          <a:rect l="0" t="0" r="0" b="0"/>
          <a:pathLst>
            <a:path>
              <a:moveTo>
                <a:pt x="3156499" y="2810897"/>
              </a:moveTo>
              <a:arcTo wR="1754892" hR="1754892" stAng="2219716" swAng="6360569"/>
            </a:path>
          </a:pathLst>
        </a:custGeom>
        <a:noFill/>
        <a:ln w="12700" cap="rnd" cmpd="sng" algn="ctr">
          <a:solidFill>
            <a:schemeClr val="accent3">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BCB5B7-33F8-496B-88C7-62234F56ADF5}">
      <dsp:nvSpPr>
        <dsp:cNvPr id="0" name=""/>
        <dsp:cNvSpPr/>
      </dsp:nvSpPr>
      <dsp:spPr>
        <a:xfrm>
          <a:off x="0" y="1103490"/>
          <a:ext cx="11029615" cy="1471321"/>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7D7568-9280-48DC-AF6A-2B4B1D60FB19}">
      <dsp:nvSpPr>
        <dsp:cNvPr id="0" name=""/>
        <dsp:cNvSpPr/>
      </dsp:nvSpPr>
      <dsp:spPr>
        <a:xfrm>
          <a:off x="4968" y="0"/>
          <a:ext cx="2389570" cy="14713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marL="0" lvl="0" indent="0" algn="ctr" defTabSz="711200">
            <a:lnSpc>
              <a:spcPct val="90000"/>
            </a:lnSpc>
            <a:spcBef>
              <a:spcPct val="0"/>
            </a:spcBef>
            <a:spcAft>
              <a:spcPct val="35000"/>
            </a:spcAft>
            <a:buNone/>
          </a:pPr>
          <a:r>
            <a:rPr lang="en-US" sz="1600" kern="1200" dirty="0">
              <a:solidFill>
                <a:schemeClr val="tx1"/>
              </a:solidFill>
            </a:rPr>
            <a:t>The Raffles Hotel in downtown Singapore is a symbol of opulence and classic style.</a:t>
          </a:r>
        </a:p>
      </dsp:txBody>
      <dsp:txXfrm>
        <a:off x="4968" y="0"/>
        <a:ext cx="2389570" cy="1471321"/>
      </dsp:txXfrm>
    </dsp:sp>
    <dsp:sp modelId="{0CA0E7EC-0D43-4C45-B1CB-F3AA83EB23C2}">
      <dsp:nvSpPr>
        <dsp:cNvPr id="0" name=""/>
        <dsp:cNvSpPr/>
      </dsp:nvSpPr>
      <dsp:spPr>
        <a:xfrm>
          <a:off x="1015838" y="1655236"/>
          <a:ext cx="367830" cy="367830"/>
        </a:xfrm>
        <a:prstGeom prst="ellipse">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D53B60-1E55-4BF4-A5D8-7D8082073245}">
      <dsp:nvSpPr>
        <dsp:cNvPr id="0" name=""/>
        <dsp:cNvSpPr/>
      </dsp:nvSpPr>
      <dsp:spPr>
        <a:xfrm>
          <a:off x="2514017" y="2206981"/>
          <a:ext cx="2389570" cy="14713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t" anchorCtr="0">
          <a:noAutofit/>
        </a:bodyPr>
        <a:lstStyle/>
        <a:p>
          <a:pPr marL="0" lvl="0" indent="0" algn="ctr" defTabSz="711200">
            <a:lnSpc>
              <a:spcPct val="90000"/>
            </a:lnSpc>
            <a:spcBef>
              <a:spcPct val="0"/>
            </a:spcBef>
            <a:spcAft>
              <a:spcPct val="35000"/>
            </a:spcAft>
            <a:buNone/>
          </a:pPr>
          <a:r>
            <a:rPr lang="en-US" sz="1600" kern="1200">
              <a:solidFill>
                <a:schemeClr val="tx1"/>
              </a:solidFill>
            </a:rPr>
            <a:t>Having opened its doors in 1887.</a:t>
          </a:r>
        </a:p>
      </dsp:txBody>
      <dsp:txXfrm>
        <a:off x="2514017" y="2206981"/>
        <a:ext cx="2389570" cy="1471321"/>
      </dsp:txXfrm>
    </dsp:sp>
    <dsp:sp modelId="{7E0206B2-64EB-42ED-ADFE-22288191A0F1}">
      <dsp:nvSpPr>
        <dsp:cNvPr id="0" name=""/>
        <dsp:cNvSpPr/>
      </dsp:nvSpPr>
      <dsp:spPr>
        <a:xfrm>
          <a:off x="3524887" y="1655236"/>
          <a:ext cx="367830" cy="367830"/>
        </a:xfrm>
        <a:prstGeom prst="ellipse">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E103B9-98B8-4D87-ABCF-7E78D25DA2CA}">
      <dsp:nvSpPr>
        <dsp:cNvPr id="0" name=""/>
        <dsp:cNvSpPr/>
      </dsp:nvSpPr>
      <dsp:spPr>
        <a:xfrm>
          <a:off x="5023066" y="0"/>
          <a:ext cx="2389570" cy="14713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marL="0" lvl="0" indent="0" algn="ctr" defTabSz="711200">
            <a:lnSpc>
              <a:spcPct val="90000"/>
            </a:lnSpc>
            <a:spcBef>
              <a:spcPct val="0"/>
            </a:spcBef>
            <a:spcAft>
              <a:spcPct val="35000"/>
            </a:spcAft>
            <a:buNone/>
          </a:pPr>
          <a:r>
            <a:rPr lang="en-US" sz="1600" kern="1200">
              <a:solidFill>
                <a:schemeClr val="tx1"/>
              </a:solidFill>
            </a:rPr>
            <a:t>With its colonial architecture and verdant grounds, this Singaporean hotel at Beach Road provides a peaceful retreat from the city (Cristina, 2023).</a:t>
          </a:r>
        </a:p>
      </dsp:txBody>
      <dsp:txXfrm>
        <a:off x="5023066" y="0"/>
        <a:ext cx="2389570" cy="1471321"/>
      </dsp:txXfrm>
    </dsp:sp>
    <dsp:sp modelId="{6F2E6980-318B-4B15-80AB-73F86FF38922}">
      <dsp:nvSpPr>
        <dsp:cNvPr id="0" name=""/>
        <dsp:cNvSpPr/>
      </dsp:nvSpPr>
      <dsp:spPr>
        <a:xfrm>
          <a:off x="6033936" y="1655236"/>
          <a:ext cx="367830" cy="367830"/>
        </a:xfrm>
        <a:prstGeom prst="ellipse">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DBC968-DC74-4BBA-AA5F-930377DFB503}">
      <dsp:nvSpPr>
        <dsp:cNvPr id="0" name=""/>
        <dsp:cNvSpPr/>
      </dsp:nvSpPr>
      <dsp:spPr>
        <a:xfrm>
          <a:off x="7532114" y="2206981"/>
          <a:ext cx="2389570" cy="14713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t" anchorCtr="0">
          <a:noAutofit/>
        </a:bodyPr>
        <a:lstStyle/>
        <a:p>
          <a:pPr marL="0" lvl="0" indent="0" algn="ctr" defTabSz="711200">
            <a:lnSpc>
              <a:spcPct val="90000"/>
            </a:lnSpc>
            <a:spcBef>
              <a:spcPct val="0"/>
            </a:spcBef>
            <a:spcAft>
              <a:spcPct val="35000"/>
            </a:spcAft>
            <a:buNone/>
          </a:pPr>
          <a:r>
            <a:rPr lang="en-US" sz="1600" kern="1200">
              <a:solidFill>
                <a:schemeClr val="tx1"/>
              </a:solidFill>
            </a:rPr>
            <a:t>The magnificent Long Bar of Raffles Hotel, birthplace of the world-famous Singapore Sling drink and site of the hotel's famed service.</a:t>
          </a:r>
        </a:p>
      </dsp:txBody>
      <dsp:txXfrm>
        <a:off x="7532114" y="2206981"/>
        <a:ext cx="2389570" cy="1471321"/>
      </dsp:txXfrm>
    </dsp:sp>
    <dsp:sp modelId="{5153109D-0AF0-4EF2-A96C-FBA4A3FD6F6A}">
      <dsp:nvSpPr>
        <dsp:cNvPr id="0" name=""/>
        <dsp:cNvSpPr/>
      </dsp:nvSpPr>
      <dsp:spPr>
        <a:xfrm>
          <a:off x="8542984" y="1655236"/>
          <a:ext cx="367830" cy="367830"/>
        </a:xfrm>
        <a:prstGeom prst="ellipse">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576EEA-DDA2-47F4-88DC-75D554709DB8}">
      <dsp:nvSpPr>
        <dsp:cNvPr id="0" name=""/>
        <dsp:cNvSpPr/>
      </dsp:nvSpPr>
      <dsp:spPr>
        <a:xfrm>
          <a:off x="3635848" y="726151"/>
          <a:ext cx="560886" cy="91440"/>
        </a:xfrm>
        <a:custGeom>
          <a:avLst/>
          <a:gdLst/>
          <a:ahLst/>
          <a:cxnLst/>
          <a:rect l="0" t="0" r="0" b="0"/>
          <a:pathLst>
            <a:path>
              <a:moveTo>
                <a:pt x="0" y="45720"/>
              </a:moveTo>
              <a:lnTo>
                <a:pt x="560886" y="45720"/>
              </a:lnTo>
            </a:path>
          </a:pathLst>
        </a:custGeom>
        <a:noFill/>
        <a:ln w="12700" cap="rnd" cmpd="sng" algn="ctr">
          <a:solidFill>
            <a:schemeClr val="dk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latin typeface="+mj-lt"/>
          </a:endParaRPr>
        </a:p>
      </dsp:txBody>
      <dsp:txXfrm>
        <a:off x="3901504" y="768914"/>
        <a:ext cx="29574" cy="5914"/>
      </dsp:txXfrm>
    </dsp:sp>
    <dsp:sp modelId="{53FF3AA0-5D26-48DD-912F-84BC8ED5E326}">
      <dsp:nvSpPr>
        <dsp:cNvPr id="0" name=""/>
        <dsp:cNvSpPr/>
      </dsp:nvSpPr>
      <dsp:spPr>
        <a:xfrm>
          <a:off x="1065968" y="367"/>
          <a:ext cx="2571680" cy="1543008"/>
        </a:xfrm>
        <a:prstGeom prst="rect">
          <a:avLst/>
        </a:prstGeom>
        <a:solidFill>
          <a:schemeClr val="lt1">
            <a:hueOff val="0"/>
            <a:satOff val="0"/>
            <a:lumOff val="0"/>
            <a:alphaOff val="0"/>
          </a:schemeClr>
        </a:solidFill>
        <a:ln w="2222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Font typeface="Arial"/>
            <a:buNone/>
          </a:pPr>
          <a:r>
            <a:rPr lang="en-US" sz="1700" kern="1200" dirty="0">
              <a:latin typeface="+mj-lt"/>
            </a:rPr>
            <a:t>The World-famous Raffles Butler Service Sees to it that all Guests are Cared for without Delay.</a:t>
          </a:r>
        </a:p>
      </dsp:txBody>
      <dsp:txXfrm>
        <a:off x="1065968" y="367"/>
        <a:ext cx="2571680" cy="1543008"/>
      </dsp:txXfrm>
    </dsp:sp>
    <dsp:sp modelId="{21D0C0D7-24C0-4141-B6A0-A95ABEC135B1}">
      <dsp:nvSpPr>
        <dsp:cNvPr id="0" name=""/>
        <dsp:cNvSpPr/>
      </dsp:nvSpPr>
      <dsp:spPr>
        <a:xfrm>
          <a:off x="6799015" y="726151"/>
          <a:ext cx="560886" cy="91440"/>
        </a:xfrm>
        <a:custGeom>
          <a:avLst/>
          <a:gdLst/>
          <a:ahLst/>
          <a:cxnLst/>
          <a:rect l="0" t="0" r="0" b="0"/>
          <a:pathLst>
            <a:path>
              <a:moveTo>
                <a:pt x="0" y="45720"/>
              </a:moveTo>
              <a:lnTo>
                <a:pt x="560886" y="45720"/>
              </a:lnTo>
            </a:path>
          </a:pathLst>
        </a:custGeom>
        <a:noFill/>
        <a:ln w="12700" cap="rnd" cmpd="sng" algn="ctr">
          <a:solidFill>
            <a:schemeClr val="dk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latin typeface="+mj-lt"/>
          </a:endParaRPr>
        </a:p>
      </dsp:txBody>
      <dsp:txXfrm>
        <a:off x="7064671" y="768914"/>
        <a:ext cx="29574" cy="5914"/>
      </dsp:txXfrm>
    </dsp:sp>
    <dsp:sp modelId="{DAC4DD90-50B6-40C7-83ED-139F5F51719D}">
      <dsp:nvSpPr>
        <dsp:cNvPr id="0" name=""/>
        <dsp:cNvSpPr/>
      </dsp:nvSpPr>
      <dsp:spPr>
        <a:xfrm>
          <a:off x="4229134" y="367"/>
          <a:ext cx="2571680" cy="1543008"/>
        </a:xfrm>
        <a:prstGeom prst="rect">
          <a:avLst/>
        </a:prstGeom>
        <a:solidFill>
          <a:schemeClr val="lt1">
            <a:hueOff val="0"/>
            <a:satOff val="0"/>
            <a:lumOff val="0"/>
            <a:alphaOff val="0"/>
          </a:schemeClr>
        </a:solidFill>
        <a:ln w="2222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Font typeface="Arial"/>
            <a:buNone/>
          </a:pPr>
          <a:r>
            <a:rPr lang="en-US" sz="1700" kern="1200" dirty="0">
              <a:latin typeface="+mj-lt"/>
            </a:rPr>
            <a:t>Elegant Guest Rooms and Suites</a:t>
          </a:r>
        </a:p>
      </dsp:txBody>
      <dsp:txXfrm>
        <a:off x="4229134" y="367"/>
        <a:ext cx="2571680" cy="1543008"/>
      </dsp:txXfrm>
    </dsp:sp>
    <dsp:sp modelId="{02C45F7D-235B-46BF-8411-9BE57FE96DBF}">
      <dsp:nvSpPr>
        <dsp:cNvPr id="0" name=""/>
        <dsp:cNvSpPr/>
      </dsp:nvSpPr>
      <dsp:spPr>
        <a:xfrm>
          <a:off x="2351808" y="1541575"/>
          <a:ext cx="6326333" cy="560886"/>
        </a:xfrm>
        <a:custGeom>
          <a:avLst/>
          <a:gdLst/>
          <a:ahLst/>
          <a:cxnLst/>
          <a:rect l="0" t="0" r="0" b="0"/>
          <a:pathLst>
            <a:path>
              <a:moveTo>
                <a:pt x="6326333" y="0"/>
              </a:moveTo>
              <a:lnTo>
                <a:pt x="6326333" y="297543"/>
              </a:lnTo>
              <a:lnTo>
                <a:pt x="0" y="297543"/>
              </a:lnTo>
              <a:lnTo>
                <a:pt x="0" y="560886"/>
              </a:lnTo>
            </a:path>
          </a:pathLst>
        </a:custGeom>
        <a:noFill/>
        <a:ln w="12700" cap="rnd" cmpd="sng" algn="ctr">
          <a:solidFill>
            <a:schemeClr val="dk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latin typeface="+mj-lt"/>
          </a:endParaRPr>
        </a:p>
      </dsp:txBody>
      <dsp:txXfrm>
        <a:off x="5356126" y="1819061"/>
        <a:ext cx="317696" cy="5914"/>
      </dsp:txXfrm>
    </dsp:sp>
    <dsp:sp modelId="{BE629735-98E0-48F6-8A72-0C95C05788A5}">
      <dsp:nvSpPr>
        <dsp:cNvPr id="0" name=""/>
        <dsp:cNvSpPr/>
      </dsp:nvSpPr>
      <dsp:spPr>
        <a:xfrm>
          <a:off x="7392301" y="367"/>
          <a:ext cx="2571680" cy="1543008"/>
        </a:xfrm>
        <a:prstGeom prst="rect">
          <a:avLst/>
        </a:prstGeom>
        <a:solidFill>
          <a:schemeClr val="lt1">
            <a:hueOff val="0"/>
            <a:satOff val="0"/>
            <a:lumOff val="0"/>
            <a:alphaOff val="0"/>
          </a:schemeClr>
        </a:solidFill>
        <a:ln w="2222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Font typeface="Arial"/>
            <a:buNone/>
          </a:pPr>
          <a:r>
            <a:rPr lang="en-US" sz="1700" kern="1200" dirty="0">
              <a:latin typeface="+mj-lt"/>
            </a:rPr>
            <a:t>Delicious Restaurants</a:t>
          </a:r>
        </a:p>
      </dsp:txBody>
      <dsp:txXfrm>
        <a:off x="7392301" y="367"/>
        <a:ext cx="2571680" cy="1543008"/>
      </dsp:txXfrm>
    </dsp:sp>
    <dsp:sp modelId="{DC5CEF5E-EA2F-4480-8F12-44260B313548}">
      <dsp:nvSpPr>
        <dsp:cNvPr id="0" name=""/>
        <dsp:cNvSpPr/>
      </dsp:nvSpPr>
      <dsp:spPr>
        <a:xfrm>
          <a:off x="3635848" y="2860646"/>
          <a:ext cx="560886" cy="91440"/>
        </a:xfrm>
        <a:custGeom>
          <a:avLst/>
          <a:gdLst/>
          <a:ahLst/>
          <a:cxnLst/>
          <a:rect l="0" t="0" r="0" b="0"/>
          <a:pathLst>
            <a:path>
              <a:moveTo>
                <a:pt x="0" y="45720"/>
              </a:moveTo>
              <a:lnTo>
                <a:pt x="560886" y="45720"/>
              </a:lnTo>
            </a:path>
          </a:pathLst>
        </a:custGeom>
        <a:noFill/>
        <a:ln w="12700" cap="rnd" cmpd="sng" algn="ctr">
          <a:solidFill>
            <a:schemeClr val="dk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latin typeface="+mj-lt"/>
          </a:endParaRPr>
        </a:p>
      </dsp:txBody>
      <dsp:txXfrm>
        <a:off x="3901504" y="2903408"/>
        <a:ext cx="29574" cy="5914"/>
      </dsp:txXfrm>
    </dsp:sp>
    <dsp:sp modelId="{7C96CC1D-D639-43CE-8D34-E0CD754649E3}">
      <dsp:nvSpPr>
        <dsp:cNvPr id="0" name=""/>
        <dsp:cNvSpPr/>
      </dsp:nvSpPr>
      <dsp:spPr>
        <a:xfrm>
          <a:off x="1065968" y="2134862"/>
          <a:ext cx="2571680" cy="1543008"/>
        </a:xfrm>
        <a:prstGeom prst="rect">
          <a:avLst/>
        </a:prstGeom>
        <a:solidFill>
          <a:schemeClr val="lt1">
            <a:hueOff val="0"/>
            <a:satOff val="0"/>
            <a:lumOff val="0"/>
            <a:alphaOff val="0"/>
          </a:schemeClr>
        </a:solidFill>
        <a:ln w="2222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US" sz="1700" kern="1200" dirty="0">
              <a:latin typeface="+mj-lt"/>
            </a:rPr>
            <a:t>Relaxing Spa</a:t>
          </a:r>
        </a:p>
      </dsp:txBody>
      <dsp:txXfrm>
        <a:off x="1065968" y="2134862"/>
        <a:ext cx="2571680" cy="1543008"/>
      </dsp:txXfrm>
    </dsp:sp>
    <dsp:sp modelId="{B869A140-9A41-45D2-821E-805441D0EF09}">
      <dsp:nvSpPr>
        <dsp:cNvPr id="0" name=""/>
        <dsp:cNvSpPr/>
      </dsp:nvSpPr>
      <dsp:spPr>
        <a:xfrm>
          <a:off x="6799015" y="2860646"/>
          <a:ext cx="560886" cy="91440"/>
        </a:xfrm>
        <a:custGeom>
          <a:avLst/>
          <a:gdLst/>
          <a:ahLst/>
          <a:cxnLst/>
          <a:rect l="0" t="0" r="0" b="0"/>
          <a:pathLst>
            <a:path>
              <a:moveTo>
                <a:pt x="0" y="45720"/>
              </a:moveTo>
              <a:lnTo>
                <a:pt x="560886" y="45720"/>
              </a:lnTo>
            </a:path>
          </a:pathLst>
        </a:custGeom>
        <a:noFill/>
        <a:ln w="12700" cap="rnd" cmpd="sng" algn="ctr">
          <a:solidFill>
            <a:schemeClr val="dk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latin typeface="+mj-lt"/>
          </a:endParaRPr>
        </a:p>
      </dsp:txBody>
      <dsp:txXfrm>
        <a:off x="7064671" y="2903408"/>
        <a:ext cx="29574" cy="5914"/>
      </dsp:txXfrm>
    </dsp:sp>
    <dsp:sp modelId="{827BAE21-9D4A-47FA-B271-FCCA08DDAD4A}">
      <dsp:nvSpPr>
        <dsp:cNvPr id="0" name=""/>
        <dsp:cNvSpPr/>
      </dsp:nvSpPr>
      <dsp:spPr>
        <a:xfrm>
          <a:off x="4229134" y="2134862"/>
          <a:ext cx="2571680" cy="1543008"/>
        </a:xfrm>
        <a:prstGeom prst="rect">
          <a:avLst/>
        </a:prstGeom>
        <a:solidFill>
          <a:schemeClr val="lt1">
            <a:hueOff val="0"/>
            <a:satOff val="0"/>
            <a:lumOff val="0"/>
            <a:alphaOff val="0"/>
          </a:schemeClr>
        </a:solidFill>
        <a:ln w="2222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US" sz="1700" kern="1200" dirty="0">
              <a:latin typeface="+mj-lt"/>
            </a:rPr>
            <a:t>Spacious Function Areas</a:t>
          </a:r>
        </a:p>
      </dsp:txBody>
      <dsp:txXfrm>
        <a:off x="4229134" y="2134862"/>
        <a:ext cx="2571680" cy="1543008"/>
      </dsp:txXfrm>
    </dsp:sp>
    <dsp:sp modelId="{623F9580-3827-4147-990D-69B7FDA9BE2F}">
      <dsp:nvSpPr>
        <dsp:cNvPr id="0" name=""/>
        <dsp:cNvSpPr/>
      </dsp:nvSpPr>
      <dsp:spPr>
        <a:xfrm>
          <a:off x="7392301" y="2134862"/>
          <a:ext cx="2571680" cy="1543008"/>
        </a:xfrm>
        <a:prstGeom prst="rect">
          <a:avLst/>
        </a:prstGeom>
        <a:solidFill>
          <a:schemeClr val="lt1">
            <a:hueOff val="0"/>
            <a:satOff val="0"/>
            <a:lumOff val="0"/>
            <a:alphaOff val="0"/>
          </a:schemeClr>
        </a:solidFill>
        <a:ln w="2222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US" sz="1700" kern="1200" dirty="0">
              <a:latin typeface="+mj-lt"/>
            </a:rPr>
            <a:t>The Singapore Sling Drink was Created at Raffles and is Only Available at the Hotel’s Renowned Long Bar (</a:t>
          </a:r>
          <a:r>
            <a:rPr lang="en-US" sz="1700" kern="1200" dirty="0" err="1">
              <a:latin typeface="+mj-lt"/>
            </a:rPr>
            <a:t>Enjuk</a:t>
          </a:r>
          <a:r>
            <a:rPr lang="en-US" sz="1700" kern="1200" dirty="0">
              <a:latin typeface="+mj-lt"/>
            </a:rPr>
            <a:t>, 2023).</a:t>
          </a:r>
        </a:p>
      </dsp:txBody>
      <dsp:txXfrm>
        <a:off x="7392301" y="2134862"/>
        <a:ext cx="2571680" cy="154300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B4C962-7C92-4334-AF6D-0F2A989C55CA}">
      <dsp:nvSpPr>
        <dsp:cNvPr id="0" name=""/>
        <dsp:cNvSpPr/>
      </dsp:nvSpPr>
      <dsp:spPr>
        <a:xfrm>
          <a:off x="-4157965" y="-638068"/>
          <a:ext cx="4954439" cy="4954439"/>
        </a:xfrm>
        <a:prstGeom prst="blockArc">
          <a:avLst>
            <a:gd name="adj1" fmla="val 18900000"/>
            <a:gd name="adj2" fmla="val 2700000"/>
            <a:gd name="adj3" fmla="val 436"/>
          </a:avLst>
        </a:prstGeom>
        <a:noFill/>
        <a:ln w="22225" cap="rnd" cmpd="sng" algn="ctr">
          <a:solidFill>
            <a:schemeClr val="dk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36696DA-12B3-4FF7-8A86-F2C7E90E0F7D}">
      <dsp:nvSpPr>
        <dsp:cNvPr id="0" name=""/>
        <dsp:cNvSpPr/>
      </dsp:nvSpPr>
      <dsp:spPr>
        <a:xfrm>
          <a:off x="512214" y="367830"/>
          <a:ext cx="10468305" cy="735660"/>
        </a:xfrm>
        <a:prstGeom prst="rect">
          <a:avLst/>
        </a:prstGeom>
        <a:solidFill>
          <a:schemeClr val="lt1">
            <a:hueOff val="0"/>
            <a:satOff val="0"/>
            <a:lumOff val="0"/>
            <a:alphaOff val="0"/>
          </a:schemeClr>
        </a:solidFill>
        <a:ln w="2222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3931" tIns="58420" rIns="58420" bIns="58420" numCol="1" spcCol="1270" anchor="ctr" anchorCtr="0">
          <a:noAutofit/>
        </a:bodyPr>
        <a:lstStyle/>
        <a:p>
          <a:pPr marL="0" lvl="0" indent="0" algn="l" defTabSz="1022350">
            <a:lnSpc>
              <a:spcPct val="90000"/>
            </a:lnSpc>
            <a:spcBef>
              <a:spcPct val="0"/>
            </a:spcBef>
            <a:spcAft>
              <a:spcPct val="35000"/>
            </a:spcAft>
            <a:buNone/>
          </a:pPr>
          <a:r>
            <a:rPr lang="en-US" sz="2300" kern="1200"/>
            <a:t>The extraordinary success of Singapore's Raffles Hotel can be traced back to the staff's tireless efforts to consistently go above and beyond for visitors.</a:t>
          </a:r>
        </a:p>
      </dsp:txBody>
      <dsp:txXfrm>
        <a:off x="512214" y="367830"/>
        <a:ext cx="10468305" cy="735660"/>
      </dsp:txXfrm>
    </dsp:sp>
    <dsp:sp modelId="{341497E8-619B-4817-8F60-1F5F71CFEB76}">
      <dsp:nvSpPr>
        <dsp:cNvPr id="0" name=""/>
        <dsp:cNvSpPr/>
      </dsp:nvSpPr>
      <dsp:spPr>
        <a:xfrm>
          <a:off x="52426" y="275872"/>
          <a:ext cx="919575" cy="919575"/>
        </a:xfrm>
        <a:prstGeom prst="ellipse">
          <a:avLst/>
        </a:prstGeom>
        <a:solidFill>
          <a:schemeClr val="lt1">
            <a:hueOff val="0"/>
            <a:satOff val="0"/>
            <a:lumOff val="0"/>
            <a:alphaOff val="0"/>
          </a:schemeClr>
        </a:solidFill>
        <a:ln w="22225" cap="rnd"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6A42CA5-5FC8-4331-A5C6-FC05AF452DD2}">
      <dsp:nvSpPr>
        <dsp:cNvPr id="0" name=""/>
        <dsp:cNvSpPr/>
      </dsp:nvSpPr>
      <dsp:spPr>
        <a:xfrm>
          <a:off x="779626" y="1471321"/>
          <a:ext cx="10200893" cy="735660"/>
        </a:xfrm>
        <a:prstGeom prst="rect">
          <a:avLst/>
        </a:prstGeom>
        <a:solidFill>
          <a:schemeClr val="lt1">
            <a:hueOff val="0"/>
            <a:satOff val="0"/>
            <a:lumOff val="0"/>
            <a:alphaOff val="0"/>
          </a:schemeClr>
        </a:solidFill>
        <a:ln w="2222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3931" tIns="58420" rIns="58420" bIns="58420" numCol="1" spcCol="1270" anchor="ctr" anchorCtr="0">
          <a:noAutofit/>
        </a:bodyPr>
        <a:lstStyle/>
        <a:p>
          <a:pPr marL="0" lvl="0" indent="0" algn="l" defTabSz="1022350">
            <a:lnSpc>
              <a:spcPct val="90000"/>
            </a:lnSpc>
            <a:spcBef>
              <a:spcPct val="0"/>
            </a:spcBef>
            <a:spcAft>
              <a:spcPct val="35000"/>
            </a:spcAft>
            <a:buNone/>
          </a:pPr>
          <a:r>
            <a:rPr lang="en-US" sz="2300" kern="1200"/>
            <a:t>Each visitor is given a personal Raffles Butler who caters to their every want and pleasure. </a:t>
          </a:r>
        </a:p>
      </dsp:txBody>
      <dsp:txXfrm>
        <a:off x="779626" y="1471321"/>
        <a:ext cx="10200893" cy="735660"/>
      </dsp:txXfrm>
    </dsp:sp>
    <dsp:sp modelId="{43249668-07D3-4B18-B30D-172D6A702505}">
      <dsp:nvSpPr>
        <dsp:cNvPr id="0" name=""/>
        <dsp:cNvSpPr/>
      </dsp:nvSpPr>
      <dsp:spPr>
        <a:xfrm>
          <a:off x="319838" y="1379363"/>
          <a:ext cx="919575" cy="919575"/>
        </a:xfrm>
        <a:prstGeom prst="ellipse">
          <a:avLst/>
        </a:prstGeom>
        <a:solidFill>
          <a:schemeClr val="lt1">
            <a:hueOff val="0"/>
            <a:satOff val="0"/>
            <a:lumOff val="0"/>
            <a:alphaOff val="0"/>
          </a:schemeClr>
        </a:solidFill>
        <a:ln w="22225" cap="rnd"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9878302-0C94-400F-9424-34418A7909C0}">
      <dsp:nvSpPr>
        <dsp:cNvPr id="0" name=""/>
        <dsp:cNvSpPr/>
      </dsp:nvSpPr>
      <dsp:spPr>
        <a:xfrm>
          <a:off x="512214" y="2574812"/>
          <a:ext cx="10468305" cy="735660"/>
        </a:xfrm>
        <a:prstGeom prst="rect">
          <a:avLst/>
        </a:prstGeom>
        <a:solidFill>
          <a:schemeClr val="lt1">
            <a:hueOff val="0"/>
            <a:satOff val="0"/>
            <a:lumOff val="0"/>
            <a:alphaOff val="0"/>
          </a:schemeClr>
        </a:solidFill>
        <a:ln w="2222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3931" tIns="58420" rIns="58420" bIns="58420" numCol="1" spcCol="1270" anchor="ctr" anchorCtr="0">
          <a:noAutofit/>
        </a:bodyPr>
        <a:lstStyle/>
        <a:p>
          <a:pPr marL="0" lvl="0" indent="0" algn="l" defTabSz="1022350">
            <a:lnSpc>
              <a:spcPct val="90000"/>
            </a:lnSpc>
            <a:spcBef>
              <a:spcPct val="0"/>
            </a:spcBef>
            <a:spcAft>
              <a:spcPct val="35000"/>
            </a:spcAft>
            <a:buNone/>
          </a:pPr>
          <a:r>
            <a:rPr lang="en-US" sz="2300" kern="1200"/>
            <a:t>The dedication to quality is reflected in the overwhelming positive feedback from guests.</a:t>
          </a:r>
        </a:p>
      </dsp:txBody>
      <dsp:txXfrm>
        <a:off x="512214" y="2574812"/>
        <a:ext cx="10468305" cy="735660"/>
      </dsp:txXfrm>
    </dsp:sp>
    <dsp:sp modelId="{8CA5B811-5655-4C9B-84E9-68022F5C79D7}">
      <dsp:nvSpPr>
        <dsp:cNvPr id="0" name=""/>
        <dsp:cNvSpPr/>
      </dsp:nvSpPr>
      <dsp:spPr>
        <a:xfrm>
          <a:off x="52426" y="2482854"/>
          <a:ext cx="919575" cy="919575"/>
        </a:xfrm>
        <a:prstGeom prst="ellipse">
          <a:avLst/>
        </a:prstGeom>
        <a:solidFill>
          <a:schemeClr val="lt1">
            <a:hueOff val="0"/>
            <a:satOff val="0"/>
            <a:lumOff val="0"/>
            <a:alphaOff val="0"/>
          </a:schemeClr>
        </a:solidFill>
        <a:ln w="22225" cap="rnd"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0C1BDA-8963-42A4-943A-E469A9EF80E1}" type="datetimeFigureOut">
              <a:rPr lang="en-US" smtClean="0"/>
              <a:t>10/22/2023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2DE070-A906-4A8F-B6E2-C443629183E4}" type="slidenum">
              <a:rPr lang="en-US" smtClean="0"/>
              <a:t>‹#›</a:t>
            </a:fld>
            <a:endParaRPr lang="en-US"/>
          </a:p>
        </p:txBody>
      </p:sp>
    </p:spTree>
    <p:extLst>
      <p:ext uri="{BB962C8B-B14F-4D97-AF65-F5344CB8AC3E}">
        <p14:creationId xmlns:p14="http://schemas.microsoft.com/office/powerpoint/2010/main" val="8300410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Calibri" panose="020F0502020204030204" pitchFamily="34" charset="0"/>
              </a:rPr>
              <a:t>Hello, everyone. There is a lot to learn about the hotel industry, specifically the history of Raffles Hotel. Providing outstanding service and making an impact on guests is essential in today's fast-paced, competitive hospitality sector. The Raffles Hotel is a paragon of this dedication. This presentation will examine what makes Raffles Hotel a model of luxury hospitality. Let us now go on an adventure into the realm of genuine hospitality and unmatched service to guests.</a:t>
            </a:r>
          </a:p>
          <a:p>
            <a:endParaRPr lang="en-GB" dirty="0"/>
          </a:p>
          <a:p>
            <a:endParaRPr lang="en-US" dirty="0"/>
          </a:p>
        </p:txBody>
      </p:sp>
      <p:sp>
        <p:nvSpPr>
          <p:cNvPr id="4" name="Slide Number Placeholder 3"/>
          <p:cNvSpPr>
            <a:spLocks noGrp="1"/>
          </p:cNvSpPr>
          <p:nvPr>
            <p:ph type="sldNum" sz="quarter" idx="5"/>
          </p:nvPr>
        </p:nvSpPr>
        <p:spPr/>
        <p:txBody>
          <a:bodyPr/>
          <a:lstStyle/>
          <a:p>
            <a:fld id="{6F2DE070-A906-4A8F-B6E2-C443629183E4}" type="slidenum">
              <a:rPr lang="en-US" smtClean="0"/>
              <a:t>4</a:t>
            </a:fld>
            <a:endParaRPr lang="en-US"/>
          </a:p>
        </p:txBody>
      </p:sp>
    </p:spTree>
    <p:extLst>
      <p:ext uri="{BB962C8B-B14F-4D97-AF65-F5344CB8AC3E}">
        <p14:creationId xmlns:p14="http://schemas.microsoft.com/office/powerpoint/2010/main" val="10842477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Calibri" panose="020F0502020204030204" pitchFamily="34" charset="0"/>
              </a:rPr>
              <a:t>The Raffles Hotel in downtown Singapore is a symbol of opulence and classic style. Having opened its doors in 1887, it can now look back on a long and illustrious history, having hosted the likes of Somerset Maugham and Ernest Hemingway (Cristina, 2023). With its colonial architecture and verdant grounds, this Singaporean hotel at Beach Road provides a peaceful retreat from the city. The magnificent Long Bar of Raffles Hotel, birthplace of the world-famous Singapore Sling drink and site of the hotel's famed service, is not to be missed. The heritage of Raffles Hotel's unrivalled hospitality is what keeps drawing elite tourists from all over the globe.</a:t>
            </a:r>
          </a:p>
          <a:p>
            <a:endParaRPr lang="en-GB" dirty="0"/>
          </a:p>
          <a:p>
            <a:endParaRPr lang="en-US" dirty="0"/>
          </a:p>
        </p:txBody>
      </p:sp>
      <p:sp>
        <p:nvSpPr>
          <p:cNvPr id="4" name="Slide Number Placeholder 3"/>
          <p:cNvSpPr>
            <a:spLocks noGrp="1"/>
          </p:cNvSpPr>
          <p:nvPr>
            <p:ph type="sldNum" sz="quarter" idx="5"/>
          </p:nvPr>
        </p:nvSpPr>
        <p:spPr/>
        <p:txBody>
          <a:bodyPr/>
          <a:lstStyle/>
          <a:p>
            <a:fld id="{6F2DE070-A906-4A8F-B6E2-C443629183E4}" type="slidenum">
              <a:rPr lang="en-US" smtClean="0"/>
              <a:t>5</a:t>
            </a:fld>
            <a:endParaRPr lang="en-US"/>
          </a:p>
        </p:txBody>
      </p:sp>
    </p:spTree>
    <p:extLst>
      <p:ext uri="{BB962C8B-B14F-4D97-AF65-F5344CB8AC3E}">
        <p14:creationId xmlns:p14="http://schemas.microsoft.com/office/powerpoint/2010/main" val="17442933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Calibri" panose="020F0502020204030204" pitchFamily="34" charset="0"/>
              </a:rPr>
              <a:t>To really appreciate the allure of Raffles Hotel, one must first understand the demographic it mostly serves. Customers at this hotel tend to be well-heeled and sophisticated globetrotters with a penchant for luxury. These visitors are often high-spending people around the ages of 30 and 70 (</a:t>
            </a:r>
            <a:r>
              <a:rPr lang="en-GB" sz="1200" dirty="0" err="1">
                <a:effectLst/>
                <a:latin typeface="Times New Roman" panose="02020603050405020304" pitchFamily="18" charset="0"/>
                <a:ea typeface="Calibri" panose="020F0502020204030204" pitchFamily="34" charset="0"/>
              </a:rPr>
              <a:t>Antoniotte</a:t>
            </a:r>
            <a:r>
              <a:rPr lang="en-GB" sz="1200" dirty="0">
                <a:effectLst/>
                <a:latin typeface="Times New Roman" panose="02020603050405020304" pitchFamily="18" charset="0"/>
                <a:ea typeface="Calibri" panose="020F0502020204030204" pitchFamily="34" charset="0"/>
              </a:rPr>
              <a:t>, 2019). On a psychological level, they're looking for one-on-one attention, an authentic local experience, and a meaningful link to the past. Everything one’s need is available at the Raffles Hotel. Raffles' dedication to history, meticulous planning, and upscale atmosphere attracts a discerning clientele. Everyone who stays at Raffles becomes a part of its tradition and history. This personal connection is what makes the Raffles Hotel so alluring to its target audience.</a:t>
            </a:r>
          </a:p>
          <a:p>
            <a:endParaRPr lang="en-GB" dirty="0"/>
          </a:p>
          <a:p>
            <a:endParaRPr lang="en-US" dirty="0"/>
          </a:p>
        </p:txBody>
      </p:sp>
      <p:sp>
        <p:nvSpPr>
          <p:cNvPr id="4" name="Slide Number Placeholder 3"/>
          <p:cNvSpPr>
            <a:spLocks noGrp="1"/>
          </p:cNvSpPr>
          <p:nvPr>
            <p:ph type="sldNum" sz="quarter" idx="5"/>
          </p:nvPr>
        </p:nvSpPr>
        <p:spPr/>
        <p:txBody>
          <a:bodyPr/>
          <a:lstStyle/>
          <a:p>
            <a:fld id="{6F2DE070-A906-4A8F-B6E2-C443629183E4}" type="slidenum">
              <a:rPr lang="en-US" smtClean="0"/>
              <a:t>6</a:t>
            </a:fld>
            <a:endParaRPr lang="en-US"/>
          </a:p>
        </p:txBody>
      </p:sp>
    </p:spTree>
    <p:extLst>
      <p:ext uri="{BB962C8B-B14F-4D97-AF65-F5344CB8AC3E}">
        <p14:creationId xmlns:p14="http://schemas.microsoft.com/office/powerpoint/2010/main" val="6487147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Calibri" panose="020F0502020204030204" pitchFamily="34" charset="0"/>
              </a:rPr>
              <a:t>Guest services have a significant impact on the quality of the hotel sector as a whole. All guests may expect to benefit from the full range of services offered. Check-in and check-out processes, concierge assistance, room service, cleaning, and other amenities are all part of this category. The breadth of guest services extends from the time of arrival till the moment of departure. This involves making sure they have a pleasant and worry-free stay. Guest services representatives are the first point of contact between the hotel and its visitors (Craig, 2018). Their number one priority is providing excellent service to guests, which includes going above and beyond what is expected.</a:t>
            </a:r>
          </a:p>
          <a:p>
            <a:endParaRPr lang="en-GB" dirty="0"/>
          </a:p>
          <a:p>
            <a:endParaRPr lang="en-US" dirty="0"/>
          </a:p>
        </p:txBody>
      </p:sp>
      <p:sp>
        <p:nvSpPr>
          <p:cNvPr id="4" name="Slide Number Placeholder 3"/>
          <p:cNvSpPr>
            <a:spLocks noGrp="1"/>
          </p:cNvSpPr>
          <p:nvPr>
            <p:ph type="sldNum" sz="quarter" idx="5"/>
          </p:nvPr>
        </p:nvSpPr>
        <p:spPr/>
        <p:txBody>
          <a:bodyPr/>
          <a:lstStyle/>
          <a:p>
            <a:fld id="{6F2DE070-A906-4A8F-B6E2-C443629183E4}" type="slidenum">
              <a:rPr lang="en-US" smtClean="0"/>
              <a:t>7</a:t>
            </a:fld>
            <a:endParaRPr lang="en-US"/>
          </a:p>
        </p:txBody>
      </p:sp>
    </p:spTree>
    <p:extLst>
      <p:ext uri="{BB962C8B-B14F-4D97-AF65-F5344CB8AC3E}">
        <p14:creationId xmlns:p14="http://schemas.microsoft.com/office/powerpoint/2010/main" val="15790990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The Raffles Hotel provides its visitors with a broad variety of amenities, from a personalised check-in and greeting to a specialised concierge desk that helps with sightseeing and transportation advice. The world-famous Raffles Butler service sees to it that all guests are cared for without delay. The hotel has first-rate amenities such elegant guest rooms and suites, delicious restaurants, a relaxing spa, and spacious function areas. The Singapore Sling drink was created at Raffles and is only available at the hotel's renowned Long Bar (</a:t>
            </a:r>
            <a:r>
              <a:rPr lang="en-GB" sz="1800" dirty="0" err="1">
                <a:effectLst/>
                <a:latin typeface="Times New Roman" panose="02020603050405020304" pitchFamily="18" charset="0"/>
                <a:ea typeface="Calibri" panose="020F0502020204030204" pitchFamily="34" charset="0"/>
              </a:rPr>
              <a:t>Enjuk</a:t>
            </a:r>
            <a:r>
              <a:rPr lang="en-GB" sz="1800" dirty="0">
                <a:effectLst/>
                <a:latin typeface="Times New Roman" panose="02020603050405020304" pitchFamily="18" charset="0"/>
                <a:ea typeface="Calibri" panose="020F0502020204030204" pitchFamily="34" charset="0"/>
              </a:rPr>
              <a:t>, 2023). The 'Raffles Experience' includes afternoon refreshments, a custom that dates back to 1887 and which embodies the hotel's commitment to tradition and timeless elegance.</a:t>
            </a:r>
          </a:p>
          <a:p>
            <a:endParaRPr lang="en-GB" sz="1800" dirty="0"/>
          </a:p>
        </p:txBody>
      </p:sp>
      <p:sp>
        <p:nvSpPr>
          <p:cNvPr id="4" name="Slide Number Placeholder 3"/>
          <p:cNvSpPr>
            <a:spLocks noGrp="1"/>
          </p:cNvSpPr>
          <p:nvPr>
            <p:ph type="sldNum" sz="quarter" idx="5"/>
          </p:nvPr>
        </p:nvSpPr>
        <p:spPr/>
        <p:txBody>
          <a:bodyPr/>
          <a:lstStyle/>
          <a:p>
            <a:fld id="{6F2DE070-A906-4A8F-B6E2-C443629183E4}" type="slidenum">
              <a:rPr lang="en-US" smtClean="0"/>
              <a:t>8</a:t>
            </a:fld>
            <a:endParaRPr lang="en-US"/>
          </a:p>
        </p:txBody>
      </p:sp>
    </p:spTree>
    <p:extLst>
      <p:ext uri="{BB962C8B-B14F-4D97-AF65-F5344CB8AC3E}">
        <p14:creationId xmlns:p14="http://schemas.microsoft.com/office/powerpoint/2010/main" val="27112228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Calibri" panose="020F0502020204030204" pitchFamily="34" charset="0"/>
              </a:rPr>
              <a:t>To be hospitable is to go above and beyond the call of duty by making visitors feel at home, valued, and cared for. It's more than a service in today's market; it's a point of differentiation. Customers will return and recommend a company to others if they are treated with the utmost respect and kindness. It's the foundation on which a hotel's good name rests (Harold, 2021). This dedication to hospitality is shown by the historic Raffles Hotel and its famed service that dates back to 1887. The importance of hospitality in determining a hotel's success in the era of the internet cannot be emphasised. Guests from all over the globe who are looking for a once-in-a-lifetime adventure flock to the Raffles Hotel.</a:t>
            </a:r>
          </a:p>
          <a:p>
            <a:endParaRPr lang="en-GB" dirty="0"/>
          </a:p>
          <a:p>
            <a:endParaRPr lang="en-US" dirty="0"/>
          </a:p>
        </p:txBody>
      </p:sp>
      <p:sp>
        <p:nvSpPr>
          <p:cNvPr id="4" name="Slide Number Placeholder 3"/>
          <p:cNvSpPr>
            <a:spLocks noGrp="1"/>
          </p:cNvSpPr>
          <p:nvPr>
            <p:ph type="sldNum" sz="quarter" idx="5"/>
          </p:nvPr>
        </p:nvSpPr>
        <p:spPr/>
        <p:txBody>
          <a:bodyPr/>
          <a:lstStyle/>
          <a:p>
            <a:fld id="{6F2DE070-A906-4A8F-B6E2-C443629183E4}" type="slidenum">
              <a:rPr lang="en-US" smtClean="0"/>
              <a:t>9</a:t>
            </a:fld>
            <a:endParaRPr lang="en-US"/>
          </a:p>
        </p:txBody>
      </p:sp>
    </p:spTree>
    <p:extLst>
      <p:ext uri="{BB962C8B-B14F-4D97-AF65-F5344CB8AC3E}">
        <p14:creationId xmlns:p14="http://schemas.microsoft.com/office/powerpoint/2010/main" val="23346156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200" dirty="0">
                <a:effectLst/>
                <a:latin typeface="Times New Roman" panose="02020603050405020304" pitchFamily="18" charset="0"/>
                <a:ea typeface="Calibri" panose="020F0502020204030204" pitchFamily="34" charset="0"/>
              </a:rPr>
              <a:t>The extraordinary success of Singapore's Raffles Hotel can be traced back to the staff's tireless efforts to consistently go above and beyond for visitors.</a:t>
            </a:r>
          </a:p>
          <a:p>
            <a:pPr marL="0" marR="0" algn="just">
              <a:lnSpc>
                <a:spcPct val="150000"/>
              </a:lnSpc>
              <a:spcBef>
                <a:spcPts val="0"/>
              </a:spcBef>
              <a:spcAft>
                <a:spcPts val="800"/>
              </a:spcAft>
            </a:pPr>
            <a:r>
              <a:rPr lang="en-GB" sz="1200" dirty="0">
                <a:effectLst/>
                <a:latin typeface="Times New Roman" panose="02020603050405020304" pitchFamily="18" charset="0"/>
                <a:ea typeface="Calibri" panose="020F0502020204030204" pitchFamily="34" charset="0"/>
              </a:rPr>
              <a:t>The amount of customization offered by the staff at Raffles Hotel is unparalleled. Each visitor is given a personal Raffles Butler who caters to their every want and pleasure. The impression made on visitors by this quality of service is long lasting. The dedication to quality is reflected in the overwhelming positive feedback from guests. One recent TripAdvisor reviewer, for example, gushed about the "warm and welcoming staff" and "impeccable service" they received (Malik, 2023). Positive comments like this demonstrate that Raffles Hotel consistently provides excellent service.</a:t>
            </a:r>
          </a:p>
          <a:p>
            <a:pPr marL="0" marR="0" algn="just">
              <a:lnSpc>
                <a:spcPct val="150000"/>
              </a:lnSpc>
              <a:spcBef>
                <a:spcPts val="0"/>
              </a:spcBef>
              <a:spcAft>
                <a:spcPts val="800"/>
              </a:spcAft>
            </a:pPr>
            <a:r>
              <a:rPr lang="en-GB" sz="1200" dirty="0">
                <a:effectLst/>
                <a:latin typeface="Times New Roman" panose="02020603050405020304" pitchFamily="18" charset="0"/>
                <a:ea typeface="Calibri" panose="020F0502020204030204" pitchFamily="34" charset="0"/>
              </a:rPr>
              <a:t>The Raffles Hotel has a reputation for excellence in customer service because of its dedication to individual attention, as well as its long history and famous attractions.</a:t>
            </a:r>
          </a:p>
          <a:p>
            <a:endParaRPr lang="en-GB" dirty="0"/>
          </a:p>
          <a:p>
            <a:endParaRPr lang="en-US" dirty="0"/>
          </a:p>
        </p:txBody>
      </p:sp>
      <p:sp>
        <p:nvSpPr>
          <p:cNvPr id="4" name="Slide Number Placeholder 3"/>
          <p:cNvSpPr>
            <a:spLocks noGrp="1"/>
          </p:cNvSpPr>
          <p:nvPr>
            <p:ph type="sldNum" sz="quarter" idx="5"/>
          </p:nvPr>
        </p:nvSpPr>
        <p:spPr/>
        <p:txBody>
          <a:bodyPr/>
          <a:lstStyle/>
          <a:p>
            <a:fld id="{6F2DE070-A906-4A8F-B6E2-C443629183E4}" type="slidenum">
              <a:rPr lang="en-US" smtClean="0"/>
              <a:t>10</a:t>
            </a:fld>
            <a:endParaRPr lang="en-US"/>
          </a:p>
        </p:txBody>
      </p:sp>
    </p:spTree>
    <p:extLst>
      <p:ext uri="{BB962C8B-B14F-4D97-AF65-F5344CB8AC3E}">
        <p14:creationId xmlns:p14="http://schemas.microsoft.com/office/powerpoint/2010/main" val="2102460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Calibri" panose="020F0502020204030204" pitchFamily="34" charset="0"/>
              </a:rPr>
              <a:t>This presentation has examined the world of hospitality, with special attention paid to the legendary Raffles Hotel. The Raffles Hotel is a leader in the hospitality sector due to its illustrious past, renowned attractions, and individualised service. As it was seen, Raffles really shines when it comes to grasping the importance of comprehending the whole breadth and depth of the services and amenities available to guests. This presentation has emphasised the importance of hospitality since it is the driving force behind repeat customers, rave reviews, and lasting success. Because of its long history of excellent service and dedication to its guests, the Raffles Hotel is often regarded as the gold standard of the hotel business. </a:t>
            </a:r>
          </a:p>
          <a:p>
            <a:endParaRPr lang="en-GB" dirty="0"/>
          </a:p>
          <a:p>
            <a:endParaRPr lang="en-US" dirty="0"/>
          </a:p>
        </p:txBody>
      </p:sp>
      <p:sp>
        <p:nvSpPr>
          <p:cNvPr id="4" name="Slide Number Placeholder 3"/>
          <p:cNvSpPr>
            <a:spLocks noGrp="1"/>
          </p:cNvSpPr>
          <p:nvPr>
            <p:ph type="sldNum" sz="quarter" idx="5"/>
          </p:nvPr>
        </p:nvSpPr>
        <p:spPr/>
        <p:txBody>
          <a:bodyPr/>
          <a:lstStyle/>
          <a:p>
            <a:fld id="{6F2DE070-A906-4A8F-B6E2-C443629183E4}" type="slidenum">
              <a:rPr lang="en-US" smtClean="0"/>
              <a:t>11</a:t>
            </a:fld>
            <a:endParaRPr lang="en-US"/>
          </a:p>
        </p:txBody>
      </p:sp>
    </p:spTree>
    <p:extLst>
      <p:ext uri="{BB962C8B-B14F-4D97-AF65-F5344CB8AC3E}">
        <p14:creationId xmlns:p14="http://schemas.microsoft.com/office/powerpoint/2010/main" val="20114411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16C9D07-3987-46E9-B31A-4C56D864CF4A}" type="datetimeFigureOut">
              <a:rPr lang="en-US" smtClean="0"/>
              <a:t>10/22/2023</a:t>
            </a:fld>
            <a:endParaRPr lang="en-US"/>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5DD4750A-438F-4FA0-A1C2-8AAE51700912}" type="slidenum">
              <a:rPr lang="en-US" smtClean="0"/>
              <a:t>‹#›</a:t>
            </a:fld>
            <a:endParaRPr lang="en-US"/>
          </a:p>
        </p:txBody>
      </p:sp>
    </p:spTree>
    <p:extLst>
      <p:ext uri="{BB962C8B-B14F-4D97-AF65-F5344CB8AC3E}">
        <p14:creationId xmlns:p14="http://schemas.microsoft.com/office/powerpoint/2010/main" val="31790192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6C9D07-3987-46E9-B31A-4C56D864CF4A}"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58300" y="5956137"/>
            <a:ext cx="1052508" cy="365125"/>
          </a:xfrm>
        </p:spPr>
        <p:txBody>
          <a:bodyPr/>
          <a:lstStyle/>
          <a:p>
            <a:fld id="{5DD4750A-438F-4FA0-A1C2-8AAE51700912}" type="slidenum">
              <a:rPr lang="en-US" smtClean="0"/>
              <a:t>‹#›</a:t>
            </a:fld>
            <a:endParaRPr lang="en-US"/>
          </a:p>
        </p:txBody>
      </p:sp>
    </p:spTree>
    <p:extLst>
      <p:ext uri="{BB962C8B-B14F-4D97-AF65-F5344CB8AC3E}">
        <p14:creationId xmlns:p14="http://schemas.microsoft.com/office/powerpoint/2010/main" val="31829844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16C9D07-3987-46E9-B31A-4C56D864CF4A}" type="datetimeFigureOut">
              <a:rPr lang="en-US" smtClean="0"/>
              <a:t>10/22/2023</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5DD4750A-438F-4FA0-A1C2-8AAE51700912}" type="slidenum">
              <a:rPr lang="en-US" smtClean="0"/>
              <a:t>‹#›</a:t>
            </a:fld>
            <a:endParaRPr lang="en-US"/>
          </a:p>
        </p:txBody>
      </p:sp>
    </p:spTree>
    <p:extLst>
      <p:ext uri="{BB962C8B-B14F-4D97-AF65-F5344CB8AC3E}">
        <p14:creationId xmlns:p14="http://schemas.microsoft.com/office/powerpoint/2010/main" val="20482748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16C9D07-3987-46E9-B31A-4C56D864CF4A}" type="datetimeFigureOut">
              <a:rPr lang="en-US" smtClean="0"/>
              <a:t>10/22/2023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D4750A-438F-4FA0-A1C2-8AAE51700912}" type="slidenum">
              <a:rPr lang="en-US" smtClean="0"/>
              <a:t>‹#›</a:t>
            </a:fld>
            <a:endParaRPr lang="en-US"/>
          </a:p>
        </p:txBody>
      </p:sp>
    </p:spTree>
    <p:extLst>
      <p:ext uri="{BB962C8B-B14F-4D97-AF65-F5344CB8AC3E}">
        <p14:creationId xmlns:p14="http://schemas.microsoft.com/office/powerpoint/2010/main" val="1015196254"/>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6C9D07-3987-46E9-B31A-4C56D864CF4A}" type="datetimeFigureOut">
              <a:rPr lang="en-US" smtClean="0"/>
              <a:t>10/22/2023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DD4750A-438F-4FA0-A1C2-8AAE51700912}" type="slidenum">
              <a:rPr lang="en-US" smtClean="0"/>
              <a:t>‹#›</a:t>
            </a:fld>
            <a:endParaRPr lang="en-US"/>
          </a:p>
        </p:txBody>
      </p:sp>
    </p:spTree>
    <p:extLst>
      <p:ext uri="{BB962C8B-B14F-4D97-AF65-F5344CB8AC3E}">
        <p14:creationId xmlns:p14="http://schemas.microsoft.com/office/powerpoint/2010/main" val="1922127187"/>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16C9D07-3987-46E9-B31A-4C56D864CF4A}" type="datetimeFigureOut">
              <a:rPr lang="en-US" smtClean="0"/>
              <a:t>10/22/2023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DD4750A-438F-4FA0-A1C2-8AAE51700912}" type="slidenum">
              <a:rPr lang="en-US" smtClean="0"/>
              <a:t>‹#›</a:t>
            </a:fld>
            <a:endParaRPr lang="en-US"/>
          </a:p>
        </p:txBody>
      </p:sp>
    </p:spTree>
    <p:extLst>
      <p:ext uri="{BB962C8B-B14F-4D97-AF65-F5344CB8AC3E}">
        <p14:creationId xmlns:p14="http://schemas.microsoft.com/office/powerpoint/2010/main" val="22486923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6C9D07-3987-46E9-B31A-4C56D864CF4A}" type="datetimeFigureOut">
              <a:rPr lang="en-US" smtClean="0"/>
              <a:t>10/22/2023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DD4750A-438F-4FA0-A1C2-8AAE51700912}" type="slidenum">
              <a:rPr lang="en-US" smtClean="0"/>
              <a:t>‹#›</a:t>
            </a:fld>
            <a:endParaRPr lang="en-US"/>
          </a:p>
        </p:txBody>
      </p:sp>
    </p:spTree>
    <p:extLst>
      <p:ext uri="{BB962C8B-B14F-4D97-AF65-F5344CB8AC3E}">
        <p14:creationId xmlns:p14="http://schemas.microsoft.com/office/powerpoint/2010/main" val="8582063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16C9D07-3987-46E9-B31A-4C56D864CF4A}" type="datetimeFigureOut">
              <a:rPr lang="en-US" smtClean="0"/>
              <a:t>10/22/2023</a:t>
            </a:fld>
            <a:endParaRPr lang="en-US"/>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5DD4750A-438F-4FA0-A1C2-8AAE51700912}" type="slidenum">
              <a:rPr lang="en-US" smtClean="0"/>
              <a:t>‹#›</a:t>
            </a:fld>
            <a:endParaRPr lang="en-US"/>
          </a:p>
        </p:txBody>
      </p:sp>
    </p:spTree>
    <p:extLst>
      <p:ext uri="{BB962C8B-B14F-4D97-AF65-F5344CB8AC3E}">
        <p14:creationId xmlns:p14="http://schemas.microsoft.com/office/powerpoint/2010/main" val="439450103"/>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6C9D07-3987-46E9-B31A-4C56D864CF4A}" type="datetimeFigureOut">
              <a:rPr lang="en-US" smtClean="0"/>
              <a:t>10/22/2023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D4750A-438F-4FA0-A1C2-8AAE51700912}" type="slidenum">
              <a:rPr lang="en-US" smtClean="0"/>
              <a:t>‹#›</a:t>
            </a:fld>
            <a:endParaRPr lang="en-US"/>
          </a:p>
        </p:txBody>
      </p:sp>
    </p:spTree>
    <p:extLst>
      <p:ext uri="{BB962C8B-B14F-4D97-AF65-F5344CB8AC3E}">
        <p14:creationId xmlns:p14="http://schemas.microsoft.com/office/powerpoint/2010/main" val="2355230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6C9D07-3987-46E9-B31A-4C56D864CF4A}"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D4750A-438F-4FA0-A1C2-8AAE51700912}" type="slidenum">
              <a:rPr lang="en-US" smtClean="0"/>
              <a:t>‹#›</a:t>
            </a:fld>
            <a:endParaRPr lang="en-US"/>
          </a:p>
        </p:txBody>
      </p:sp>
    </p:spTree>
    <p:extLst>
      <p:ext uri="{BB962C8B-B14F-4D97-AF65-F5344CB8AC3E}">
        <p14:creationId xmlns:p14="http://schemas.microsoft.com/office/powerpoint/2010/main" val="32744005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16C9D07-3987-46E9-B31A-4C56D864CF4A}" type="datetimeFigureOut">
              <a:rPr lang="en-US" smtClean="0"/>
              <a:t>10/22/2023</a:t>
            </a:fld>
            <a:endParaRPr lang="en-US"/>
          </a:p>
        </p:txBody>
      </p:sp>
      <p:sp>
        <p:nvSpPr>
          <p:cNvPr id="5" name="Footer Placeholder 4"/>
          <p:cNvSpPr>
            <a:spLocks noGrp="1"/>
          </p:cNvSpPr>
          <p:nvPr>
            <p:ph type="ftr" sz="quarter" idx="11"/>
          </p:nvPr>
        </p:nvSpPr>
        <p:spPr>
          <a:xfrm>
            <a:off x="774923" y="5951811"/>
            <a:ext cx="7896279" cy="365125"/>
          </a:xfrm>
        </p:spPr>
        <p:txBody>
          <a:bodyPr/>
          <a:lstStyle/>
          <a:p>
            <a:endParaRPr lang="en-US"/>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5DD4750A-438F-4FA0-A1C2-8AAE51700912}" type="slidenum">
              <a:rPr lang="en-US" smtClean="0"/>
              <a:t>‹#›</a:t>
            </a:fld>
            <a:endParaRPr lang="en-US"/>
          </a:p>
        </p:txBody>
      </p:sp>
    </p:spTree>
    <p:extLst>
      <p:ext uri="{BB962C8B-B14F-4D97-AF65-F5344CB8AC3E}">
        <p14:creationId xmlns:p14="http://schemas.microsoft.com/office/powerpoint/2010/main" val="39995095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16C9D07-3987-46E9-B31A-4C56D864CF4A}" type="datetimeFigureOut">
              <a:rPr lang="en-US" smtClean="0"/>
              <a:t>10/22/2023</a:t>
            </a:fld>
            <a:endParaRPr lang="en-US"/>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5DD4750A-438F-4FA0-A1C2-8AAE51700912}" type="slidenum">
              <a:rPr lang="en-US" smtClean="0"/>
              <a:t>‹#›</a:t>
            </a:fld>
            <a:endParaRPr lang="en-US"/>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32620317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683F1FFD-1AA8-4EC2-97B9-FEC7564F48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8FF0F8A7-C9E3-49D9-A67E-09FF582C7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723899"/>
            <a:ext cx="3703320" cy="566666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7F4C1F1-2D82-4564-9C4C-986475B37266}"/>
              </a:ext>
            </a:extLst>
          </p:cNvPr>
          <p:cNvSpPr>
            <a:spLocks noGrp="1"/>
          </p:cNvSpPr>
          <p:nvPr>
            <p:ph type="ctrTitle"/>
          </p:nvPr>
        </p:nvSpPr>
        <p:spPr>
          <a:xfrm>
            <a:off x="8296275" y="1419225"/>
            <a:ext cx="3081576" cy="2085869"/>
          </a:xfrm>
        </p:spPr>
        <p:txBody>
          <a:bodyPr>
            <a:normAutofit/>
          </a:bodyPr>
          <a:lstStyle/>
          <a:p>
            <a:pPr>
              <a:lnSpc>
                <a:spcPct val="90000"/>
              </a:lnSpc>
            </a:pPr>
            <a:r>
              <a:rPr lang="en-US" sz="2800" dirty="0">
                <a:solidFill>
                  <a:srgbClr val="FFFFFF"/>
                </a:solidFill>
              </a:rPr>
              <a:t>BMIH4003</a:t>
            </a:r>
            <a:br>
              <a:rPr lang="en-US" sz="2800" dirty="0">
                <a:solidFill>
                  <a:srgbClr val="FFFFFF"/>
                </a:solidFill>
              </a:rPr>
            </a:br>
            <a:r>
              <a:rPr lang="en-US" sz="2800" dirty="0">
                <a:solidFill>
                  <a:srgbClr val="FFFFFF"/>
                </a:solidFill>
              </a:rPr>
              <a:t>HOSPITALITY &amp; GUEST SERVICES</a:t>
            </a:r>
          </a:p>
        </p:txBody>
      </p:sp>
      <p:sp>
        <p:nvSpPr>
          <p:cNvPr id="3" name="Subtitle 2">
            <a:extLst>
              <a:ext uri="{FF2B5EF4-FFF2-40B4-BE49-F238E27FC236}">
                <a16:creationId xmlns:a16="http://schemas.microsoft.com/office/drawing/2014/main" id="{716DD38A-B136-4E7D-A235-0BA65ED05D30}"/>
              </a:ext>
            </a:extLst>
          </p:cNvPr>
          <p:cNvSpPr>
            <a:spLocks noGrp="1"/>
          </p:cNvSpPr>
          <p:nvPr>
            <p:ph type="subTitle" idx="1"/>
          </p:nvPr>
        </p:nvSpPr>
        <p:spPr>
          <a:xfrm>
            <a:off x="8296275" y="3505095"/>
            <a:ext cx="3081576" cy="1733655"/>
          </a:xfrm>
        </p:spPr>
        <p:txBody>
          <a:bodyPr>
            <a:normAutofit/>
          </a:bodyPr>
          <a:lstStyle/>
          <a:p>
            <a:r>
              <a:rPr lang="en-US" dirty="0">
                <a:solidFill>
                  <a:srgbClr val="EBEBEB"/>
                </a:solidFill>
              </a:rPr>
              <a:t>STUDENT NAME:  YASMIN BEGUM ALI</a:t>
            </a:r>
          </a:p>
          <a:p>
            <a:r>
              <a:rPr lang="en-US" dirty="0">
                <a:solidFill>
                  <a:srgbClr val="EBEBEB"/>
                </a:solidFill>
              </a:rPr>
              <a:t>STUDENT ID</a:t>
            </a:r>
            <a:r>
              <a:rPr lang="en-US">
                <a:solidFill>
                  <a:srgbClr val="EBEBEB"/>
                </a:solidFill>
              </a:rPr>
              <a:t>:  2238714</a:t>
            </a:r>
            <a:endParaRPr lang="en-US" dirty="0">
              <a:solidFill>
                <a:srgbClr val="EBEBEB"/>
              </a:solidFill>
            </a:endParaRPr>
          </a:p>
          <a:p>
            <a:r>
              <a:rPr lang="en-US" dirty="0">
                <a:solidFill>
                  <a:srgbClr val="EBEBEB"/>
                </a:solidFill>
              </a:rPr>
              <a:t>DEBORAH LLOYD</a:t>
            </a:r>
          </a:p>
        </p:txBody>
      </p:sp>
      <p:grpSp>
        <p:nvGrpSpPr>
          <p:cNvPr id="75" name="Group 74">
            <a:extLst>
              <a:ext uri="{FF2B5EF4-FFF2-40B4-BE49-F238E27FC236}">
                <a16:creationId xmlns:a16="http://schemas.microsoft.com/office/drawing/2014/main" id="{A4274C20-A98B-4AC3-B16A-B7F41CB582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76" name="Rectangle 75">
              <a:extLst>
                <a:ext uri="{FF2B5EF4-FFF2-40B4-BE49-F238E27FC236}">
                  <a16:creationId xmlns:a16="http://schemas.microsoft.com/office/drawing/2014/main" id="{43ECC69B-2243-424A-8237-CF490F8B06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7" name="Rectangle 76">
              <a:extLst>
                <a:ext uri="{FF2B5EF4-FFF2-40B4-BE49-F238E27FC236}">
                  <a16:creationId xmlns:a16="http://schemas.microsoft.com/office/drawing/2014/main" id="{6D2EA3B9-3D17-4510-8464-E74F67267C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8" name="Rectangle 77">
              <a:extLst>
                <a:ext uri="{FF2B5EF4-FFF2-40B4-BE49-F238E27FC236}">
                  <a16:creationId xmlns:a16="http://schemas.microsoft.com/office/drawing/2014/main" id="{AA5DFA43-F31D-4C31-8826-6B40A21CF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4" name="Picture 3">
            <a:extLst>
              <a:ext uri="{FF2B5EF4-FFF2-40B4-BE49-F238E27FC236}">
                <a16:creationId xmlns:a16="http://schemas.microsoft.com/office/drawing/2014/main" id="{10FD433E-4C1E-42B6-B90C-A1EF986D58E5}"/>
              </a:ext>
            </a:extLst>
          </p:cNvPr>
          <p:cNvPicPr>
            <a:picLocks noChangeAspect="1"/>
          </p:cNvPicPr>
          <p:nvPr/>
        </p:nvPicPr>
        <p:blipFill>
          <a:blip r:embed="rId2"/>
          <a:stretch>
            <a:fillRect/>
          </a:stretch>
        </p:blipFill>
        <p:spPr>
          <a:xfrm>
            <a:off x="1218098" y="2533797"/>
            <a:ext cx="6047464" cy="2323034"/>
          </a:xfrm>
          <a:prstGeom prst="rect">
            <a:avLst/>
          </a:prstGeom>
        </p:spPr>
      </p:pic>
    </p:spTree>
    <p:extLst>
      <p:ext uri="{BB962C8B-B14F-4D97-AF65-F5344CB8AC3E}">
        <p14:creationId xmlns:p14="http://schemas.microsoft.com/office/powerpoint/2010/main" val="4911121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053FD-CDE0-487D-854A-36ED3232524F}"/>
              </a:ext>
            </a:extLst>
          </p:cNvPr>
          <p:cNvSpPr>
            <a:spLocks noGrp="1"/>
          </p:cNvSpPr>
          <p:nvPr>
            <p:ph type="title"/>
          </p:nvPr>
        </p:nvSpPr>
        <p:spPr>
          <a:xfrm>
            <a:off x="581192" y="702156"/>
            <a:ext cx="11029616" cy="1013800"/>
          </a:xfrm>
        </p:spPr>
        <p:txBody>
          <a:bodyPr>
            <a:normAutofit/>
          </a:bodyPr>
          <a:lstStyle/>
          <a:p>
            <a:r>
              <a:rPr lang="en-US" dirty="0"/>
              <a:t>The Relevance of Quality Service &amp; Guest Facilities in the Hospitality Industry- Raffles</a:t>
            </a:r>
          </a:p>
        </p:txBody>
      </p:sp>
      <p:sp>
        <p:nvSpPr>
          <p:cNvPr id="5" name="Freeform 7">
            <a:extLst>
              <a:ext uri="{FF2B5EF4-FFF2-40B4-BE49-F238E27FC236}">
                <a16:creationId xmlns:a16="http://schemas.microsoft.com/office/drawing/2014/main" id="{3A61ABB2-D8AB-4B23-A703-19133F5C0308}"/>
              </a:ext>
            </a:extLst>
          </p:cNvPr>
          <p:cNvSpPr>
            <a:spLocks noGrp="1"/>
          </p:cNvSpPr>
          <p:nvPr>
            <p:ph idx="1"/>
          </p:nvPr>
        </p:nvSpPr>
        <p:spPr>
          <a:xfrm>
            <a:off x="1664677" y="2180492"/>
            <a:ext cx="8862646" cy="4290646"/>
          </a:xfrm>
          <a:custGeom>
            <a:avLst/>
            <a:gdLst/>
            <a:ahLst/>
            <a:cxnLst/>
            <a:rect l="l" t="t" r="r" b="b"/>
            <a:pathLst>
              <a:path w="9450840" h="6204471">
                <a:moveTo>
                  <a:pt x="0" y="0"/>
                </a:moveTo>
                <a:lnTo>
                  <a:pt x="9450840" y="0"/>
                </a:lnTo>
                <a:lnTo>
                  <a:pt x="9450840" y="6204471"/>
                </a:lnTo>
                <a:lnTo>
                  <a:pt x="0" y="6204471"/>
                </a:lnTo>
                <a:lnTo>
                  <a:pt x="0" y="0"/>
                </a:lnTo>
                <a:close/>
              </a:path>
            </a:pathLst>
          </a:custGeom>
          <a:blipFill>
            <a:blip r:embed="rId2"/>
            <a:stretch>
              <a:fillRect t="-7121" b="-7121"/>
            </a:stretch>
          </a:blipFill>
        </p:spPr>
        <p:txBody>
          <a:bodyPr/>
          <a:lstStyle/>
          <a:p>
            <a:pPr marL="0" indent="0">
              <a:buNone/>
            </a:pPr>
            <a:endParaRPr lang="en-US" dirty="0"/>
          </a:p>
        </p:txBody>
      </p:sp>
    </p:spTree>
    <p:extLst>
      <p:ext uri="{BB962C8B-B14F-4D97-AF65-F5344CB8AC3E}">
        <p14:creationId xmlns:p14="http://schemas.microsoft.com/office/powerpoint/2010/main" val="15006390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0B0EC-5AAA-41C8-BB4A-2AC3FC83C94E}"/>
              </a:ext>
            </a:extLst>
          </p:cNvPr>
          <p:cNvSpPr>
            <a:spLocks noGrp="1"/>
          </p:cNvSpPr>
          <p:nvPr>
            <p:ph type="title"/>
          </p:nvPr>
        </p:nvSpPr>
        <p:spPr>
          <a:xfrm>
            <a:off x="581192" y="702156"/>
            <a:ext cx="11029616" cy="1013800"/>
          </a:xfrm>
        </p:spPr>
        <p:txBody>
          <a:bodyPr>
            <a:normAutofit/>
          </a:bodyPr>
          <a:lstStyle/>
          <a:p>
            <a:r>
              <a:rPr lang="en-US">
                <a:solidFill>
                  <a:srgbClr val="FFFEFF"/>
                </a:solidFill>
              </a:rPr>
              <a:t>Topics to be Discussed</a:t>
            </a:r>
          </a:p>
        </p:txBody>
      </p:sp>
      <p:graphicFrame>
        <p:nvGraphicFramePr>
          <p:cNvPr id="5" name="Content Placeholder 2">
            <a:extLst>
              <a:ext uri="{FF2B5EF4-FFF2-40B4-BE49-F238E27FC236}">
                <a16:creationId xmlns:a16="http://schemas.microsoft.com/office/drawing/2014/main" id="{600239CD-851A-4AAD-B1F8-414201AA0E96}"/>
              </a:ext>
            </a:extLst>
          </p:cNvPr>
          <p:cNvGraphicFramePr>
            <a:graphicFrameLocks noGrp="1"/>
          </p:cNvGraphicFramePr>
          <p:nvPr>
            <p:ph idx="1"/>
            <p:extLst>
              <p:ext uri="{D42A27DB-BD31-4B8C-83A1-F6EECF244321}">
                <p14:modId xmlns:p14="http://schemas.microsoft.com/office/powerpoint/2010/main" val="2477969134"/>
              </p:ext>
            </p:extLst>
          </p:nvPr>
        </p:nvGraphicFramePr>
        <p:xfrm>
          <a:off x="581025" y="2181225"/>
          <a:ext cx="11029950" cy="36782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33726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5686E-FB9E-46B4-98E6-52B42A1B3DCB}"/>
              </a:ext>
            </a:extLst>
          </p:cNvPr>
          <p:cNvSpPr>
            <a:spLocks noGrp="1"/>
          </p:cNvSpPr>
          <p:nvPr>
            <p:ph type="title"/>
          </p:nvPr>
        </p:nvSpPr>
        <p:spPr>
          <a:xfrm>
            <a:off x="581192" y="702156"/>
            <a:ext cx="11029616" cy="1013800"/>
          </a:xfrm>
        </p:spPr>
        <p:txBody>
          <a:bodyPr>
            <a:normAutofit/>
          </a:bodyPr>
          <a:lstStyle/>
          <a:p>
            <a:r>
              <a:rPr lang="en-US">
                <a:solidFill>
                  <a:srgbClr val="FFFEFF"/>
                </a:solidFill>
              </a:rPr>
              <a:t>Introduction</a:t>
            </a:r>
          </a:p>
        </p:txBody>
      </p:sp>
      <p:graphicFrame>
        <p:nvGraphicFramePr>
          <p:cNvPr id="6" name="Content Placeholder 5">
            <a:extLst>
              <a:ext uri="{FF2B5EF4-FFF2-40B4-BE49-F238E27FC236}">
                <a16:creationId xmlns:a16="http://schemas.microsoft.com/office/drawing/2014/main" id="{4967050F-8BD3-4C36-B5D2-AB66AA547EF7}"/>
              </a:ext>
            </a:extLst>
          </p:cNvPr>
          <p:cNvGraphicFramePr>
            <a:graphicFrameLocks noGrp="1"/>
          </p:cNvGraphicFramePr>
          <p:nvPr>
            <p:ph idx="1"/>
            <p:extLst>
              <p:ext uri="{D42A27DB-BD31-4B8C-83A1-F6EECF244321}">
                <p14:modId xmlns:p14="http://schemas.microsoft.com/office/powerpoint/2010/main" val="1578738857"/>
              </p:ext>
            </p:extLst>
          </p:nvPr>
        </p:nvGraphicFramePr>
        <p:xfrm>
          <a:off x="581192" y="1871330"/>
          <a:ext cx="6691477" cy="45294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7" name="Group 6">
            <a:extLst>
              <a:ext uri="{FF2B5EF4-FFF2-40B4-BE49-F238E27FC236}">
                <a16:creationId xmlns:a16="http://schemas.microsoft.com/office/drawing/2014/main" id="{4836662E-77C2-4F95-8B87-44F69C7F8947}"/>
              </a:ext>
            </a:extLst>
          </p:cNvPr>
          <p:cNvGrpSpPr/>
          <p:nvPr/>
        </p:nvGrpSpPr>
        <p:grpSpPr>
          <a:xfrm>
            <a:off x="8187070" y="2328294"/>
            <a:ext cx="3572594" cy="3827550"/>
            <a:chOff x="0" y="0"/>
            <a:chExt cx="8554368" cy="8373676"/>
          </a:xfrm>
        </p:grpSpPr>
        <p:pic>
          <p:nvPicPr>
            <p:cNvPr id="8" name="Picture 7">
              <a:extLst>
                <a:ext uri="{FF2B5EF4-FFF2-40B4-BE49-F238E27FC236}">
                  <a16:creationId xmlns:a16="http://schemas.microsoft.com/office/drawing/2014/main" id="{81280D20-7A45-483D-ACCB-A8F404B165A4}"/>
                </a:ext>
              </a:extLst>
            </p:cNvPr>
            <p:cNvPicPr>
              <a:picLocks noChangeAspect="1"/>
            </p:cNvPicPr>
            <p:nvPr/>
          </p:nvPicPr>
          <p:blipFill>
            <a:blip r:embed="rId8"/>
            <a:srcRect l="11740" r="11740"/>
            <a:stretch>
              <a:fillRect/>
            </a:stretch>
          </p:blipFill>
          <p:spPr>
            <a:xfrm>
              <a:off x="0" y="0"/>
              <a:ext cx="8554368" cy="8373676"/>
            </a:xfrm>
            <a:prstGeom prst="rect">
              <a:avLst/>
            </a:prstGeom>
          </p:spPr>
        </p:pic>
      </p:grpSp>
    </p:spTree>
    <p:extLst>
      <p:ext uri="{BB962C8B-B14F-4D97-AF65-F5344CB8AC3E}">
        <p14:creationId xmlns:p14="http://schemas.microsoft.com/office/powerpoint/2010/main" val="40134239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77F0D-E53E-4FBE-A1DD-729BE8EBBC70}"/>
              </a:ext>
            </a:extLst>
          </p:cNvPr>
          <p:cNvSpPr>
            <a:spLocks noGrp="1"/>
          </p:cNvSpPr>
          <p:nvPr>
            <p:ph type="title"/>
          </p:nvPr>
        </p:nvSpPr>
        <p:spPr>
          <a:xfrm>
            <a:off x="581192" y="702156"/>
            <a:ext cx="11029616" cy="1013800"/>
          </a:xfrm>
        </p:spPr>
        <p:txBody>
          <a:bodyPr>
            <a:normAutofit/>
          </a:bodyPr>
          <a:lstStyle/>
          <a:p>
            <a:r>
              <a:rPr lang="en-US" dirty="0">
                <a:solidFill>
                  <a:srgbClr val="FFFEFF"/>
                </a:solidFill>
              </a:rPr>
              <a:t>Overview of raffles</a:t>
            </a:r>
          </a:p>
        </p:txBody>
      </p:sp>
      <p:graphicFrame>
        <p:nvGraphicFramePr>
          <p:cNvPr id="7" name="Content Placeholder 6">
            <a:extLst>
              <a:ext uri="{FF2B5EF4-FFF2-40B4-BE49-F238E27FC236}">
                <a16:creationId xmlns:a16="http://schemas.microsoft.com/office/drawing/2014/main" id="{32E61A4C-5EE3-466D-83C3-E87813611D34}"/>
              </a:ext>
            </a:extLst>
          </p:cNvPr>
          <p:cNvGraphicFramePr>
            <a:graphicFrameLocks noGrp="1"/>
          </p:cNvGraphicFramePr>
          <p:nvPr>
            <p:ph idx="1"/>
            <p:extLst>
              <p:ext uri="{D42A27DB-BD31-4B8C-83A1-F6EECF244321}">
                <p14:modId xmlns:p14="http://schemas.microsoft.com/office/powerpoint/2010/main" val="1026934017"/>
              </p:ext>
            </p:extLst>
          </p:nvPr>
        </p:nvGraphicFramePr>
        <p:xfrm>
          <a:off x="581192" y="2180496"/>
          <a:ext cx="11029615" cy="36783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013992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3AA23-64A5-43AB-8CE7-026AE03465E0}"/>
              </a:ext>
            </a:extLst>
          </p:cNvPr>
          <p:cNvSpPr>
            <a:spLocks noGrp="1"/>
          </p:cNvSpPr>
          <p:nvPr>
            <p:ph type="title"/>
          </p:nvPr>
        </p:nvSpPr>
        <p:spPr/>
        <p:txBody>
          <a:bodyPr/>
          <a:lstStyle/>
          <a:p>
            <a:r>
              <a:rPr lang="en-US" dirty="0"/>
              <a:t>Target customer</a:t>
            </a:r>
          </a:p>
        </p:txBody>
      </p:sp>
      <p:sp>
        <p:nvSpPr>
          <p:cNvPr id="3" name="Content Placeholder 2">
            <a:extLst>
              <a:ext uri="{FF2B5EF4-FFF2-40B4-BE49-F238E27FC236}">
                <a16:creationId xmlns:a16="http://schemas.microsoft.com/office/drawing/2014/main" id="{CE08C1C1-59DC-4500-8D56-A32D8AD8998F}"/>
              </a:ext>
            </a:extLst>
          </p:cNvPr>
          <p:cNvSpPr>
            <a:spLocks noGrp="1"/>
          </p:cNvSpPr>
          <p:nvPr>
            <p:ph idx="1"/>
          </p:nvPr>
        </p:nvSpPr>
        <p:spPr/>
        <p:txBody>
          <a:bodyPr>
            <a:normAutofit/>
          </a:bodyPr>
          <a:lstStyle/>
          <a:p>
            <a:pPr algn="just"/>
            <a:r>
              <a:rPr lang="en-US" sz="2800" dirty="0">
                <a:solidFill>
                  <a:srgbClr val="000000"/>
                </a:solidFill>
                <a:latin typeface="+mj-lt"/>
              </a:rPr>
              <a:t>Customers at this hotel tend to be well-heeled and sophisticated globetrotters with a penchant for luxury.</a:t>
            </a:r>
          </a:p>
          <a:p>
            <a:pPr algn="just"/>
            <a:r>
              <a:rPr lang="en-US" sz="2800" dirty="0">
                <a:solidFill>
                  <a:srgbClr val="000000"/>
                </a:solidFill>
                <a:latin typeface="+mj-lt"/>
              </a:rPr>
              <a:t>These visitors are often high-spending people around the ages of 30 and 70 (</a:t>
            </a:r>
            <a:r>
              <a:rPr lang="en-US" sz="2800" dirty="0" err="1">
                <a:solidFill>
                  <a:srgbClr val="000000"/>
                </a:solidFill>
                <a:latin typeface="+mj-lt"/>
              </a:rPr>
              <a:t>Antiniotte</a:t>
            </a:r>
            <a:r>
              <a:rPr lang="en-US" sz="2800" dirty="0">
                <a:solidFill>
                  <a:srgbClr val="000000"/>
                </a:solidFill>
                <a:latin typeface="+mj-lt"/>
              </a:rPr>
              <a:t>, 2019).</a:t>
            </a:r>
          </a:p>
          <a:p>
            <a:pPr algn="just"/>
            <a:r>
              <a:rPr lang="en-US" sz="2800" dirty="0">
                <a:solidFill>
                  <a:srgbClr val="000000"/>
                </a:solidFill>
                <a:latin typeface="+mj-lt"/>
              </a:rPr>
              <a:t>Raffles' dedication to history, meticulous planning, and upscale atmosphere attract a discerning clientele. </a:t>
            </a:r>
          </a:p>
          <a:p>
            <a:pPr algn="just"/>
            <a:endParaRPr lang="en-US" sz="2400" dirty="0">
              <a:latin typeface="+mj-lt"/>
            </a:endParaRPr>
          </a:p>
        </p:txBody>
      </p:sp>
    </p:spTree>
    <p:extLst>
      <p:ext uri="{BB962C8B-B14F-4D97-AF65-F5344CB8AC3E}">
        <p14:creationId xmlns:p14="http://schemas.microsoft.com/office/powerpoint/2010/main" val="18583370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C3D08-DD69-475E-AA7E-A0CDAA0AAB2F}"/>
              </a:ext>
            </a:extLst>
          </p:cNvPr>
          <p:cNvSpPr>
            <a:spLocks noGrp="1"/>
          </p:cNvSpPr>
          <p:nvPr>
            <p:ph type="title"/>
          </p:nvPr>
        </p:nvSpPr>
        <p:spPr/>
        <p:txBody>
          <a:bodyPr/>
          <a:lstStyle/>
          <a:p>
            <a:r>
              <a:rPr lang="en-US" dirty="0"/>
              <a:t>Role of guest services</a:t>
            </a:r>
          </a:p>
        </p:txBody>
      </p:sp>
      <p:sp>
        <p:nvSpPr>
          <p:cNvPr id="3" name="Content Placeholder 2">
            <a:extLst>
              <a:ext uri="{FF2B5EF4-FFF2-40B4-BE49-F238E27FC236}">
                <a16:creationId xmlns:a16="http://schemas.microsoft.com/office/drawing/2014/main" id="{9D612AEA-7267-4E99-BC9F-2F3EF7FCEBED}"/>
              </a:ext>
            </a:extLst>
          </p:cNvPr>
          <p:cNvSpPr>
            <a:spLocks noGrp="1"/>
          </p:cNvSpPr>
          <p:nvPr>
            <p:ph idx="1"/>
          </p:nvPr>
        </p:nvSpPr>
        <p:spPr/>
        <p:txBody>
          <a:bodyPr>
            <a:normAutofit/>
          </a:bodyPr>
          <a:lstStyle/>
          <a:p>
            <a:pPr marL="0" indent="0" algn="just">
              <a:buNone/>
            </a:pPr>
            <a:r>
              <a:rPr lang="en-US" sz="2800" dirty="0">
                <a:solidFill>
                  <a:srgbClr val="000000"/>
                </a:solidFill>
                <a:latin typeface="+mj-lt"/>
              </a:rPr>
              <a:t>Guest services have a significant impact on the quality of the hotel sector as a whole. All guests may expect to benefit from the full range of services offered. Check-in and check-out processes, concierge assistance, room service, cleaning, and other amenities are all part of this category (Craig, 2018). </a:t>
            </a:r>
          </a:p>
          <a:p>
            <a:pPr algn="just"/>
            <a:endParaRPr lang="en-US" sz="2800" dirty="0">
              <a:latin typeface="+mj-lt"/>
            </a:endParaRPr>
          </a:p>
        </p:txBody>
      </p:sp>
    </p:spTree>
    <p:extLst>
      <p:ext uri="{BB962C8B-B14F-4D97-AF65-F5344CB8AC3E}">
        <p14:creationId xmlns:p14="http://schemas.microsoft.com/office/powerpoint/2010/main" val="40724999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9D35C-1FE7-48E2-9A1B-407B92A3F323}"/>
              </a:ext>
            </a:extLst>
          </p:cNvPr>
          <p:cNvSpPr>
            <a:spLocks noGrp="1"/>
          </p:cNvSpPr>
          <p:nvPr>
            <p:ph type="title"/>
          </p:nvPr>
        </p:nvSpPr>
        <p:spPr>
          <a:xfrm>
            <a:off x="581192" y="702156"/>
            <a:ext cx="11029616" cy="1013800"/>
          </a:xfrm>
        </p:spPr>
        <p:txBody>
          <a:bodyPr>
            <a:normAutofit/>
          </a:bodyPr>
          <a:lstStyle/>
          <a:p>
            <a:r>
              <a:rPr lang="en-US" dirty="0">
                <a:solidFill>
                  <a:srgbClr val="FFFEFF"/>
                </a:solidFill>
              </a:rPr>
              <a:t>GUEST SERVICES OF RAFFLES</a:t>
            </a:r>
          </a:p>
        </p:txBody>
      </p:sp>
      <p:graphicFrame>
        <p:nvGraphicFramePr>
          <p:cNvPr id="5" name="Content Placeholder 4">
            <a:extLst>
              <a:ext uri="{FF2B5EF4-FFF2-40B4-BE49-F238E27FC236}">
                <a16:creationId xmlns:a16="http://schemas.microsoft.com/office/drawing/2014/main" id="{1B3D5B4A-A2B3-41B3-98E2-3DD6238EB2A6}"/>
              </a:ext>
            </a:extLst>
          </p:cNvPr>
          <p:cNvGraphicFramePr>
            <a:graphicFrameLocks noGrp="1"/>
          </p:cNvGraphicFramePr>
          <p:nvPr>
            <p:ph idx="1"/>
            <p:extLst>
              <p:ext uri="{D42A27DB-BD31-4B8C-83A1-F6EECF244321}">
                <p14:modId xmlns:p14="http://schemas.microsoft.com/office/powerpoint/2010/main" val="3050855520"/>
              </p:ext>
            </p:extLst>
          </p:nvPr>
        </p:nvGraphicFramePr>
        <p:xfrm>
          <a:off x="581025" y="2181225"/>
          <a:ext cx="11029950" cy="36782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969416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2B5AB-359B-4A74-9311-EE596F10EA5F}"/>
              </a:ext>
            </a:extLst>
          </p:cNvPr>
          <p:cNvSpPr>
            <a:spLocks noGrp="1"/>
          </p:cNvSpPr>
          <p:nvPr>
            <p:ph type="title"/>
          </p:nvPr>
        </p:nvSpPr>
        <p:spPr/>
        <p:txBody>
          <a:bodyPr/>
          <a:lstStyle/>
          <a:p>
            <a:r>
              <a:rPr lang="en-US" dirty="0"/>
              <a:t>IMPORTANCE OF HOSPITALITY</a:t>
            </a:r>
          </a:p>
        </p:txBody>
      </p:sp>
      <p:sp>
        <p:nvSpPr>
          <p:cNvPr id="3" name="Content Placeholder 2">
            <a:extLst>
              <a:ext uri="{FF2B5EF4-FFF2-40B4-BE49-F238E27FC236}">
                <a16:creationId xmlns:a16="http://schemas.microsoft.com/office/drawing/2014/main" id="{D8139AB4-9DD1-49BE-88FB-8D57393509AC}"/>
              </a:ext>
            </a:extLst>
          </p:cNvPr>
          <p:cNvSpPr>
            <a:spLocks noGrp="1"/>
          </p:cNvSpPr>
          <p:nvPr>
            <p:ph idx="1"/>
          </p:nvPr>
        </p:nvSpPr>
        <p:spPr/>
        <p:txBody>
          <a:bodyPr>
            <a:normAutofit/>
          </a:bodyPr>
          <a:lstStyle/>
          <a:p>
            <a:pPr marL="0" indent="0" algn="just">
              <a:buNone/>
            </a:pPr>
            <a:r>
              <a:rPr lang="en-US" sz="2800" dirty="0">
                <a:solidFill>
                  <a:srgbClr val="000000"/>
                </a:solidFill>
                <a:latin typeface="+mj-lt"/>
              </a:rPr>
              <a:t>To be hospitable is to go above and beyond the call of duty by making visitors feel at home, valued, and cared for. It's more than a service in today's market; it's a point of differentiation. Customers will return and recommend a company to others if they are treated with the utmost respect and kindness. It's the foundation on which a hotel's good name rests. </a:t>
            </a:r>
          </a:p>
          <a:p>
            <a:pPr algn="just"/>
            <a:endParaRPr lang="en-US" sz="2800" dirty="0">
              <a:latin typeface="+mj-lt"/>
            </a:endParaRPr>
          </a:p>
        </p:txBody>
      </p:sp>
    </p:spTree>
    <p:extLst>
      <p:ext uri="{BB962C8B-B14F-4D97-AF65-F5344CB8AC3E}">
        <p14:creationId xmlns:p14="http://schemas.microsoft.com/office/powerpoint/2010/main" val="39078260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ED8D2-9EAE-4C64-A67F-D265ACEE0CE4}"/>
              </a:ext>
            </a:extLst>
          </p:cNvPr>
          <p:cNvSpPr>
            <a:spLocks noGrp="1"/>
          </p:cNvSpPr>
          <p:nvPr>
            <p:ph type="title"/>
          </p:nvPr>
        </p:nvSpPr>
        <p:spPr/>
        <p:txBody>
          <a:bodyPr/>
          <a:lstStyle/>
          <a:p>
            <a:r>
              <a:rPr lang="en-US" dirty="0"/>
              <a:t>Exceeding the Expectations of the Customers</a:t>
            </a:r>
          </a:p>
        </p:txBody>
      </p:sp>
      <p:graphicFrame>
        <p:nvGraphicFramePr>
          <p:cNvPr id="4" name="Content Placeholder 3">
            <a:extLst>
              <a:ext uri="{FF2B5EF4-FFF2-40B4-BE49-F238E27FC236}">
                <a16:creationId xmlns:a16="http://schemas.microsoft.com/office/drawing/2014/main" id="{0E717DD6-E3E0-42AB-BF5C-264EAD49C382}"/>
              </a:ext>
            </a:extLst>
          </p:cNvPr>
          <p:cNvGraphicFramePr>
            <a:graphicFrameLocks noGrp="1"/>
          </p:cNvGraphicFramePr>
          <p:nvPr>
            <p:ph idx="1"/>
            <p:extLst>
              <p:ext uri="{D42A27DB-BD31-4B8C-83A1-F6EECF244321}">
                <p14:modId xmlns:p14="http://schemas.microsoft.com/office/powerpoint/2010/main" val="2606653658"/>
              </p:ext>
            </p:extLst>
          </p:nvPr>
        </p:nvGraphicFramePr>
        <p:xfrm>
          <a:off x="581192" y="2180496"/>
          <a:ext cx="11029615" cy="36783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879743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1A792-9132-48FF-B22C-5E4EC539D58C}"/>
              </a:ext>
            </a:extLst>
          </p:cNvPr>
          <p:cNvSpPr>
            <a:spLocks noGrp="1"/>
          </p:cNvSpPr>
          <p:nvPr>
            <p:ph type="title"/>
          </p:nvPr>
        </p:nvSpPr>
        <p:spPr>
          <a:xfrm>
            <a:off x="581192" y="702156"/>
            <a:ext cx="11029616" cy="1013800"/>
          </a:xfrm>
        </p:spPr>
        <p:txBody>
          <a:bodyPr>
            <a:normAutofit/>
          </a:bodyPr>
          <a:lstStyle/>
          <a:p>
            <a:r>
              <a:rPr lang="en-US">
                <a:solidFill>
                  <a:srgbClr val="FFFEFF"/>
                </a:solidFill>
              </a:rPr>
              <a:t>Conclusion</a:t>
            </a:r>
          </a:p>
        </p:txBody>
      </p:sp>
      <p:sp>
        <p:nvSpPr>
          <p:cNvPr id="3" name="Content Placeholder 2">
            <a:extLst>
              <a:ext uri="{FF2B5EF4-FFF2-40B4-BE49-F238E27FC236}">
                <a16:creationId xmlns:a16="http://schemas.microsoft.com/office/drawing/2014/main" id="{56A541D9-BAA8-4C53-AAA5-4D7A0EBE3682}"/>
              </a:ext>
            </a:extLst>
          </p:cNvPr>
          <p:cNvSpPr>
            <a:spLocks noGrp="1"/>
          </p:cNvSpPr>
          <p:nvPr>
            <p:ph idx="1"/>
          </p:nvPr>
        </p:nvSpPr>
        <p:spPr/>
        <p:txBody>
          <a:bodyPr>
            <a:normAutofit/>
          </a:bodyPr>
          <a:lstStyle/>
          <a:p>
            <a:pPr marL="0" lvl="0" indent="0" algn="just">
              <a:buNone/>
            </a:pPr>
            <a:r>
              <a:rPr lang="en-US" sz="2400" dirty="0">
                <a:solidFill>
                  <a:schemeClr val="tx1"/>
                </a:solidFill>
                <a:latin typeface="+mj-lt"/>
              </a:rPr>
              <a:t>This presentation has examined the world of hospitality, with special attention paid to the legendary Raffles Hotel. The Raffles Hotel is a leader in the hospitality sector due to its illustrious past, renowned attractions, and </a:t>
            </a:r>
            <a:r>
              <a:rPr lang="en-US" sz="2400" dirty="0" err="1">
                <a:solidFill>
                  <a:schemeClr val="tx1"/>
                </a:solidFill>
                <a:latin typeface="+mj-lt"/>
              </a:rPr>
              <a:t>individualised</a:t>
            </a:r>
            <a:r>
              <a:rPr lang="en-US" sz="2400" dirty="0">
                <a:solidFill>
                  <a:schemeClr val="tx1"/>
                </a:solidFill>
                <a:latin typeface="+mj-lt"/>
              </a:rPr>
              <a:t> service. . This presentation have </a:t>
            </a:r>
            <a:r>
              <a:rPr lang="en-US" sz="2400" dirty="0" err="1">
                <a:solidFill>
                  <a:schemeClr val="tx1"/>
                </a:solidFill>
                <a:latin typeface="+mj-lt"/>
              </a:rPr>
              <a:t>emphasised</a:t>
            </a:r>
            <a:r>
              <a:rPr lang="en-US" sz="2400" dirty="0">
                <a:solidFill>
                  <a:schemeClr val="tx1"/>
                </a:solidFill>
                <a:latin typeface="+mj-lt"/>
              </a:rPr>
              <a:t> the importance of hospitality since it is the driving force behind repeat customers, rave reviews, and lasting success. Because of its long history of excellent service and dedication to its guests, the Raffles Hotel is often regarded as the gold standard of the hotel business. </a:t>
            </a:r>
          </a:p>
          <a:p>
            <a:pPr lvl="0"/>
            <a:endParaRPr lang="en-US" sz="2400" dirty="0">
              <a:solidFill>
                <a:schemeClr val="tx1"/>
              </a:solidFill>
              <a:latin typeface="+mj-lt"/>
            </a:endParaRPr>
          </a:p>
          <a:p>
            <a:endParaRPr lang="en-US" sz="2400" dirty="0">
              <a:solidFill>
                <a:schemeClr val="tx1"/>
              </a:solidFill>
              <a:latin typeface="+mj-lt"/>
            </a:endParaRPr>
          </a:p>
        </p:txBody>
      </p:sp>
    </p:spTree>
    <p:extLst>
      <p:ext uri="{BB962C8B-B14F-4D97-AF65-F5344CB8AC3E}">
        <p14:creationId xmlns:p14="http://schemas.microsoft.com/office/powerpoint/2010/main" val="16249609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D6C77-B13E-4DCC-A1CC-DD51C729C22D}"/>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D4DC53C7-5D3B-466F-AFA9-AFD2CB730DD2}"/>
              </a:ext>
            </a:extLst>
          </p:cNvPr>
          <p:cNvSpPr>
            <a:spLocks noGrp="1"/>
          </p:cNvSpPr>
          <p:nvPr>
            <p:ph idx="1"/>
          </p:nvPr>
        </p:nvSpPr>
        <p:spPr>
          <a:xfrm>
            <a:off x="581192" y="3179697"/>
            <a:ext cx="11029615" cy="3678303"/>
          </a:xfrm>
        </p:spPr>
        <p:txBody>
          <a:bodyPr>
            <a:noAutofit/>
          </a:bodyPr>
          <a:lstStyle/>
          <a:p>
            <a:pPr marL="457200" indent="-457200">
              <a:buFont typeface="Arial" panose="020B0604020202020204" pitchFamily="34" charset="0"/>
              <a:buChar char="•"/>
            </a:pPr>
            <a:r>
              <a:rPr lang="en-GB" sz="1400" dirty="0" err="1">
                <a:solidFill>
                  <a:schemeClr val="tx1"/>
                </a:solidFill>
                <a:latin typeface="+mj-lt"/>
                <a:cs typeface="Times New Roman" panose="02020603050405020304" pitchFamily="18" charset="0"/>
              </a:rPr>
              <a:t>Antoniotte</a:t>
            </a:r>
            <a:r>
              <a:rPr lang="en-GB" sz="1400" dirty="0">
                <a:solidFill>
                  <a:schemeClr val="tx1"/>
                </a:solidFill>
                <a:latin typeface="+mj-lt"/>
                <a:cs typeface="Times New Roman" panose="02020603050405020304" pitchFamily="18" charset="0"/>
              </a:rPr>
              <a:t>, M. (2019) ‘“how do you pick a hotel?”: A brief look at consumer </a:t>
            </a:r>
            <a:r>
              <a:rPr lang="en-GB" sz="1400" dirty="0" err="1">
                <a:solidFill>
                  <a:schemeClr val="tx1"/>
                </a:solidFill>
                <a:latin typeface="+mj-lt"/>
                <a:cs typeface="Times New Roman" panose="02020603050405020304" pitchFamily="18" charset="0"/>
              </a:rPr>
              <a:t>behavior</a:t>
            </a:r>
            <a:r>
              <a:rPr lang="en-GB" sz="1400" dirty="0">
                <a:solidFill>
                  <a:schemeClr val="tx1"/>
                </a:solidFill>
                <a:latin typeface="+mj-lt"/>
                <a:cs typeface="Times New Roman" panose="02020603050405020304" pitchFamily="18" charset="0"/>
              </a:rPr>
              <a:t>’, </a:t>
            </a:r>
            <a:r>
              <a:rPr lang="en-GB" sz="1400" i="1" dirty="0">
                <a:solidFill>
                  <a:schemeClr val="tx1"/>
                </a:solidFill>
                <a:latin typeface="+mj-lt"/>
                <a:cs typeface="Times New Roman" panose="02020603050405020304" pitchFamily="18" charset="0"/>
              </a:rPr>
              <a:t>How Consumers Pick a Hotel</a:t>
            </a:r>
            <a:r>
              <a:rPr lang="en-GB" sz="1400" dirty="0">
                <a:solidFill>
                  <a:schemeClr val="tx1"/>
                </a:solidFill>
                <a:latin typeface="+mj-lt"/>
                <a:cs typeface="Times New Roman" panose="02020603050405020304" pitchFamily="18" charset="0"/>
              </a:rPr>
              <a:t>, pp. 13–22. doi:10.4324/9780203047064-7. </a:t>
            </a:r>
          </a:p>
          <a:p>
            <a:pPr marL="457200" indent="-457200">
              <a:buFont typeface="Arial" panose="020B0604020202020204" pitchFamily="34" charset="0"/>
              <a:buChar char="•"/>
            </a:pPr>
            <a:r>
              <a:rPr lang="en-GB" sz="1400" dirty="0" err="1">
                <a:solidFill>
                  <a:schemeClr val="tx1"/>
                </a:solidFill>
                <a:latin typeface="+mj-lt"/>
                <a:cs typeface="Times New Roman" panose="02020603050405020304" pitchFamily="18" charset="0"/>
              </a:rPr>
              <a:t>Bagdan</a:t>
            </a:r>
            <a:r>
              <a:rPr lang="en-GB" sz="1400" dirty="0">
                <a:solidFill>
                  <a:schemeClr val="tx1"/>
                </a:solidFill>
                <a:latin typeface="+mj-lt"/>
                <a:cs typeface="Times New Roman" panose="02020603050405020304" pitchFamily="18" charset="0"/>
              </a:rPr>
              <a:t>, P.J. (2019) </a:t>
            </a:r>
            <a:r>
              <a:rPr lang="en-GB" sz="1400" i="1" dirty="0">
                <a:solidFill>
                  <a:schemeClr val="tx1"/>
                </a:solidFill>
                <a:latin typeface="+mj-lt"/>
                <a:cs typeface="Times New Roman" panose="02020603050405020304" pitchFamily="18" charset="0"/>
              </a:rPr>
              <a:t>Guest service in the Hospitality Industry</a:t>
            </a:r>
            <a:r>
              <a:rPr lang="en-GB" sz="1400" dirty="0">
                <a:solidFill>
                  <a:schemeClr val="tx1"/>
                </a:solidFill>
                <a:latin typeface="+mj-lt"/>
                <a:cs typeface="Times New Roman" panose="02020603050405020304" pitchFamily="18" charset="0"/>
              </a:rPr>
              <a:t>. Dubuque, IA: Kendall Hunt Publishing Company. </a:t>
            </a:r>
          </a:p>
          <a:p>
            <a:pPr marL="457200" indent="-457200">
              <a:buFont typeface="Arial" panose="020B0604020202020204" pitchFamily="34" charset="0"/>
              <a:buChar char="•"/>
            </a:pPr>
            <a:r>
              <a:rPr lang="en-GB" sz="1400" dirty="0">
                <a:solidFill>
                  <a:schemeClr val="tx1"/>
                </a:solidFill>
                <a:latin typeface="+mj-lt"/>
                <a:cs typeface="Times New Roman" panose="02020603050405020304" pitchFamily="18" charset="0"/>
              </a:rPr>
              <a:t>Craig, L.K. (2018) ‘The role of guest services in hospitality industry’, </a:t>
            </a:r>
            <a:r>
              <a:rPr lang="en-GB" sz="1400" i="1" dirty="0">
                <a:solidFill>
                  <a:schemeClr val="tx1"/>
                </a:solidFill>
                <a:latin typeface="+mj-lt"/>
                <a:cs typeface="Times New Roman" panose="02020603050405020304" pitchFamily="18" charset="0"/>
              </a:rPr>
              <a:t>Hospitality and Research Journal</a:t>
            </a:r>
            <a:r>
              <a:rPr lang="en-GB" sz="1400" dirty="0">
                <a:solidFill>
                  <a:schemeClr val="tx1"/>
                </a:solidFill>
                <a:latin typeface="+mj-lt"/>
                <a:cs typeface="Times New Roman" panose="02020603050405020304" pitchFamily="18" charset="0"/>
              </a:rPr>
              <a:t>, 12(2), pp. 397–402. doi:10.1177/109634808801200239. </a:t>
            </a:r>
          </a:p>
          <a:p>
            <a:pPr marL="457200" indent="-457200">
              <a:buFont typeface="Arial" panose="020B0604020202020204" pitchFamily="34" charset="0"/>
              <a:buChar char="•"/>
            </a:pPr>
            <a:r>
              <a:rPr lang="en-GB" sz="1400" dirty="0">
                <a:solidFill>
                  <a:schemeClr val="tx1"/>
                </a:solidFill>
                <a:latin typeface="+mj-lt"/>
                <a:cs typeface="Times New Roman" panose="02020603050405020304" pitchFamily="18" charset="0"/>
              </a:rPr>
              <a:t>Cristina, S. (2023) </a:t>
            </a:r>
            <a:r>
              <a:rPr lang="en-GB" sz="1400" i="1" dirty="0">
                <a:solidFill>
                  <a:schemeClr val="tx1"/>
                </a:solidFill>
                <a:latin typeface="+mj-lt"/>
                <a:cs typeface="Times New Roman" panose="02020603050405020304" pitchFamily="18" charset="0"/>
              </a:rPr>
              <a:t>Raffles history</a:t>
            </a:r>
            <a:r>
              <a:rPr lang="en-GB" sz="1400" dirty="0">
                <a:solidFill>
                  <a:schemeClr val="tx1"/>
                </a:solidFill>
                <a:latin typeface="+mj-lt"/>
                <a:cs typeface="Times New Roman" panose="02020603050405020304" pitchFamily="18" charset="0"/>
              </a:rPr>
              <a:t>, </a:t>
            </a:r>
            <a:r>
              <a:rPr lang="en-GB" sz="1400" i="1" dirty="0">
                <a:solidFill>
                  <a:schemeClr val="tx1"/>
                </a:solidFill>
                <a:latin typeface="+mj-lt"/>
                <a:cs typeface="Times New Roman" panose="02020603050405020304" pitchFamily="18" charset="0"/>
              </a:rPr>
              <a:t>Raffles Singapore</a:t>
            </a:r>
            <a:r>
              <a:rPr lang="en-GB" sz="1400" dirty="0">
                <a:solidFill>
                  <a:schemeClr val="tx1"/>
                </a:solidFill>
                <a:latin typeface="+mj-lt"/>
                <a:cs typeface="Times New Roman" panose="02020603050405020304" pitchFamily="18" charset="0"/>
              </a:rPr>
              <a:t>. Available at: https://www.rafflessingapore.com/history-timeline/. </a:t>
            </a:r>
          </a:p>
          <a:p>
            <a:pPr marL="457200" indent="-457200">
              <a:buFont typeface="Arial" panose="020B0604020202020204" pitchFamily="34" charset="0"/>
              <a:buChar char="•"/>
            </a:pPr>
            <a:r>
              <a:rPr lang="en-GB" sz="1400" dirty="0" err="1">
                <a:solidFill>
                  <a:schemeClr val="tx1"/>
                </a:solidFill>
                <a:latin typeface="+mj-lt"/>
                <a:cs typeface="Times New Roman" panose="02020603050405020304" pitchFamily="18" charset="0"/>
              </a:rPr>
              <a:t>Enjuk</a:t>
            </a:r>
            <a:r>
              <a:rPr lang="en-GB" sz="1400" dirty="0">
                <a:solidFill>
                  <a:schemeClr val="tx1"/>
                </a:solidFill>
                <a:latin typeface="+mj-lt"/>
                <a:cs typeface="Times New Roman" panose="02020603050405020304" pitchFamily="18" charset="0"/>
              </a:rPr>
              <a:t>, B. (2023) </a:t>
            </a:r>
            <a:r>
              <a:rPr lang="en-GB" sz="1400" i="1" dirty="0">
                <a:solidFill>
                  <a:schemeClr val="tx1"/>
                </a:solidFill>
                <a:latin typeface="+mj-lt"/>
                <a:cs typeface="Times New Roman" panose="02020603050405020304" pitchFamily="18" charset="0"/>
              </a:rPr>
              <a:t>Long Bar - Raffles Singapore - home of the Singapore Sling</a:t>
            </a:r>
            <a:r>
              <a:rPr lang="en-GB" sz="1400" dirty="0">
                <a:solidFill>
                  <a:schemeClr val="tx1"/>
                </a:solidFill>
                <a:latin typeface="+mj-lt"/>
                <a:cs typeface="Times New Roman" panose="02020603050405020304" pitchFamily="18" charset="0"/>
              </a:rPr>
              <a:t>, </a:t>
            </a:r>
            <a:r>
              <a:rPr lang="en-GB" sz="1400" i="1" dirty="0">
                <a:solidFill>
                  <a:schemeClr val="tx1"/>
                </a:solidFill>
                <a:latin typeface="+mj-lt"/>
                <a:cs typeface="Times New Roman" panose="02020603050405020304" pitchFamily="18" charset="0"/>
              </a:rPr>
              <a:t>Raffles Singapore</a:t>
            </a:r>
            <a:r>
              <a:rPr lang="en-GB" sz="1400" dirty="0">
                <a:solidFill>
                  <a:schemeClr val="tx1"/>
                </a:solidFill>
                <a:latin typeface="+mj-lt"/>
                <a:cs typeface="Times New Roman" panose="02020603050405020304" pitchFamily="18" charset="0"/>
              </a:rPr>
              <a:t>. Available at: https://www.rafflessingapore.com/restaurant/long-bar/. </a:t>
            </a:r>
          </a:p>
          <a:p>
            <a:pPr marL="457200" indent="-457200">
              <a:buFont typeface="Arial" panose="020B0604020202020204" pitchFamily="34" charset="0"/>
              <a:buChar char="•"/>
            </a:pPr>
            <a:r>
              <a:rPr lang="en-GB" sz="1400" dirty="0">
                <a:solidFill>
                  <a:schemeClr val="tx1"/>
                </a:solidFill>
                <a:latin typeface="+mj-lt"/>
                <a:cs typeface="Times New Roman" panose="02020603050405020304" pitchFamily="18" charset="0"/>
              </a:rPr>
              <a:t>Harold, H. (2021) </a:t>
            </a:r>
            <a:r>
              <a:rPr lang="en-GB" sz="1400" i="1" dirty="0">
                <a:solidFill>
                  <a:schemeClr val="tx1"/>
                </a:solidFill>
                <a:latin typeface="+mj-lt"/>
                <a:cs typeface="Times New Roman" panose="02020603050405020304" pitchFamily="18" charset="0"/>
              </a:rPr>
              <a:t>Take a look inside Raffles Hotel &amp; Residences, opening in 2022</a:t>
            </a:r>
            <a:r>
              <a:rPr lang="en-GB" sz="1400" dirty="0">
                <a:solidFill>
                  <a:schemeClr val="tx1"/>
                </a:solidFill>
                <a:latin typeface="+mj-lt"/>
                <a:cs typeface="Times New Roman" panose="02020603050405020304" pitchFamily="18" charset="0"/>
              </a:rPr>
              <a:t>, </a:t>
            </a:r>
            <a:r>
              <a:rPr lang="en-GB" sz="1400" i="1" dirty="0">
                <a:solidFill>
                  <a:schemeClr val="tx1"/>
                </a:solidFill>
                <a:latin typeface="+mj-lt"/>
                <a:cs typeface="Times New Roman" panose="02020603050405020304" pitchFamily="18" charset="0"/>
              </a:rPr>
              <a:t>Boston.com</a:t>
            </a:r>
            <a:r>
              <a:rPr lang="en-GB" sz="1400" dirty="0">
                <a:solidFill>
                  <a:schemeClr val="tx1"/>
                </a:solidFill>
                <a:latin typeface="+mj-lt"/>
                <a:cs typeface="Times New Roman" panose="02020603050405020304" pitchFamily="18" charset="0"/>
              </a:rPr>
              <a:t>. Available at: https://www.boston.com/travel/travel/2021/03/29/raffles-back-bay-hotel-residences-opening-in-2022/. </a:t>
            </a:r>
          </a:p>
          <a:p>
            <a:pPr marL="457200" indent="-457200">
              <a:buFont typeface="Arial" panose="020B0604020202020204" pitchFamily="34" charset="0"/>
              <a:buChar char="•"/>
            </a:pPr>
            <a:r>
              <a:rPr lang="en-GB" sz="1400" dirty="0">
                <a:solidFill>
                  <a:schemeClr val="tx1"/>
                </a:solidFill>
                <a:latin typeface="+mj-lt"/>
                <a:cs typeface="Times New Roman" panose="02020603050405020304" pitchFamily="18" charset="0"/>
              </a:rPr>
              <a:t>Janet, J. (2022) </a:t>
            </a:r>
            <a:r>
              <a:rPr lang="en-GB" sz="1400" i="1" dirty="0">
                <a:solidFill>
                  <a:schemeClr val="tx1"/>
                </a:solidFill>
                <a:latin typeface="+mj-lt"/>
                <a:cs typeface="Times New Roman" panose="02020603050405020304" pitchFamily="18" charset="0"/>
              </a:rPr>
              <a:t>Rey Moraga - Director of guest experience - raffles hotels &amp; resorts ...</a:t>
            </a:r>
            <a:r>
              <a:rPr lang="en-GB" sz="1400" dirty="0">
                <a:solidFill>
                  <a:schemeClr val="tx1"/>
                </a:solidFill>
                <a:latin typeface="+mj-lt"/>
                <a:cs typeface="Times New Roman" panose="02020603050405020304" pitchFamily="18" charset="0"/>
              </a:rPr>
              <a:t> Available at: https://www.linkedin.com/in/rmoraga. </a:t>
            </a:r>
          </a:p>
          <a:p>
            <a:pPr marL="457200" indent="-457200">
              <a:buFont typeface="Arial" panose="020B0604020202020204" pitchFamily="34" charset="0"/>
              <a:buChar char="•"/>
            </a:pPr>
            <a:r>
              <a:rPr lang="en-GB" sz="1400" dirty="0">
                <a:solidFill>
                  <a:schemeClr val="tx1"/>
                </a:solidFill>
                <a:latin typeface="+mj-lt"/>
                <a:cs typeface="Times New Roman" panose="02020603050405020304" pitchFamily="18" charset="0"/>
              </a:rPr>
              <a:t>Malik, K. (2023) </a:t>
            </a:r>
            <a:r>
              <a:rPr lang="en-GB" sz="1400" i="1" dirty="0">
                <a:solidFill>
                  <a:schemeClr val="tx1"/>
                </a:solidFill>
                <a:latin typeface="+mj-lt"/>
                <a:cs typeface="Times New Roman" panose="02020603050405020304" pitchFamily="18" charset="0"/>
              </a:rPr>
              <a:t>Excellent operations and exceptional staff and guest services, best in Jakarta. - review of Raffles Jakarta, Jakarta, Indonesia</a:t>
            </a:r>
            <a:r>
              <a:rPr lang="en-GB" sz="1400" dirty="0">
                <a:solidFill>
                  <a:schemeClr val="tx1"/>
                </a:solidFill>
                <a:latin typeface="+mj-lt"/>
                <a:cs typeface="Times New Roman" panose="02020603050405020304" pitchFamily="18" charset="0"/>
              </a:rPr>
              <a:t>, </a:t>
            </a:r>
            <a:r>
              <a:rPr lang="en-GB" sz="1400" i="1" dirty="0" err="1">
                <a:solidFill>
                  <a:schemeClr val="tx1"/>
                </a:solidFill>
                <a:latin typeface="+mj-lt"/>
                <a:cs typeface="Times New Roman" panose="02020603050405020304" pitchFamily="18" charset="0"/>
              </a:rPr>
              <a:t>Tripadvisor</a:t>
            </a:r>
            <a:r>
              <a:rPr lang="en-GB" sz="1400" dirty="0">
                <a:solidFill>
                  <a:schemeClr val="tx1"/>
                </a:solidFill>
                <a:latin typeface="+mj-lt"/>
                <a:cs typeface="Times New Roman" panose="02020603050405020304" pitchFamily="18" charset="0"/>
              </a:rPr>
              <a:t>. Available at: https://www.tripadvisor.com/ShowUserReviews-g294229-d6897800-r921069513-Raffles_Jakarta-Jakarta_Java.html. </a:t>
            </a:r>
          </a:p>
          <a:p>
            <a:pPr marL="457200" indent="-457200">
              <a:buFont typeface="Arial" panose="020B0604020202020204" pitchFamily="34" charset="0"/>
              <a:buChar char="•"/>
            </a:pPr>
            <a:r>
              <a:rPr lang="en-GB" sz="1400" dirty="0">
                <a:solidFill>
                  <a:schemeClr val="tx1"/>
                </a:solidFill>
                <a:latin typeface="+mj-lt"/>
                <a:cs typeface="Times New Roman" panose="02020603050405020304" pitchFamily="18" charset="0"/>
              </a:rPr>
              <a:t>Mohammed </a:t>
            </a:r>
            <a:r>
              <a:rPr lang="en-GB" sz="1400" dirty="0" err="1">
                <a:solidFill>
                  <a:schemeClr val="tx1"/>
                </a:solidFill>
                <a:latin typeface="+mj-lt"/>
                <a:cs typeface="Times New Roman" panose="02020603050405020304" pitchFamily="18" charset="0"/>
              </a:rPr>
              <a:t>Shobri</a:t>
            </a:r>
            <a:r>
              <a:rPr lang="en-GB" sz="1400" dirty="0">
                <a:solidFill>
                  <a:schemeClr val="tx1"/>
                </a:solidFill>
                <a:latin typeface="+mj-lt"/>
                <a:cs typeface="Times New Roman" panose="02020603050405020304" pitchFamily="18" charset="0"/>
              </a:rPr>
              <a:t>, N.D. and </a:t>
            </a:r>
            <a:r>
              <a:rPr lang="en-GB" sz="1400" dirty="0" err="1">
                <a:solidFill>
                  <a:schemeClr val="tx1"/>
                </a:solidFill>
                <a:latin typeface="+mj-lt"/>
                <a:cs typeface="Times New Roman" panose="02020603050405020304" pitchFamily="18" charset="0"/>
              </a:rPr>
              <a:t>Putit</a:t>
            </a:r>
            <a:r>
              <a:rPr lang="en-GB" sz="1400" dirty="0">
                <a:solidFill>
                  <a:schemeClr val="tx1"/>
                </a:solidFill>
                <a:latin typeface="+mj-lt"/>
                <a:cs typeface="Times New Roman" panose="02020603050405020304" pitchFamily="18" charset="0"/>
              </a:rPr>
              <a:t>, (2017)‘Building guest loyalty: The role of guest based Brand Equity and guest experience in Resort Hotel Industry’, </a:t>
            </a:r>
            <a:r>
              <a:rPr lang="en-GB" sz="1400" i="1" dirty="0">
                <a:solidFill>
                  <a:schemeClr val="tx1"/>
                </a:solidFill>
                <a:latin typeface="+mj-lt"/>
                <a:cs typeface="Times New Roman" panose="02020603050405020304" pitchFamily="18" charset="0"/>
              </a:rPr>
              <a:t>Advanced Science Letters</a:t>
            </a:r>
            <a:r>
              <a:rPr lang="en-GB" sz="1400" dirty="0">
                <a:solidFill>
                  <a:schemeClr val="tx1"/>
                </a:solidFill>
                <a:latin typeface="+mj-lt"/>
                <a:cs typeface="Times New Roman" panose="02020603050405020304" pitchFamily="18" charset="0"/>
              </a:rPr>
              <a:t>, 21(5), pp. 1605–1609. doi:10.1166/asl.2015.6116. </a:t>
            </a:r>
          </a:p>
          <a:p>
            <a:pPr marL="457200" indent="-457200">
              <a:buFont typeface="Arial" panose="020B0604020202020204" pitchFamily="34" charset="0"/>
              <a:buChar char="•"/>
            </a:pPr>
            <a:r>
              <a:rPr lang="en-GB" sz="1400" dirty="0" err="1">
                <a:solidFill>
                  <a:schemeClr val="tx1"/>
                </a:solidFill>
                <a:latin typeface="+mj-lt"/>
                <a:cs typeface="Times New Roman" panose="02020603050405020304" pitchFamily="18" charset="0"/>
              </a:rPr>
              <a:t>Tepavcevic</a:t>
            </a:r>
            <a:r>
              <a:rPr lang="en-GB" sz="1400" dirty="0">
                <a:solidFill>
                  <a:schemeClr val="tx1"/>
                </a:solidFill>
                <a:latin typeface="+mj-lt"/>
                <a:cs typeface="Times New Roman" panose="02020603050405020304" pitchFamily="18" charset="0"/>
              </a:rPr>
              <a:t>, J. </a:t>
            </a:r>
            <a:r>
              <a:rPr lang="en-GB" sz="1400" i="1" dirty="0">
                <a:solidFill>
                  <a:schemeClr val="tx1"/>
                </a:solidFill>
                <a:latin typeface="+mj-lt"/>
                <a:cs typeface="Times New Roman" panose="02020603050405020304" pitchFamily="18" charset="0"/>
              </a:rPr>
              <a:t>et al.</a:t>
            </a:r>
            <a:r>
              <a:rPr lang="en-GB" sz="1400" dirty="0">
                <a:solidFill>
                  <a:schemeClr val="tx1"/>
                </a:solidFill>
                <a:latin typeface="+mj-lt"/>
                <a:cs typeface="Times New Roman" panose="02020603050405020304" pitchFamily="18" charset="0"/>
              </a:rPr>
              <a:t> (2020) ‘Importance of location and exterior of city hotels as elements of guest satisfaction’, </a:t>
            </a:r>
            <a:r>
              <a:rPr lang="en-GB" sz="1400" i="1" dirty="0" err="1">
                <a:solidFill>
                  <a:schemeClr val="tx1"/>
                </a:solidFill>
                <a:latin typeface="+mj-lt"/>
                <a:cs typeface="Times New Roman" panose="02020603050405020304" pitchFamily="18" charset="0"/>
              </a:rPr>
              <a:t>Arhitektura</a:t>
            </a:r>
            <a:r>
              <a:rPr lang="en-GB" sz="1400" i="1" dirty="0">
                <a:solidFill>
                  <a:schemeClr val="tx1"/>
                </a:solidFill>
                <a:latin typeface="+mj-lt"/>
                <a:cs typeface="Times New Roman" panose="02020603050405020304" pitchFamily="18" charset="0"/>
              </a:rPr>
              <a:t> </a:t>
            </a:r>
            <a:r>
              <a:rPr lang="en-GB" sz="1400" i="1" dirty="0" err="1">
                <a:solidFill>
                  <a:schemeClr val="tx1"/>
                </a:solidFill>
                <a:latin typeface="+mj-lt"/>
                <a:cs typeface="Times New Roman" panose="02020603050405020304" pitchFamily="18" charset="0"/>
              </a:rPr>
              <a:t>i</a:t>
            </a:r>
            <a:r>
              <a:rPr lang="en-GB" sz="1400" i="1" dirty="0">
                <a:solidFill>
                  <a:schemeClr val="tx1"/>
                </a:solidFill>
                <a:latin typeface="+mj-lt"/>
                <a:cs typeface="Times New Roman" panose="02020603050405020304" pitchFamily="18" charset="0"/>
              </a:rPr>
              <a:t> </a:t>
            </a:r>
            <a:r>
              <a:rPr lang="en-GB" sz="1400" i="1" dirty="0" err="1">
                <a:solidFill>
                  <a:schemeClr val="tx1"/>
                </a:solidFill>
                <a:latin typeface="+mj-lt"/>
                <a:cs typeface="Times New Roman" panose="02020603050405020304" pitchFamily="18" charset="0"/>
              </a:rPr>
              <a:t>urbanizam</a:t>
            </a:r>
            <a:r>
              <a:rPr lang="en-GB" sz="1400" dirty="0">
                <a:solidFill>
                  <a:schemeClr val="tx1"/>
                </a:solidFill>
                <a:latin typeface="+mj-lt"/>
                <a:cs typeface="Times New Roman" panose="02020603050405020304" pitchFamily="18" charset="0"/>
              </a:rPr>
              <a:t>, (43), pp. 7–16. doi:10.5937/a-u0-10706. </a:t>
            </a:r>
          </a:p>
          <a:p>
            <a:pPr algn="ctr">
              <a:lnSpc>
                <a:spcPts val="5230"/>
              </a:lnSpc>
            </a:pPr>
            <a:endParaRPr lang="en-US" sz="1400" dirty="0">
              <a:solidFill>
                <a:schemeClr val="tx1"/>
              </a:solidFill>
              <a:latin typeface="+mj-lt"/>
            </a:endParaRPr>
          </a:p>
          <a:p>
            <a:endParaRPr lang="en-US" sz="1400" dirty="0">
              <a:solidFill>
                <a:schemeClr val="tx1"/>
              </a:solidFill>
              <a:latin typeface="+mj-lt"/>
            </a:endParaRPr>
          </a:p>
        </p:txBody>
      </p:sp>
    </p:spTree>
    <p:extLst>
      <p:ext uri="{BB962C8B-B14F-4D97-AF65-F5344CB8AC3E}">
        <p14:creationId xmlns:p14="http://schemas.microsoft.com/office/powerpoint/2010/main" val="26764481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1FA8F66-3B85-411D-A2A6-A50DF3026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179E790-E691-4202-B7FA-62924FC8D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234" y="4219240"/>
            <a:ext cx="11301984" cy="94997"/>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065EE0A0-4DA6-4AA2-A475-14DB03C55A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234" y="4365523"/>
            <a:ext cx="11303626" cy="2045243"/>
          </a:xfrm>
          <a:prstGeom prst="rect">
            <a:avLst/>
          </a:prstGeom>
          <a:solidFill>
            <a:schemeClr val="tx2"/>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itle 3">
            <a:extLst>
              <a:ext uri="{FF2B5EF4-FFF2-40B4-BE49-F238E27FC236}">
                <a16:creationId xmlns:a16="http://schemas.microsoft.com/office/drawing/2014/main" id="{3D905B7A-F91B-4900-A643-5B5C7BFAA910}"/>
              </a:ext>
            </a:extLst>
          </p:cNvPr>
          <p:cNvSpPr>
            <a:spLocks noGrp="1"/>
          </p:cNvSpPr>
          <p:nvPr>
            <p:ph type="ctrTitle"/>
          </p:nvPr>
        </p:nvSpPr>
        <p:spPr>
          <a:xfrm>
            <a:off x="609599" y="4572000"/>
            <a:ext cx="10965141" cy="895244"/>
          </a:xfrm>
        </p:spPr>
        <p:txBody>
          <a:bodyPr>
            <a:normAutofit/>
          </a:bodyPr>
          <a:lstStyle/>
          <a:p>
            <a:r>
              <a:rPr lang="en-US" sz="4000" dirty="0">
                <a:solidFill>
                  <a:schemeClr val="bg1"/>
                </a:solidFill>
              </a:rPr>
              <a:t>Thank You!!!</a:t>
            </a:r>
          </a:p>
        </p:txBody>
      </p:sp>
    </p:spTree>
    <p:extLst>
      <p:ext uri="{BB962C8B-B14F-4D97-AF65-F5344CB8AC3E}">
        <p14:creationId xmlns:p14="http://schemas.microsoft.com/office/powerpoint/2010/main" val="87851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Dividend">
  <a:themeElements>
    <a:clrScheme name="Orange">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Dividend">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Dividend</Template>
  <TotalTime>120</TotalTime>
  <Words>1973</Words>
  <Application>Microsoft Office PowerPoint</Application>
  <PresentationFormat>Widescreen</PresentationFormat>
  <Paragraphs>73</Paragraphs>
  <Slides>13</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Gill Sans MT</vt:lpstr>
      <vt:lpstr>Times New Roman</vt:lpstr>
      <vt:lpstr>Wingdings 2</vt:lpstr>
      <vt:lpstr>Dividend</vt:lpstr>
      <vt:lpstr>BMIH4003 HOSPITALITY &amp; GUEST SERVICES</vt:lpstr>
      <vt:lpstr>The Relevance of Quality Service &amp; Guest Facilities in the Hospitality Industry- Raffles</vt:lpstr>
      <vt:lpstr>Topics to be Discussed</vt:lpstr>
      <vt:lpstr>Introduction</vt:lpstr>
      <vt:lpstr>Overview of raffles</vt:lpstr>
      <vt:lpstr>Target customer</vt:lpstr>
      <vt:lpstr>Role of guest services</vt:lpstr>
      <vt:lpstr>GUEST SERVICES OF RAFFLES</vt:lpstr>
      <vt:lpstr>IMPORTANCE OF HOSPITALITY</vt:lpstr>
      <vt:lpstr>Exceeding the Expectations of the Customers</vt:lpstr>
      <vt:lpstr>Conclusion</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Marketing Management</dc:title>
  <dc:creator>USER</dc:creator>
  <cp:lastModifiedBy>Yasmin A</cp:lastModifiedBy>
  <cp:revision>15</cp:revision>
  <dcterms:created xsi:type="dcterms:W3CDTF">2021-04-25T00:50:27Z</dcterms:created>
  <dcterms:modified xsi:type="dcterms:W3CDTF">2023-10-22T15:12:53Z</dcterms:modified>
</cp:coreProperties>
</file>