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26"/>
  </p:notesMasterIdLst>
  <p:sldIdLst>
    <p:sldId id="256" r:id="rId2"/>
    <p:sldId id="273" r:id="rId3"/>
    <p:sldId id="257" r:id="rId4"/>
    <p:sldId id="258" r:id="rId5"/>
    <p:sldId id="259" r:id="rId6"/>
    <p:sldId id="260" r:id="rId7"/>
    <p:sldId id="261" r:id="rId8"/>
    <p:sldId id="262" r:id="rId9"/>
    <p:sldId id="263" r:id="rId10"/>
    <p:sldId id="264" r:id="rId11"/>
    <p:sldId id="275" r:id="rId12"/>
    <p:sldId id="265" r:id="rId13"/>
    <p:sldId id="266" r:id="rId14"/>
    <p:sldId id="276" r:id="rId15"/>
    <p:sldId id="277" r:id="rId16"/>
    <p:sldId id="278" r:id="rId17"/>
    <p:sldId id="279" r:id="rId18"/>
    <p:sldId id="280" r:id="rId19"/>
    <p:sldId id="268" r:id="rId20"/>
    <p:sldId id="269" r:id="rId21"/>
    <p:sldId id="270" r:id="rId22"/>
    <p:sldId id="281" r:id="rId23"/>
    <p:sldId id="271" r:id="rId24"/>
    <p:sldId id="272" r:id="rId2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1210" autoAdjust="0"/>
  </p:normalViewPr>
  <p:slideViewPr>
    <p:cSldViewPr snapToGrid="0">
      <p:cViewPr varScale="1">
        <p:scale>
          <a:sx n="49" d="100"/>
          <a:sy n="49" d="100"/>
        </p:scale>
        <p:origin x="1332"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9DD2F6-AC43-44B2-AB40-B3AFE75E8E2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DFB0CC9-6EAA-4109-8DC8-7745B07CE115}">
      <dgm:prSet/>
      <dgm:spPr/>
      <dgm:t>
        <a:bodyPr/>
        <a:lstStyle/>
        <a:p>
          <a:r>
            <a:rPr lang="en-GB"/>
            <a:t>EFT distinguishes three forms of dysfunctional emotions responses:</a:t>
          </a:r>
          <a:endParaRPr lang="en-US"/>
        </a:p>
      </dgm:t>
    </dgm:pt>
    <dgm:pt modelId="{650BE5E0-5A93-4876-B068-61D4678E0E7F}" type="parTrans" cxnId="{8277DADD-F3CE-4F2C-8D70-A7ECD2C8A5B7}">
      <dgm:prSet/>
      <dgm:spPr/>
      <dgm:t>
        <a:bodyPr/>
        <a:lstStyle/>
        <a:p>
          <a:endParaRPr lang="en-US"/>
        </a:p>
      </dgm:t>
    </dgm:pt>
    <dgm:pt modelId="{4E58A97B-7057-4562-BCBF-85207228109F}" type="sibTrans" cxnId="{8277DADD-F3CE-4F2C-8D70-A7ECD2C8A5B7}">
      <dgm:prSet/>
      <dgm:spPr/>
      <dgm:t>
        <a:bodyPr/>
        <a:lstStyle/>
        <a:p>
          <a:endParaRPr lang="en-US"/>
        </a:p>
      </dgm:t>
    </dgm:pt>
    <dgm:pt modelId="{4F9330AB-B719-4711-9CB1-3BE0F0D7CA51}">
      <dgm:prSet/>
      <dgm:spPr/>
      <dgm:t>
        <a:bodyPr/>
        <a:lstStyle/>
        <a:p>
          <a:r>
            <a:rPr lang="en-GB"/>
            <a:t>Maladaptive Emotions</a:t>
          </a:r>
          <a:endParaRPr lang="en-US"/>
        </a:p>
      </dgm:t>
    </dgm:pt>
    <dgm:pt modelId="{ECB232F2-7289-4441-8A44-643FFCD56BFC}" type="parTrans" cxnId="{651278F1-9850-4C8F-A99B-A83984BF14FA}">
      <dgm:prSet/>
      <dgm:spPr/>
      <dgm:t>
        <a:bodyPr/>
        <a:lstStyle/>
        <a:p>
          <a:endParaRPr lang="en-US"/>
        </a:p>
      </dgm:t>
    </dgm:pt>
    <dgm:pt modelId="{895E6FC0-A990-4CF5-B57E-F4F4D9C81989}" type="sibTrans" cxnId="{651278F1-9850-4C8F-A99B-A83984BF14FA}">
      <dgm:prSet/>
      <dgm:spPr/>
      <dgm:t>
        <a:bodyPr/>
        <a:lstStyle/>
        <a:p>
          <a:endParaRPr lang="en-US"/>
        </a:p>
      </dgm:t>
    </dgm:pt>
    <dgm:pt modelId="{74D1DB22-0664-4F30-9F2C-C3A1BA3D586E}">
      <dgm:prSet/>
      <dgm:spPr/>
      <dgm:t>
        <a:bodyPr/>
        <a:lstStyle/>
        <a:p>
          <a:r>
            <a:rPr lang="en-GB"/>
            <a:t>Secondary Reactive Emotions</a:t>
          </a:r>
          <a:endParaRPr lang="en-US"/>
        </a:p>
      </dgm:t>
    </dgm:pt>
    <dgm:pt modelId="{CAE48A0A-E1A4-40E8-A3E6-65C97FE9B2F9}" type="parTrans" cxnId="{6CF65F6F-BF97-4161-8B13-AFC9C3F6A054}">
      <dgm:prSet/>
      <dgm:spPr/>
      <dgm:t>
        <a:bodyPr/>
        <a:lstStyle/>
        <a:p>
          <a:endParaRPr lang="en-US"/>
        </a:p>
      </dgm:t>
    </dgm:pt>
    <dgm:pt modelId="{DF8AE80A-4826-41ED-8E87-A337FE3FCCAB}" type="sibTrans" cxnId="{6CF65F6F-BF97-4161-8B13-AFC9C3F6A054}">
      <dgm:prSet/>
      <dgm:spPr/>
      <dgm:t>
        <a:bodyPr/>
        <a:lstStyle/>
        <a:p>
          <a:endParaRPr lang="en-US"/>
        </a:p>
      </dgm:t>
    </dgm:pt>
    <dgm:pt modelId="{547177E1-24BE-43EB-8708-EA2D66089892}">
      <dgm:prSet/>
      <dgm:spPr/>
      <dgm:t>
        <a:bodyPr/>
        <a:lstStyle/>
        <a:p>
          <a:r>
            <a:rPr lang="en-GB"/>
            <a:t>Instrumental Emotions</a:t>
          </a:r>
          <a:endParaRPr lang="en-US"/>
        </a:p>
      </dgm:t>
    </dgm:pt>
    <dgm:pt modelId="{166AB662-50D5-42B6-8089-DE14C714E728}" type="parTrans" cxnId="{AD87BF22-2DE4-4A26-A6B9-35EE95A8DD6D}">
      <dgm:prSet/>
      <dgm:spPr/>
      <dgm:t>
        <a:bodyPr/>
        <a:lstStyle/>
        <a:p>
          <a:endParaRPr lang="en-US"/>
        </a:p>
      </dgm:t>
    </dgm:pt>
    <dgm:pt modelId="{F25DC9E6-94D5-4E95-98D3-1A1EAE2CCB59}" type="sibTrans" cxnId="{AD87BF22-2DE4-4A26-A6B9-35EE95A8DD6D}">
      <dgm:prSet/>
      <dgm:spPr/>
      <dgm:t>
        <a:bodyPr/>
        <a:lstStyle/>
        <a:p>
          <a:endParaRPr lang="en-US"/>
        </a:p>
      </dgm:t>
    </dgm:pt>
    <dgm:pt modelId="{4E9280DB-77E7-4A8F-B564-E57B17AA7B9B}" type="pres">
      <dgm:prSet presAssocID="{179DD2F6-AC43-44B2-AB40-B3AFE75E8E27}" presName="hierChild1" presStyleCnt="0">
        <dgm:presLayoutVars>
          <dgm:chPref val="1"/>
          <dgm:dir/>
          <dgm:animOne val="branch"/>
          <dgm:animLvl val="lvl"/>
          <dgm:resizeHandles/>
        </dgm:presLayoutVars>
      </dgm:prSet>
      <dgm:spPr/>
    </dgm:pt>
    <dgm:pt modelId="{DF2CDCC1-04F0-4562-87C2-969AEE29FA11}" type="pres">
      <dgm:prSet presAssocID="{2DFB0CC9-6EAA-4109-8DC8-7745B07CE115}" presName="hierRoot1" presStyleCnt="0"/>
      <dgm:spPr/>
    </dgm:pt>
    <dgm:pt modelId="{AC0323D7-F901-4FB6-990F-9C42FCE406D8}" type="pres">
      <dgm:prSet presAssocID="{2DFB0CC9-6EAA-4109-8DC8-7745B07CE115}" presName="composite" presStyleCnt="0"/>
      <dgm:spPr/>
    </dgm:pt>
    <dgm:pt modelId="{F15D0C25-B71D-460C-AD65-B2095DD56718}" type="pres">
      <dgm:prSet presAssocID="{2DFB0CC9-6EAA-4109-8DC8-7745B07CE115}" presName="background" presStyleLbl="node0" presStyleIdx="0" presStyleCnt="4"/>
      <dgm:spPr/>
    </dgm:pt>
    <dgm:pt modelId="{2D6E8A7B-8784-4660-8EEB-59C5CCDD2A68}" type="pres">
      <dgm:prSet presAssocID="{2DFB0CC9-6EAA-4109-8DC8-7745B07CE115}" presName="text" presStyleLbl="fgAcc0" presStyleIdx="0" presStyleCnt="4">
        <dgm:presLayoutVars>
          <dgm:chPref val="3"/>
        </dgm:presLayoutVars>
      </dgm:prSet>
      <dgm:spPr/>
    </dgm:pt>
    <dgm:pt modelId="{8B40BF53-7C3F-4D13-9C25-8409511A94B8}" type="pres">
      <dgm:prSet presAssocID="{2DFB0CC9-6EAA-4109-8DC8-7745B07CE115}" presName="hierChild2" presStyleCnt="0"/>
      <dgm:spPr/>
    </dgm:pt>
    <dgm:pt modelId="{9AD514AB-5FFB-46C9-949C-EEADCA8B425D}" type="pres">
      <dgm:prSet presAssocID="{4F9330AB-B719-4711-9CB1-3BE0F0D7CA51}" presName="hierRoot1" presStyleCnt="0"/>
      <dgm:spPr/>
    </dgm:pt>
    <dgm:pt modelId="{FAA46335-5B18-4A1E-8994-A423C47AFA04}" type="pres">
      <dgm:prSet presAssocID="{4F9330AB-B719-4711-9CB1-3BE0F0D7CA51}" presName="composite" presStyleCnt="0"/>
      <dgm:spPr/>
    </dgm:pt>
    <dgm:pt modelId="{37A07FD4-CEF9-43EC-BFC9-55734B13C454}" type="pres">
      <dgm:prSet presAssocID="{4F9330AB-B719-4711-9CB1-3BE0F0D7CA51}" presName="background" presStyleLbl="node0" presStyleIdx="1" presStyleCnt="4"/>
      <dgm:spPr/>
    </dgm:pt>
    <dgm:pt modelId="{D716B7B1-C55C-41EB-8758-E86C5E9987F8}" type="pres">
      <dgm:prSet presAssocID="{4F9330AB-B719-4711-9CB1-3BE0F0D7CA51}" presName="text" presStyleLbl="fgAcc0" presStyleIdx="1" presStyleCnt="4">
        <dgm:presLayoutVars>
          <dgm:chPref val="3"/>
        </dgm:presLayoutVars>
      </dgm:prSet>
      <dgm:spPr/>
    </dgm:pt>
    <dgm:pt modelId="{65D84C7E-09F6-4333-8627-98BD13072338}" type="pres">
      <dgm:prSet presAssocID="{4F9330AB-B719-4711-9CB1-3BE0F0D7CA51}" presName="hierChild2" presStyleCnt="0"/>
      <dgm:spPr/>
    </dgm:pt>
    <dgm:pt modelId="{4EF6B78E-9FD0-4F37-BD1D-9E99E0AD2B68}" type="pres">
      <dgm:prSet presAssocID="{74D1DB22-0664-4F30-9F2C-C3A1BA3D586E}" presName="hierRoot1" presStyleCnt="0"/>
      <dgm:spPr/>
    </dgm:pt>
    <dgm:pt modelId="{28B1DF36-C1A6-4A69-850A-155B619C3BFF}" type="pres">
      <dgm:prSet presAssocID="{74D1DB22-0664-4F30-9F2C-C3A1BA3D586E}" presName="composite" presStyleCnt="0"/>
      <dgm:spPr/>
    </dgm:pt>
    <dgm:pt modelId="{AEA4A636-3833-4694-8464-B6332D1150A9}" type="pres">
      <dgm:prSet presAssocID="{74D1DB22-0664-4F30-9F2C-C3A1BA3D586E}" presName="background" presStyleLbl="node0" presStyleIdx="2" presStyleCnt="4"/>
      <dgm:spPr/>
    </dgm:pt>
    <dgm:pt modelId="{DE67527B-D945-4966-8370-1495530D6224}" type="pres">
      <dgm:prSet presAssocID="{74D1DB22-0664-4F30-9F2C-C3A1BA3D586E}" presName="text" presStyleLbl="fgAcc0" presStyleIdx="2" presStyleCnt="4">
        <dgm:presLayoutVars>
          <dgm:chPref val="3"/>
        </dgm:presLayoutVars>
      </dgm:prSet>
      <dgm:spPr/>
    </dgm:pt>
    <dgm:pt modelId="{0AB221E7-A56F-42A2-9543-45048A7501F6}" type="pres">
      <dgm:prSet presAssocID="{74D1DB22-0664-4F30-9F2C-C3A1BA3D586E}" presName="hierChild2" presStyleCnt="0"/>
      <dgm:spPr/>
    </dgm:pt>
    <dgm:pt modelId="{379D019D-A10A-4634-BF3E-31FCFB87440C}" type="pres">
      <dgm:prSet presAssocID="{547177E1-24BE-43EB-8708-EA2D66089892}" presName="hierRoot1" presStyleCnt="0"/>
      <dgm:spPr/>
    </dgm:pt>
    <dgm:pt modelId="{A7523F30-85B7-46C6-A212-D723266BCC24}" type="pres">
      <dgm:prSet presAssocID="{547177E1-24BE-43EB-8708-EA2D66089892}" presName="composite" presStyleCnt="0"/>
      <dgm:spPr/>
    </dgm:pt>
    <dgm:pt modelId="{A4376EA1-F9DF-4115-85D1-96C9182A5EEA}" type="pres">
      <dgm:prSet presAssocID="{547177E1-24BE-43EB-8708-EA2D66089892}" presName="background" presStyleLbl="node0" presStyleIdx="3" presStyleCnt="4"/>
      <dgm:spPr/>
    </dgm:pt>
    <dgm:pt modelId="{67D031CD-D7DF-4C36-AC10-E434343AADA9}" type="pres">
      <dgm:prSet presAssocID="{547177E1-24BE-43EB-8708-EA2D66089892}" presName="text" presStyleLbl="fgAcc0" presStyleIdx="3" presStyleCnt="4">
        <dgm:presLayoutVars>
          <dgm:chPref val="3"/>
        </dgm:presLayoutVars>
      </dgm:prSet>
      <dgm:spPr/>
    </dgm:pt>
    <dgm:pt modelId="{61142126-C638-4201-AF15-E62E51E47970}" type="pres">
      <dgm:prSet presAssocID="{547177E1-24BE-43EB-8708-EA2D66089892}" presName="hierChild2" presStyleCnt="0"/>
      <dgm:spPr/>
    </dgm:pt>
  </dgm:ptLst>
  <dgm:cxnLst>
    <dgm:cxn modelId="{AD87BF22-2DE4-4A26-A6B9-35EE95A8DD6D}" srcId="{179DD2F6-AC43-44B2-AB40-B3AFE75E8E27}" destId="{547177E1-24BE-43EB-8708-EA2D66089892}" srcOrd="3" destOrd="0" parTransId="{166AB662-50D5-42B6-8089-DE14C714E728}" sibTransId="{F25DC9E6-94D5-4E95-98D3-1A1EAE2CCB59}"/>
    <dgm:cxn modelId="{4AB9863B-22BA-4FFD-8567-B0F9A791374F}" type="presOf" srcId="{2DFB0CC9-6EAA-4109-8DC8-7745B07CE115}" destId="{2D6E8A7B-8784-4660-8EEB-59C5CCDD2A68}" srcOrd="0" destOrd="0" presId="urn:microsoft.com/office/officeart/2005/8/layout/hierarchy1"/>
    <dgm:cxn modelId="{026B3D3C-C0A2-4220-9717-E80FD66A6B8F}" type="presOf" srcId="{4F9330AB-B719-4711-9CB1-3BE0F0D7CA51}" destId="{D716B7B1-C55C-41EB-8758-E86C5E9987F8}" srcOrd="0" destOrd="0" presId="urn:microsoft.com/office/officeart/2005/8/layout/hierarchy1"/>
    <dgm:cxn modelId="{6CF65F6F-BF97-4161-8B13-AFC9C3F6A054}" srcId="{179DD2F6-AC43-44B2-AB40-B3AFE75E8E27}" destId="{74D1DB22-0664-4F30-9F2C-C3A1BA3D586E}" srcOrd="2" destOrd="0" parTransId="{CAE48A0A-E1A4-40E8-A3E6-65C97FE9B2F9}" sibTransId="{DF8AE80A-4826-41ED-8E87-A337FE3FCCAB}"/>
    <dgm:cxn modelId="{190635B7-F3EE-4B71-9961-43ACCC29AF40}" type="presOf" srcId="{179DD2F6-AC43-44B2-AB40-B3AFE75E8E27}" destId="{4E9280DB-77E7-4A8F-B564-E57B17AA7B9B}" srcOrd="0" destOrd="0" presId="urn:microsoft.com/office/officeart/2005/8/layout/hierarchy1"/>
    <dgm:cxn modelId="{9667A5B9-7F55-4489-A998-E95260FF16FA}" type="presOf" srcId="{74D1DB22-0664-4F30-9F2C-C3A1BA3D586E}" destId="{DE67527B-D945-4966-8370-1495530D6224}" srcOrd="0" destOrd="0" presId="urn:microsoft.com/office/officeart/2005/8/layout/hierarchy1"/>
    <dgm:cxn modelId="{8277DADD-F3CE-4F2C-8D70-A7ECD2C8A5B7}" srcId="{179DD2F6-AC43-44B2-AB40-B3AFE75E8E27}" destId="{2DFB0CC9-6EAA-4109-8DC8-7745B07CE115}" srcOrd="0" destOrd="0" parTransId="{650BE5E0-5A93-4876-B068-61D4678E0E7F}" sibTransId="{4E58A97B-7057-4562-BCBF-85207228109F}"/>
    <dgm:cxn modelId="{43216BE6-6076-45B8-8B54-90C3D9CCCE1E}" type="presOf" srcId="{547177E1-24BE-43EB-8708-EA2D66089892}" destId="{67D031CD-D7DF-4C36-AC10-E434343AADA9}" srcOrd="0" destOrd="0" presId="urn:microsoft.com/office/officeart/2005/8/layout/hierarchy1"/>
    <dgm:cxn modelId="{651278F1-9850-4C8F-A99B-A83984BF14FA}" srcId="{179DD2F6-AC43-44B2-AB40-B3AFE75E8E27}" destId="{4F9330AB-B719-4711-9CB1-3BE0F0D7CA51}" srcOrd="1" destOrd="0" parTransId="{ECB232F2-7289-4441-8A44-643FFCD56BFC}" sibTransId="{895E6FC0-A990-4CF5-B57E-F4F4D9C81989}"/>
    <dgm:cxn modelId="{5D54AF60-16D5-4C05-8101-D4889F658246}" type="presParOf" srcId="{4E9280DB-77E7-4A8F-B564-E57B17AA7B9B}" destId="{DF2CDCC1-04F0-4562-87C2-969AEE29FA11}" srcOrd="0" destOrd="0" presId="urn:microsoft.com/office/officeart/2005/8/layout/hierarchy1"/>
    <dgm:cxn modelId="{1A245FD7-3011-4CCC-A130-78E1F1FC7FE8}" type="presParOf" srcId="{DF2CDCC1-04F0-4562-87C2-969AEE29FA11}" destId="{AC0323D7-F901-4FB6-990F-9C42FCE406D8}" srcOrd="0" destOrd="0" presId="urn:microsoft.com/office/officeart/2005/8/layout/hierarchy1"/>
    <dgm:cxn modelId="{54E4C7EC-AF79-45F0-858B-81C647C08093}" type="presParOf" srcId="{AC0323D7-F901-4FB6-990F-9C42FCE406D8}" destId="{F15D0C25-B71D-460C-AD65-B2095DD56718}" srcOrd="0" destOrd="0" presId="urn:microsoft.com/office/officeart/2005/8/layout/hierarchy1"/>
    <dgm:cxn modelId="{1067DFC3-A778-413C-A7D2-AB7F0800B3E7}" type="presParOf" srcId="{AC0323D7-F901-4FB6-990F-9C42FCE406D8}" destId="{2D6E8A7B-8784-4660-8EEB-59C5CCDD2A68}" srcOrd="1" destOrd="0" presId="urn:microsoft.com/office/officeart/2005/8/layout/hierarchy1"/>
    <dgm:cxn modelId="{5BFD9092-0760-4886-A01F-D350407C79AF}" type="presParOf" srcId="{DF2CDCC1-04F0-4562-87C2-969AEE29FA11}" destId="{8B40BF53-7C3F-4D13-9C25-8409511A94B8}" srcOrd="1" destOrd="0" presId="urn:microsoft.com/office/officeart/2005/8/layout/hierarchy1"/>
    <dgm:cxn modelId="{D14A9698-E3E7-482C-97D8-8829658B8678}" type="presParOf" srcId="{4E9280DB-77E7-4A8F-B564-E57B17AA7B9B}" destId="{9AD514AB-5FFB-46C9-949C-EEADCA8B425D}" srcOrd="1" destOrd="0" presId="urn:microsoft.com/office/officeart/2005/8/layout/hierarchy1"/>
    <dgm:cxn modelId="{99040905-8A05-40AC-83CB-EB6F076A7263}" type="presParOf" srcId="{9AD514AB-5FFB-46C9-949C-EEADCA8B425D}" destId="{FAA46335-5B18-4A1E-8994-A423C47AFA04}" srcOrd="0" destOrd="0" presId="urn:microsoft.com/office/officeart/2005/8/layout/hierarchy1"/>
    <dgm:cxn modelId="{CCEAE8ED-1622-49F7-8306-B8555C00D065}" type="presParOf" srcId="{FAA46335-5B18-4A1E-8994-A423C47AFA04}" destId="{37A07FD4-CEF9-43EC-BFC9-55734B13C454}" srcOrd="0" destOrd="0" presId="urn:microsoft.com/office/officeart/2005/8/layout/hierarchy1"/>
    <dgm:cxn modelId="{FCDF4D20-9132-4341-A7D3-377B45020831}" type="presParOf" srcId="{FAA46335-5B18-4A1E-8994-A423C47AFA04}" destId="{D716B7B1-C55C-41EB-8758-E86C5E9987F8}" srcOrd="1" destOrd="0" presId="urn:microsoft.com/office/officeart/2005/8/layout/hierarchy1"/>
    <dgm:cxn modelId="{D643D4A3-1580-468D-8DE5-8893F13EC5BA}" type="presParOf" srcId="{9AD514AB-5FFB-46C9-949C-EEADCA8B425D}" destId="{65D84C7E-09F6-4333-8627-98BD13072338}" srcOrd="1" destOrd="0" presId="urn:microsoft.com/office/officeart/2005/8/layout/hierarchy1"/>
    <dgm:cxn modelId="{2D31ABF4-0CE1-4BB8-90A3-D2B12C6F1F24}" type="presParOf" srcId="{4E9280DB-77E7-4A8F-B564-E57B17AA7B9B}" destId="{4EF6B78E-9FD0-4F37-BD1D-9E99E0AD2B68}" srcOrd="2" destOrd="0" presId="urn:microsoft.com/office/officeart/2005/8/layout/hierarchy1"/>
    <dgm:cxn modelId="{8955BB59-0564-4BDD-985B-66C665636223}" type="presParOf" srcId="{4EF6B78E-9FD0-4F37-BD1D-9E99E0AD2B68}" destId="{28B1DF36-C1A6-4A69-850A-155B619C3BFF}" srcOrd="0" destOrd="0" presId="urn:microsoft.com/office/officeart/2005/8/layout/hierarchy1"/>
    <dgm:cxn modelId="{FF98BF6E-F1AD-4F48-AA1C-A4D09DFB2761}" type="presParOf" srcId="{28B1DF36-C1A6-4A69-850A-155B619C3BFF}" destId="{AEA4A636-3833-4694-8464-B6332D1150A9}" srcOrd="0" destOrd="0" presId="urn:microsoft.com/office/officeart/2005/8/layout/hierarchy1"/>
    <dgm:cxn modelId="{B9F43C22-B00F-44AB-A3B9-47E761A03ABF}" type="presParOf" srcId="{28B1DF36-C1A6-4A69-850A-155B619C3BFF}" destId="{DE67527B-D945-4966-8370-1495530D6224}" srcOrd="1" destOrd="0" presId="urn:microsoft.com/office/officeart/2005/8/layout/hierarchy1"/>
    <dgm:cxn modelId="{729AF9B5-8FD0-4F9D-93D3-51E27C4D2D11}" type="presParOf" srcId="{4EF6B78E-9FD0-4F37-BD1D-9E99E0AD2B68}" destId="{0AB221E7-A56F-42A2-9543-45048A7501F6}" srcOrd="1" destOrd="0" presId="urn:microsoft.com/office/officeart/2005/8/layout/hierarchy1"/>
    <dgm:cxn modelId="{B0BC14D5-DDE7-4B5E-9D52-6CC6622533A9}" type="presParOf" srcId="{4E9280DB-77E7-4A8F-B564-E57B17AA7B9B}" destId="{379D019D-A10A-4634-BF3E-31FCFB87440C}" srcOrd="3" destOrd="0" presId="urn:microsoft.com/office/officeart/2005/8/layout/hierarchy1"/>
    <dgm:cxn modelId="{5D2EA7EB-25BE-4ED8-A8B7-0F62438458D8}" type="presParOf" srcId="{379D019D-A10A-4634-BF3E-31FCFB87440C}" destId="{A7523F30-85B7-46C6-A212-D723266BCC24}" srcOrd="0" destOrd="0" presId="urn:microsoft.com/office/officeart/2005/8/layout/hierarchy1"/>
    <dgm:cxn modelId="{0603E196-3A30-4EEE-BF1D-9E97EA42B770}" type="presParOf" srcId="{A7523F30-85B7-46C6-A212-D723266BCC24}" destId="{A4376EA1-F9DF-4115-85D1-96C9182A5EEA}" srcOrd="0" destOrd="0" presId="urn:microsoft.com/office/officeart/2005/8/layout/hierarchy1"/>
    <dgm:cxn modelId="{06C93708-D40E-4858-94BD-51DFC9F467C7}" type="presParOf" srcId="{A7523F30-85B7-46C6-A212-D723266BCC24}" destId="{67D031CD-D7DF-4C36-AC10-E434343AADA9}" srcOrd="1" destOrd="0" presId="urn:microsoft.com/office/officeart/2005/8/layout/hierarchy1"/>
    <dgm:cxn modelId="{76A914C7-E0F1-4733-B3C8-29AB184724C9}" type="presParOf" srcId="{379D019D-A10A-4634-BF3E-31FCFB87440C}" destId="{61142126-C638-4201-AF15-E62E51E4797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D0C25-B71D-460C-AD65-B2095DD56718}">
      <dsp:nvSpPr>
        <dsp:cNvPr id="0" name=""/>
        <dsp:cNvSpPr/>
      </dsp:nvSpPr>
      <dsp:spPr>
        <a:xfrm>
          <a:off x="3231"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6E8A7B-8784-4660-8EEB-59C5CCDD2A68}">
      <dsp:nvSpPr>
        <dsp:cNvPr id="0" name=""/>
        <dsp:cNvSpPr/>
      </dsp:nvSpPr>
      <dsp:spPr>
        <a:xfrm>
          <a:off x="259591"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EFT distinguishes three forms of dysfunctional emotions responses:</a:t>
          </a:r>
          <a:endParaRPr lang="en-US" sz="1900" kern="1200"/>
        </a:p>
      </dsp:txBody>
      <dsp:txXfrm>
        <a:off x="302502" y="1339273"/>
        <a:ext cx="2221419" cy="1379276"/>
      </dsp:txXfrm>
    </dsp:sp>
    <dsp:sp modelId="{37A07FD4-CEF9-43EC-BFC9-55734B13C454}">
      <dsp:nvSpPr>
        <dsp:cNvPr id="0" name=""/>
        <dsp:cNvSpPr/>
      </dsp:nvSpPr>
      <dsp:spPr>
        <a:xfrm>
          <a:off x="2823193"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16B7B1-C55C-41EB-8758-E86C5E9987F8}">
      <dsp:nvSpPr>
        <dsp:cNvPr id="0" name=""/>
        <dsp:cNvSpPr/>
      </dsp:nvSpPr>
      <dsp:spPr>
        <a:xfrm>
          <a:off x="3079553"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Maladaptive Emotions</a:t>
          </a:r>
          <a:endParaRPr lang="en-US" sz="1900" kern="1200"/>
        </a:p>
      </dsp:txBody>
      <dsp:txXfrm>
        <a:off x="3122464" y="1339273"/>
        <a:ext cx="2221419" cy="1379276"/>
      </dsp:txXfrm>
    </dsp:sp>
    <dsp:sp modelId="{AEA4A636-3833-4694-8464-B6332D1150A9}">
      <dsp:nvSpPr>
        <dsp:cNvPr id="0" name=""/>
        <dsp:cNvSpPr/>
      </dsp:nvSpPr>
      <dsp:spPr>
        <a:xfrm>
          <a:off x="5643155"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67527B-D945-4966-8370-1495530D6224}">
      <dsp:nvSpPr>
        <dsp:cNvPr id="0" name=""/>
        <dsp:cNvSpPr/>
      </dsp:nvSpPr>
      <dsp:spPr>
        <a:xfrm>
          <a:off x="5899515"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Secondary Reactive Emotions</a:t>
          </a:r>
          <a:endParaRPr lang="en-US" sz="1900" kern="1200"/>
        </a:p>
      </dsp:txBody>
      <dsp:txXfrm>
        <a:off x="5942426" y="1339273"/>
        <a:ext cx="2221419" cy="1379276"/>
      </dsp:txXfrm>
    </dsp:sp>
    <dsp:sp modelId="{A4376EA1-F9DF-4115-85D1-96C9182A5EEA}">
      <dsp:nvSpPr>
        <dsp:cNvPr id="0" name=""/>
        <dsp:cNvSpPr/>
      </dsp:nvSpPr>
      <dsp:spPr>
        <a:xfrm>
          <a:off x="8463116" y="1052820"/>
          <a:ext cx="2307241" cy="1465098"/>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D031CD-D7DF-4C36-AC10-E434343AADA9}">
      <dsp:nvSpPr>
        <dsp:cNvPr id="0" name=""/>
        <dsp:cNvSpPr/>
      </dsp:nvSpPr>
      <dsp:spPr>
        <a:xfrm>
          <a:off x="8719477" y="1296362"/>
          <a:ext cx="2307241" cy="1465098"/>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Instrumental Emotions</a:t>
          </a:r>
          <a:endParaRPr lang="en-US" sz="1900" kern="1200"/>
        </a:p>
      </dsp:txBody>
      <dsp:txXfrm>
        <a:off x="8762388" y="1339273"/>
        <a:ext cx="2221419" cy="137927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BAE4B8-45DE-464E-B085-084316844638}" type="datetimeFigureOut">
              <a:rPr lang="en-GB"/>
              <a:t>24/11/2022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6B4FE4-8E63-427B-97DC-C781A73EE429}" type="slidenum">
              <a:rPr lang="en-GB"/>
              <a:t>‹#›</a:t>
            </a:fld>
            <a:endParaRPr lang="en-GB"/>
          </a:p>
        </p:txBody>
      </p:sp>
    </p:spTree>
    <p:extLst>
      <p:ext uri="{BB962C8B-B14F-4D97-AF65-F5344CB8AC3E}">
        <p14:creationId xmlns:p14="http://schemas.microsoft.com/office/powerpoint/2010/main" val="2436207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2</a:t>
            </a:fld>
            <a:endParaRPr lang="en-GB"/>
          </a:p>
        </p:txBody>
      </p:sp>
    </p:spTree>
    <p:extLst>
      <p:ext uri="{BB962C8B-B14F-4D97-AF65-F5344CB8AC3E}">
        <p14:creationId xmlns:p14="http://schemas.microsoft.com/office/powerpoint/2010/main" val="1824139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6</a:t>
            </a:fld>
            <a:endParaRPr lang="en-GB"/>
          </a:p>
        </p:txBody>
      </p:sp>
    </p:spTree>
    <p:extLst>
      <p:ext uri="{BB962C8B-B14F-4D97-AF65-F5344CB8AC3E}">
        <p14:creationId xmlns:p14="http://schemas.microsoft.com/office/powerpoint/2010/main" val="3166641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7</a:t>
            </a:fld>
            <a:endParaRPr lang="en-GB"/>
          </a:p>
        </p:txBody>
      </p:sp>
    </p:spTree>
    <p:extLst>
      <p:ext uri="{BB962C8B-B14F-4D97-AF65-F5344CB8AC3E}">
        <p14:creationId xmlns:p14="http://schemas.microsoft.com/office/powerpoint/2010/main" val="3338996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8</a:t>
            </a:fld>
            <a:endParaRPr lang="en-GB"/>
          </a:p>
        </p:txBody>
      </p:sp>
    </p:spTree>
    <p:extLst>
      <p:ext uri="{BB962C8B-B14F-4D97-AF65-F5344CB8AC3E}">
        <p14:creationId xmlns:p14="http://schemas.microsoft.com/office/powerpoint/2010/main" val="3734381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9</a:t>
            </a:fld>
            <a:endParaRPr lang="en-GB"/>
          </a:p>
        </p:txBody>
      </p:sp>
    </p:spTree>
    <p:extLst>
      <p:ext uri="{BB962C8B-B14F-4D97-AF65-F5344CB8AC3E}">
        <p14:creationId xmlns:p14="http://schemas.microsoft.com/office/powerpoint/2010/main" val="1950791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10</a:t>
            </a:fld>
            <a:endParaRPr lang="en-GB"/>
          </a:p>
        </p:txBody>
      </p:sp>
    </p:spTree>
    <p:extLst>
      <p:ext uri="{BB962C8B-B14F-4D97-AF65-F5344CB8AC3E}">
        <p14:creationId xmlns:p14="http://schemas.microsoft.com/office/powerpoint/2010/main" val="3988391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11</a:t>
            </a:fld>
            <a:endParaRPr lang="en-GB"/>
          </a:p>
        </p:txBody>
      </p:sp>
    </p:spTree>
    <p:extLst>
      <p:ext uri="{BB962C8B-B14F-4D97-AF65-F5344CB8AC3E}">
        <p14:creationId xmlns:p14="http://schemas.microsoft.com/office/powerpoint/2010/main" val="949004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Poignancy: the quality of evoking a </a:t>
            </a:r>
            <a:r>
              <a:rPr lang="en-US" dirty="0" err="1">
                <a:cs typeface="Calibri"/>
              </a:rPr>
              <a:t>a</a:t>
            </a:r>
            <a:r>
              <a:rPr lang="en-US" dirty="0">
                <a:cs typeface="Calibri"/>
              </a:rPr>
              <a:t> keen sense of sadness or regret. Pathos.</a:t>
            </a:r>
          </a:p>
          <a:p>
            <a:r>
              <a:rPr lang="en-US" dirty="0">
                <a:cs typeface="Calibri"/>
              </a:rPr>
              <a:t>Painfully affecting the feelings</a:t>
            </a:r>
          </a:p>
        </p:txBody>
      </p:sp>
      <p:sp>
        <p:nvSpPr>
          <p:cNvPr id="4" name="Slide Number Placeholder 3"/>
          <p:cNvSpPr>
            <a:spLocks noGrp="1"/>
          </p:cNvSpPr>
          <p:nvPr>
            <p:ph type="sldNum" sz="quarter" idx="5"/>
          </p:nvPr>
        </p:nvSpPr>
        <p:spPr/>
        <p:txBody>
          <a:bodyPr/>
          <a:lstStyle/>
          <a:p>
            <a:fld id="{AE6B4FE4-8E63-427B-97DC-C781A73EE429}" type="slidenum">
              <a:rPr lang="en-GB"/>
              <a:t>12</a:t>
            </a:fld>
            <a:endParaRPr lang="en-GB"/>
          </a:p>
        </p:txBody>
      </p:sp>
    </p:spTree>
    <p:extLst>
      <p:ext uri="{BB962C8B-B14F-4D97-AF65-F5344CB8AC3E}">
        <p14:creationId xmlns:p14="http://schemas.microsoft.com/office/powerpoint/2010/main" val="2401878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13</a:t>
            </a:fld>
            <a:endParaRPr lang="en-GB"/>
          </a:p>
        </p:txBody>
      </p:sp>
    </p:spTree>
    <p:extLst>
      <p:ext uri="{BB962C8B-B14F-4D97-AF65-F5344CB8AC3E}">
        <p14:creationId xmlns:p14="http://schemas.microsoft.com/office/powerpoint/2010/main" val="2000252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14</a:t>
            </a:fld>
            <a:endParaRPr lang="en-GB"/>
          </a:p>
        </p:txBody>
      </p:sp>
    </p:spTree>
    <p:extLst>
      <p:ext uri="{BB962C8B-B14F-4D97-AF65-F5344CB8AC3E}">
        <p14:creationId xmlns:p14="http://schemas.microsoft.com/office/powerpoint/2010/main" val="2291510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15</a:t>
            </a:fld>
            <a:endParaRPr lang="en-GB"/>
          </a:p>
        </p:txBody>
      </p:sp>
    </p:spTree>
    <p:extLst>
      <p:ext uri="{BB962C8B-B14F-4D97-AF65-F5344CB8AC3E}">
        <p14:creationId xmlns:p14="http://schemas.microsoft.com/office/powerpoint/2010/main" val="10866541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16</a:t>
            </a:fld>
            <a:endParaRPr lang="en-GB"/>
          </a:p>
        </p:txBody>
      </p:sp>
    </p:spTree>
    <p:extLst>
      <p:ext uri="{BB962C8B-B14F-4D97-AF65-F5344CB8AC3E}">
        <p14:creationId xmlns:p14="http://schemas.microsoft.com/office/powerpoint/2010/main" val="11789170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17</a:t>
            </a:fld>
            <a:endParaRPr lang="en-GB"/>
          </a:p>
        </p:txBody>
      </p:sp>
    </p:spTree>
    <p:extLst>
      <p:ext uri="{BB962C8B-B14F-4D97-AF65-F5344CB8AC3E}">
        <p14:creationId xmlns:p14="http://schemas.microsoft.com/office/powerpoint/2010/main" val="7435020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18</a:t>
            </a:fld>
            <a:endParaRPr lang="en-GB"/>
          </a:p>
        </p:txBody>
      </p:sp>
    </p:spTree>
    <p:extLst>
      <p:ext uri="{BB962C8B-B14F-4D97-AF65-F5344CB8AC3E}">
        <p14:creationId xmlns:p14="http://schemas.microsoft.com/office/powerpoint/2010/main" val="2783697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E6B4FE4-8E63-427B-97DC-C781A73EE429}" type="slidenum">
              <a:rPr lang="en-GB"/>
              <a:t>21</a:t>
            </a:fld>
            <a:endParaRPr lang="en-GB"/>
          </a:p>
        </p:txBody>
      </p:sp>
    </p:spTree>
    <p:extLst>
      <p:ext uri="{BB962C8B-B14F-4D97-AF65-F5344CB8AC3E}">
        <p14:creationId xmlns:p14="http://schemas.microsoft.com/office/powerpoint/2010/main" val="32187606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22</a:t>
            </a:fld>
            <a:endParaRPr lang="en-GB"/>
          </a:p>
        </p:txBody>
      </p:sp>
    </p:spTree>
    <p:extLst>
      <p:ext uri="{BB962C8B-B14F-4D97-AF65-F5344CB8AC3E}">
        <p14:creationId xmlns:p14="http://schemas.microsoft.com/office/powerpoint/2010/main" val="32294301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6B4FE4-8E63-427B-97DC-C781A73EE429}" type="slidenum">
              <a:rPr lang="en-GB" smtClean="0"/>
              <a:t>23</a:t>
            </a:fld>
            <a:endParaRPr lang="en-GB"/>
          </a:p>
        </p:txBody>
      </p:sp>
    </p:spTree>
    <p:extLst>
      <p:ext uri="{BB962C8B-B14F-4D97-AF65-F5344CB8AC3E}">
        <p14:creationId xmlns:p14="http://schemas.microsoft.com/office/powerpoint/2010/main" val="4286770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11/24/2022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79191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11/24/2022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86882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11/24/2022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6602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8584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76106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45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7614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11/24/2022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126526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11/24/2022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18587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40060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11/24/2022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33183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11/24/2022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583231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SJOjpprbfeE?feature=oembed" TargetMode="Externa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D74CB52-D64D-46DB-ABC5-B994B54473F2}"/>
              </a:ext>
            </a:extLst>
          </p:cNvPr>
          <p:cNvPicPr>
            <a:picLocks noChangeAspect="1"/>
          </p:cNvPicPr>
          <p:nvPr/>
        </p:nvPicPr>
        <p:blipFill rotWithShape="1">
          <a:blip r:embed="rId2"/>
          <a:srcRect t="9091" r="18640" b="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85571"/>
            <a:ext cx="11265408"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609599" y="4572000"/>
            <a:ext cx="10965141" cy="895244"/>
          </a:xfrm>
        </p:spPr>
        <p:txBody>
          <a:bodyPr>
            <a:normAutofit/>
          </a:bodyPr>
          <a:lstStyle/>
          <a:p>
            <a:r>
              <a:rPr lang="en-GB" sz="4000">
                <a:solidFill>
                  <a:srgbClr val="FFFFFF"/>
                </a:solidFill>
                <a:cs typeface="Calibri Light"/>
              </a:rPr>
              <a:t>Emotion-Focused Therapy</a:t>
            </a:r>
            <a:endParaRPr lang="en-GB" sz="4000">
              <a:solidFill>
                <a:srgbClr val="FFFFFF"/>
              </a:solidFill>
            </a:endParaRPr>
          </a:p>
        </p:txBody>
      </p:sp>
      <p:sp>
        <p:nvSpPr>
          <p:cNvPr id="3" name="Subtitle 2"/>
          <p:cNvSpPr>
            <a:spLocks noGrp="1"/>
          </p:cNvSpPr>
          <p:nvPr>
            <p:ph type="subTitle" idx="1"/>
          </p:nvPr>
        </p:nvSpPr>
        <p:spPr>
          <a:xfrm>
            <a:off x="609598" y="5467246"/>
            <a:ext cx="10965142" cy="484822"/>
          </a:xfrm>
        </p:spPr>
        <p:txBody>
          <a:bodyPr vert="horz" lIns="91440" tIns="45720" rIns="91440" bIns="45720" rtlCol="0">
            <a:normAutofit/>
          </a:bodyPr>
          <a:lstStyle/>
          <a:p>
            <a:r>
              <a:rPr lang="en-GB">
                <a:solidFill>
                  <a:srgbClr val="FFFFFF">
                    <a:alpha val="75000"/>
                  </a:srgbClr>
                </a:solidFill>
                <a:cs typeface="Calibri"/>
              </a:rPr>
              <a:t>Part Two</a:t>
            </a:r>
            <a:endParaRPr lang="en-GB">
              <a:solidFill>
                <a:srgbClr val="FFFFFF">
                  <a:alpha val="75000"/>
                </a:srgbClr>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57690-C441-493F-B7EF-137A0BD57A25}"/>
              </a:ext>
            </a:extLst>
          </p:cNvPr>
          <p:cNvSpPr>
            <a:spLocks noGrp="1"/>
          </p:cNvSpPr>
          <p:nvPr>
            <p:ph type="title"/>
          </p:nvPr>
        </p:nvSpPr>
        <p:spPr/>
        <p:txBody>
          <a:bodyPr/>
          <a:lstStyle/>
          <a:p>
            <a:r>
              <a:rPr lang="en-GB" dirty="0"/>
              <a:t>Alfred and shadow: A short story about emotion</a:t>
            </a:r>
          </a:p>
        </p:txBody>
      </p:sp>
      <p:pic>
        <p:nvPicPr>
          <p:cNvPr id="4" name="Online Media 3" title="Alfred &amp; Shadow - A short story about emotions (education psychology health animation)">
            <a:hlinkClick r:id="" action="ppaction://media"/>
            <a:extLst>
              <a:ext uri="{FF2B5EF4-FFF2-40B4-BE49-F238E27FC236}">
                <a16:creationId xmlns:a16="http://schemas.microsoft.com/office/drawing/2014/main" id="{E9BD204E-5C19-4E04-93D6-0ABF3EF14670}"/>
              </a:ext>
            </a:extLst>
          </p:cNvPr>
          <p:cNvPicPr>
            <a:picLocks noGrp="1" noRot="1" noChangeAspect="1"/>
          </p:cNvPicPr>
          <p:nvPr>
            <p:ph idx="1"/>
            <a:videoFile r:link="rId1"/>
          </p:nvPr>
        </p:nvPicPr>
        <p:blipFill>
          <a:blip r:embed="rId4"/>
          <a:stretch>
            <a:fillRect/>
          </a:stretch>
        </p:blipFill>
        <p:spPr>
          <a:xfrm>
            <a:off x="2881313" y="2341563"/>
            <a:ext cx="6430962" cy="3633787"/>
          </a:xfrm>
          <a:prstGeom prst="rect">
            <a:avLst/>
          </a:prstGeom>
        </p:spPr>
      </p:pic>
    </p:spTree>
    <p:extLst>
      <p:ext uri="{BB962C8B-B14F-4D97-AF65-F5344CB8AC3E}">
        <p14:creationId xmlns:p14="http://schemas.microsoft.com/office/powerpoint/2010/main" val="370914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DAF6E-540F-40A2-B5AA-B8474AF0023A}"/>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Emotion Response Forms</a:t>
            </a:r>
          </a:p>
        </p:txBody>
      </p:sp>
      <p:sp>
        <p:nvSpPr>
          <p:cNvPr id="3" name="Content Placeholder 2">
            <a:extLst>
              <a:ext uri="{FF2B5EF4-FFF2-40B4-BE49-F238E27FC236}">
                <a16:creationId xmlns:a16="http://schemas.microsoft.com/office/drawing/2014/main" id="{7E486ACE-DBCA-40B6-A102-8E1CCF42E2B9}"/>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In EFT there are four different types of emotion response:</a:t>
            </a:r>
            <a:endParaRPr lang="en-GB" dirty="0"/>
          </a:p>
          <a:p>
            <a:pPr marL="305435" indent="-305435"/>
            <a:r>
              <a:rPr lang="en-GB" dirty="0">
                <a:ea typeface="+mn-lt"/>
                <a:cs typeface="+mn-lt"/>
              </a:rPr>
              <a:t>Primary adaptive</a:t>
            </a:r>
            <a:endParaRPr lang="en-GB" dirty="0"/>
          </a:p>
          <a:p>
            <a:pPr marL="305435" indent="-305435"/>
            <a:r>
              <a:rPr lang="en-GB" dirty="0">
                <a:ea typeface="+mn-lt"/>
                <a:cs typeface="+mn-lt"/>
              </a:rPr>
              <a:t>Maladaptive</a:t>
            </a:r>
            <a:endParaRPr lang="en-GB" dirty="0"/>
          </a:p>
          <a:p>
            <a:pPr marL="305435" indent="-305435"/>
            <a:r>
              <a:rPr lang="en-GB" dirty="0">
                <a:ea typeface="+mn-lt"/>
                <a:cs typeface="+mn-lt"/>
              </a:rPr>
              <a:t>Secondary reaction</a:t>
            </a:r>
            <a:endParaRPr lang="en-GB" dirty="0"/>
          </a:p>
          <a:p>
            <a:pPr marL="305435" indent="-305435"/>
            <a:r>
              <a:rPr lang="en-GB" dirty="0">
                <a:ea typeface="+mn-lt"/>
                <a:cs typeface="+mn-lt"/>
              </a:rPr>
              <a:t>Instrumental</a:t>
            </a:r>
            <a:endParaRPr lang="en-GB" dirty="0"/>
          </a:p>
          <a:p>
            <a:pPr marL="305435" indent="-305435"/>
            <a:endParaRPr lang="en-GB" dirty="0"/>
          </a:p>
        </p:txBody>
      </p:sp>
    </p:spTree>
    <p:extLst>
      <p:ext uri="{BB962C8B-B14F-4D97-AF65-F5344CB8AC3E}">
        <p14:creationId xmlns:p14="http://schemas.microsoft.com/office/powerpoint/2010/main" val="518103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 name="Rectangle 20">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22">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63A69-7AA2-428C-91E7-955B67D8D73D}"/>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Emotion Response Forms: Primary Adaptive Emotions</a:t>
            </a:r>
          </a:p>
        </p:txBody>
      </p:sp>
      <p:sp>
        <p:nvSpPr>
          <p:cNvPr id="3" name="Content Placeholder 2">
            <a:extLst>
              <a:ext uri="{FF2B5EF4-FFF2-40B4-BE49-F238E27FC236}">
                <a16:creationId xmlns:a16="http://schemas.microsoft.com/office/drawing/2014/main" id="{77334824-BD08-4B78-BF08-3F8325677E87}"/>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When an emotion is working as it should it will quickly process a situation and enable the individual to take effective action. </a:t>
            </a:r>
            <a:endParaRPr lang="en-GB" dirty="0"/>
          </a:p>
          <a:p>
            <a:pPr marL="305435" indent="-305435"/>
            <a:r>
              <a:rPr lang="en-GB" dirty="0">
                <a:ea typeface="+mn-lt"/>
                <a:cs typeface="+mn-lt"/>
              </a:rPr>
              <a:t>These primary adaptive emotions are so called because they are an immediate appropriate reaction to a particular situation. </a:t>
            </a:r>
            <a:endParaRPr lang="en-GB" dirty="0"/>
          </a:p>
          <a:p>
            <a:pPr marL="305435" indent="-305435"/>
            <a:r>
              <a:rPr lang="en-GB" dirty="0">
                <a:ea typeface="+mn-lt"/>
                <a:cs typeface="+mn-lt"/>
              </a:rPr>
              <a:t>The rapid response that you might take as a response to a situation are what keeps us (and our ancestors alive).</a:t>
            </a:r>
            <a:endParaRPr lang="en-GB" dirty="0"/>
          </a:p>
          <a:p>
            <a:pPr marL="305435" indent="-305435"/>
            <a:r>
              <a:rPr lang="en-GB" dirty="0">
                <a:ea typeface="+mn-lt"/>
                <a:cs typeface="+mn-lt"/>
              </a:rPr>
              <a:t>When an individual use these responses they will feel appropriate and right.</a:t>
            </a:r>
            <a:endParaRPr lang="en-GB" dirty="0"/>
          </a:p>
          <a:p>
            <a:pPr marL="305435" indent="-305435"/>
            <a:r>
              <a:rPr lang="en-GB" dirty="0">
                <a:ea typeface="+mn-lt"/>
                <a:cs typeface="+mn-lt"/>
              </a:rPr>
              <a:t>This is fully functional and appropriate </a:t>
            </a:r>
            <a:endParaRPr lang="en-GB" dirty="0"/>
          </a:p>
          <a:p>
            <a:pPr marL="305435" indent="-305435"/>
            <a:endParaRPr lang="en-GB" dirty="0"/>
          </a:p>
        </p:txBody>
      </p:sp>
    </p:spTree>
    <p:extLst>
      <p:ext uri="{BB962C8B-B14F-4D97-AF65-F5344CB8AC3E}">
        <p14:creationId xmlns:p14="http://schemas.microsoft.com/office/powerpoint/2010/main" val="2163253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C8ABD-B877-4C1D-A78E-63AC9D267D7A}"/>
              </a:ext>
            </a:extLst>
          </p:cNvPr>
          <p:cNvSpPr>
            <a:spLocks noGrp="1"/>
          </p:cNvSpPr>
          <p:nvPr>
            <p:ph type="title"/>
          </p:nvPr>
        </p:nvSpPr>
        <p:spPr>
          <a:xfrm>
            <a:off x="581193" y="702156"/>
            <a:ext cx="6309003" cy="1013800"/>
          </a:xfrm>
        </p:spPr>
        <p:txBody>
          <a:bodyPr>
            <a:normAutofit/>
          </a:bodyPr>
          <a:lstStyle/>
          <a:p>
            <a:r>
              <a:rPr lang="en-GB">
                <a:solidFill>
                  <a:schemeClr val="tx2"/>
                </a:solidFill>
              </a:rPr>
              <a:t>Primary adaptive emotions</a:t>
            </a:r>
          </a:p>
        </p:txBody>
      </p:sp>
      <p:sp>
        <p:nvSpPr>
          <p:cNvPr id="10"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8265B9E-3B46-46D3-83BA-09421D376059}"/>
              </a:ext>
            </a:extLst>
          </p:cNvPr>
          <p:cNvSpPr>
            <a:spLocks noGrp="1"/>
          </p:cNvSpPr>
          <p:nvPr>
            <p:ph idx="1"/>
          </p:nvPr>
        </p:nvSpPr>
        <p:spPr>
          <a:xfrm>
            <a:off x="581194" y="1896533"/>
            <a:ext cx="6309003" cy="3962266"/>
          </a:xfrm>
        </p:spPr>
        <p:txBody>
          <a:bodyPr>
            <a:normAutofit/>
          </a:bodyPr>
          <a:lstStyle/>
          <a:p>
            <a:pPr marL="305435" indent="-305435"/>
            <a:r>
              <a:rPr lang="en-GB">
                <a:solidFill>
                  <a:schemeClr val="tx2"/>
                </a:solidFill>
                <a:ea typeface="+mn-lt"/>
                <a:cs typeface="+mn-lt"/>
              </a:rPr>
              <a:t>What might be the appropriate situation the following situations:</a:t>
            </a:r>
            <a:endParaRPr lang="en-GB">
              <a:solidFill>
                <a:schemeClr val="tx2"/>
              </a:solidFill>
            </a:endParaRPr>
          </a:p>
          <a:p>
            <a:pPr marL="305435" indent="-305435"/>
            <a:r>
              <a:rPr lang="en-GB">
                <a:solidFill>
                  <a:schemeClr val="tx2"/>
                </a:solidFill>
                <a:ea typeface="+mn-lt"/>
                <a:cs typeface="+mn-lt"/>
              </a:rPr>
              <a:t>Fear</a:t>
            </a:r>
            <a:endParaRPr lang="en-GB">
              <a:solidFill>
                <a:schemeClr val="tx2"/>
              </a:solidFill>
            </a:endParaRPr>
          </a:p>
          <a:p>
            <a:pPr marL="305435" indent="-305435"/>
            <a:r>
              <a:rPr lang="en-GB">
                <a:solidFill>
                  <a:schemeClr val="tx2"/>
                </a:solidFill>
                <a:ea typeface="+mn-lt"/>
                <a:cs typeface="+mn-lt"/>
              </a:rPr>
              <a:t>Anger</a:t>
            </a:r>
            <a:endParaRPr lang="en-GB">
              <a:solidFill>
                <a:schemeClr val="tx2"/>
              </a:solidFill>
            </a:endParaRPr>
          </a:p>
          <a:p>
            <a:pPr marL="305435" indent="-305435"/>
            <a:r>
              <a:rPr lang="en-GB">
                <a:solidFill>
                  <a:schemeClr val="tx2"/>
                </a:solidFill>
                <a:ea typeface="+mn-lt"/>
                <a:cs typeface="+mn-lt"/>
              </a:rPr>
              <a:t>Sadness</a:t>
            </a:r>
            <a:endParaRPr lang="en-GB">
              <a:solidFill>
                <a:schemeClr val="tx2"/>
              </a:solidFill>
            </a:endParaRPr>
          </a:p>
          <a:p>
            <a:pPr marL="305435" indent="-305435"/>
            <a:r>
              <a:rPr lang="en-GB">
                <a:solidFill>
                  <a:schemeClr val="tx2"/>
                </a:solidFill>
                <a:ea typeface="+mn-lt"/>
                <a:cs typeface="+mn-lt"/>
              </a:rPr>
              <a:t>Happiness</a:t>
            </a:r>
            <a:endParaRPr lang="en-GB">
              <a:solidFill>
                <a:schemeClr val="tx2"/>
              </a:solidFill>
            </a:endParaRPr>
          </a:p>
          <a:p>
            <a:pPr marL="305435" indent="-305435"/>
            <a:endParaRPr lang="en-GB">
              <a:solidFill>
                <a:schemeClr val="tx2"/>
              </a:solidFill>
            </a:endParaRPr>
          </a:p>
        </p:txBody>
      </p:sp>
      <p:pic>
        <p:nvPicPr>
          <p:cNvPr id="4" name="Picture 4" descr="A group of people posing for a photo&#10;&#10;Description automatically generated">
            <a:extLst>
              <a:ext uri="{FF2B5EF4-FFF2-40B4-BE49-F238E27FC236}">
                <a16:creationId xmlns:a16="http://schemas.microsoft.com/office/drawing/2014/main" id="{527BE3E2-C3AD-4B4B-9D0F-E2868AFF5999}"/>
              </a:ext>
            </a:extLst>
          </p:cNvPr>
          <p:cNvPicPr>
            <a:picLocks noChangeAspect="1"/>
          </p:cNvPicPr>
          <p:nvPr/>
        </p:nvPicPr>
        <p:blipFill rotWithShape="1">
          <a:blip r:embed="rId2"/>
          <a:srcRect l="16275" r="15619"/>
          <a:stretch/>
        </p:blipFill>
        <p:spPr>
          <a:xfrm>
            <a:off x="7521283" y="10"/>
            <a:ext cx="4670717" cy="6857990"/>
          </a:xfrm>
          <a:prstGeom prst="rect">
            <a:avLst/>
          </a:prstGeom>
        </p:spPr>
      </p:pic>
    </p:spTree>
    <p:extLst>
      <p:ext uri="{BB962C8B-B14F-4D97-AF65-F5344CB8AC3E}">
        <p14:creationId xmlns:p14="http://schemas.microsoft.com/office/powerpoint/2010/main" val="611063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F90CE-1703-4C06-9AD4-71FE75106467}"/>
              </a:ext>
            </a:extLst>
          </p:cNvPr>
          <p:cNvSpPr>
            <a:spLocks noGrp="1"/>
          </p:cNvSpPr>
          <p:nvPr>
            <p:ph type="title"/>
          </p:nvPr>
        </p:nvSpPr>
        <p:spPr>
          <a:xfrm>
            <a:off x="581192" y="702156"/>
            <a:ext cx="11029616" cy="1188720"/>
          </a:xfrm>
        </p:spPr>
        <p:txBody>
          <a:bodyPr>
            <a:normAutofit/>
          </a:bodyPr>
          <a:lstStyle/>
          <a:p>
            <a:r>
              <a:rPr lang="en-GB" dirty="0"/>
              <a:t>Dysfunctional emotion responses</a:t>
            </a:r>
          </a:p>
        </p:txBody>
      </p:sp>
      <p:graphicFrame>
        <p:nvGraphicFramePr>
          <p:cNvPr id="6" name="Content Placeholder 2">
            <a:extLst>
              <a:ext uri="{FF2B5EF4-FFF2-40B4-BE49-F238E27FC236}">
                <a16:creationId xmlns:a16="http://schemas.microsoft.com/office/drawing/2014/main" id="{F714A75E-EC9F-406E-BBBD-2D9D9ED40469}"/>
              </a:ext>
            </a:extLst>
          </p:cNvPr>
          <p:cNvGraphicFramePr>
            <a:graphicFrameLocks noGrp="1"/>
          </p:cNvGraphicFramePr>
          <p:nvPr>
            <p:ph idx="1"/>
            <p:extLst>
              <p:ext uri="{D42A27DB-BD31-4B8C-83A1-F6EECF244321}">
                <p14:modId xmlns:p14="http://schemas.microsoft.com/office/powerpoint/2010/main" val="2345326698"/>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3566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36F32-47C5-4ED6-B7E7-0D5270702142}"/>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Maladaptive emotions</a:t>
            </a:r>
          </a:p>
        </p:txBody>
      </p:sp>
      <p:sp>
        <p:nvSpPr>
          <p:cNvPr id="3" name="Content Placeholder 2">
            <a:extLst>
              <a:ext uri="{FF2B5EF4-FFF2-40B4-BE49-F238E27FC236}">
                <a16:creationId xmlns:a16="http://schemas.microsoft.com/office/drawing/2014/main" id="{C1B2D106-7630-4C08-83DD-3C48D5F44F3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These are direct reactions that have developed from previous, often significantly traumatic, experiences.</a:t>
            </a:r>
            <a:endParaRPr lang="en-GB" dirty="0"/>
          </a:p>
          <a:p>
            <a:pPr marL="305435" indent="-305435"/>
            <a:r>
              <a:rPr lang="en-GB" dirty="0">
                <a:ea typeface="+mn-lt"/>
                <a:cs typeface="+mn-lt"/>
              </a:rPr>
              <a:t>They no longer serve a purpose however and do not help the individual to cope.</a:t>
            </a:r>
            <a:endParaRPr lang="en-GB" dirty="0"/>
          </a:p>
          <a:p>
            <a:pPr marL="305435" indent="-305435"/>
            <a:r>
              <a:rPr lang="en-GB" dirty="0">
                <a:ea typeface="+mn-lt"/>
                <a:cs typeface="+mn-lt"/>
              </a:rPr>
              <a:t>This often feels like a stuck, old and bad feeling</a:t>
            </a:r>
            <a:endParaRPr lang="en-GB" dirty="0"/>
          </a:p>
          <a:p>
            <a:pPr marL="305435" indent="-305435"/>
            <a:r>
              <a:rPr lang="en-GB" dirty="0">
                <a:ea typeface="+mn-lt"/>
                <a:cs typeface="+mn-lt"/>
              </a:rPr>
              <a:t>See accompanying sheet</a:t>
            </a:r>
            <a:endParaRPr lang="en-GB" dirty="0"/>
          </a:p>
          <a:p>
            <a:pPr marL="305435" indent="-305435"/>
            <a:endParaRPr lang="en-GB" dirty="0"/>
          </a:p>
        </p:txBody>
      </p:sp>
    </p:spTree>
    <p:extLst>
      <p:ext uri="{BB962C8B-B14F-4D97-AF65-F5344CB8AC3E}">
        <p14:creationId xmlns:p14="http://schemas.microsoft.com/office/powerpoint/2010/main" val="881150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27C4B5-FB99-4218-A633-DC9DD782627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Secondary reactive emotions</a:t>
            </a:r>
          </a:p>
        </p:txBody>
      </p:sp>
      <p:sp>
        <p:nvSpPr>
          <p:cNvPr id="3" name="Content Placeholder 2">
            <a:extLst>
              <a:ext uri="{FF2B5EF4-FFF2-40B4-BE49-F238E27FC236}">
                <a16:creationId xmlns:a16="http://schemas.microsoft.com/office/drawing/2014/main" id="{9EB0E33A-00D8-4B9E-8C79-ADF25460338F}"/>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 foundation of these are the primary adaptive emotions, but these are hidden.</a:t>
            </a:r>
            <a:endParaRPr lang="en-GB" dirty="0"/>
          </a:p>
          <a:p>
            <a:pPr marL="305435" indent="-305435"/>
            <a:r>
              <a:rPr lang="en-GB" dirty="0">
                <a:ea typeface="+mn-lt"/>
                <a:cs typeface="+mn-lt"/>
              </a:rPr>
              <a:t>E.g. Man and sadness</a:t>
            </a:r>
            <a:endParaRPr lang="en-GB" dirty="0"/>
          </a:p>
          <a:p>
            <a:pPr marL="0" indent="0">
              <a:buNone/>
            </a:pPr>
            <a:endParaRPr lang="en-GB" dirty="0">
              <a:ea typeface="+mn-lt"/>
              <a:cs typeface="+mn-lt"/>
            </a:endParaRPr>
          </a:p>
          <a:p>
            <a:pPr marL="305435" indent="-305435"/>
            <a:r>
              <a:rPr lang="en-GB" dirty="0">
                <a:ea typeface="+mn-lt"/>
                <a:cs typeface="+mn-lt"/>
              </a:rPr>
              <a:t>As a therapist you may notice that with a secondary reactive emotion you can almost feel that there is something underneath and there is more to this than just anger.</a:t>
            </a:r>
            <a:endParaRPr lang="en-GB" dirty="0"/>
          </a:p>
          <a:p>
            <a:pPr marL="305435" indent="-305435"/>
            <a:r>
              <a:rPr lang="en-GB" dirty="0">
                <a:ea typeface="+mn-lt"/>
                <a:cs typeface="+mn-lt"/>
              </a:rPr>
              <a:t>Music and Counterpoint</a:t>
            </a:r>
            <a:endParaRPr lang="en-GB" dirty="0"/>
          </a:p>
          <a:p>
            <a:pPr marL="305435" indent="-305435"/>
            <a:endParaRPr lang="en-GB" dirty="0"/>
          </a:p>
        </p:txBody>
      </p:sp>
    </p:spTree>
    <p:extLst>
      <p:ext uri="{BB962C8B-B14F-4D97-AF65-F5344CB8AC3E}">
        <p14:creationId xmlns:p14="http://schemas.microsoft.com/office/powerpoint/2010/main" val="3605449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14749-E92E-47B7-A847-32DB87D6306A}"/>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Instrumental emotions</a:t>
            </a:r>
          </a:p>
        </p:txBody>
      </p:sp>
      <p:sp>
        <p:nvSpPr>
          <p:cNvPr id="3" name="Content Placeholder 2">
            <a:extLst>
              <a:ext uri="{FF2B5EF4-FFF2-40B4-BE49-F238E27FC236}">
                <a16:creationId xmlns:a16="http://schemas.microsoft.com/office/drawing/2014/main" id="{16CBF694-6539-419E-B5B5-A8978E903F06}"/>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The person uses an emotion to influence or control others.</a:t>
            </a:r>
            <a:endParaRPr lang="en-GB" dirty="0"/>
          </a:p>
          <a:p>
            <a:pPr marL="305435" indent="-305435"/>
            <a:r>
              <a:rPr lang="en-GB" dirty="0">
                <a:ea typeface="+mn-lt"/>
                <a:cs typeface="+mn-lt"/>
              </a:rPr>
              <a:t>These emotions may occur with awareness or repeated patterns that have always been experienced. They may be deliberate, or they may be from a lack of awareness, but the end result is independent of the person’s original emotional response to a situation.</a:t>
            </a:r>
            <a:endParaRPr lang="en-GB" dirty="0"/>
          </a:p>
          <a:p>
            <a:pPr marL="305435" indent="-305435"/>
            <a:endParaRPr lang="en-GB" dirty="0"/>
          </a:p>
        </p:txBody>
      </p:sp>
    </p:spTree>
    <p:extLst>
      <p:ext uri="{BB962C8B-B14F-4D97-AF65-F5344CB8AC3E}">
        <p14:creationId xmlns:p14="http://schemas.microsoft.com/office/powerpoint/2010/main" val="494055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F676957-C27E-4454-B7DF-1F4E8B4A3814}"/>
              </a:ext>
            </a:extLst>
          </p:cNvPr>
          <p:cNvSpPr>
            <a:spLocks noGrp="1"/>
          </p:cNvSpPr>
          <p:nvPr>
            <p:ph type="title"/>
          </p:nvPr>
        </p:nvSpPr>
        <p:spPr>
          <a:xfrm>
            <a:off x="807559" y="938022"/>
            <a:ext cx="6647905" cy="1188720"/>
          </a:xfrm>
        </p:spPr>
        <p:txBody>
          <a:bodyPr>
            <a:normAutofit/>
          </a:bodyPr>
          <a:lstStyle/>
          <a:p>
            <a:r>
              <a:rPr lang="en-GB">
                <a:solidFill>
                  <a:srgbClr val="FFFFFF"/>
                </a:solidFill>
              </a:rPr>
              <a:t>Emotion response types</a:t>
            </a:r>
          </a:p>
        </p:txBody>
      </p:sp>
      <p:sp>
        <p:nvSpPr>
          <p:cNvPr id="14" name="Rectangle 13">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6C79D5C-E2DC-4B44-B371-539639D8328C}"/>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ea typeface="+mn-lt"/>
                <a:cs typeface="+mn-lt"/>
              </a:rPr>
              <a:t>Emotion Response types: See accompanying sheet</a:t>
            </a:r>
            <a:endParaRPr lang="en-GB">
              <a:solidFill>
                <a:srgbClr val="FFFFFF"/>
              </a:solidFill>
            </a:endParaRPr>
          </a:p>
        </p:txBody>
      </p:sp>
      <p:pic>
        <p:nvPicPr>
          <p:cNvPr id="5" name="Graphic 5" descr="Document">
            <a:extLst>
              <a:ext uri="{FF2B5EF4-FFF2-40B4-BE49-F238E27FC236}">
                <a16:creationId xmlns:a16="http://schemas.microsoft.com/office/drawing/2014/main" id="{19AC485E-0A56-4337-9B77-E6C400E2BBB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308051603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114749-E92E-47B7-A847-32DB87D6306A}"/>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Markers</a:t>
            </a:r>
          </a:p>
        </p:txBody>
      </p:sp>
      <p:sp>
        <p:nvSpPr>
          <p:cNvPr id="3" name="Content Placeholder 2">
            <a:extLst>
              <a:ext uri="{FF2B5EF4-FFF2-40B4-BE49-F238E27FC236}">
                <a16:creationId xmlns:a16="http://schemas.microsoft.com/office/drawing/2014/main" id="{16CBF694-6539-419E-B5B5-A8978E903F06}"/>
              </a:ext>
            </a:extLst>
          </p:cNvPr>
          <p:cNvSpPr>
            <a:spLocks noGrp="1"/>
          </p:cNvSpPr>
          <p:nvPr>
            <p:ph idx="1"/>
          </p:nvPr>
        </p:nvSpPr>
        <p:spPr>
          <a:xfrm>
            <a:off x="5155905" y="1113764"/>
            <a:ext cx="6108179" cy="4624327"/>
          </a:xfrm>
        </p:spPr>
        <p:txBody>
          <a:bodyPr anchor="ctr">
            <a:normAutofit/>
          </a:bodyPr>
          <a:lstStyle/>
          <a:p>
            <a:r>
              <a:rPr lang="en-GB" dirty="0">
                <a:highlight>
                  <a:srgbClr val="FFFF00"/>
                </a:highlight>
                <a:ea typeface="+mn-lt"/>
                <a:cs typeface="+mn-lt"/>
              </a:rPr>
              <a:t>Markers are verbal statements or behaviours that alert therapists to aspects of functioning that may need attention.</a:t>
            </a:r>
          </a:p>
          <a:p>
            <a:pPr lvl="1"/>
            <a:r>
              <a:rPr lang="en-GB" dirty="0" err="1"/>
              <a:t>Micromarkers</a:t>
            </a:r>
            <a:endParaRPr lang="en-GB" dirty="0"/>
          </a:p>
          <a:p>
            <a:pPr lvl="1"/>
            <a:r>
              <a:rPr lang="en-GB" dirty="0"/>
              <a:t>Markers of characteristic style</a:t>
            </a:r>
          </a:p>
          <a:p>
            <a:pPr lvl="1"/>
            <a:r>
              <a:rPr lang="en-GB" dirty="0"/>
              <a:t>Mode of engagement markers</a:t>
            </a:r>
          </a:p>
          <a:p>
            <a:pPr lvl="1"/>
            <a:r>
              <a:rPr lang="en-GB" dirty="0"/>
              <a:t>Task markers</a:t>
            </a:r>
          </a:p>
          <a:p>
            <a:pPr lvl="1"/>
            <a:r>
              <a:rPr lang="en-GB" dirty="0"/>
              <a:t>Treatment foci indicators </a:t>
            </a:r>
          </a:p>
          <a:p>
            <a:pPr marL="0" indent="0">
              <a:buNone/>
            </a:pPr>
            <a:endParaRPr lang="en-GB" dirty="0"/>
          </a:p>
        </p:txBody>
      </p:sp>
      <p:sp>
        <p:nvSpPr>
          <p:cNvPr id="7" name="TextBox 6">
            <a:extLst>
              <a:ext uri="{FF2B5EF4-FFF2-40B4-BE49-F238E27FC236}">
                <a16:creationId xmlns:a16="http://schemas.microsoft.com/office/drawing/2014/main" id="{BC855018-9690-4375-B3D3-3143D82924DE}"/>
              </a:ext>
            </a:extLst>
          </p:cNvPr>
          <p:cNvSpPr txBox="1"/>
          <p:nvPr/>
        </p:nvSpPr>
        <p:spPr>
          <a:xfrm>
            <a:off x="4833257" y="6043011"/>
            <a:ext cx="6966856" cy="646331"/>
          </a:xfrm>
          <a:prstGeom prst="rect">
            <a:avLst/>
          </a:prstGeom>
          <a:noFill/>
        </p:spPr>
        <p:txBody>
          <a:bodyPr wrap="square">
            <a:spAutoFit/>
          </a:bodyPr>
          <a:lstStyle/>
          <a:p>
            <a:r>
              <a:rPr lang="en-GB" dirty="0"/>
              <a:t>Elliot, et al. (2013) Learning emotion-focused therapy. APA: Washington</a:t>
            </a:r>
            <a:endParaRPr lang="en-US" dirty="0"/>
          </a:p>
        </p:txBody>
      </p:sp>
    </p:spTree>
    <p:extLst>
      <p:ext uri="{BB962C8B-B14F-4D97-AF65-F5344CB8AC3E}">
        <p14:creationId xmlns:p14="http://schemas.microsoft.com/office/powerpoint/2010/main" val="2994279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micromarkers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endParaRPr lang="en-GB" dirty="0">
              <a:ea typeface="+mn-lt"/>
              <a:cs typeface="+mn-lt"/>
            </a:endParaRPr>
          </a:p>
          <a:p>
            <a:pPr marL="305435" indent="-305435"/>
            <a:r>
              <a:rPr lang="en-GB" b="1" dirty="0">
                <a:ea typeface="+mn-lt"/>
                <a:cs typeface="+mn-lt"/>
              </a:rPr>
              <a:t>VERBAL MICROMARKERS</a:t>
            </a:r>
            <a:endParaRPr lang="en-GB" b="1" dirty="0"/>
          </a:p>
          <a:p>
            <a:pPr marL="305435" indent="-305435"/>
            <a:r>
              <a:rPr lang="en-GB" dirty="0">
                <a:ea typeface="+mn-lt"/>
                <a:cs typeface="+mn-lt"/>
              </a:rPr>
              <a:t>Poignancy</a:t>
            </a:r>
            <a:endParaRPr lang="en-GB" dirty="0"/>
          </a:p>
          <a:p>
            <a:pPr marL="305435" indent="-305435"/>
            <a:r>
              <a:rPr lang="en-GB" dirty="0">
                <a:ea typeface="+mn-lt"/>
                <a:cs typeface="+mn-lt"/>
              </a:rPr>
              <a:t>Rehearsed descriptions of self and situations</a:t>
            </a:r>
            <a:endParaRPr lang="en-GB" dirty="0"/>
          </a:p>
          <a:p>
            <a:pPr marL="305435" indent="-305435"/>
            <a:r>
              <a:rPr lang="en-GB" dirty="0">
                <a:ea typeface="+mn-lt"/>
                <a:cs typeface="+mn-lt"/>
              </a:rPr>
              <a:t>Client rambling </a:t>
            </a:r>
            <a:endParaRPr lang="en-GB" dirty="0"/>
          </a:p>
          <a:p>
            <a:pPr marL="305435" indent="-305435"/>
            <a:endParaRPr lang="en-GB" dirty="0">
              <a:ea typeface="+mn-lt"/>
              <a:cs typeface="+mn-lt"/>
            </a:endParaRPr>
          </a:p>
          <a:p>
            <a:pPr marL="305435" indent="-305435"/>
            <a:r>
              <a:rPr lang="en-GB" b="1" dirty="0">
                <a:ea typeface="+mn-lt"/>
                <a:cs typeface="+mn-lt"/>
              </a:rPr>
              <a:t>NONVERBAL MICROMARKERS</a:t>
            </a:r>
            <a:endParaRPr lang="en-GB" b="1" dirty="0"/>
          </a:p>
          <a:p>
            <a:pPr marL="305435" indent="-305435"/>
            <a:r>
              <a:rPr lang="en-GB" dirty="0">
                <a:ea typeface="+mn-lt"/>
                <a:cs typeface="+mn-lt"/>
              </a:rPr>
              <a:t>Nonverbal behaviour</a:t>
            </a:r>
            <a:endParaRPr lang="en-GB" dirty="0"/>
          </a:p>
          <a:p>
            <a:pPr marL="305435" indent="-305435"/>
            <a:r>
              <a:rPr lang="en-GB" dirty="0">
                <a:ea typeface="+mn-lt"/>
                <a:cs typeface="+mn-lt"/>
              </a:rPr>
              <a:t>Client in-session hesitation or inhibition</a:t>
            </a:r>
            <a:endParaRPr lang="en-GB" dirty="0"/>
          </a:p>
          <a:p>
            <a:pPr marL="305435" indent="-305435"/>
            <a:r>
              <a:rPr lang="en-GB" dirty="0">
                <a:ea typeface="+mn-lt"/>
                <a:cs typeface="+mn-lt"/>
              </a:rPr>
              <a:t>Incongruent expression</a:t>
            </a:r>
            <a:endParaRPr lang="en-GB" dirty="0"/>
          </a:p>
          <a:p>
            <a:pPr marL="305435" indent="-305435"/>
            <a:r>
              <a:rPr lang="en-GB" dirty="0">
                <a:ea typeface="+mn-lt"/>
                <a:cs typeface="+mn-lt"/>
              </a:rPr>
              <a:t>Vocal quality: Focused, emotional, externalising and limited</a:t>
            </a:r>
            <a:endParaRPr lang="en-GB" dirty="0"/>
          </a:p>
          <a:p>
            <a:pPr marL="305435" indent="-305435"/>
            <a:endParaRPr lang="en-GB" dirty="0"/>
          </a:p>
        </p:txBody>
      </p:sp>
    </p:spTree>
    <p:extLst>
      <p:ext uri="{BB962C8B-B14F-4D97-AF65-F5344CB8AC3E}">
        <p14:creationId xmlns:p14="http://schemas.microsoft.com/office/powerpoint/2010/main" val="1749526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408CFB1-74C5-49C6-8325-48A6287BF83C}"/>
              </a:ext>
            </a:extLst>
          </p:cNvPr>
          <p:cNvSpPr>
            <a:spLocks noGrp="1"/>
          </p:cNvSpPr>
          <p:nvPr>
            <p:ph type="title"/>
          </p:nvPr>
        </p:nvSpPr>
        <p:spPr>
          <a:xfrm>
            <a:off x="807559" y="938022"/>
            <a:ext cx="6647905" cy="1188720"/>
          </a:xfrm>
        </p:spPr>
        <p:txBody>
          <a:bodyPr>
            <a:normAutofit/>
          </a:bodyPr>
          <a:lstStyle/>
          <a:p>
            <a:r>
              <a:rPr lang="en-GB">
                <a:solidFill>
                  <a:srgbClr val="FFFFFF"/>
                </a:solidFill>
              </a:rPr>
              <a:t>Client Experiencing SCale</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87E9000-7036-4C51-AE61-FD54D57AB7BE}"/>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rPr>
              <a:t>Take a look at the scale. Consider one of your clients and see where you might put them at this point.</a:t>
            </a:r>
          </a:p>
        </p:txBody>
      </p:sp>
      <p:pic>
        <p:nvPicPr>
          <p:cNvPr id="4" name="Graphic 4" descr="Document">
            <a:extLst>
              <a:ext uri="{FF2B5EF4-FFF2-40B4-BE49-F238E27FC236}">
                <a16:creationId xmlns:a16="http://schemas.microsoft.com/office/drawing/2014/main" id="{C125CE4C-2EBB-44EB-BBC9-F2C3211E69E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297779642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Degree of emotional arousal</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endParaRPr lang="en-GB" dirty="0">
              <a:ea typeface="+mn-lt"/>
              <a:cs typeface="+mn-lt"/>
            </a:endParaRPr>
          </a:p>
          <a:p>
            <a:pPr marL="305435" indent="-305435"/>
            <a:r>
              <a:rPr lang="en-GB" dirty="0"/>
              <a:t>When working with our clients we also need to monitor their emotional arousal, particularly when we are working therapeutic tasks such as empty chair work.</a:t>
            </a:r>
          </a:p>
          <a:p>
            <a:pPr marL="305435" indent="-305435"/>
            <a:r>
              <a:rPr lang="en-GB" dirty="0"/>
              <a:t>The Client Experiencing Scale highlights the client’s involvement and their level of emotional and cognitive involvement.</a:t>
            </a:r>
          </a:p>
          <a:p>
            <a:pPr marL="305435" indent="-305435"/>
            <a:endParaRPr lang="en-GB" dirty="0"/>
          </a:p>
          <a:p>
            <a:pPr marL="305435" indent="-305435"/>
            <a:r>
              <a:rPr lang="en-GB" dirty="0"/>
              <a:t>See Sheet 1b – Client Experiencing Scale</a:t>
            </a:r>
          </a:p>
        </p:txBody>
      </p:sp>
    </p:spTree>
    <p:extLst>
      <p:ext uri="{BB962C8B-B14F-4D97-AF65-F5344CB8AC3E}">
        <p14:creationId xmlns:p14="http://schemas.microsoft.com/office/powerpoint/2010/main" val="2185538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Marker of characteristic style</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r>
              <a:rPr lang="en-GB" dirty="0"/>
              <a:t>To understand our client, their world, their behaviours and belief system it can be helpful to have a sense of their attachment as well as their engagement with significant others during childhood. </a:t>
            </a:r>
          </a:p>
          <a:p>
            <a:pPr marL="305435" indent="-305435"/>
            <a:r>
              <a:rPr lang="en-GB" dirty="0"/>
              <a:t>By doing so, it will help us to have an understanding how they relate to others.</a:t>
            </a:r>
          </a:p>
          <a:p>
            <a:pPr marL="305435" indent="-305435"/>
            <a:r>
              <a:rPr lang="en-GB" dirty="0"/>
              <a:t>Having this information will give us a sense of why they are entering therapy. It will also show us how they treat themselves and others.</a:t>
            </a:r>
          </a:p>
        </p:txBody>
      </p:sp>
    </p:spTree>
    <p:extLst>
      <p:ext uri="{BB962C8B-B14F-4D97-AF65-F5344CB8AC3E}">
        <p14:creationId xmlns:p14="http://schemas.microsoft.com/office/powerpoint/2010/main" val="1504254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Mode of engagement markers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r>
              <a:rPr lang="en-GB" dirty="0"/>
              <a:t>As therapists, we need to monitor our clients and support them as they become aware of their feelings. </a:t>
            </a:r>
          </a:p>
          <a:p>
            <a:pPr marL="305435" indent="-305435"/>
            <a:r>
              <a:rPr lang="en-GB" dirty="0"/>
              <a:t>As we attend to the verbal and non-verbal cues we can sense whether they are reflecting or taking a more distanced stance.</a:t>
            </a:r>
          </a:p>
        </p:txBody>
      </p:sp>
    </p:spTree>
    <p:extLst>
      <p:ext uri="{BB962C8B-B14F-4D97-AF65-F5344CB8AC3E}">
        <p14:creationId xmlns:p14="http://schemas.microsoft.com/office/powerpoint/2010/main" val="1980604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Major task markers: Clients’ main session tasks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r>
              <a:rPr lang="en-GB" dirty="0"/>
              <a:t>As therapists, whilst we are listening for all the previous markers, we’re also checking in to see specific markers which will support the later work. When we notice these, we can sense that the client might be ready to start on one of the particular tasks that are part of the EFT process.</a:t>
            </a:r>
          </a:p>
          <a:p>
            <a:pPr marL="0" indent="0">
              <a:buNone/>
            </a:pPr>
            <a:endParaRPr lang="en-GB" dirty="0"/>
          </a:p>
        </p:txBody>
      </p:sp>
    </p:spTree>
    <p:extLst>
      <p:ext uri="{BB962C8B-B14F-4D97-AF65-F5344CB8AC3E}">
        <p14:creationId xmlns:p14="http://schemas.microsoft.com/office/powerpoint/2010/main" val="3556418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F004CB-1184-47AC-8113-1EA90B2F0EB0}"/>
              </a:ext>
            </a:extLst>
          </p:cNvPr>
          <p:cNvSpPr>
            <a:spLocks noGrp="1"/>
          </p:cNvSpPr>
          <p:nvPr>
            <p:ph type="title"/>
          </p:nvPr>
        </p:nvSpPr>
        <p:spPr>
          <a:xfrm>
            <a:off x="959157" y="1113764"/>
            <a:ext cx="3269749" cy="4624327"/>
          </a:xfrm>
        </p:spPr>
        <p:txBody>
          <a:bodyPr anchor="ctr">
            <a:normAutofit/>
          </a:bodyPr>
          <a:lstStyle/>
          <a:p>
            <a:r>
              <a:rPr lang="en-GB" dirty="0">
                <a:solidFill>
                  <a:srgbClr val="FFFFFF"/>
                </a:solidFill>
              </a:rPr>
              <a:t>Treatment foci markers</a:t>
            </a:r>
          </a:p>
        </p:txBody>
      </p:sp>
      <p:sp>
        <p:nvSpPr>
          <p:cNvPr id="3" name="Content Placeholder 2">
            <a:extLst>
              <a:ext uri="{FF2B5EF4-FFF2-40B4-BE49-F238E27FC236}">
                <a16:creationId xmlns:a16="http://schemas.microsoft.com/office/drawing/2014/main" id="{126BA3D9-0F9C-4F53-B61C-BDB80A372074}"/>
              </a:ext>
            </a:extLst>
          </p:cNvPr>
          <p:cNvSpPr>
            <a:spLocks noGrp="1"/>
          </p:cNvSpPr>
          <p:nvPr>
            <p:ph idx="1"/>
          </p:nvPr>
        </p:nvSpPr>
        <p:spPr>
          <a:xfrm>
            <a:off x="5155905" y="1113764"/>
            <a:ext cx="6108179" cy="4624327"/>
          </a:xfrm>
        </p:spPr>
        <p:txBody>
          <a:bodyPr anchor="ctr">
            <a:normAutofit/>
          </a:bodyPr>
          <a:lstStyle/>
          <a:p>
            <a:pPr marL="305435" indent="-305435"/>
            <a:r>
              <a:rPr lang="en-GB" dirty="0"/>
              <a:t>As you work with your client, each week they will come to you in a different place, having processed the previous weeks’ work.</a:t>
            </a:r>
          </a:p>
          <a:p>
            <a:pPr marL="305435" indent="-305435"/>
            <a:r>
              <a:rPr lang="en-GB" dirty="0"/>
              <a:t>And so, as with the PCA we will follow the client’s lead. </a:t>
            </a:r>
          </a:p>
          <a:p>
            <a:pPr marL="305435" indent="-305435"/>
            <a:r>
              <a:rPr lang="en-GB" dirty="0"/>
              <a:t>However, therapists may also engage with curiosity, exploring themes that reoccur and highlighting new tasks that may support the new place that the client may find themselves in.</a:t>
            </a:r>
          </a:p>
          <a:p>
            <a:pPr marL="0" indent="0">
              <a:buNone/>
            </a:pPr>
            <a:endParaRPr lang="en-GB" dirty="0"/>
          </a:p>
        </p:txBody>
      </p:sp>
    </p:spTree>
    <p:extLst>
      <p:ext uri="{BB962C8B-B14F-4D97-AF65-F5344CB8AC3E}">
        <p14:creationId xmlns:p14="http://schemas.microsoft.com/office/powerpoint/2010/main" val="3053060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0F286-AB28-400D-9EA8-46F3FE07B71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Therapeutic tasks</a:t>
            </a:r>
          </a:p>
        </p:txBody>
      </p:sp>
      <p:sp>
        <p:nvSpPr>
          <p:cNvPr id="3" name="Content Placeholder 2">
            <a:extLst>
              <a:ext uri="{FF2B5EF4-FFF2-40B4-BE49-F238E27FC236}">
                <a16:creationId xmlns:a16="http://schemas.microsoft.com/office/drawing/2014/main" id="{EBF570E4-3748-46DD-BA35-52C4E9D86014}"/>
              </a:ext>
            </a:extLst>
          </p:cNvPr>
          <p:cNvSpPr>
            <a:spLocks noGrp="1"/>
          </p:cNvSpPr>
          <p:nvPr>
            <p:ph idx="1"/>
          </p:nvPr>
        </p:nvSpPr>
        <p:spPr>
          <a:xfrm>
            <a:off x="5155905" y="1113764"/>
            <a:ext cx="6108179" cy="4624327"/>
          </a:xfrm>
        </p:spPr>
        <p:txBody>
          <a:bodyPr anchor="ctr">
            <a:normAutofit/>
          </a:bodyPr>
          <a:lstStyle/>
          <a:p>
            <a:pPr marL="305435" indent="-305435"/>
            <a:r>
              <a:rPr lang="en-GB" dirty="0"/>
              <a:t>It can be useful to have an </a:t>
            </a:r>
            <a:r>
              <a:rPr lang="en-GB" dirty="0">
                <a:ea typeface="+mn-lt"/>
                <a:cs typeface="+mn-lt"/>
              </a:rPr>
              <a:t>overview of the therapeutic tasks</a:t>
            </a:r>
            <a:endParaRPr lang="en-GB" dirty="0"/>
          </a:p>
          <a:p>
            <a:pPr marL="305435" indent="-305435"/>
            <a:r>
              <a:rPr lang="en-GB" dirty="0">
                <a:ea typeface="+mn-lt"/>
                <a:cs typeface="+mn-lt"/>
              </a:rPr>
              <a:t>Therapeutic Task analysis is rooted in the traditions of PCT and Gestalt.</a:t>
            </a:r>
            <a:endParaRPr lang="en-GB" dirty="0"/>
          </a:p>
          <a:p>
            <a:pPr marL="305435" indent="-305435"/>
            <a:r>
              <a:rPr lang="en-GB" dirty="0">
                <a:ea typeface="+mn-lt"/>
                <a:cs typeface="+mn-lt"/>
              </a:rPr>
              <a:t>The model is a map, or guidance on how to do a particular type of therapeutic work.</a:t>
            </a:r>
            <a:endParaRPr lang="en-GB" dirty="0"/>
          </a:p>
          <a:p>
            <a:pPr marL="305435" indent="-305435"/>
            <a:r>
              <a:rPr lang="en-GB" dirty="0">
                <a:ea typeface="+mn-lt"/>
                <a:cs typeface="+mn-lt"/>
              </a:rPr>
              <a:t>EFT task models contain FOUR components: A marker, a client task resolution model, a general therapist intervention and a resolution.</a:t>
            </a:r>
            <a:endParaRPr lang="en-GB" dirty="0"/>
          </a:p>
          <a:p>
            <a:pPr marL="0" indent="0">
              <a:buNone/>
            </a:pPr>
            <a:endParaRPr lang="en-GB" dirty="0"/>
          </a:p>
          <a:p>
            <a:pPr marL="305435" indent="-305435"/>
            <a:r>
              <a:rPr lang="en-GB" dirty="0">
                <a:ea typeface="+mn-lt"/>
                <a:cs typeface="+mn-lt"/>
              </a:rPr>
              <a:t>See accompanying Sheet </a:t>
            </a:r>
            <a:endParaRPr lang="en-GB" dirty="0"/>
          </a:p>
          <a:p>
            <a:pPr marL="305435" indent="-305435"/>
            <a:endParaRPr lang="en-GB" dirty="0"/>
          </a:p>
        </p:txBody>
      </p:sp>
    </p:spTree>
    <p:extLst>
      <p:ext uri="{BB962C8B-B14F-4D97-AF65-F5344CB8AC3E}">
        <p14:creationId xmlns:p14="http://schemas.microsoft.com/office/powerpoint/2010/main" val="796625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DD35A-9903-4E3E-BEB5-26CF51D83C33}"/>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Therapeutic tasks</a:t>
            </a:r>
          </a:p>
        </p:txBody>
      </p:sp>
      <p:sp>
        <p:nvSpPr>
          <p:cNvPr id="3" name="Content Placeholder 2">
            <a:extLst>
              <a:ext uri="{FF2B5EF4-FFF2-40B4-BE49-F238E27FC236}">
                <a16:creationId xmlns:a16="http://schemas.microsoft.com/office/drawing/2014/main" id="{08F72685-92A7-4FC9-B2FB-A1BFD322063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This all sounds very straight forward and simple in theory, but in practice clients often come with multiple tasks. Also, clients change process is rarely linear and will often by cyclical, moving back and forth.</a:t>
            </a:r>
            <a:endParaRPr lang="en-GB" dirty="0"/>
          </a:p>
          <a:p>
            <a:pPr marL="305435" indent="-305435"/>
            <a:r>
              <a:rPr lang="en-GB" dirty="0">
                <a:ea typeface="+mn-lt"/>
                <a:cs typeface="+mn-lt"/>
              </a:rPr>
              <a:t>Resolution can often take many sessions.</a:t>
            </a:r>
            <a:endParaRPr lang="en-GB" dirty="0"/>
          </a:p>
          <a:p>
            <a:pPr marL="305435" indent="-305435"/>
            <a:r>
              <a:rPr lang="en-GB" dirty="0">
                <a:ea typeface="+mn-lt"/>
                <a:cs typeface="+mn-lt"/>
              </a:rPr>
              <a:t>Every client is unique, so the task is adapted to suit the needs of the client.</a:t>
            </a:r>
            <a:endParaRPr lang="en-GB" dirty="0"/>
          </a:p>
          <a:p>
            <a:pPr marL="305435" indent="-305435"/>
            <a:endParaRPr lang="en-GB" dirty="0"/>
          </a:p>
        </p:txBody>
      </p:sp>
    </p:spTree>
    <p:extLst>
      <p:ext uri="{BB962C8B-B14F-4D97-AF65-F5344CB8AC3E}">
        <p14:creationId xmlns:p14="http://schemas.microsoft.com/office/powerpoint/2010/main" val="1868896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43636-A7B9-498F-A218-84F000133616}"/>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Eft task map</a:t>
            </a:r>
          </a:p>
        </p:txBody>
      </p:sp>
      <p:sp>
        <p:nvSpPr>
          <p:cNvPr id="3" name="Content Placeholder 2">
            <a:extLst>
              <a:ext uri="{FF2B5EF4-FFF2-40B4-BE49-F238E27FC236}">
                <a16:creationId xmlns:a16="http://schemas.microsoft.com/office/drawing/2014/main" id="{83675BEA-E456-47AD-BA69-5CB306811A05}"/>
              </a:ext>
            </a:extLst>
          </p:cNvPr>
          <p:cNvSpPr>
            <a:spLocks noGrp="1"/>
          </p:cNvSpPr>
          <p:nvPr>
            <p:ph idx="1"/>
          </p:nvPr>
        </p:nvSpPr>
        <p:spPr>
          <a:xfrm>
            <a:off x="5155905" y="1113764"/>
            <a:ext cx="6108179" cy="4624327"/>
          </a:xfrm>
        </p:spPr>
        <p:txBody>
          <a:bodyPr anchor="ctr">
            <a:normAutofit/>
          </a:bodyPr>
          <a:lstStyle/>
          <a:p>
            <a:pPr marL="305435" indent="-305435">
              <a:lnSpc>
                <a:spcPct val="100000"/>
              </a:lnSpc>
            </a:pPr>
            <a:r>
              <a:rPr lang="en-GB" sz="1600">
                <a:ea typeface="+mn-lt"/>
                <a:cs typeface="+mn-lt"/>
              </a:rPr>
              <a:t>Tasks are grouped under five different headings:</a:t>
            </a:r>
            <a:endParaRPr lang="en-GB" sz="1600"/>
          </a:p>
          <a:p>
            <a:pPr marL="305435" indent="-305435">
              <a:lnSpc>
                <a:spcPct val="100000"/>
              </a:lnSpc>
            </a:pPr>
            <a:r>
              <a:rPr lang="en-GB" sz="1600">
                <a:ea typeface="+mn-lt"/>
                <a:cs typeface="+mn-lt"/>
              </a:rPr>
              <a:t>1. </a:t>
            </a:r>
            <a:r>
              <a:rPr lang="en-GB" sz="1600" i="1">
                <a:ea typeface="+mn-lt"/>
                <a:cs typeface="+mn-lt"/>
              </a:rPr>
              <a:t>Empathy-based tasks – built on the PCT ideas of client-centred self-exploration, self-expression and includes empathy</a:t>
            </a:r>
            <a:endParaRPr lang="en-GB" sz="1600" i="1"/>
          </a:p>
          <a:p>
            <a:pPr marL="305435" indent="-305435">
              <a:lnSpc>
                <a:spcPct val="100000"/>
              </a:lnSpc>
            </a:pPr>
            <a:r>
              <a:rPr lang="en-GB" sz="1600" i="1">
                <a:ea typeface="+mn-lt"/>
                <a:cs typeface="+mn-lt"/>
              </a:rPr>
              <a:t>2. Relational</a:t>
            </a:r>
            <a:r>
              <a:rPr lang="en-GB" sz="1600">
                <a:ea typeface="+mn-lt"/>
                <a:cs typeface="+mn-lt"/>
              </a:rPr>
              <a:t> tasks - developing further the client-counsellor relationship</a:t>
            </a:r>
            <a:endParaRPr lang="en-GB" sz="1600"/>
          </a:p>
          <a:p>
            <a:pPr marL="305435" indent="-305435">
              <a:lnSpc>
                <a:spcPct val="100000"/>
              </a:lnSpc>
            </a:pPr>
            <a:r>
              <a:rPr lang="en-GB" sz="1600">
                <a:ea typeface="+mn-lt"/>
                <a:cs typeface="+mn-lt"/>
              </a:rPr>
              <a:t>3. </a:t>
            </a:r>
            <a:r>
              <a:rPr lang="en-GB" sz="1600" i="1">
                <a:ea typeface="+mn-lt"/>
                <a:cs typeface="+mn-lt"/>
              </a:rPr>
              <a:t>Experiencing tasks</a:t>
            </a:r>
            <a:r>
              <a:rPr lang="en-GB" sz="1600">
                <a:ea typeface="+mn-lt"/>
                <a:cs typeface="+mn-lt"/>
              </a:rPr>
              <a:t> - supporting clients to engage with their inner, emotional experiences</a:t>
            </a:r>
            <a:endParaRPr lang="en-GB" sz="1600"/>
          </a:p>
          <a:p>
            <a:pPr marL="305435" indent="-305435">
              <a:lnSpc>
                <a:spcPct val="100000"/>
              </a:lnSpc>
            </a:pPr>
            <a:r>
              <a:rPr lang="en-GB" sz="1600" i="1">
                <a:ea typeface="+mn-lt"/>
                <a:cs typeface="+mn-lt"/>
              </a:rPr>
              <a:t>4. Reprocessing tasks – re-experiencing the painful or problematic experiences, including trauma retelling and evocative unfolding</a:t>
            </a:r>
            <a:endParaRPr lang="en-GB" sz="1600" i="1"/>
          </a:p>
          <a:p>
            <a:pPr marL="305435" indent="-305435">
              <a:lnSpc>
                <a:spcPct val="100000"/>
              </a:lnSpc>
            </a:pPr>
            <a:r>
              <a:rPr lang="en-GB" sz="1600" i="1">
                <a:ea typeface="+mn-lt"/>
                <a:cs typeface="+mn-lt"/>
              </a:rPr>
              <a:t>5. Enactment tasks – this may include two-chair work, two-chair enactment and empty chair work.</a:t>
            </a:r>
            <a:endParaRPr lang="en-GB" sz="1600"/>
          </a:p>
          <a:p>
            <a:pPr marL="305435" indent="-305435">
              <a:lnSpc>
                <a:spcPct val="100000"/>
              </a:lnSpc>
            </a:pPr>
            <a:endParaRPr lang="en-GB" sz="1600" i="1"/>
          </a:p>
          <a:p>
            <a:pPr marL="305435" indent="-305435">
              <a:lnSpc>
                <a:spcPct val="100000"/>
              </a:lnSpc>
            </a:pPr>
            <a:r>
              <a:rPr lang="en-GB" sz="1600" i="1"/>
              <a:t>See LIST OF CURRENT EFT SPECIFIC TASK MARKERS</a:t>
            </a:r>
          </a:p>
          <a:p>
            <a:pPr marL="305435" indent="-305435">
              <a:lnSpc>
                <a:spcPct val="100000"/>
              </a:lnSpc>
            </a:pPr>
            <a:endParaRPr lang="en-GB" sz="1600"/>
          </a:p>
        </p:txBody>
      </p:sp>
    </p:spTree>
    <p:extLst>
      <p:ext uri="{BB962C8B-B14F-4D97-AF65-F5344CB8AC3E}">
        <p14:creationId xmlns:p14="http://schemas.microsoft.com/office/powerpoint/2010/main" val="659504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A0F286-AB28-400D-9EA8-46F3FE07B71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Therapeutic tasks</a:t>
            </a:r>
          </a:p>
        </p:txBody>
      </p:sp>
      <p:sp>
        <p:nvSpPr>
          <p:cNvPr id="3" name="Content Placeholder 2">
            <a:extLst>
              <a:ext uri="{FF2B5EF4-FFF2-40B4-BE49-F238E27FC236}">
                <a16:creationId xmlns:a16="http://schemas.microsoft.com/office/drawing/2014/main" id="{EBF570E4-3748-46DD-BA35-52C4E9D86014}"/>
              </a:ext>
            </a:extLst>
          </p:cNvPr>
          <p:cNvSpPr>
            <a:spLocks noGrp="1"/>
          </p:cNvSpPr>
          <p:nvPr>
            <p:ph idx="1"/>
          </p:nvPr>
        </p:nvSpPr>
        <p:spPr>
          <a:xfrm>
            <a:off x="5155905" y="1113764"/>
            <a:ext cx="6108179" cy="4624327"/>
          </a:xfrm>
        </p:spPr>
        <p:txBody>
          <a:bodyPr anchor="ctr">
            <a:normAutofit/>
          </a:bodyPr>
          <a:lstStyle/>
          <a:p>
            <a:pPr marL="305435" indent="-305435"/>
            <a:r>
              <a:rPr lang="en-GB" dirty="0"/>
              <a:t>It can be useful to have an </a:t>
            </a:r>
            <a:r>
              <a:rPr lang="en-GB" dirty="0">
                <a:ea typeface="+mn-lt"/>
                <a:cs typeface="+mn-lt"/>
              </a:rPr>
              <a:t>overview of the therapeutic tasks</a:t>
            </a:r>
            <a:endParaRPr lang="en-GB" dirty="0"/>
          </a:p>
          <a:p>
            <a:pPr marL="305435" indent="-305435"/>
            <a:r>
              <a:rPr lang="en-GB" dirty="0">
                <a:ea typeface="+mn-lt"/>
                <a:cs typeface="+mn-lt"/>
              </a:rPr>
              <a:t>Therapeutic Task analysis is rooted in the traditions of PCT and Gestalt.</a:t>
            </a:r>
            <a:endParaRPr lang="en-GB" dirty="0"/>
          </a:p>
          <a:p>
            <a:pPr marL="305435" indent="-305435"/>
            <a:r>
              <a:rPr lang="en-GB" dirty="0">
                <a:ea typeface="+mn-lt"/>
                <a:cs typeface="+mn-lt"/>
              </a:rPr>
              <a:t>The model is a map, or guidance on how to do a particular type of therapeutic work.</a:t>
            </a:r>
            <a:endParaRPr lang="en-GB" dirty="0"/>
          </a:p>
          <a:p>
            <a:pPr marL="305435" indent="-305435"/>
            <a:r>
              <a:rPr lang="en-GB" dirty="0">
                <a:ea typeface="+mn-lt"/>
                <a:cs typeface="+mn-lt"/>
              </a:rPr>
              <a:t>EFT task models contain FOUR components: A marker, a client task resolution model, a general therapist intervention and a resolution.</a:t>
            </a:r>
          </a:p>
          <a:p>
            <a:pPr marL="305435" indent="-305435"/>
            <a:endParaRPr lang="en-GB" dirty="0">
              <a:ea typeface="+mn-lt"/>
              <a:cs typeface="+mn-lt"/>
            </a:endParaRPr>
          </a:p>
          <a:p>
            <a:pPr marL="305435" indent="-305435"/>
            <a:r>
              <a:rPr lang="en-GB" dirty="0">
                <a:ea typeface="+mn-lt"/>
                <a:cs typeface="+mn-lt"/>
              </a:rPr>
              <a:t>Sheet: Clearing a Space for Attentional Focus Difficulty</a:t>
            </a:r>
          </a:p>
          <a:p>
            <a:pPr marL="305435" indent="-305435"/>
            <a:r>
              <a:rPr lang="en-GB" dirty="0">
                <a:ea typeface="+mn-lt"/>
                <a:cs typeface="+mn-lt"/>
              </a:rPr>
              <a:t>Activity Sheet: Clearing a Space</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509680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BC242D8-74E2-4972-BEBA-D163FD626D92}"/>
              </a:ext>
            </a:extLst>
          </p:cNvPr>
          <p:cNvSpPr>
            <a:spLocks noGrp="1"/>
          </p:cNvSpPr>
          <p:nvPr>
            <p:ph type="title"/>
          </p:nvPr>
        </p:nvSpPr>
        <p:spPr>
          <a:xfrm>
            <a:off x="807559" y="938022"/>
            <a:ext cx="6647905" cy="1188720"/>
          </a:xfrm>
        </p:spPr>
        <p:txBody>
          <a:bodyPr>
            <a:normAutofit/>
          </a:bodyPr>
          <a:lstStyle/>
          <a:p>
            <a:r>
              <a:rPr lang="en-GB">
                <a:solidFill>
                  <a:srgbClr val="FFFFFF"/>
                </a:solidFill>
              </a:rPr>
              <a:t>UNCLEAR FEELING TASK</a:t>
            </a:r>
          </a:p>
        </p:txBody>
      </p:sp>
      <p:sp>
        <p:nvSpPr>
          <p:cNvPr id="13" name="Rectangle 12">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711E601-6354-46B0-841B-3498ED9526DC}"/>
              </a:ext>
            </a:extLst>
          </p:cNvPr>
          <p:cNvSpPr>
            <a:spLocks noGrp="1"/>
          </p:cNvSpPr>
          <p:nvPr>
            <p:ph idx="1"/>
          </p:nvPr>
        </p:nvSpPr>
        <p:spPr>
          <a:xfrm>
            <a:off x="807559" y="2340864"/>
            <a:ext cx="6690843" cy="3793237"/>
          </a:xfrm>
        </p:spPr>
        <p:txBody>
          <a:bodyPr>
            <a:normAutofit/>
          </a:bodyPr>
          <a:lstStyle/>
          <a:p>
            <a:pPr marL="305435" indent="-305435"/>
            <a:r>
              <a:rPr lang="en-GB">
                <a:solidFill>
                  <a:srgbClr val="FFFFFF"/>
                </a:solidFill>
              </a:rPr>
              <a:t>See accompanying sheet</a:t>
            </a:r>
          </a:p>
        </p:txBody>
      </p:sp>
      <p:pic>
        <p:nvPicPr>
          <p:cNvPr id="4" name="Graphic 4" descr="Document">
            <a:extLst>
              <a:ext uri="{FF2B5EF4-FFF2-40B4-BE49-F238E27FC236}">
                <a16:creationId xmlns:a16="http://schemas.microsoft.com/office/drawing/2014/main" id="{FFFD235D-78E6-4EB5-AF9D-70712DA515A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1342508530"/>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FE076-5876-4E87-8B18-9AE64F13E759}"/>
              </a:ext>
            </a:extLst>
          </p:cNvPr>
          <p:cNvSpPr>
            <a:spLocks noGrp="1"/>
          </p:cNvSpPr>
          <p:nvPr>
            <p:ph type="title"/>
          </p:nvPr>
        </p:nvSpPr>
        <p:spPr>
          <a:xfrm>
            <a:off x="959157" y="1113764"/>
            <a:ext cx="3269749" cy="4624327"/>
          </a:xfrm>
        </p:spPr>
        <p:txBody>
          <a:bodyPr anchor="ctr">
            <a:normAutofit/>
          </a:bodyPr>
          <a:lstStyle/>
          <a:p>
            <a:r>
              <a:rPr lang="en-GB">
                <a:solidFill>
                  <a:srgbClr val="FFFFFF"/>
                </a:solidFill>
              </a:rPr>
              <a:t>Systematic evocative unfolding (SEU) for problematic reaction points</a:t>
            </a:r>
          </a:p>
        </p:txBody>
      </p:sp>
      <p:sp>
        <p:nvSpPr>
          <p:cNvPr id="3" name="Content Placeholder 2">
            <a:extLst>
              <a:ext uri="{FF2B5EF4-FFF2-40B4-BE49-F238E27FC236}">
                <a16:creationId xmlns:a16="http://schemas.microsoft.com/office/drawing/2014/main" id="{14694434-0B60-46E2-A9EA-961A0E977FAA}"/>
              </a:ext>
            </a:extLst>
          </p:cNvPr>
          <p:cNvSpPr>
            <a:spLocks noGrp="1"/>
          </p:cNvSpPr>
          <p:nvPr>
            <p:ph idx="1"/>
          </p:nvPr>
        </p:nvSpPr>
        <p:spPr>
          <a:xfrm>
            <a:off x="5155905" y="1113764"/>
            <a:ext cx="6108179" cy="4624327"/>
          </a:xfrm>
        </p:spPr>
        <p:txBody>
          <a:bodyPr anchor="ctr">
            <a:normAutofit/>
          </a:bodyPr>
          <a:lstStyle/>
          <a:p>
            <a:pPr marL="305435" indent="-305435"/>
            <a:r>
              <a:rPr lang="en-GB" dirty="0">
                <a:ea typeface="+mn-lt"/>
                <a:cs typeface="+mn-lt"/>
              </a:rPr>
              <a:t>Goal is to bring client experiences to life by using </a:t>
            </a:r>
            <a:r>
              <a:rPr lang="en-GB" i="1" dirty="0">
                <a:ea typeface="+mn-lt"/>
                <a:cs typeface="+mn-lt"/>
              </a:rPr>
              <a:t>evocative language</a:t>
            </a:r>
            <a:r>
              <a:rPr lang="en-GB" dirty="0">
                <a:ea typeface="+mn-lt"/>
                <a:cs typeface="+mn-lt"/>
              </a:rPr>
              <a:t>: Metaphor and Imagery</a:t>
            </a:r>
            <a:endParaRPr lang="en-GB" dirty="0"/>
          </a:p>
          <a:p>
            <a:pPr marL="305435" indent="-305435"/>
            <a:r>
              <a:rPr lang="en-GB" dirty="0">
                <a:ea typeface="+mn-lt"/>
                <a:cs typeface="+mn-lt"/>
              </a:rPr>
              <a:t>Listen with your body (As a therapist you are trying to engage with the client’s emotional state)</a:t>
            </a:r>
            <a:endParaRPr lang="en-GB" dirty="0"/>
          </a:p>
          <a:p>
            <a:pPr marL="305435" indent="-305435"/>
            <a:r>
              <a:rPr lang="en-GB" dirty="0">
                <a:ea typeface="+mn-lt"/>
                <a:cs typeface="+mn-lt"/>
              </a:rPr>
              <a:t>Emotion compass: Listen for the strong feelings that point to what is important</a:t>
            </a:r>
            <a:endParaRPr lang="en-GB" dirty="0"/>
          </a:p>
          <a:p>
            <a:pPr marL="305435" indent="-305435"/>
            <a:r>
              <a:rPr lang="en-GB" dirty="0">
                <a:ea typeface="+mn-lt"/>
                <a:cs typeface="+mn-lt"/>
              </a:rPr>
              <a:t>Re-experiencing, concrete description of details</a:t>
            </a:r>
            <a:endParaRPr lang="en-GB" dirty="0"/>
          </a:p>
          <a:p>
            <a:pPr marL="305435" indent="-305435"/>
            <a:r>
              <a:rPr lang="en-GB" dirty="0">
                <a:ea typeface="+mn-lt"/>
                <a:cs typeface="+mn-lt"/>
              </a:rPr>
              <a:t>Help the client to identify and differentiate the emotions</a:t>
            </a:r>
            <a:endParaRPr lang="en-GB" dirty="0"/>
          </a:p>
          <a:p>
            <a:pPr marL="305435" indent="-305435"/>
            <a:endParaRPr lang="en-GB" dirty="0"/>
          </a:p>
          <a:p>
            <a:pPr marL="305435" indent="-305435"/>
            <a:r>
              <a:rPr lang="en-GB" dirty="0">
                <a:ea typeface="+mn-lt"/>
                <a:cs typeface="+mn-lt"/>
              </a:rPr>
              <a:t>See accompanying Sheet</a:t>
            </a:r>
            <a:endParaRPr lang="en-GB" dirty="0"/>
          </a:p>
          <a:p>
            <a:pPr marL="305435" indent="-305435"/>
            <a:endParaRPr lang="en-GB" dirty="0"/>
          </a:p>
        </p:txBody>
      </p:sp>
    </p:spTree>
    <p:extLst>
      <p:ext uri="{BB962C8B-B14F-4D97-AF65-F5344CB8AC3E}">
        <p14:creationId xmlns:p14="http://schemas.microsoft.com/office/powerpoint/2010/main" val="3971295169"/>
      </p:ext>
    </p:extLst>
  </p:cSld>
  <p:clrMapOvr>
    <a:masterClrMapping/>
  </p:clrMapOvr>
</p:sld>
</file>

<file path=ppt/theme/theme1.xml><?xml version="1.0" encoding="utf-8"?>
<a:theme xmlns:a="http://schemas.openxmlformats.org/drawingml/2006/main" name="DividendVTI">
  <a:themeElements>
    <a:clrScheme name="AnalogousFromRegularSeedRightStep">
      <a:dk1>
        <a:srgbClr val="000000"/>
      </a:dk1>
      <a:lt1>
        <a:srgbClr val="FFFFFF"/>
      </a:lt1>
      <a:dk2>
        <a:srgbClr val="412425"/>
      </a:dk2>
      <a:lt2>
        <a:srgbClr val="E2E8E5"/>
      </a:lt2>
      <a:accent1>
        <a:srgbClr val="E72979"/>
      </a:accent1>
      <a:accent2>
        <a:srgbClr val="D51719"/>
      </a:accent2>
      <a:accent3>
        <a:srgbClr val="E77729"/>
      </a:accent3>
      <a:accent4>
        <a:srgbClr val="BFA115"/>
      </a:accent4>
      <a:accent5>
        <a:srgbClr val="8CAF1F"/>
      </a:accent5>
      <a:accent6>
        <a:srgbClr val="4CB914"/>
      </a:accent6>
      <a:hlink>
        <a:srgbClr val="31956B"/>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331</TotalTime>
  <Words>1215</Words>
  <Application>Microsoft Office PowerPoint</Application>
  <PresentationFormat>Widescreen</PresentationFormat>
  <Paragraphs>140</Paragraphs>
  <Slides>24</Slides>
  <Notes>17</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Calibri</vt:lpstr>
      <vt:lpstr>Franklin Gothic Book</vt:lpstr>
      <vt:lpstr>Franklin Gothic Demi</vt:lpstr>
      <vt:lpstr>Wingdings 2</vt:lpstr>
      <vt:lpstr>DividendVTI</vt:lpstr>
      <vt:lpstr>Emotion-Focused Therapy</vt:lpstr>
      <vt:lpstr>Alfred and shadow: A short story about emotion</vt:lpstr>
      <vt:lpstr>Emotion Response Forms</vt:lpstr>
      <vt:lpstr>Emotion Response Forms: Primary Adaptive Emotions</vt:lpstr>
      <vt:lpstr>Primary adaptive emotions</vt:lpstr>
      <vt:lpstr>Dysfunctional emotion responses</vt:lpstr>
      <vt:lpstr>Maladaptive emotions</vt:lpstr>
      <vt:lpstr>Secondary reactive emotions</vt:lpstr>
      <vt:lpstr>Instrumental emotions</vt:lpstr>
      <vt:lpstr>Emotion response types</vt:lpstr>
      <vt:lpstr>Markers</vt:lpstr>
      <vt:lpstr>micromarkers</vt:lpstr>
      <vt:lpstr>Client Experiencing SCale</vt:lpstr>
      <vt:lpstr>Degree of emotional arousal</vt:lpstr>
      <vt:lpstr>Marker of characteristic style</vt:lpstr>
      <vt:lpstr>Mode of engagement markers</vt:lpstr>
      <vt:lpstr>Major task markers: Clients’ main session tasks</vt:lpstr>
      <vt:lpstr>Treatment foci markers</vt:lpstr>
      <vt:lpstr>Therapeutic tasks</vt:lpstr>
      <vt:lpstr>Therapeutic tasks</vt:lpstr>
      <vt:lpstr>Eft task map</vt:lpstr>
      <vt:lpstr>Therapeutic tasks</vt:lpstr>
      <vt:lpstr>UNCLEAR FEELING TASK</vt:lpstr>
      <vt:lpstr>Systematic evocative unfolding (SEU) for problematic reaction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Emotion-Focused Therapy</dc:title>
  <dc:creator>Catherine Slade</dc:creator>
  <cp:lastModifiedBy>Mat Morandi</cp:lastModifiedBy>
  <cp:revision>213</cp:revision>
  <dcterms:created xsi:type="dcterms:W3CDTF">2020-10-14T15:02:43Z</dcterms:created>
  <dcterms:modified xsi:type="dcterms:W3CDTF">2022-11-24T09:21:50Z</dcterms:modified>
</cp:coreProperties>
</file>